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av" ContentType="audio/x-wav"/>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4"/>
  </p:notesMasterIdLst>
  <p:sldIdLst>
    <p:sldId id="256" r:id="rId2"/>
    <p:sldId id="257" r:id="rId3"/>
    <p:sldId id="329" r:id="rId4"/>
    <p:sldId id="258" r:id="rId5"/>
    <p:sldId id="259" r:id="rId6"/>
    <p:sldId id="260" r:id="rId7"/>
    <p:sldId id="261" r:id="rId8"/>
    <p:sldId id="262" r:id="rId9"/>
    <p:sldId id="263" r:id="rId10"/>
    <p:sldId id="264" r:id="rId11"/>
    <p:sldId id="265" r:id="rId12"/>
    <p:sldId id="266" r:id="rId13"/>
    <p:sldId id="267" r:id="rId14"/>
    <p:sldId id="268" r:id="rId15"/>
    <p:sldId id="270" r:id="rId16"/>
    <p:sldId id="271" r:id="rId17"/>
    <p:sldId id="272" r:id="rId18"/>
    <p:sldId id="273" r:id="rId19"/>
    <p:sldId id="274" r:id="rId20"/>
    <p:sldId id="275" r:id="rId21"/>
    <p:sldId id="276" r:id="rId22"/>
    <p:sldId id="277" r:id="rId23"/>
    <p:sldId id="278" r:id="rId24"/>
    <p:sldId id="332" r:id="rId25"/>
    <p:sldId id="333" r:id="rId26"/>
    <p:sldId id="334" r:id="rId27"/>
    <p:sldId id="282" r:id="rId28"/>
    <p:sldId id="283" r:id="rId29"/>
    <p:sldId id="335" r:id="rId30"/>
    <p:sldId id="285" r:id="rId31"/>
    <p:sldId id="341" r:id="rId32"/>
    <p:sldId id="336" r:id="rId33"/>
    <p:sldId id="337" r:id="rId34"/>
    <p:sldId id="338" r:id="rId35"/>
    <p:sldId id="339" r:id="rId36"/>
    <p:sldId id="340" r:id="rId37"/>
    <p:sldId id="342" r:id="rId38"/>
    <p:sldId id="343" r:id="rId39"/>
    <p:sldId id="344" r:id="rId40"/>
    <p:sldId id="345" r:id="rId41"/>
    <p:sldId id="288" r:id="rId42"/>
    <p:sldId id="305" r:id="rId43"/>
    <p:sldId id="306" r:id="rId44"/>
    <p:sldId id="307" r:id="rId45"/>
    <p:sldId id="308" r:id="rId46"/>
    <p:sldId id="289" r:id="rId47"/>
    <p:sldId id="290" r:id="rId48"/>
    <p:sldId id="309" r:id="rId49"/>
    <p:sldId id="310" r:id="rId50"/>
    <p:sldId id="311" r:id="rId51"/>
    <p:sldId id="312" r:id="rId52"/>
    <p:sldId id="313" r:id="rId53"/>
    <p:sldId id="314" r:id="rId54"/>
    <p:sldId id="315" r:id="rId55"/>
    <p:sldId id="316" r:id="rId56"/>
    <p:sldId id="330" r:id="rId57"/>
    <p:sldId id="331" r:id="rId58"/>
    <p:sldId id="319" r:id="rId59"/>
    <p:sldId id="291" r:id="rId60"/>
    <p:sldId id="293" r:id="rId61"/>
    <p:sldId id="294" r:id="rId62"/>
    <p:sldId id="295" r:id="rId63"/>
    <p:sldId id="320" r:id="rId64"/>
    <p:sldId id="321" r:id="rId65"/>
    <p:sldId id="346" r:id="rId66"/>
    <p:sldId id="322" r:id="rId67"/>
    <p:sldId id="323" r:id="rId68"/>
    <p:sldId id="324" r:id="rId69"/>
    <p:sldId id="325" r:id="rId70"/>
    <p:sldId id="326" r:id="rId71"/>
    <p:sldId id="327" r:id="rId72"/>
    <p:sldId id="328" r:id="rId73"/>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800000"/>
    <a:srgbClr val="9900CC"/>
    <a:srgbClr val="006600"/>
    <a:srgbClr val="339933"/>
    <a:srgbClr val="6699FF"/>
    <a:srgbClr val="66CCFF"/>
    <a:srgbClr val="3333FF"/>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1388" autoAdjust="0"/>
  </p:normalViewPr>
  <p:slideViewPr>
    <p:cSldViewPr snapToGrid="0">
      <p:cViewPr varScale="1">
        <p:scale>
          <a:sx n="69" d="100"/>
          <a:sy n="69" d="100"/>
        </p:scale>
        <p:origin x="122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E221F0BC-F70F-4C79-A558-2EB59C0A4BA2}" type="datetimeFigureOut">
              <a:rPr lang="zh-CN" altLang="en-US"/>
              <a:pPr>
                <a:defRPr/>
              </a:pPr>
              <a:t>2019/8/25</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a:defRPr/>
            </a:pPr>
            <a:fld id="{37CF6D62-B5C9-484C-AEFD-232C445C69D1}" type="slidenum">
              <a:rPr lang="zh-CN" altLang="en-US"/>
              <a:pPr>
                <a:defRPr/>
              </a:pPr>
              <a:t>‹#›</a:t>
            </a:fld>
            <a:endParaRPr lang="zh-CN" altLang="en-US"/>
          </a:p>
        </p:txBody>
      </p:sp>
    </p:spTree>
    <p:extLst>
      <p:ext uri="{BB962C8B-B14F-4D97-AF65-F5344CB8AC3E}">
        <p14:creationId xmlns:p14="http://schemas.microsoft.com/office/powerpoint/2010/main" val="1717562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D1DBC6F9-4C63-4861-947C-D52D85325913}" type="slidenum">
              <a:rPr lang="zh-CN" altLang="en-US" smtClean="0"/>
              <a:pPr/>
              <a:t>1</a:t>
            </a:fld>
            <a:endParaRPr lang="zh-CN" altLang="en-US" smtClean="0"/>
          </a:p>
        </p:txBody>
      </p:sp>
    </p:spTree>
    <p:extLst>
      <p:ext uri="{BB962C8B-B14F-4D97-AF65-F5344CB8AC3E}">
        <p14:creationId xmlns:p14="http://schemas.microsoft.com/office/powerpoint/2010/main" val="3701153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69E5205E-0E16-4155-BA85-9ED1984DBAA3}" type="slidenum">
              <a:rPr lang="zh-CN" altLang="en-US" smtClean="0"/>
              <a:pPr/>
              <a:t>25</a:t>
            </a:fld>
            <a:endParaRPr lang="zh-CN" altLang="en-US" smtClean="0"/>
          </a:p>
        </p:txBody>
      </p:sp>
    </p:spTree>
    <p:extLst>
      <p:ext uri="{BB962C8B-B14F-4D97-AF65-F5344CB8AC3E}">
        <p14:creationId xmlns:p14="http://schemas.microsoft.com/office/powerpoint/2010/main" val="2453194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831E1D19-7C06-4743-B31A-0FF8C8CCC374}" type="slidenum">
              <a:rPr lang="zh-CN" altLang="en-US" smtClean="0"/>
              <a:pPr/>
              <a:t>26</a:t>
            </a:fld>
            <a:endParaRPr lang="zh-CN" altLang="en-US" smtClean="0"/>
          </a:p>
        </p:txBody>
      </p:sp>
    </p:spTree>
    <p:extLst>
      <p:ext uri="{BB962C8B-B14F-4D97-AF65-F5344CB8AC3E}">
        <p14:creationId xmlns:p14="http://schemas.microsoft.com/office/powerpoint/2010/main" val="38864361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smtClean="0"/>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8E042D54-1C7E-4920-BD9E-3A7CBFB59EE7}" type="slidenum">
              <a:rPr lang="zh-CN" altLang="en-US" smtClean="0"/>
              <a:pPr/>
              <a:t>34</a:t>
            </a:fld>
            <a:endParaRPr lang="zh-CN" altLang="en-US" smtClean="0"/>
          </a:p>
        </p:txBody>
      </p:sp>
    </p:spTree>
    <p:extLst>
      <p:ext uri="{BB962C8B-B14F-4D97-AF65-F5344CB8AC3E}">
        <p14:creationId xmlns:p14="http://schemas.microsoft.com/office/powerpoint/2010/main" val="1052515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672B56B-794D-4BFC-9AAF-2942F94E20D4}" type="slidenum">
              <a:rPr lang="zh-CN" altLang="en-US" smtClean="0"/>
              <a:pPr/>
              <a:t>35</a:t>
            </a:fld>
            <a:endParaRPr lang="zh-CN" altLang="en-US" smtClean="0"/>
          </a:p>
        </p:txBody>
      </p:sp>
    </p:spTree>
    <p:extLst>
      <p:ext uri="{BB962C8B-B14F-4D97-AF65-F5344CB8AC3E}">
        <p14:creationId xmlns:p14="http://schemas.microsoft.com/office/powerpoint/2010/main" val="31711471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b="1" dirty="0"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2CB191D5-328A-475D-9F2B-1358F799A22F}" type="slidenum">
              <a:rPr lang="zh-CN" altLang="en-US" smtClean="0"/>
              <a:pPr/>
              <a:t>36</a:t>
            </a:fld>
            <a:endParaRPr lang="zh-CN" altLang="en-US" smtClean="0"/>
          </a:p>
        </p:txBody>
      </p:sp>
    </p:spTree>
    <p:extLst>
      <p:ext uri="{BB962C8B-B14F-4D97-AF65-F5344CB8AC3E}">
        <p14:creationId xmlns:p14="http://schemas.microsoft.com/office/powerpoint/2010/main" val="16471593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7CF6D62-B5C9-484C-AEFD-232C445C69D1}" type="slidenum">
              <a:rPr lang="zh-CN" altLang="en-US" smtClean="0"/>
              <a:pPr>
                <a:defRPr/>
              </a:pPr>
              <a:t>72</a:t>
            </a:fld>
            <a:endParaRPr lang="zh-CN" altLang="en-US"/>
          </a:p>
        </p:txBody>
      </p:sp>
    </p:spTree>
    <p:extLst>
      <p:ext uri="{BB962C8B-B14F-4D97-AF65-F5344CB8AC3E}">
        <p14:creationId xmlns:p14="http://schemas.microsoft.com/office/powerpoint/2010/main" val="4344216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Slide Number Placeholder 5"/>
          <p:cNvSpPr>
            <a:spLocks noGrp="1"/>
          </p:cNvSpPr>
          <p:nvPr userDrawn="1"/>
        </p:nvSpPr>
        <p:spPr>
          <a:xfrm>
            <a:off x="850900" y="6467475"/>
            <a:ext cx="865188" cy="365125"/>
          </a:xfrm>
          <a:prstGeom prst="rect">
            <a:avLst/>
          </a:prstGeom>
        </p:spPr>
        <p:txBody>
          <a:bodyPr anchor="ctr"/>
          <a:lstStyle>
            <a:defPPr>
              <a:defRPr lang="zh-CN"/>
            </a:defPPr>
            <a:lvl1pPr algn="r" rtl="0" eaLnBrk="0" fontAlgn="base" hangingPunct="0">
              <a:spcBef>
                <a:spcPct val="0"/>
              </a:spcBef>
              <a:spcAft>
                <a:spcPct val="0"/>
              </a:spcAft>
              <a:defRPr sz="1200" kern="1200">
                <a:solidFill>
                  <a:schemeClr val="tx1">
                    <a:tint val="75000"/>
                  </a:schemeClr>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fld id="{801F1CA5-484D-4CA7-BEA7-F38F18BE84B3}" type="slidenum">
              <a:rPr lang="zh-CN" altLang="en-US" sz="1400" b="1" smtClean="0">
                <a:solidFill>
                  <a:srgbClr val="6699FF"/>
                </a:solidFill>
                <a:latin typeface="Arial" panose="020B0604020202020204" pitchFamily="34" charset="0"/>
                <a:cs typeface="Arial" panose="020B0604020202020204" pitchFamily="34" charset="0"/>
              </a:rPr>
              <a:pPr>
                <a:defRPr/>
              </a:pPr>
              <a:t>‹#›</a:t>
            </a:fld>
            <a:r>
              <a:rPr lang="en-US" altLang="zh-CN" sz="1400" b="1" dirty="0" smtClean="0">
                <a:solidFill>
                  <a:srgbClr val="6699FF"/>
                </a:solidFill>
                <a:latin typeface="Arial" panose="020B0604020202020204" pitchFamily="34" charset="0"/>
                <a:cs typeface="Arial" panose="020B0604020202020204" pitchFamily="34" charset="0"/>
              </a:rPr>
              <a:t>/72</a:t>
            </a:r>
            <a:endParaRPr lang="zh-CN" altLang="en-US" sz="1400" b="1" dirty="0">
              <a:solidFill>
                <a:srgbClr val="6699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5908770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21937509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51190217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34304864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1_标题幻灯片">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64199963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2_标题幻灯片">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8150290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18618594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4_标题幻灯片">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58547291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r>
              <a:rPr lang="en-US" altLang="zh-CN"/>
              <a:t>- </a:t>
            </a:r>
            <a:fld id="{EA756ABC-9B47-4443-99E1-6D67E4312EEB}" type="slidenum">
              <a:rPr lang="en-US" altLang="zh-CN"/>
              <a:pPr>
                <a:defRPr/>
              </a:pPr>
              <a:t>‹#›</a:t>
            </a:fld>
            <a:r>
              <a:rPr lang="en-US" altLang="zh-CN"/>
              <a:t>/83</a:t>
            </a:r>
          </a:p>
        </p:txBody>
      </p:sp>
    </p:spTree>
    <p:extLst>
      <p:ext uri="{BB962C8B-B14F-4D97-AF65-F5344CB8AC3E}">
        <p14:creationId xmlns:p14="http://schemas.microsoft.com/office/powerpoint/2010/main" val="3474981230"/>
      </p:ext>
    </p:extLst>
  </p:cSld>
  <p:clrMapOvr>
    <a:masterClrMapping/>
  </p:clrMapOvr>
  <p:transition>
    <p:split orient="vert"/>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47321511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79511527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4735492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00196343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50345453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23143679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10916560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8"/>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zh-CN"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2EA07E1-9C2A-4B45-8311-7140F3761D8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audio" Target="../media/audio2.wav"/><Relationship Id="rId1" Type="http://schemas.openxmlformats.org/officeDocument/2006/relationships/slideLayout" Target="../slideLayouts/slideLayout1.xml"/><Relationship Id="rId4" Type="http://schemas.openxmlformats.org/officeDocument/2006/relationships/image" Target="../media/image10.gif"/></Relationships>
</file>

<file path=ppt/slides/_rels/slide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3.wav"/><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2.wav"/></Relationships>
</file>

<file path=ppt/slides/_rels/slide2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3.wav"/><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3.wav"/><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audio" Target="../media/audio2.wav"/><Relationship Id="rId4" Type="http://schemas.openxmlformats.org/officeDocument/2006/relationships/audio" Target="../media/audio3.wav"/></Relationships>
</file>

<file path=ppt/slides/_rels/slide27.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3.wav"/><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4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1.emf"/><Relationship Id="rId5" Type="http://schemas.openxmlformats.org/officeDocument/2006/relationships/oleObject" Target="../embeddings/oleObject1.bin"/><Relationship Id="rId4" Type="http://schemas.openxmlformats.org/officeDocument/2006/relationships/image" Target="../media/image13.gif"/></Relationships>
</file>

<file path=ppt/slides/_rels/slide6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14.wmf"/><Relationship Id="rId4" Type="http://schemas.openxmlformats.org/officeDocument/2006/relationships/oleObject" Target="../embeddings/oleObject2.bin"/></Relationships>
</file>

<file path=ppt/slides/_rels/slide6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4.wav"/><Relationship Id="rId1" Type="http://schemas.openxmlformats.org/officeDocument/2006/relationships/slideLayout" Target="../slideLayouts/slideLayout1.xml"/><Relationship Id="rId5" Type="http://schemas.openxmlformats.org/officeDocument/2006/relationships/image" Target="../media/image13.gif"/><Relationship Id="rId4" Type="http://schemas.openxmlformats.org/officeDocument/2006/relationships/image" Target="../media/image15.png"/></Relationships>
</file>

<file path=ppt/slides/_rels/slide67.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4.wav"/><Relationship Id="rId1" Type="http://schemas.openxmlformats.org/officeDocument/2006/relationships/slideLayout" Target="../slideLayouts/slideLayout1.xml"/><Relationship Id="rId5" Type="http://schemas.openxmlformats.org/officeDocument/2006/relationships/image" Target="../media/image13.gif"/><Relationship Id="rId4" Type="http://schemas.openxmlformats.org/officeDocument/2006/relationships/image" Target="../media/image16.png"/></Relationships>
</file>

<file path=ppt/slides/_rels/slide68.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audio" Target="../media/audio4.wav"/><Relationship Id="rId7"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13.gif"/><Relationship Id="rId5" Type="http://schemas.openxmlformats.org/officeDocument/2006/relationships/image" Target="../media/image18.png"/><Relationship Id="rId4" Type="http://schemas.openxmlformats.org/officeDocument/2006/relationships/audio" Target="../media/audio2.wav"/></Relationships>
</file>

<file path=ppt/slides/_rels/slide69.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4.wav"/><Relationship Id="rId1" Type="http://schemas.openxmlformats.org/officeDocument/2006/relationships/slideLayout" Target="../slideLayouts/slideLayout1.xml"/><Relationship Id="rId5" Type="http://schemas.openxmlformats.org/officeDocument/2006/relationships/image" Target="../media/image13.gif"/><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2.wav"/><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s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78925"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5363"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1.1  </a:t>
            </a:r>
            <a:r>
              <a:rPr lang="zh-CN" altLang="en-US" sz="2400" b="1">
                <a:solidFill>
                  <a:srgbClr val="FF0000"/>
                </a:solidFill>
                <a:latin typeface="黑体" panose="02010609060101010101" pitchFamily="49" charset="-122"/>
                <a:ea typeface="黑体" panose="02010609060101010101" pitchFamily="49" charset="-122"/>
              </a:rPr>
              <a:t>数据结构的范畴</a:t>
            </a:r>
          </a:p>
        </p:txBody>
      </p:sp>
      <p:grpSp>
        <p:nvGrpSpPr>
          <p:cNvPr id="15364" name="Group 38"/>
          <p:cNvGrpSpPr>
            <a:grpSpLocks/>
          </p:cNvGrpSpPr>
          <p:nvPr/>
        </p:nvGrpSpPr>
        <p:grpSpPr bwMode="auto">
          <a:xfrm>
            <a:off x="107950" y="700088"/>
            <a:ext cx="4032250" cy="496887"/>
            <a:chOff x="68" y="441"/>
            <a:chExt cx="2540" cy="313"/>
          </a:xfrm>
        </p:grpSpPr>
        <p:sp>
          <p:nvSpPr>
            <p:cNvPr id="15369" name="Text Box 39"/>
            <p:cNvSpPr txBox="1">
              <a:spLocks noChangeArrowheads="1"/>
            </p:cNvSpPr>
            <p:nvPr/>
          </p:nvSpPr>
          <p:spPr bwMode="auto">
            <a:xfrm>
              <a:off x="68" y="441"/>
              <a:ext cx="25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1.1.2  </a:t>
              </a:r>
              <a:r>
                <a:rPr kumimoji="1" lang="zh-CN" altLang="en-US" sz="2200" b="1">
                  <a:solidFill>
                    <a:srgbClr val="3333FF"/>
                  </a:solidFill>
                  <a:latin typeface="Arial" panose="020B0604020202020204" pitchFamily="34" charset="0"/>
                  <a:ea typeface="黑体" panose="02010609060101010101" pitchFamily="49" charset="-122"/>
                </a:rPr>
                <a:t>非数值性问题求解</a:t>
              </a:r>
            </a:p>
          </p:txBody>
        </p:sp>
        <p:sp>
          <p:nvSpPr>
            <p:cNvPr id="15370" name="Rectangle 40"/>
            <p:cNvSpPr>
              <a:spLocks noChangeArrowheads="1"/>
            </p:cNvSpPr>
            <p:nvPr/>
          </p:nvSpPr>
          <p:spPr bwMode="auto">
            <a:xfrm>
              <a:off x="128" y="710"/>
              <a:ext cx="2009"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1" name="Group 134"/>
          <p:cNvGrpSpPr>
            <a:grpSpLocks/>
          </p:cNvGrpSpPr>
          <p:nvPr/>
        </p:nvGrpSpPr>
        <p:grpSpPr bwMode="auto">
          <a:xfrm>
            <a:off x="2325688" y="1527175"/>
            <a:ext cx="4449762" cy="3613150"/>
            <a:chOff x="1429" y="1071"/>
            <a:chExt cx="3175" cy="3155"/>
          </a:xfrm>
        </p:grpSpPr>
        <p:pic>
          <p:nvPicPr>
            <p:cNvPr id="12" name="Picture 135" descr="ED089_l"/>
            <p:cNvPicPr>
              <a:picLocks noChangeAspect="1" noChangeArrowheads="1"/>
            </p:cNvPicPr>
            <p:nvPr/>
          </p:nvPicPr>
          <p:blipFill>
            <a:blip r:embed="rId3">
              <a:extLst>
                <a:ext uri="{28A0092B-C50C-407E-A947-70E740481C1C}">
                  <a14:useLocalDpi xmlns:a14="http://schemas.microsoft.com/office/drawing/2010/main" val="0"/>
                </a:ext>
              </a:extLst>
            </a:blip>
            <a:srcRect l="13486" t="9969" r="14427" b="12987"/>
            <a:stretch>
              <a:fillRect/>
            </a:stretch>
          </p:blipFill>
          <p:spPr bwMode="auto">
            <a:xfrm>
              <a:off x="1429" y="1071"/>
              <a:ext cx="3175" cy="3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136">
              <a:hlinkClick r:id="" action="ppaction://hlinkshowjump?jump=nextslide"/>
            </p:cNvPr>
            <p:cNvSpPr txBox="1">
              <a:spLocks noChangeArrowheads="1"/>
            </p:cNvSpPr>
            <p:nvPr/>
          </p:nvSpPr>
          <p:spPr bwMode="auto">
            <a:xfrm>
              <a:off x="1791" y="1670"/>
              <a:ext cx="2467" cy="1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p>
              <a:pPr algn="just" eaLnBrk="1" hangingPunct="1">
                <a:lnSpc>
                  <a:spcPct val="140000"/>
                </a:lnSpc>
                <a:defRPr/>
              </a:pPr>
              <a:r>
                <a:rPr kumimoji="1" lang="en-US" altLang="zh-CN" sz="2000" b="1" dirty="0">
                  <a:solidFill>
                    <a:srgbClr val="6600CC"/>
                  </a:solidFill>
                  <a:effectLst>
                    <a:outerShdw blurRad="38100" dist="38100" dir="2700000" algn="tl">
                      <a:srgbClr val="C0C0C0"/>
                    </a:outerShdw>
                  </a:effectLst>
                  <a:latin typeface="+mj-lt"/>
                  <a:ea typeface="楷体" panose="02010609060101010101" pitchFamily="49" charset="-122"/>
                </a:rPr>
                <a:t>        </a:t>
              </a:r>
              <a:r>
                <a:rPr lang="zh-CN" altLang="zh-CN" sz="2000" b="1" dirty="0">
                  <a:solidFill>
                    <a:srgbClr val="9900FF"/>
                  </a:solidFill>
                  <a:latin typeface="+mj-lt"/>
                  <a:ea typeface="楷体" panose="02010609060101010101" pitchFamily="49" charset="-122"/>
                </a:rPr>
                <a:t>因此，简单说来，数据结构是一门研究</a:t>
              </a:r>
              <a:r>
                <a:rPr lang="zh-CN" altLang="zh-CN" sz="2000" b="1" dirty="0">
                  <a:solidFill>
                    <a:srgbClr val="FF0000"/>
                  </a:solidFill>
                  <a:latin typeface="+mj-lt"/>
                  <a:ea typeface="楷体" panose="02010609060101010101" pitchFamily="49" charset="-122"/>
                </a:rPr>
                <a:t>非数值性计算</a:t>
              </a:r>
              <a:r>
                <a:rPr lang="zh-CN" altLang="zh-CN" sz="2000" b="1" dirty="0">
                  <a:solidFill>
                    <a:srgbClr val="9900FF"/>
                  </a:solidFill>
                  <a:latin typeface="+mj-lt"/>
                  <a:ea typeface="楷体" panose="02010609060101010101" pitchFamily="49" charset="-122"/>
                </a:rPr>
                <a:t>的程序设计问题中计算机的操作对象以及它们之间的关系和操作等等的学科。</a:t>
              </a:r>
              <a:endParaRPr kumimoji="1" lang="zh-CN" altLang="en-US" sz="2000" b="1" dirty="0">
                <a:solidFill>
                  <a:srgbClr val="9900FF"/>
                </a:solidFill>
                <a:latin typeface="+mj-lt"/>
                <a:ea typeface="楷体" panose="02010609060101010101" pitchFamily="49" charset="-122"/>
              </a:endParaRPr>
            </a:p>
          </p:txBody>
        </p:sp>
      </p:grpSp>
      <p:grpSp>
        <p:nvGrpSpPr>
          <p:cNvPr id="14" name="Group 21"/>
          <p:cNvGrpSpPr>
            <a:grpSpLocks/>
          </p:cNvGrpSpPr>
          <p:nvPr/>
        </p:nvGrpSpPr>
        <p:grpSpPr bwMode="auto">
          <a:xfrm>
            <a:off x="395288" y="4746625"/>
            <a:ext cx="8305800" cy="1617663"/>
            <a:chOff x="279" y="2865"/>
            <a:chExt cx="5232" cy="1200"/>
          </a:xfrm>
        </p:grpSpPr>
        <p:sp>
          <p:nvSpPr>
            <p:cNvPr id="15" name="AutoShape 22"/>
            <p:cNvSpPr>
              <a:spLocks noChangeArrowheads="1"/>
            </p:cNvSpPr>
            <p:nvPr/>
          </p:nvSpPr>
          <p:spPr bwMode="auto">
            <a:xfrm flipV="1">
              <a:off x="279" y="2865"/>
              <a:ext cx="5232" cy="1200"/>
            </a:xfrm>
            <a:prstGeom prst="wedgeRectCallout">
              <a:avLst>
                <a:gd name="adj1" fmla="val 5149"/>
                <a:gd name="adj2" fmla="val 73263"/>
              </a:avLst>
            </a:prstGeom>
            <a:gradFill rotWithShape="0">
              <a:gsLst>
                <a:gs pos="0">
                  <a:srgbClr val="FFFFFF"/>
                </a:gs>
                <a:gs pos="100000">
                  <a:srgbClr val="FFCCCC"/>
                </a:gs>
              </a:gsLst>
              <a:lin ang="2700000" scaled="1"/>
            </a:gradFill>
            <a:ln w="57150">
              <a:solidFill>
                <a:srgbClr val="FF0000"/>
              </a:solidFill>
              <a:miter lim="800000"/>
              <a:headEnd/>
              <a:tailEnd/>
            </a:ln>
            <a:effectLst/>
          </p:spPr>
          <p:txBody>
            <a:bodyPr rot="10800000" anchor="ctr"/>
            <a:lstStyle/>
            <a:p>
              <a:pPr algn="ctr" eaLnBrk="1" hangingPunct="1">
                <a:defRPr/>
              </a:pPr>
              <a:endParaRPr kumimoji="1" lang="zh-CN" altLang="zh-CN" sz="2000">
                <a:solidFill>
                  <a:srgbClr val="3333FF"/>
                </a:solidFill>
                <a:latin typeface="+mj-lt"/>
                <a:ea typeface="楷体" panose="02010609060101010101" pitchFamily="49" charset="-122"/>
              </a:endParaRPr>
            </a:p>
          </p:txBody>
        </p:sp>
        <p:sp>
          <p:nvSpPr>
            <p:cNvPr id="16" name="Text Box 23"/>
            <p:cNvSpPr txBox="1">
              <a:spLocks noChangeArrowheads="1"/>
            </p:cNvSpPr>
            <p:nvPr/>
          </p:nvSpPr>
          <p:spPr bwMode="auto">
            <a:xfrm>
              <a:off x="432" y="2961"/>
              <a:ext cx="4944" cy="9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lang="zh-CN"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描述这些非数值问题的模型已经不再是数学方程，而是线性表、树、图之类的数据结构。在抽象出问题的模型之后，数据结构的任务还包括对这个模型进行求解。</a:t>
              </a:r>
              <a:endParaRPr lang="zh-CN" altLang="en-US" sz="2000">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upLeft)">
                                      <p:cBhvr>
                                        <p:cTn id="7" dur="500"/>
                                        <p:tgtEl>
                                          <p:spTgt spid="14"/>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1000"/>
                                        <p:tgtEl>
                                          <p:spTgt spid="11"/>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26"/>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 name="Rectangle 23"/>
          <p:cNvSpPr>
            <a:spLocks noChangeArrowheads="1"/>
          </p:cNvSpPr>
          <p:nvPr/>
        </p:nvSpPr>
        <p:spPr bwMode="auto">
          <a:xfrm>
            <a:off x="58738" y="92075"/>
            <a:ext cx="4440237"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1.2  </a:t>
            </a:r>
            <a:r>
              <a:rPr lang="zh-CN" altLang="en-US" sz="2400" b="1">
                <a:solidFill>
                  <a:srgbClr val="FF0000"/>
                </a:solidFill>
                <a:latin typeface="黑体" panose="02010609060101010101" pitchFamily="49" charset="-122"/>
                <a:ea typeface="黑体" panose="02010609060101010101" pitchFamily="49" charset="-122"/>
              </a:rPr>
              <a:t>数据结构发展的概况</a:t>
            </a:r>
          </a:p>
        </p:txBody>
      </p:sp>
      <p:grpSp>
        <p:nvGrpSpPr>
          <p:cNvPr id="4" name="Group 661"/>
          <p:cNvGrpSpPr>
            <a:grpSpLocks/>
          </p:cNvGrpSpPr>
          <p:nvPr/>
        </p:nvGrpSpPr>
        <p:grpSpPr bwMode="auto">
          <a:xfrm>
            <a:off x="1835150" y="649288"/>
            <a:ext cx="5832475" cy="5803900"/>
            <a:chOff x="1156" y="409"/>
            <a:chExt cx="3674" cy="3656"/>
          </a:xfrm>
        </p:grpSpPr>
        <p:pic>
          <p:nvPicPr>
            <p:cNvPr id="16389" name="Picture 644" descr="09"/>
            <p:cNvPicPr>
              <a:picLocks noChangeAspect="1" noChangeArrowheads="1" noCrop="1"/>
            </p:cNvPicPr>
            <p:nvPr/>
          </p:nvPicPr>
          <p:blipFill>
            <a:blip r:embed="rId3">
              <a:lum bright="-6000" contrast="24000"/>
              <a:extLst>
                <a:ext uri="{28A0092B-C50C-407E-A947-70E740481C1C}">
                  <a14:useLocalDpi xmlns:a14="http://schemas.microsoft.com/office/drawing/2010/main" val="0"/>
                </a:ext>
              </a:extLst>
            </a:blip>
            <a:srcRect/>
            <a:stretch>
              <a:fillRect/>
            </a:stretch>
          </p:blipFill>
          <p:spPr bwMode="auto">
            <a:xfrm>
              <a:off x="1156" y="409"/>
              <a:ext cx="3674" cy="3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647"/>
            <p:cNvSpPr txBox="1">
              <a:spLocks noChangeArrowheads="1"/>
            </p:cNvSpPr>
            <p:nvPr/>
          </p:nvSpPr>
          <p:spPr bwMode="auto">
            <a:xfrm>
              <a:off x="1781" y="1606"/>
              <a:ext cx="2654" cy="1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5000"/>
                </a:lnSpc>
                <a:spcBef>
                  <a:spcPct val="0"/>
                </a:spcBef>
                <a:buFontTx/>
                <a:buNone/>
                <a:defRPr/>
              </a:pPr>
              <a:r>
                <a:rPr kumimoji="1" lang="en-US" altLang="zh-CN" sz="2000" b="1" dirty="0" smtClean="0">
                  <a:solidFill>
                    <a:srgbClr val="3333FF"/>
                  </a:solidFill>
                  <a:latin typeface="+mj-lt"/>
                  <a:ea typeface="楷体" panose="02010609060101010101" pitchFamily="49" charset="-122"/>
                </a:rPr>
                <a:t>        </a:t>
              </a:r>
              <a:r>
                <a:rPr lang="zh-CN" altLang="en-US" sz="2000" b="1" dirty="0" smtClean="0">
                  <a:solidFill>
                    <a:srgbClr val="3333FF"/>
                  </a:solidFill>
                  <a:ea typeface="楷体" panose="02010609060101010101" pitchFamily="49" charset="-122"/>
                  <a:cs typeface="Arial" panose="020B0604020202020204" pitchFamily="34" charset="0"/>
                </a:rPr>
                <a:t>数据结构</a:t>
              </a:r>
              <a:r>
                <a:rPr lang="zh-CN" altLang="en-US" sz="2000" b="1" dirty="0">
                  <a:solidFill>
                    <a:srgbClr val="3333FF"/>
                  </a:solidFill>
                  <a:ea typeface="楷体" panose="02010609060101010101" pitchFamily="49" charset="-122"/>
                  <a:cs typeface="Arial" panose="020B0604020202020204" pitchFamily="34" charset="0"/>
                </a:rPr>
                <a:t>随着程序设计的发展而发展。程序设计经历了三个阶段：无结构阶段、结构化阶段和面向对象阶段；相应地，数据结构的发展也经历</a:t>
              </a:r>
              <a:r>
                <a:rPr lang="zh-CN" altLang="en-US" sz="2000" b="1" dirty="0" smtClean="0">
                  <a:solidFill>
                    <a:srgbClr val="3333FF"/>
                  </a:solidFill>
                  <a:ea typeface="楷体" panose="02010609060101010101" pitchFamily="49" charset="-122"/>
                  <a:cs typeface="Arial" panose="020B0604020202020204" pitchFamily="34" charset="0"/>
                </a:rPr>
                <a:t>了这三</a:t>
              </a:r>
              <a:r>
                <a:rPr lang="zh-CN" altLang="en-US" sz="2000" b="1" dirty="0">
                  <a:solidFill>
                    <a:srgbClr val="3333FF"/>
                  </a:solidFill>
                  <a:ea typeface="楷体" panose="02010609060101010101" pitchFamily="49" charset="-122"/>
                  <a:cs typeface="Arial" panose="020B0604020202020204" pitchFamily="34" charset="0"/>
                </a:rPr>
                <a:t>个</a:t>
              </a:r>
              <a:r>
                <a:rPr lang="zh-CN" altLang="en-US" sz="2000" b="1" dirty="0" smtClean="0">
                  <a:solidFill>
                    <a:srgbClr val="3333FF"/>
                  </a:solidFill>
                  <a:ea typeface="楷体" panose="02010609060101010101" pitchFamily="49" charset="-122"/>
                  <a:cs typeface="Arial" panose="020B0604020202020204" pitchFamily="34" charset="0"/>
                </a:rPr>
                <a:t>阶段：</a:t>
              </a:r>
              <a:r>
                <a:rPr lang="zh-CN" altLang="en-US" sz="2000" b="1" dirty="0">
                  <a:solidFill>
                    <a:srgbClr val="3333FF"/>
                  </a:solidFill>
                  <a:ea typeface="楷体" panose="02010609060101010101" pitchFamily="49" charset="-122"/>
                  <a:cs typeface="Arial" panose="020B0604020202020204" pitchFamily="34" charset="0"/>
                </a:rPr>
                <a:t>无结构阶段、结构化阶段和面向对象</a:t>
              </a:r>
              <a:r>
                <a:rPr lang="zh-CN" altLang="en-US" sz="2000" b="1" dirty="0" smtClean="0">
                  <a:solidFill>
                    <a:srgbClr val="3333FF"/>
                  </a:solidFill>
                  <a:ea typeface="楷体" panose="02010609060101010101" pitchFamily="49" charset="-122"/>
                  <a:cs typeface="Arial" panose="020B0604020202020204" pitchFamily="34" charset="0"/>
                </a:rPr>
                <a:t>阶段。</a:t>
              </a:r>
              <a:endParaRPr kumimoji="1" lang="zh-CN" altLang="en-US" sz="2000" b="1" dirty="0" smtClean="0">
                <a:solidFill>
                  <a:srgbClr val="3333FF"/>
                </a:solidFill>
                <a:ea typeface="楷体" panose="02010609060101010101" pitchFamily="49" charset="-122"/>
                <a:cs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
                                        <p:tgtEl>
                                          <p:spTgt spid="3"/>
                                        </p:tgtEl>
                                      </p:cBhvr>
                                    </p:animEffect>
                                    <p:anim calcmode="lin" valueType="num">
                                      <p:cBhvr>
                                        <p:cTn id="8" dur="400" fill="hold"/>
                                        <p:tgtEl>
                                          <p:spTgt spid="3"/>
                                        </p:tgtEl>
                                        <p:attrNameLst>
                                          <p:attrName>ppt_x</p:attrName>
                                        </p:attrNameLst>
                                      </p:cBhvr>
                                      <p:tavLst>
                                        <p:tav tm="0">
                                          <p:val>
                                            <p:strVal val="#ppt_x"/>
                                          </p:val>
                                        </p:tav>
                                        <p:tav tm="100000">
                                          <p:val>
                                            <p:strVal val="#ppt_x"/>
                                          </p:val>
                                        </p:tav>
                                      </p:tavLst>
                                    </p:anim>
                                    <p:anim calcmode="lin" valueType="num">
                                      <p:cBhvr>
                                        <p:cTn id="9" dur="400" fill="hold"/>
                                        <p:tgtEl>
                                          <p:spTgt spid="3"/>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nodeType="afterGroup">
                            <p:stCondLst>
                              <p:cond delay="21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subTnLst>
                                    <p:audio>
                                      <p:cMediaNode>
                                        <p:cTn display="0" masterRel="sameClick">
                                          <p:stCondLst>
                                            <p:cond evt="begin" delay="0">
                                              <p:tn val="13"/>
                                            </p:cond>
                                          </p:stCondLst>
                                          <p:endCondLst>
                                            <p:cond evt="onStopAudio" delay="0">
                                              <p:tgtEl>
                                                <p:sldTgt/>
                                              </p:tgtEl>
                                            </p:cond>
                                          </p:endCondLst>
                                        </p:cTn>
                                        <p:tgtEl>
                                          <p:sndTgt r:embed="rId2" name="chimes.wav"/>
                                        </p:tgtEl>
                                      </p:cMediaNode>
                                    </p:audio>
                                  </p:sub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1"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组合 3"/>
          <p:cNvGrpSpPr>
            <a:grpSpLocks/>
          </p:cNvGrpSpPr>
          <p:nvPr/>
        </p:nvGrpSpPr>
        <p:grpSpPr bwMode="auto">
          <a:xfrm>
            <a:off x="34925" y="92075"/>
            <a:ext cx="7632700" cy="461963"/>
            <a:chOff x="34925" y="92075"/>
            <a:chExt cx="7632700" cy="461665"/>
          </a:xfrm>
        </p:grpSpPr>
        <p:sp>
          <p:nvSpPr>
            <p:cNvPr id="17416" name="Rectangle 126"/>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7417" name="Rectangle 23"/>
            <p:cNvSpPr>
              <a:spLocks noChangeArrowheads="1"/>
            </p:cNvSpPr>
            <p:nvPr/>
          </p:nvSpPr>
          <p:spPr bwMode="auto">
            <a:xfrm>
              <a:off x="58738" y="92075"/>
              <a:ext cx="444023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1.2  </a:t>
              </a:r>
              <a:r>
                <a:rPr lang="zh-CN" altLang="en-US" sz="2400" b="1">
                  <a:solidFill>
                    <a:srgbClr val="FF0000"/>
                  </a:solidFill>
                  <a:latin typeface="黑体" panose="02010609060101010101" pitchFamily="49" charset="-122"/>
                  <a:ea typeface="黑体" panose="02010609060101010101" pitchFamily="49" charset="-122"/>
                </a:rPr>
                <a:t>数据结构发展的概况</a:t>
              </a:r>
            </a:p>
          </p:txBody>
        </p:sp>
      </p:grpSp>
      <p:grpSp>
        <p:nvGrpSpPr>
          <p:cNvPr id="15" name="Group 26"/>
          <p:cNvGrpSpPr>
            <a:grpSpLocks/>
          </p:cNvGrpSpPr>
          <p:nvPr/>
        </p:nvGrpSpPr>
        <p:grpSpPr bwMode="auto">
          <a:xfrm>
            <a:off x="107950" y="700088"/>
            <a:ext cx="4032250" cy="496887"/>
            <a:chOff x="68" y="441"/>
            <a:chExt cx="2540" cy="313"/>
          </a:xfrm>
        </p:grpSpPr>
        <p:sp>
          <p:nvSpPr>
            <p:cNvPr id="17414" name="Text Box 27"/>
            <p:cNvSpPr txBox="1">
              <a:spLocks noChangeArrowheads="1"/>
            </p:cNvSpPr>
            <p:nvPr/>
          </p:nvSpPr>
          <p:spPr bwMode="auto">
            <a:xfrm>
              <a:off x="68" y="441"/>
              <a:ext cx="25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1.2.1  </a:t>
              </a:r>
              <a:r>
                <a:rPr kumimoji="1" lang="zh-CN" altLang="en-US" sz="2200" b="1">
                  <a:solidFill>
                    <a:srgbClr val="3333FF"/>
                  </a:solidFill>
                  <a:latin typeface="Arial" panose="020B0604020202020204" pitchFamily="34" charset="0"/>
                  <a:ea typeface="黑体" panose="02010609060101010101" pitchFamily="49" charset="-122"/>
                </a:rPr>
                <a:t>无结构阶段</a:t>
              </a:r>
            </a:p>
          </p:txBody>
        </p:sp>
        <p:sp>
          <p:nvSpPr>
            <p:cNvPr id="17415" name="Rectangle 28"/>
            <p:cNvSpPr>
              <a:spLocks noChangeArrowheads="1"/>
            </p:cNvSpPr>
            <p:nvPr/>
          </p:nvSpPr>
          <p:spPr bwMode="auto">
            <a:xfrm>
              <a:off x="128" y="710"/>
              <a:ext cx="2009"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8" name="Text Box 7"/>
          <p:cNvSpPr txBox="1">
            <a:spLocks noChangeArrowheads="1"/>
          </p:cNvSpPr>
          <p:nvPr/>
        </p:nvSpPr>
        <p:spPr bwMode="auto">
          <a:xfrm>
            <a:off x="179388" y="1268413"/>
            <a:ext cx="8785225" cy="137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40000"/>
              </a:lnSpc>
              <a:defRPr/>
            </a:pPr>
            <a:r>
              <a:rPr kumimoji="1" lang="en-US" altLang="zh-CN" b="1" dirty="0" smtClean="0">
                <a:ea typeface="仿宋" panose="02010609060101010101" pitchFamily="49" charset="-122"/>
                <a:cs typeface="Arial" panose="020B0604020202020204" pitchFamily="34" charset="0"/>
              </a:rPr>
              <a:t>        20 </a:t>
            </a:r>
            <a:r>
              <a:rPr kumimoji="1" lang="zh-CN" altLang="en-US" b="1" dirty="0" smtClean="0">
                <a:ea typeface="仿宋" panose="02010609060101010101" pitchFamily="49" charset="-122"/>
                <a:cs typeface="Arial" panose="020B0604020202020204" pitchFamily="34" charset="0"/>
              </a:rPr>
              <a:t>世纪 </a:t>
            </a:r>
            <a:r>
              <a:rPr kumimoji="1" lang="en-US" altLang="zh-CN" b="1" dirty="0" smtClean="0">
                <a:ea typeface="仿宋" panose="02010609060101010101" pitchFamily="49" charset="-122"/>
                <a:cs typeface="Arial" panose="020B0604020202020204" pitchFamily="34" charset="0"/>
              </a:rPr>
              <a:t>40~60 </a:t>
            </a:r>
            <a:r>
              <a:rPr kumimoji="1" lang="zh-CN" altLang="en-US" b="1" dirty="0" smtClean="0">
                <a:ea typeface="仿宋" panose="02010609060101010101" pitchFamily="49" charset="-122"/>
                <a:cs typeface="Arial" panose="020B0604020202020204" pitchFamily="34" charset="0"/>
              </a:rPr>
              <a:t>年代，计算机的应用主要是针对科学计算，程序设计技术以机器语言及汇编语言为主，程序处理的数据是纯粹的数值，数据之间的关系主要是数学公式或数学模型。</a:t>
            </a:r>
            <a:r>
              <a:rPr kumimoji="1" lang="zh-CN" altLang="en-US" dirty="0" smtClean="0">
                <a:ea typeface="仿宋" panose="02010609060101010101" pitchFamily="49" charset="-122"/>
                <a:cs typeface="Arial" panose="020B0604020202020204" pitchFamily="34" charset="0"/>
              </a:rPr>
              <a:t> </a:t>
            </a:r>
          </a:p>
        </p:txBody>
      </p:sp>
      <p:grpSp>
        <p:nvGrpSpPr>
          <p:cNvPr id="19" name="Group 20"/>
          <p:cNvGrpSpPr>
            <a:grpSpLocks/>
          </p:cNvGrpSpPr>
          <p:nvPr/>
        </p:nvGrpSpPr>
        <p:grpSpPr bwMode="auto">
          <a:xfrm>
            <a:off x="719667" y="3332977"/>
            <a:ext cx="7797802" cy="2237313"/>
            <a:chOff x="113" y="3203"/>
            <a:chExt cx="5489" cy="726"/>
          </a:xfrm>
          <a:gradFill flip="none" rotWithShape="1">
            <a:gsLst>
              <a:gs pos="0">
                <a:srgbClr val="FFCCCC"/>
              </a:gs>
              <a:gs pos="100000">
                <a:srgbClr val="FFFFFF"/>
              </a:gs>
            </a:gsLst>
            <a:path path="circle">
              <a:fillToRect l="100000" t="100000"/>
            </a:path>
            <a:tileRect r="-100000" b="-100000"/>
          </a:gradFill>
        </p:grpSpPr>
        <p:sp>
          <p:nvSpPr>
            <p:cNvPr id="20" name="AutoShape 13"/>
            <p:cNvSpPr>
              <a:spLocks noChangeArrowheads="1"/>
            </p:cNvSpPr>
            <p:nvPr/>
          </p:nvSpPr>
          <p:spPr bwMode="auto">
            <a:xfrm flipV="1">
              <a:off x="113" y="3203"/>
              <a:ext cx="5489" cy="726"/>
            </a:xfrm>
            <a:prstGeom prst="wedgeRectCallout">
              <a:avLst>
                <a:gd name="adj1" fmla="val 3540"/>
                <a:gd name="adj2" fmla="val 72465"/>
              </a:avLst>
            </a:prstGeom>
            <a:grpFill/>
            <a:ln w="57150">
              <a:solidFill>
                <a:srgbClr val="FF0000"/>
              </a:solidFill>
              <a:miter lim="800000"/>
              <a:headEnd/>
              <a:tailEnd/>
            </a:ln>
            <a:effectLst/>
          </p:spPr>
          <p:txBody>
            <a:bodyPr rot="10800000" anchor="ctr"/>
            <a:lstStyle/>
            <a:p>
              <a:pPr algn="ctr" eaLnBrk="1" hangingPunct="1">
                <a:defRPr/>
              </a:pPr>
              <a:endParaRPr kumimoji="1" lang="zh-CN" altLang="zh-CN" sz="2400">
                <a:latin typeface="Arial" panose="020B0604020202020204" pitchFamily="34" charset="0"/>
                <a:ea typeface="楷体" panose="02010609060101010101" pitchFamily="49" charset="-122"/>
                <a:cs typeface="Arial" panose="020B0604020202020204" pitchFamily="34" charset="0"/>
              </a:endParaRPr>
            </a:p>
          </p:txBody>
        </p:sp>
        <p:sp>
          <p:nvSpPr>
            <p:cNvPr id="21" name="Text Box 14"/>
            <p:cNvSpPr txBox="1">
              <a:spLocks noChangeArrowheads="1"/>
            </p:cNvSpPr>
            <p:nvPr/>
          </p:nvSpPr>
          <p:spPr bwMode="auto">
            <a:xfrm>
              <a:off x="303" y="3283"/>
              <a:ext cx="5065" cy="549"/>
            </a:xfrm>
            <a:prstGeom prst="rect">
              <a:avLst/>
            </a:prstGeom>
            <a:noFill/>
            <a:ln w="9525">
              <a:noFill/>
              <a:miter lim="800000"/>
              <a:headEnd/>
              <a:tailEnd/>
            </a:ln>
            <a:effectLst/>
            <a:extLst/>
          </p:spPr>
          <p:txBody>
            <a:bodyPr lIns="0" rIns="0" anchor="ctr">
              <a:spAutoFit/>
            </a:bodyPr>
            <a:lstStyle/>
            <a:p>
              <a:pPr algn="just" eaLnBrk="1" hangingPunct="1">
                <a:lnSpc>
                  <a:spcPct val="130000"/>
                </a:lnSpc>
                <a:defRPr/>
              </a:pP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这一阶段，在人类的自然语言与计算机编程语言之间存在着巨大的鸿沟，程序设计属于面向计算机的程序设计，设计人员关注的重心是使程序尽可能地被计算机接受并按指令正确执行，至于程序能否让人理解并不重要。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slide(fromBottom)">
                                      <p:cBhvr>
                                        <p:cTn id="12" dur="500"/>
                                        <p:tgtEl>
                                          <p:spTgt spid="1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9"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strips(upLeft)">
                                      <p:cBhvr>
                                        <p:cTn id="17" dur="500"/>
                                        <p:tgtEl>
                                          <p:spTgt spid="19"/>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组合 1"/>
          <p:cNvGrpSpPr>
            <a:grpSpLocks/>
          </p:cNvGrpSpPr>
          <p:nvPr/>
        </p:nvGrpSpPr>
        <p:grpSpPr bwMode="auto">
          <a:xfrm>
            <a:off x="34925" y="92075"/>
            <a:ext cx="7632700" cy="461963"/>
            <a:chOff x="34925" y="92075"/>
            <a:chExt cx="7632700" cy="461665"/>
          </a:xfrm>
        </p:grpSpPr>
        <p:sp>
          <p:nvSpPr>
            <p:cNvPr id="18440" name="Rectangle 126"/>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8441" name="Rectangle 23"/>
            <p:cNvSpPr>
              <a:spLocks noChangeArrowheads="1"/>
            </p:cNvSpPr>
            <p:nvPr/>
          </p:nvSpPr>
          <p:spPr bwMode="auto">
            <a:xfrm>
              <a:off x="58738" y="92075"/>
              <a:ext cx="444023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1.2  </a:t>
              </a:r>
              <a:r>
                <a:rPr lang="zh-CN" altLang="en-US" sz="2400" b="1">
                  <a:solidFill>
                    <a:srgbClr val="FF0000"/>
                  </a:solidFill>
                  <a:latin typeface="黑体" panose="02010609060101010101" pitchFamily="49" charset="-122"/>
                  <a:ea typeface="黑体" panose="02010609060101010101" pitchFamily="49" charset="-122"/>
                </a:rPr>
                <a:t>数据结构发展的概况</a:t>
              </a:r>
            </a:p>
          </p:txBody>
        </p:sp>
      </p:grpSp>
      <p:grpSp>
        <p:nvGrpSpPr>
          <p:cNvPr id="5" name="Group 26"/>
          <p:cNvGrpSpPr>
            <a:grpSpLocks/>
          </p:cNvGrpSpPr>
          <p:nvPr/>
        </p:nvGrpSpPr>
        <p:grpSpPr bwMode="auto">
          <a:xfrm>
            <a:off x="107950" y="700088"/>
            <a:ext cx="4032250" cy="496887"/>
            <a:chOff x="68" y="441"/>
            <a:chExt cx="2540" cy="313"/>
          </a:xfrm>
        </p:grpSpPr>
        <p:sp>
          <p:nvSpPr>
            <p:cNvPr id="18438" name="Text Box 27"/>
            <p:cNvSpPr txBox="1">
              <a:spLocks noChangeArrowheads="1"/>
            </p:cNvSpPr>
            <p:nvPr/>
          </p:nvSpPr>
          <p:spPr bwMode="auto">
            <a:xfrm>
              <a:off x="68" y="441"/>
              <a:ext cx="25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cs typeface="Arial" panose="020B0604020202020204" pitchFamily="34" charset="0"/>
                </a:rPr>
                <a:t>1.2.2  </a:t>
              </a:r>
              <a:r>
                <a:rPr kumimoji="1" lang="zh-CN" altLang="en-US" sz="2200" b="1">
                  <a:solidFill>
                    <a:srgbClr val="3333FF"/>
                  </a:solidFill>
                  <a:latin typeface="Arial" panose="020B0604020202020204" pitchFamily="34" charset="0"/>
                  <a:ea typeface="黑体" panose="02010609060101010101" pitchFamily="49" charset="-122"/>
                  <a:cs typeface="Arial" panose="020B0604020202020204" pitchFamily="34" charset="0"/>
                </a:rPr>
                <a:t>结构化阶段</a:t>
              </a:r>
            </a:p>
          </p:txBody>
        </p:sp>
        <p:sp>
          <p:nvSpPr>
            <p:cNvPr id="18439" name="Rectangle 28"/>
            <p:cNvSpPr>
              <a:spLocks noChangeArrowheads="1"/>
            </p:cNvSpPr>
            <p:nvPr/>
          </p:nvSpPr>
          <p:spPr bwMode="auto">
            <a:xfrm>
              <a:off x="128" y="710"/>
              <a:ext cx="2009"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grpSp>
      <p:sp>
        <p:nvSpPr>
          <p:cNvPr id="8" name="Text Box 7"/>
          <p:cNvSpPr txBox="1">
            <a:spLocks noChangeArrowheads="1"/>
          </p:cNvSpPr>
          <p:nvPr/>
        </p:nvSpPr>
        <p:spPr bwMode="auto">
          <a:xfrm>
            <a:off x="179388" y="1268413"/>
            <a:ext cx="8785225" cy="137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40000"/>
              </a:lnSpc>
              <a:defRPr/>
            </a:pPr>
            <a:r>
              <a:rPr kumimoji="1" lang="en-US" altLang="zh-CN" b="1" dirty="0" smtClean="0">
                <a:ea typeface="仿宋" panose="02010609060101010101" pitchFamily="49" charset="-122"/>
                <a:cs typeface="Arial" panose="020B0604020202020204" pitchFamily="34" charset="0"/>
              </a:rPr>
              <a:t>        20 </a:t>
            </a:r>
            <a:r>
              <a:rPr kumimoji="1" lang="zh-CN" altLang="en-US" b="1" dirty="0" smtClean="0">
                <a:ea typeface="仿宋" panose="02010609060101010101" pitchFamily="49" charset="-122"/>
                <a:cs typeface="Arial" panose="020B0604020202020204" pitchFamily="34" charset="0"/>
              </a:rPr>
              <a:t>世纪 </a:t>
            </a:r>
            <a:r>
              <a:rPr kumimoji="1" lang="en-US" altLang="zh-CN" b="1" dirty="0" smtClean="0">
                <a:ea typeface="仿宋" panose="02010609060101010101" pitchFamily="49" charset="-122"/>
                <a:cs typeface="Arial" panose="020B0604020202020204" pitchFamily="34" charset="0"/>
              </a:rPr>
              <a:t>60~80 </a:t>
            </a:r>
            <a:r>
              <a:rPr kumimoji="1" lang="zh-CN" altLang="en-US" b="1" dirty="0" smtClean="0">
                <a:ea typeface="仿宋" panose="02010609060101010101" pitchFamily="49" charset="-122"/>
                <a:cs typeface="Arial" panose="020B0604020202020204" pitchFamily="34" charset="0"/>
              </a:rPr>
              <a:t>年代，计算机开始广泛应用于非数值处理领域，数据表示成为程序设计的重要问题，基于程序设计规范化的重要性，提出了程序结构模块化，数据结构及抽象数据类型就是在这种背景下形成的。</a:t>
            </a:r>
            <a:endParaRPr kumimoji="1" lang="zh-CN" altLang="en-US" dirty="0" smtClean="0">
              <a:ea typeface="仿宋" panose="02010609060101010101" pitchFamily="49" charset="-122"/>
              <a:cs typeface="Arial" panose="020B0604020202020204" pitchFamily="34" charset="0"/>
            </a:endParaRPr>
          </a:p>
        </p:txBody>
      </p:sp>
      <p:grpSp>
        <p:nvGrpSpPr>
          <p:cNvPr id="15" name="Group 20"/>
          <p:cNvGrpSpPr>
            <a:grpSpLocks/>
          </p:cNvGrpSpPr>
          <p:nvPr/>
        </p:nvGrpSpPr>
        <p:grpSpPr bwMode="auto">
          <a:xfrm>
            <a:off x="719667" y="3400711"/>
            <a:ext cx="7797802" cy="2237313"/>
            <a:chOff x="113" y="3203"/>
            <a:chExt cx="5489" cy="726"/>
          </a:xfrm>
          <a:gradFill flip="none" rotWithShape="1">
            <a:gsLst>
              <a:gs pos="0">
                <a:srgbClr val="FFCCCC"/>
              </a:gs>
              <a:gs pos="100000">
                <a:srgbClr val="FFFFFF"/>
              </a:gs>
            </a:gsLst>
            <a:path path="circle">
              <a:fillToRect l="100000" t="100000"/>
            </a:path>
            <a:tileRect r="-100000" b="-100000"/>
          </a:gradFill>
        </p:grpSpPr>
        <p:sp>
          <p:nvSpPr>
            <p:cNvPr id="16" name="AutoShape 13"/>
            <p:cNvSpPr>
              <a:spLocks noChangeArrowheads="1"/>
            </p:cNvSpPr>
            <p:nvPr/>
          </p:nvSpPr>
          <p:spPr bwMode="auto">
            <a:xfrm flipV="1">
              <a:off x="113" y="3203"/>
              <a:ext cx="5489" cy="726"/>
            </a:xfrm>
            <a:prstGeom prst="wedgeRectCallout">
              <a:avLst>
                <a:gd name="adj1" fmla="val 3540"/>
                <a:gd name="adj2" fmla="val 72843"/>
              </a:avLst>
            </a:prstGeom>
            <a:grpFill/>
            <a:ln w="57150">
              <a:solidFill>
                <a:srgbClr val="FF0000"/>
              </a:solidFill>
              <a:miter lim="800000"/>
              <a:headEnd/>
              <a:tailEnd/>
            </a:ln>
            <a:effectLst/>
          </p:spPr>
          <p:txBody>
            <a:bodyPr rot="10800000" anchor="ctr"/>
            <a:lstStyle/>
            <a:p>
              <a:pPr algn="ctr" eaLnBrk="1" hangingPunct="1">
                <a:defRPr/>
              </a:pPr>
              <a:endParaRPr kumimoji="1" lang="zh-CN" altLang="zh-CN" sz="2400">
                <a:latin typeface="Arial" panose="020B0604020202020204" pitchFamily="34" charset="0"/>
                <a:ea typeface="楷体" panose="02010609060101010101" pitchFamily="49" charset="-122"/>
                <a:cs typeface="Arial" panose="020B0604020202020204" pitchFamily="34" charset="0"/>
              </a:endParaRPr>
            </a:p>
          </p:txBody>
        </p:sp>
        <p:sp>
          <p:nvSpPr>
            <p:cNvPr id="17" name="Text Box 14"/>
            <p:cNvSpPr txBox="1">
              <a:spLocks noChangeArrowheads="1"/>
            </p:cNvSpPr>
            <p:nvPr/>
          </p:nvSpPr>
          <p:spPr bwMode="auto">
            <a:xfrm>
              <a:off x="303" y="3283"/>
              <a:ext cx="5065" cy="549"/>
            </a:xfrm>
            <a:prstGeom prst="rect">
              <a:avLst/>
            </a:prstGeom>
            <a:noFill/>
            <a:ln w="9525">
              <a:noFill/>
              <a:miter lim="800000"/>
              <a:headEnd/>
              <a:tailEnd/>
            </a:ln>
            <a:effectLst/>
            <a:extLst/>
          </p:spPr>
          <p:txBody>
            <a:bodyPr lIns="0" rIns="0" anchor="ctr">
              <a:spAutoFit/>
            </a:bodyPr>
            <a:lstStyle/>
            <a:p>
              <a:pPr algn="just" eaLnBrk="1" hangingPunct="1">
                <a:lnSpc>
                  <a:spcPct val="130000"/>
                </a:lnSpc>
                <a:defRPr/>
              </a:pP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随着软件系统的规模越来越大、复杂性不断增加，人们不得不对结构化技术进行重新评价。软件系统的实现依赖于关键数据结构，如果这些关键数据结构的一个或几个有所改变，则涉及到整个系统，甚至导致整个系统彻底崩溃。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lide(fromBottom)">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9"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strips(upLeft)">
                                      <p:cBhvr>
                                        <p:cTn id="17" dur="500"/>
                                        <p:tgtEl>
                                          <p:spTgt spid="15"/>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20"/>
          <p:cNvGrpSpPr>
            <a:grpSpLocks/>
          </p:cNvGrpSpPr>
          <p:nvPr/>
        </p:nvGrpSpPr>
        <p:grpSpPr bwMode="auto">
          <a:xfrm>
            <a:off x="321733" y="4782186"/>
            <a:ext cx="8500004" cy="1644019"/>
            <a:chOff x="113" y="3203"/>
            <a:chExt cx="5489" cy="726"/>
          </a:xfrm>
          <a:gradFill flip="none" rotWithShape="1">
            <a:gsLst>
              <a:gs pos="0">
                <a:srgbClr val="FFCCCC"/>
              </a:gs>
              <a:gs pos="100000">
                <a:srgbClr val="FFFFFF"/>
              </a:gs>
            </a:gsLst>
            <a:path path="circle">
              <a:fillToRect l="100000" t="100000"/>
            </a:path>
            <a:tileRect r="-100000" b="-100000"/>
          </a:gradFill>
        </p:grpSpPr>
        <p:sp>
          <p:nvSpPr>
            <p:cNvPr id="32" name="AutoShape 13"/>
            <p:cNvSpPr>
              <a:spLocks noChangeArrowheads="1"/>
            </p:cNvSpPr>
            <p:nvPr/>
          </p:nvSpPr>
          <p:spPr bwMode="auto">
            <a:xfrm flipV="1">
              <a:off x="113" y="3203"/>
              <a:ext cx="5489" cy="726"/>
            </a:xfrm>
            <a:prstGeom prst="wedgeRectCallout">
              <a:avLst>
                <a:gd name="adj1" fmla="val 500"/>
                <a:gd name="adj2" fmla="val 87602"/>
              </a:avLst>
            </a:prstGeom>
            <a:grpFill/>
            <a:ln w="57150">
              <a:solidFill>
                <a:srgbClr val="FF0000"/>
              </a:solidFill>
              <a:miter lim="800000"/>
              <a:headEnd/>
              <a:tailEnd/>
            </a:ln>
            <a:effectLst/>
          </p:spPr>
          <p:txBody>
            <a:bodyPr rot="10800000" anchor="ctr"/>
            <a:lstStyle/>
            <a:p>
              <a:pPr algn="ctr" eaLnBrk="1" hangingPunct="1">
                <a:defRPr/>
              </a:pPr>
              <a:endParaRPr kumimoji="1" lang="zh-CN" altLang="zh-CN" sz="2400">
                <a:latin typeface="Arial" panose="020B0604020202020204" pitchFamily="34" charset="0"/>
                <a:ea typeface="楷体" panose="02010609060101010101" pitchFamily="49" charset="-122"/>
                <a:cs typeface="Arial" panose="020B0604020202020204" pitchFamily="34" charset="0"/>
              </a:endParaRPr>
            </a:p>
          </p:txBody>
        </p:sp>
        <p:sp>
          <p:nvSpPr>
            <p:cNvPr id="33" name="Text Box 14"/>
            <p:cNvSpPr txBox="1">
              <a:spLocks noChangeArrowheads="1"/>
            </p:cNvSpPr>
            <p:nvPr/>
          </p:nvSpPr>
          <p:spPr bwMode="auto">
            <a:xfrm>
              <a:off x="249" y="3299"/>
              <a:ext cx="5262" cy="518"/>
            </a:xfrm>
            <a:prstGeom prst="rect">
              <a:avLst/>
            </a:prstGeom>
            <a:noFill/>
            <a:ln w="9525">
              <a:noFill/>
              <a:miter lim="800000"/>
              <a:headEnd/>
              <a:tailEnd/>
            </a:ln>
            <a:effectLst/>
            <a:extLst/>
          </p:spPr>
          <p:txBody>
            <a:bodyPr lIns="0" rIns="0" anchor="ctr">
              <a:spAutoFit/>
            </a:bodyPr>
            <a:lstStyle/>
            <a:p>
              <a:pPr algn="just" eaLnBrk="1" hangingPunct="1">
                <a:lnSpc>
                  <a:spcPct val="130000"/>
                </a:lnSpc>
                <a:defRPr/>
              </a:pPr>
              <a:r>
                <a:rPr kumimoji="1" lang="en-US" altLang="zh-CN"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b="1" dirty="0">
                  <a:solidFill>
                    <a:srgbClr val="FF0000"/>
                  </a:solidFill>
                  <a:latin typeface="Arial" panose="020B0604020202020204" pitchFamily="34" charset="0"/>
                  <a:ea typeface="楷体" panose="02010609060101010101" pitchFamily="49" charset="-122"/>
                  <a:cs typeface="Arial" panose="020B0604020202020204" pitchFamily="34" charset="0"/>
                </a:rPr>
                <a:t>问题世界的相关实体被视为一个对象，由属性和方法构成，属性用以描述实体状态或特征，方法用以改变实体状态或描述实体行为。一组具有相同属性和方法的对象集合抽象为类，每个具体对象都是类的一个实例。 </a:t>
              </a:r>
            </a:p>
          </p:txBody>
        </p:sp>
      </p:grpSp>
      <p:grpSp>
        <p:nvGrpSpPr>
          <p:cNvPr id="19459" name="组合 1"/>
          <p:cNvGrpSpPr>
            <a:grpSpLocks/>
          </p:cNvGrpSpPr>
          <p:nvPr/>
        </p:nvGrpSpPr>
        <p:grpSpPr bwMode="auto">
          <a:xfrm>
            <a:off x="34925" y="92075"/>
            <a:ext cx="7632700" cy="461963"/>
            <a:chOff x="34925" y="92075"/>
            <a:chExt cx="7632700" cy="461665"/>
          </a:xfrm>
        </p:grpSpPr>
        <p:sp>
          <p:nvSpPr>
            <p:cNvPr id="19481" name="Rectangle 126"/>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9482" name="Rectangle 23"/>
            <p:cNvSpPr>
              <a:spLocks noChangeArrowheads="1"/>
            </p:cNvSpPr>
            <p:nvPr/>
          </p:nvSpPr>
          <p:spPr bwMode="auto">
            <a:xfrm>
              <a:off x="58738" y="92075"/>
              <a:ext cx="444023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1.2  </a:t>
              </a:r>
              <a:r>
                <a:rPr lang="zh-CN" altLang="en-US" sz="2400" b="1">
                  <a:solidFill>
                    <a:srgbClr val="FF0000"/>
                  </a:solidFill>
                  <a:latin typeface="黑体" panose="02010609060101010101" pitchFamily="49" charset="-122"/>
                  <a:ea typeface="黑体" panose="02010609060101010101" pitchFamily="49" charset="-122"/>
                </a:rPr>
                <a:t>数据结构发展的概况</a:t>
              </a:r>
            </a:p>
          </p:txBody>
        </p:sp>
      </p:grpSp>
      <p:grpSp>
        <p:nvGrpSpPr>
          <p:cNvPr id="5" name="Group 26"/>
          <p:cNvGrpSpPr>
            <a:grpSpLocks/>
          </p:cNvGrpSpPr>
          <p:nvPr/>
        </p:nvGrpSpPr>
        <p:grpSpPr bwMode="auto">
          <a:xfrm>
            <a:off x="107950" y="700088"/>
            <a:ext cx="4032250" cy="496887"/>
            <a:chOff x="68" y="441"/>
            <a:chExt cx="2540" cy="313"/>
          </a:xfrm>
        </p:grpSpPr>
        <p:sp>
          <p:nvSpPr>
            <p:cNvPr id="19479" name="Text Box 27"/>
            <p:cNvSpPr txBox="1">
              <a:spLocks noChangeArrowheads="1"/>
            </p:cNvSpPr>
            <p:nvPr/>
          </p:nvSpPr>
          <p:spPr bwMode="auto">
            <a:xfrm>
              <a:off x="68" y="441"/>
              <a:ext cx="25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cs typeface="Arial" panose="020B0604020202020204" pitchFamily="34" charset="0"/>
                </a:rPr>
                <a:t>1.2.3  </a:t>
              </a:r>
              <a:r>
                <a:rPr kumimoji="1" lang="zh-CN" altLang="en-US" sz="2200" b="1">
                  <a:solidFill>
                    <a:srgbClr val="3333FF"/>
                  </a:solidFill>
                  <a:latin typeface="Arial" panose="020B0604020202020204" pitchFamily="34" charset="0"/>
                  <a:ea typeface="黑体" panose="02010609060101010101" pitchFamily="49" charset="-122"/>
                  <a:cs typeface="Arial" panose="020B0604020202020204" pitchFamily="34" charset="0"/>
                </a:rPr>
                <a:t>面向对象阶段</a:t>
              </a:r>
            </a:p>
          </p:txBody>
        </p:sp>
        <p:sp>
          <p:nvSpPr>
            <p:cNvPr id="19480" name="Rectangle 28"/>
            <p:cNvSpPr>
              <a:spLocks noChangeArrowheads="1"/>
            </p:cNvSpPr>
            <p:nvPr/>
          </p:nvSpPr>
          <p:spPr bwMode="auto">
            <a:xfrm>
              <a:off x="128" y="710"/>
              <a:ext cx="2009"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grpSp>
      <p:sp>
        <p:nvSpPr>
          <p:cNvPr id="8" name="Text Box 7"/>
          <p:cNvSpPr txBox="1">
            <a:spLocks noChangeArrowheads="1"/>
          </p:cNvSpPr>
          <p:nvPr/>
        </p:nvSpPr>
        <p:spPr bwMode="auto">
          <a:xfrm>
            <a:off x="179388" y="1268413"/>
            <a:ext cx="8785225"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40000"/>
              </a:lnSpc>
              <a:defRPr/>
            </a:pPr>
            <a:r>
              <a:rPr kumimoji="1" lang="en-US" altLang="zh-CN" b="1" dirty="0" smtClean="0">
                <a:ea typeface="仿宋" panose="02010609060101010101" pitchFamily="49" charset="-122"/>
                <a:cs typeface="Arial" panose="020B0604020202020204" pitchFamily="34" charset="0"/>
              </a:rPr>
              <a:t>        20 </a:t>
            </a:r>
            <a:r>
              <a:rPr kumimoji="1" lang="zh-CN" altLang="en-US" b="1" dirty="0" smtClean="0">
                <a:ea typeface="仿宋" panose="02010609060101010101" pitchFamily="49" charset="-122"/>
                <a:cs typeface="Arial" panose="020B0604020202020204" pitchFamily="34" charset="0"/>
              </a:rPr>
              <a:t>世纪 </a:t>
            </a:r>
            <a:r>
              <a:rPr kumimoji="1" lang="en-US" altLang="zh-CN" b="1" dirty="0" smtClean="0">
                <a:ea typeface="仿宋" panose="02010609060101010101" pitchFamily="49" charset="-122"/>
                <a:cs typeface="Arial" panose="020B0604020202020204" pitchFamily="34" charset="0"/>
              </a:rPr>
              <a:t>80 </a:t>
            </a:r>
            <a:r>
              <a:rPr kumimoji="1" lang="zh-CN" altLang="en-US" b="1" dirty="0" smtClean="0">
                <a:ea typeface="仿宋" panose="02010609060101010101" pitchFamily="49" charset="-122"/>
                <a:cs typeface="Arial" panose="020B0604020202020204" pitchFamily="34" charset="0"/>
              </a:rPr>
              <a:t>年代初，出现面向对象技术（先是面向对象程序设计），它是目前最流行的程序设计技术。</a:t>
            </a:r>
            <a:endParaRPr kumimoji="1" lang="zh-CN" altLang="en-US" dirty="0" smtClean="0">
              <a:ea typeface="仿宋" panose="02010609060101010101" pitchFamily="49" charset="-122"/>
              <a:cs typeface="Arial" panose="020B0604020202020204" pitchFamily="34" charset="0"/>
            </a:endParaRPr>
          </a:p>
        </p:txBody>
      </p:sp>
      <p:grpSp>
        <p:nvGrpSpPr>
          <p:cNvPr id="15" name="Group 36"/>
          <p:cNvGrpSpPr>
            <a:grpSpLocks/>
          </p:cNvGrpSpPr>
          <p:nvPr/>
        </p:nvGrpSpPr>
        <p:grpSpPr bwMode="auto">
          <a:xfrm>
            <a:off x="684213" y="2301875"/>
            <a:ext cx="2805112" cy="1974850"/>
            <a:chOff x="295" y="2720"/>
            <a:chExt cx="1767" cy="1244"/>
          </a:xfrm>
        </p:grpSpPr>
        <p:pic>
          <p:nvPicPr>
            <p:cNvPr id="19476" name="Picture 19" descr="XMAS_GG008"/>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95" y="2720"/>
              <a:ext cx="1767" cy="1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77" name="Text Box 20"/>
            <p:cNvSpPr txBox="1">
              <a:spLocks noChangeArrowheads="1"/>
            </p:cNvSpPr>
            <p:nvPr/>
          </p:nvSpPr>
          <p:spPr bwMode="auto">
            <a:xfrm>
              <a:off x="521" y="2898"/>
              <a:ext cx="1134" cy="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000" b="1">
                  <a:solidFill>
                    <a:srgbClr val="3333FF"/>
                  </a:solidFill>
                  <a:latin typeface="Arial" panose="020B0604020202020204" pitchFamily="34" charset="0"/>
                  <a:ea typeface="黑体" panose="02010609060101010101" pitchFamily="49" charset="-122"/>
                  <a:cs typeface="Arial" panose="020B0604020202020204" pitchFamily="34" charset="0"/>
                </a:rPr>
                <a:t>类</a:t>
              </a:r>
            </a:p>
          </p:txBody>
        </p:sp>
        <p:sp>
          <p:nvSpPr>
            <p:cNvPr id="19478" name="Text Box 21"/>
            <p:cNvSpPr txBox="1">
              <a:spLocks noChangeArrowheads="1"/>
            </p:cNvSpPr>
            <p:nvPr/>
          </p:nvSpPr>
          <p:spPr bwMode="auto">
            <a:xfrm>
              <a:off x="521" y="3215"/>
              <a:ext cx="1471" cy="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latin typeface="Arial" panose="020B0604020202020204" pitchFamily="34" charset="0"/>
                  <a:ea typeface="楷体" panose="02010609060101010101" pitchFamily="49" charset="-122"/>
                  <a:cs typeface="Arial" panose="020B0604020202020204" pitchFamily="34" charset="0"/>
                </a:rPr>
                <a:t> </a:t>
              </a:r>
              <a:r>
                <a:rPr kumimoji="1" lang="zh-CN" altLang="en-US" sz="2000" b="1">
                  <a:latin typeface="Arial" panose="020B0604020202020204" pitchFamily="34" charset="0"/>
                  <a:ea typeface="楷体" panose="02010609060101010101" pitchFamily="49" charset="-122"/>
                  <a:cs typeface="Arial" panose="020B0604020202020204" pitchFamily="34" charset="0"/>
                </a:rPr>
                <a:t>属性</a:t>
              </a:r>
            </a:p>
            <a:p>
              <a:pPr eaLnBrk="1" hangingPunct="1">
                <a:spcBef>
                  <a:spcPct val="30000"/>
                </a:spcBef>
              </a:pP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b="1">
                  <a:latin typeface="Arial" panose="020B0604020202020204" pitchFamily="34" charset="0"/>
                  <a:ea typeface="楷体" panose="02010609060101010101" pitchFamily="49" charset="-122"/>
                  <a:cs typeface="Arial" panose="020B0604020202020204" pitchFamily="34" charset="0"/>
                </a:rPr>
                <a:t> 方法</a:t>
              </a:r>
            </a:p>
          </p:txBody>
        </p:sp>
      </p:grpSp>
      <p:grpSp>
        <p:nvGrpSpPr>
          <p:cNvPr id="34" name="Group 20"/>
          <p:cNvGrpSpPr>
            <a:grpSpLocks/>
          </p:cNvGrpSpPr>
          <p:nvPr/>
        </p:nvGrpSpPr>
        <p:grpSpPr bwMode="auto">
          <a:xfrm>
            <a:off x="321731" y="4782188"/>
            <a:ext cx="8500004" cy="1644019"/>
            <a:chOff x="113" y="3203"/>
            <a:chExt cx="5489" cy="726"/>
          </a:xfrm>
          <a:gradFill flip="none" rotWithShape="1">
            <a:gsLst>
              <a:gs pos="0">
                <a:srgbClr val="FFCCCC"/>
              </a:gs>
              <a:gs pos="100000">
                <a:srgbClr val="FFFFFF"/>
              </a:gs>
            </a:gsLst>
            <a:path path="circle">
              <a:fillToRect l="100000" t="100000"/>
            </a:path>
            <a:tileRect r="-100000" b="-100000"/>
          </a:gradFill>
        </p:grpSpPr>
        <p:sp>
          <p:nvSpPr>
            <p:cNvPr id="35" name="AutoShape 13"/>
            <p:cNvSpPr>
              <a:spLocks noChangeArrowheads="1"/>
            </p:cNvSpPr>
            <p:nvPr/>
          </p:nvSpPr>
          <p:spPr bwMode="auto">
            <a:xfrm flipH="1" flipV="1">
              <a:off x="113" y="3203"/>
              <a:ext cx="5489" cy="726"/>
            </a:xfrm>
            <a:prstGeom prst="wedgeRectCallout">
              <a:avLst>
                <a:gd name="adj1" fmla="val 500"/>
                <a:gd name="adj2" fmla="val 87602"/>
              </a:avLst>
            </a:prstGeom>
            <a:grpFill/>
            <a:ln w="57150">
              <a:solidFill>
                <a:srgbClr val="FF0000"/>
              </a:solidFill>
              <a:miter lim="800000"/>
              <a:headEnd/>
              <a:tailEnd/>
            </a:ln>
            <a:effectLst/>
          </p:spPr>
          <p:txBody>
            <a:bodyPr rot="10800000" anchor="ctr"/>
            <a:lstStyle/>
            <a:p>
              <a:pPr algn="ctr" eaLnBrk="1" hangingPunct="1">
                <a:defRPr/>
              </a:pPr>
              <a:endParaRPr kumimoji="1" lang="zh-CN" altLang="zh-CN" sz="2400">
                <a:latin typeface="Arial" panose="020B0604020202020204" pitchFamily="34" charset="0"/>
                <a:ea typeface="楷体" panose="02010609060101010101" pitchFamily="49" charset="-122"/>
                <a:cs typeface="Arial" panose="020B0604020202020204" pitchFamily="34" charset="0"/>
              </a:endParaRPr>
            </a:p>
          </p:txBody>
        </p:sp>
        <p:sp>
          <p:nvSpPr>
            <p:cNvPr id="36" name="Text Box 14"/>
            <p:cNvSpPr txBox="1">
              <a:spLocks noChangeArrowheads="1"/>
            </p:cNvSpPr>
            <p:nvPr/>
          </p:nvSpPr>
          <p:spPr bwMode="auto">
            <a:xfrm>
              <a:off x="249" y="3273"/>
              <a:ext cx="5262" cy="571"/>
            </a:xfrm>
            <a:prstGeom prst="rect">
              <a:avLst/>
            </a:prstGeom>
            <a:noFill/>
            <a:ln w="9525">
              <a:noFill/>
              <a:miter lim="800000"/>
              <a:headEnd/>
              <a:tailEnd/>
            </a:ln>
            <a:effectLst/>
            <a:extLst/>
          </p:spPr>
          <p:txBody>
            <a:bodyPr lIns="0" rIns="0" anchor="ctr">
              <a:spAutoFit/>
            </a:bodyPr>
            <a:lstStyle/>
            <a:p>
              <a:pPr algn="just" eaLnBrk="1" hangingPunct="1">
                <a:lnSpc>
                  <a:spcPct val="130000"/>
                </a:lnSpc>
                <a:defRPr/>
              </a:pP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数据结构主要强调两个方面的内容：一是数据之间的关系，另一个是针对这些关系的基本操作。数据及其相互关系构成了对实体状态的描述，针对数据元素之间关系的操作构成了对实体行为的描述。 </a:t>
              </a:r>
            </a:p>
          </p:txBody>
        </p:sp>
      </p:grpSp>
      <p:grpSp>
        <p:nvGrpSpPr>
          <p:cNvPr id="37" name="Group 37"/>
          <p:cNvGrpSpPr>
            <a:grpSpLocks/>
          </p:cNvGrpSpPr>
          <p:nvPr/>
        </p:nvGrpSpPr>
        <p:grpSpPr bwMode="auto">
          <a:xfrm>
            <a:off x="5510213" y="2317750"/>
            <a:ext cx="2806700" cy="1974850"/>
            <a:chOff x="3289" y="2730"/>
            <a:chExt cx="1768" cy="1244"/>
          </a:xfrm>
        </p:grpSpPr>
        <p:pic>
          <p:nvPicPr>
            <p:cNvPr id="19473" name="Picture 24" descr="XMAS_GG008"/>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289" y="2730"/>
              <a:ext cx="1768" cy="1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74" name="Text Box 25"/>
            <p:cNvSpPr txBox="1">
              <a:spLocks noChangeArrowheads="1"/>
            </p:cNvSpPr>
            <p:nvPr/>
          </p:nvSpPr>
          <p:spPr bwMode="auto">
            <a:xfrm>
              <a:off x="3515" y="2908"/>
              <a:ext cx="1134" cy="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zh-CN" altLang="en-US" sz="2000" b="1">
                  <a:solidFill>
                    <a:srgbClr val="FF0000"/>
                  </a:solidFill>
                  <a:latin typeface="Arial" panose="020B0604020202020204" pitchFamily="34" charset="0"/>
                  <a:ea typeface="黑体" panose="02010609060101010101" pitchFamily="49" charset="-122"/>
                  <a:cs typeface="Arial" panose="020B0604020202020204" pitchFamily="34" charset="0"/>
                </a:rPr>
                <a:t>数据结构</a:t>
              </a:r>
            </a:p>
          </p:txBody>
        </p:sp>
        <p:sp>
          <p:nvSpPr>
            <p:cNvPr id="19475" name="Text Box 26"/>
            <p:cNvSpPr txBox="1">
              <a:spLocks noChangeArrowheads="1"/>
            </p:cNvSpPr>
            <p:nvPr/>
          </p:nvSpPr>
          <p:spPr bwMode="auto">
            <a:xfrm>
              <a:off x="3515" y="3225"/>
              <a:ext cx="1471" cy="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a:latin typeface="Arial" panose="020B0604020202020204" pitchFamily="34" charset="0"/>
                  <a:ea typeface="楷体" panose="02010609060101010101" pitchFamily="49" charset="-122"/>
                  <a:cs typeface="Arial" panose="020B0604020202020204" pitchFamily="34" charset="0"/>
                </a:rPr>
                <a:t> </a:t>
              </a:r>
              <a:r>
                <a:rPr kumimoji="1" lang="zh-CN" altLang="en-US" sz="2000" b="1">
                  <a:latin typeface="Arial" panose="020B0604020202020204" pitchFamily="34" charset="0"/>
                  <a:ea typeface="楷体" panose="02010609060101010101" pitchFamily="49" charset="-122"/>
                  <a:cs typeface="Arial" panose="020B0604020202020204" pitchFamily="34" charset="0"/>
                </a:rPr>
                <a:t>数据间的关系</a:t>
              </a:r>
            </a:p>
            <a:p>
              <a:pPr eaLnBrk="1" hangingPunct="1">
                <a:spcBef>
                  <a:spcPct val="30000"/>
                </a:spcBef>
              </a:pP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b="1">
                  <a:latin typeface="Arial" panose="020B0604020202020204" pitchFamily="34" charset="0"/>
                  <a:ea typeface="楷体" panose="02010609060101010101" pitchFamily="49" charset="-122"/>
                  <a:cs typeface="Arial" panose="020B0604020202020204" pitchFamily="34" charset="0"/>
                </a:rPr>
                <a:t> 基本操作</a:t>
              </a:r>
            </a:p>
          </p:txBody>
        </p:sp>
      </p:grpSp>
      <p:grpSp>
        <p:nvGrpSpPr>
          <p:cNvPr id="41" name="Group 275"/>
          <p:cNvGrpSpPr>
            <a:grpSpLocks/>
          </p:cNvGrpSpPr>
          <p:nvPr/>
        </p:nvGrpSpPr>
        <p:grpSpPr bwMode="auto">
          <a:xfrm>
            <a:off x="3203575" y="2636838"/>
            <a:ext cx="2592388" cy="865187"/>
            <a:chOff x="1882" y="2931"/>
            <a:chExt cx="1633" cy="545"/>
          </a:xfrm>
        </p:grpSpPr>
        <p:sp>
          <p:nvSpPr>
            <p:cNvPr id="19469" name="AutoShape 276"/>
            <p:cNvSpPr>
              <a:spLocks noChangeArrowheads="1"/>
            </p:cNvSpPr>
            <p:nvPr/>
          </p:nvSpPr>
          <p:spPr bwMode="auto">
            <a:xfrm>
              <a:off x="2290" y="2931"/>
              <a:ext cx="771" cy="454"/>
            </a:xfrm>
            <a:prstGeom prst="leftRightArrow">
              <a:avLst>
                <a:gd name="adj1" fmla="val 50000"/>
                <a:gd name="adj2" fmla="val 33965"/>
              </a:avLst>
            </a:prstGeom>
            <a:noFill/>
            <a:ln>
              <a:noFill/>
            </a:ln>
            <a:extLst>
              <a:ext uri="{909E8E84-426E-40DD-AFC4-6F175D3DCCD1}">
                <a14:hiddenFill xmlns:a14="http://schemas.microsoft.com/office/drawing/2010/main">
                  <a:gradFill rotWithShape="1">
                    <a:gsLst>
                      <a:gs pos="0">
                        <a:srgbClr val="CCCCFF"/>
                      </a:gs>
                      <a:gs pos="9000">
                        <a:srgbClr val="99CCFF"/>
                      </a:gs>
                      <a:gs pos="17999">
                        <a:srgbClr val="9966FF"/>
                      </a:gs>
                      <a:gs pos="30499">
                        <a:srgbClr val="CC99FF"/>
                      </a:gs>
                      <a:gs pos="41000">
                        <a:srgbClr val="99CCFF"/>
                      </a:gs>
                      <a:gs pos="50000">
                        <a:srgbClr val="CCCCFF"/>
                      </a:gs>
                      <a:gs pos="59000">
                        <a:srgbClr val="99CCFF"/>
                      </a:gs>
                      <a:gs pos="69501">
                        <a:srgbClr val="CC99FF"/>
                      </a:gs>
                      <a:gs pos="82001">
                        <a:srgbClr val="9966FF"/>
                      </a:gs>
                      <a:gs pos="91000">
                        <a:srgbClr val="99CCFF"/>
                      </a:gs>
                      <a:gs pos="100000">
                        <a:srgbClr val="CCCCFF"/>
                      </a:gs>
                    </a:gsLst>
                    <a:lin ang="0" scaled="1"/>
                  </a:gradFill>
                </a14:hiddenFill>
              </a:ext>
              <a:ext uri="{91240B29-F687-4F45-9708-019B960494DF}">
                <a14:hiddenLine xmlns:a14="http://schemas.microsoft.com/office/drawing/2010/main" w="9525">
                  <a:solidFill>
                    <a:srgbClr val="FF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b="1">
                  <a:solidFill>
                    <a:srgbClr val="339933"/>
                  </a:solidFill>
                  <a:latin typeface="Arial" panose="020B0604020202020204" pitchFamily="34" charset="0"/>
                  <a:ea typeface="方正舒体" panose="02010601030101010101" pitchFamily="2" charset="-122"/>
                  <a:cs typeface="Arial" panose="020B0604020202020204" pitchFamily="34" charset="0"/>
                </a:rPr>
                <a:t>对  应</a:t>
              </a:r>
            </a:p>
          </p:txBody>
        </p:sp>
        <p:grpSp>
          <p:nvGrpSpPr>
            <p:cNvPr id="19470" name="Group 277"/>
            <p:cNvGrpSpPr>
              <a:grpSpLocks/>
            </p:cNvGrpSpPr>
            <p:nvPr/>
          </p:nvGrpSpPr>
          <p:grpSpPr bwMode="auto">
            <a:xfrm>
              <a:off x="1882" y="3249"/>
              <a:ext cx="1633" cy="227"/>
              <a:chOff x="1837" y="3294"/>
              <a:chExt cx="1633" cy="227"/>
            </a:xfrm>
          </p:grpSpPr>
          <p:pic>
            <p:nvPicPr>
              <p:cNvPr id="19471" name="Picture 278" descr="016"/>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653" y="3294"/>
                <a:ext cx="817"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2" name="Picture 279" descr="016"/>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flipH="1">
                <a:off x="1837" y="3294"/>
                <a:ext cx="817"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38" name="Group 319"/>
          <p:cNvGrpSpPr>
            <a:grpSpLocks/>
          </p:cNvGrpSpPr>
          <p:nvPr/>
        </p:nvGrpSpPr>
        <p:grpSpPr bwMode="auto">
          <a:xfrm>
            <a:off x="1619250" y="3933825"/>
            <a:ext cx="5761038" cy="2374900"/>
            <a:chOff x="1020" y="2478"/>
            <a:chExt cx="3629" cy="1496"/>
          </a:xfrm>
        </p:grpSpPr>
        <p:sp>
          <p:nvSpPr>
            <p:cNvPr id="19467" name="AutoShape 317"/>
            <p:cNvSpPr>
              <a:spLocks noChangeArrowheads="1"/>
            </p:cNvSpPr>
            <p:nvPr/>
          </p:nvSpPr>
          <p:spPr bwMode="auto">
            <a:xfrm>
              <a:off x="1020" y="2478"/>
              <a:ext cx="3629" cy="1496"/>
            </a:xfrm>
            <a:prstGeom prst="upArrowCallout">
              <a:avLst>
                <a:gd name="adj1" fmla="val 60645"/>
                <a:gd name="adj2" fmla="val 60645"/>
                <a:gd name="adj3" fmla="val 16667"/>
                <a:gd name="adj4" fmla="val 66667"/>
              </a:avLst>
            </a:prstGeom>
            <a:gradFill rotWithShape="1">
              <a:gsLst>
                <a:gs pos="0">
                  <a:srgbClr val="FF8200"/>
                </a:gs>
                <a:gs pos="10001">
                  <a:srgbClr val="FF0000"/>
                </a:gs>
                <a:gs pos="35001">
                  <a:srgbClr val="BA0066"/>
                </a:gs>
                <a:gs pos="70000">
                  <a:srgbClr val="66008F"/>
                </a:gs>
                <a:gs pos="100000">
                  <a:srgbClr val="000082"/>
                </a:gs>
              </a:gsLst>
              <a:lin ang="5400000" scaled="1"/>
            </a:gradFill>
            <a:ln w="57150">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sp>
          <p:nvSpPr>
            <p:cNvPr id="40" name="Text Box 318"/>
            <p:cNvSpPr txBox="1">
              <a:spLocks noChangeArrowheads="1"/>
            </p:cNvSpPr>
            <p:nvPr/>
          </p:nvSpPr>
          <p:spPr bwMode="auto">
            <a:xfrm>
              <a:off x="1111" y="3067"/>
              <a:ext cx="3448" cy="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000">
                  <a:solidFill>
                    <a:schemeClr val="tx1"/>
                  </a:solidFill>
                  <a:latin typeface="Arial" panose="020B0604020202020204" pitchFamily="34" charset="0"/>
                  <a:ea typeface="仿宋_GB2312" pitchFamily="49" charset="-122"/>
                </a:defRPr>
              </a:lvl1pPr>
              <a:lvl2pPr marL="742950" indent="-285750">
                <a:defRPr sz="2000">
                  <a:solidFill>
                    <a:schemeClr val="tx1"/>
                  </a:solidFill>
                  <a:latin typeface="Arial" panose="020B0604020202020204" pitchFamily="34" charset="0"/>
                  <a:ea typeface="仿宋_GB2312" pitchFamily="49" charset="-122"/>
                </a:defRPr>
              </a:lvl2pPr>
              <a:lvl3pPr marL="1143000" indent="-228600">
                <a:defRPr sz="2000">
                  <a:solidFill>
                    <a:schemeClr val="tx1"/>
                  </a:solidFill>
                  <a:latin typeface="Arial" panose="020B0604020202020204" pitchFamily="34" charset="0"/>
                  <a:ea typeface="仿宋_GB2312" pitchFamily="49" charset="-122"/>
                </a:defRPr>
              </a:lvl3pPr>
              <a:lvl4pPr marL="1600200" indent="-228600">
                <a:defRPr sz="2000">
                  <a:solidFill>
                    <a:schemeClr val="tx1"/>
                  </a:solidFill>
                  <a:latin typeface="Arial" panose="020B0604020202020204" pitchFamily="34" charset="0"/>
                  <a:ea typeface="仿宋_GB2312" pitchFamily="49" charset="-122"/>
                </a:defRPr>
              </a:lvl4pPr>
              <a:lvl5pPr marL="2057400" indent="-228600">
                <a:defRPr sz="2000">
                  <a:solidFill>
                    <a:schemeClr val="tx1"/>
                  </a:solidFill>
                  <a:latin typeface="Arial" panose="020B0604020202020204" pitchFamily="34" charset="0"/>
                  <a:ea typeface="仿宋_GB2312" pitchFamily="49"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仿宋_GB2312" pitchFamily="49" charset="-122"/>
                </a:defRPr>
              </a:lvl9pPr>
            </a:lstStyle>
            <a:p>
              <a:pPr algn="just" eaLnBrk="1" hangingPunct="1">
                <a:lnSpc>
                  <a:spcPct val="130000"/>
                </a:lnSpc>
                <a:defRPr/>
              </a:pPr>
              <a:r>
                <a:rPr lang="en-US" altLang="zh-CN" b="1" dirty="0" smtClean="0">
                  <a:solidFill>
                    <a:srgbClr val="FFFF00"/>
                  </a:solidFill>
                  <a:ea typeface="楷体" panose="02010609060101010101" pitchFamily="49" charset="-122"/>
                  <a:cs typeface="Arial" panose="020B0604020202020204" pitchFamily="34" charset="0"/>
                </a:rPr>
                <a:t>        </a:t>
              </a:r>
              <a:r>
                <a:rPr lang="zh-CN" altLang="en-US" b="1" dirty="0" smtClean="0">
                  <a:solidFill>
                    <a:srgbClr val="FFFF00"/>
                  </a:solidFill>
                  <a:ea typeface="楷体" panose="02010609060101010101" pitchFamily="49" charset="-122"/>
                  <a:cs typeface="Arial" panose="020B0604020202020204" pitchFamily="34" charset="0"/>
                </a:rPr>
                <a:t>这两方面实际上蕴涵着面向对象思想：类重点描述实体的状态与行为，而数据结构重点描述数据之间的关系及其基本操作。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lide(fromBottom)">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9"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strips(upLeft)">
                                      <p:cBhvr>
                                        <p:cTn id="17" dur="500"/>
                                        <p:tgtEl>
                                          <p:spTgt spid="31"/>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par>
                          <p:cTn id="18" fill="hold" nodeType="afterGroup">
                            <p:stCondLst>
                              <p:cond delay="500"/>
                            </p:stCondLst>
                            <p:childTnLst>
                              <p:par>
                                <p:cTn id="19" presetID="9"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dissolve">
                                      <p:cBhvr>
                                        <p:cTn id="21" dur="500"/>
                                        <p:tgtEl>
                                          <p:spTgt spid="15"/>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8" presetClass="exit" presetSubtype="9" fill="hold" nodeType="clickEffect">
                                  <p:stCondLst>
                                    <p:cond delay="0"/>
                                  </p:stCondLst>
                                  <p:childTnLst>
                                    <p:animEffect transition="out" filter="strips(upLeft)">
                                      <p:cBhvr>
                                        <p:cTn id="25" dur="500"/>
                                        <p:tgtEl>
                                          <p:spTgt spid="31"/>
                                        </p:tgtEl>
                                      </p:cBhvr>
                                    </p:animEffect>
                                    <p:set>
                                      <p:cBhvr>
                                        <p:cTn id="26" dur="1" fill="hold">
                                          <p:stCondLst>
                                            <p:cond delay="499"/>
                                          </p:stCondLst>
                                        </p:cTn>
                                        <p:tgtEl>
                                          <p:spTgt spid="31"/>
                                        </p:tgtEl>
                                        <p:attrNameLst>
                                          <p:attrName>style.visibility</p:attrName>
                                        </p:attrNameLst>
                                      </p:cBhvr>
                                      <p:to>
                                        <p:strVal val="hidden"/>
                                      </p:to>
                                    </p:set>
                                  </p:childTnLst>
                                </p:cTn>
                              </p:par>
                            </p:childTnLst>
                          </p:cTn>
                        </p:par>
                        <p:par>
                          <p:cTn id="27" fill="hold" nodeType="afterGroup">
                            <p:stCondLst>
                              <p:cond delay="500"/>
                            </p:stCondLst>
                            <p:childTnLst>
                              <p:par>
                                <p:cTn id="28" presetID="18" presetClass="entr" presetSubtype="3"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strips(upRight)">
                                      <p:cBhvr>
                                        <p:cTn id="30" dur="500"/>
                                        <p:tgtEl>
                                          <p:spTgt spid="34"/>
                                        </p:tgtEl>
                                      </p:cBhvr>
                                    </p:animEffect>
                                  </p:childTnLst>
                                  <p:subTnLst>
                                    <p:audio>
                                      <p:cMediaNode>
                                        <p:cTn display="0" masterRel="sameClick">
                                          <p:stCondLst>
                                            <p:cond evt="begin" delay="0">
                                              <p:tn val="28"/>
                                            </p:cond>
                                          </p:stCondLst>
                                          <p:endCondLst>
                                            <p:cond evt="onStopAudio" delay="0">
                                              <p:tgtEl>
                                                <p:sldTgt/>
                                              </p:tgtEl>
                                            </p:cond>
                                          </p:endCondLst>
                                        </p:cTn>
                                        <p:tgtEl>
                                          <p:sndTgt r:embed="rId2" name="camera.wav"/>
                                        </p:tgtEl>
                                      </p:cMediaNode>
                                    </p:audio>
                                  </p:subTnLst>
                                </p:cTn>
                              </p:par>
                            </p:childTnLst>
                          </p:cTn>
                        </p:par>
                        <p:par>
                          <p:cTn id="31" fill="hold" nodeType="afterGroup">
                            <p:stCondLst>
                              <p:cond delay="1000"/>
                            </p:stCondLst>
                            <p:childTnLst>
                              <p:par>
                                <p:cTn id="32" presetID="9" presetClass="entr" presetSubtype="0"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dissolve">
                                      <p:cBhvr>
                                        <p:cTn id="34" dur="500"/>
                                        <p:tgtEl>
                                          <p:spTgt spid="37"/>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8" presetClass="exit" presetSubtype="3" fill="hold" nodeType="clickEffect">
                                  <p:stCondLst>
                                    <p:cond delay="0"/>
                                  </p:stCondLst>
                                  <p:childTnLst>
                                    <p:animEffect transition="out" filter="strips(upRight)">
                                      <p:cBhvr>
                                        <p:cTn id="38" dur="500"/>
                                        <p:tgtEl>
                                          <p:spTgt spid="34"/>
                                        </p:tgtEl>
                                      </p:cBhvr>
                                    </p:animEffect>
                                    <p:set>
                                      <p:cBhvr>
                                        <p:cTn id="39" dur="1" fill="hold">
                                          <p:stCondLst>
                                            <p:cond delay="499"/>
                                          </p:stCondLst>
                                        </p:cTn>
                                        <p:tgtEl>
                                          <p:spTgt spid="34"/>
                                        </p:tgtEl>
                                        <p:attrNameLst>
                                          <p:attrName>style.visibility</p:attrName>
                                        </p:attrNameLst>
                                      </p:cBhvr>
                                      <p:to>
                                        <p:strVal val="hidden"/>
                                      </p:to>
                                    </p:set>
                                  </p:childTnLst>
                                </p:cTn>
                              </p:par>
                            </p:childTnLst>
                          </p:cTn>
                        </p:par>
                        <p:par>
                          <p:cTn id="40" fill="hold" nodeType="afterGroup">
                            <p:stCondLst>
                              <p:cond delay="500"/>
                            </p:stCondLst>
                            <p:childTnLst>
                              <p:par>
                                <p:cTn id="41" presetID="16" presetClass="entr" presetSubtype="37"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barn(outVertical)">
                                      <p:cBhvr>
                                        <p:cTn id="43" dur="500"/>
                                        <p:tgtEl>
                                          <p:spTgt spid="41"/>
                                        </p:tgtEl>
                                      </p:cBhvr>
                                    </p:animEffect>
                                  </p:childTnLst>
                                </p:cTn>
                              </p:par>
                            </p:childTnLst>
                          </p:cTn>
                        </p:par>
                        <p:par>
                          <p:cTn id="44" fill="hold" nodeType="afterGroup">
                            <p:stCondLst>
                              <p:cond delay="1000"/>
                            </p:stCondLst>
                            <p:childTnLst>
                              <p:par>
                                <p:cTn id="45" presetID="22" presetClass="entr" presetSubtype="4"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down)">
                                      <p:cBhvr>
                                        <p:cTn id="4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26"/>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 name="Rectangle 23"/>
          <p:cNvSpPr>
            <a:spLocks noChangeArrowheads="1"/>
          </p:cNvSpPr>
          <p:nvPr/>
        </p:nvSpPr>
        <p:spPr bwMode="auto">
          <a:xfrm>
            <a:off x="58738" y="92075"/>
            <a:ext cx="4440237"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1.3  </a:t>
            </a:r>
            <a:r>
              <a:rPr lang="zh-CN" altLang="en-US" sz="2400" b="1">
                <a:solidFill>
                  <a:srgbClr val="FF0000"/>
                </a:solidFill>
                <a:latin typeface="黑体" panose="02010609060101010101" pitchFamily="49" charset="-122"/>
                <a:ea typeface="黑体" panose="02010609060101010101" pitchFamily="49" charset="-122"/>
              </a:rPr>
              <a:t>数据结构相关的概念</a:t>
            </a:r>
          </a:p>
        </p:txBody>
      </p:sp>
      <p:grpSp>
        <p:nvGrpSpPr>
          <p:cNvPr id="8" name="组合 7"/>
          <p:cNvGrpSpPr>
            <a:grpSpLocks/>
          </p:cNvGrpSpPr>
          <p:nvPr/>
        </p:nvGrpSpPr>
        <p:grpSpPr bwMode="auto">
          <a:xfrm>
            <a:off x="1619250" y="692150"/>
            <a:ext cx="6192838" cy="5732463"/>
            <a:chOff x="1619250" y="692150"/>
            <a:chExt cx="6192838" cy="5732463"/>
          </a:xfrm>
        </p:grpSpPr>
        <p:grpSp>
          <p:nvGrpSpPr>
            <p:cNvPr id="11" name="Group 107"/>
            <p:cNvGrpSpPr>
              <a:grpSpLocks/>
            </p:cNvGrpSpPr>
            <p:nvPr/>
          </p:nvGrpSpPr>
          <p:grpSpPr bwMode="auto">
            <a:xfrm>
              <a:off x="1619250" y="692150"/>
              <a:ext cx="6192838" cy="5732463"/>
              <a:chOff x="1111" y="636"/>
              <a:chExt cx="3901" cy="3611"/>
            </a:xfrm>
          </p:grpSpPr>
          <p:pic>
            <p:nvPicPr>
              <p:cNvPr id="13" name="Picture 104" descr="09"/>
              <p:cNvPicPr>
                <a:picLocks noChangeAspect="1" noChangeArrowheads="1" noCrop="1"/>
              </p:cNvPicPr>
              <p:nvPr/>
            </p:nvPicPr>
            <p:blipFill>
              <a:blip r:embed="rId3">
                <a:lum bright="-6000" contrast="24000"/>
                <a:extLst>
                  <a:ext uri="{28A0092B-C50C-407E-A947-70E740481C1C}">
                    <a14:useLocalDpi xmlns:a14="http://schemas.microsoft.com/office/drawing/2010/main" val="0"/>
                  </a:ext>
                </a:extLst>
              </a:blip>
              <a:srcRect/>
              <a:stretch>
                <a:fillRect/>
              </a:stretch>
            </p:blipFill>
            <p:spPr bwMode="auto">
              <a:xfrm>
                <a:off x="1111" y="636"/>
                <a:ext cx="3901" cy="3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105"/>
              <p:cNvSpPr txBox="1">
                <a:spLocks noChangeArrowheads="1"/>
              </p:cNvSpPr>
              <p:nvPr/>
            </p:nvSpPr>
            <p:spPr bwMode="auto">
              <a:xfrm>
                <a:off x="1701" y="2071"/>
                <a:ext cx="1179" cy="1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defRPr/>
                </a:pPr>
                <a:r>
                  <a:rPr kumimoji="1" lang="en-US" altLang="zh-CN" sz="2000" b="1" dirty="0" smtClean="0">
                    <a:solidFill>
                      <a:srgbClr val="FF0000"/>
                    </a:solidFill>
                    <a:latin typeface="+mj-lt"/>
                    <a:ea typeface="楷体" panose="02010609060101010101" pitchFamily="49" charset="-122"/>
                    <a:cs typeface="Times New Roman" panose="02020603050405020304" pitchFamily="18" charset="0"/>
                  </a:rPr>
                  <a:t>●</a:t>
                </a:r>
                <a:r>
                  <a:rPr kumimoji="1" lang="en-US" altLang="zh-CN" sz="2000" b="1" dirty="0" smtClean="0">
                    <a:solidFill>
                      <a:srgbClr val="3333FF"/>
                    </a:solidFill>
                    <a:latin typeface="+mj-lt"/>
                    <a:ea typeface="楷体" panose="02010609060101010101" pitchFamily="49" charset="-122"/>
                    <a:cs typeface="Times New Roman" panose="02020603050405020304" pitchFamily="18" charset="0"/>
                  </a:rPr>
                  <a:t> </a:t>
                </a:r>
                <a:r>
                  <a:rPr kumimoji="1" lang="zh-CN" altLang="en-US" sz="2000" b="1" dirty="0" smtClean="0">
                    <a:solidFill>
                      <a:srgbClr val="3333FF"/>
                    </a:solidFill>
                    <a:latin typeface="+mj-lt"/>
                    <a:ea typeface="楷体" panose="02010609060101010101" pitchFamily="49" charset="-122"/>
                    <a:cs typeface="Times New Roman" panose="02020603050405020304" pitchFamily="18" charset="0"/>
                  </a:rPr>
                  <a:t>数据</a:t>
                </a:r>
              </a:p>
              <a:p>
                <a:pPr algn="just" eaLnBrk="1" hangingPunct="1">
                  <a:lnSpc>
                    <a:spcPct val="135000"/>
                  </a:lnSpc>
                  <a:spcBef>
                    <a:spcPct val="0"/>
                  </a:spcBef>
                  <a:buFont typeface="Wingdings" panose="05000000000000000000" pitchFamily="2" charset="2"/>
                  <a:buNone/>
                  <a:defRPr/>
                </a:pPr>
                <a:r>
                  <a:rPr kumimoji="1" lang="zh-CN" altLang="en-US" sz="2000" b="1" dirty="0" smtClean="0">
                    <a:solidFill>
                      <a:srgbClr val="FF0000"/>
                    </a:solidFill>
                    <a:latin typeface="+mj-lt"/>
                    <a:ea typeface="楷体" panose="02010609060101010101" pitchFamily="49" charset="-122"/>
                    <a:cs typeface="Times New Roman" panose="02020603050405020304" pitchFamily="18" charset="0"/>
                  </a:rPr>
                  <a:t>●</a:t>
                </a:r>
                <a:r>
                  <a:rPr kumimoji="1" lang="zh-CN" altLang="en-US" sz="2000" b="1" dirty="0" smtClean="0">
                    <a:solidFill>
                      <a:srgbClr val="3333FF"/>
                    </a:solidFill>
                    <a:latin typeface="+mj-lt"/>
                    <a:ea typeface="楷体" panose="02010609060101010101" pitchFamily="49" charset="-122"/>
                    <a:cs typeface="Times New Roman" panose="02020603050405020304" pitchFamily="18" charset="0"/>
                  </a:rPr>
                  <a:t> 数据元素</a:t>
                </a:r>
              </a:p>
              <a:p>
                <a:pPr algn="just" eaLnBrk="1" hangingPunct="1">
                  <a:lnSpc>
                    <a:spcPct val="135000"/>
                  </a:lnSpc>
                  <a:spcBef>
                    <a:spcPct val="0"/>
                  </a:spcBef>
                  <a:buFont typeface="Wingdings" panose="05000000000000000000" pitchFamily="2" charset="2"/>
                  <a:buNone/>
                  <a:defRPr/>
                </a:pPr>
                <a:r>
                  <a:rPr kumimoji="1" lang="zh-CN" altLang="en-US" sz="2000" b="1" dirty="0" smtClean="0">
                    <a:solidFill>
                      <a:srgbClr val="FF0000"/>
                    </a:solidFill>
                    <a:latin typeface="+mj-lt"/>
                    <a:ea typeface="楷体" panose="02010609060101010101" pitchFamily="49" charset="-122"/>
                    <a:cs typeface="Times New Roman" panose="02020603050405020304" pitchFamily="18" charset="0"/>
                  </a:rPr>
                  <a:t>●</a:t>
                </a:r>
                <a:r>
                  <a:rPr kumimoji="1" lang="zh-CN" altLang="en-US" sz="2000" b="1" dirty="0" smtClean="0">
                    <a:solidFill>
                      <a:srgbClr val="3333FF"/>
                    </a:solidFill>
                    <a:latin typeface="+mj-lt"/>
                    <a:ea typeface="楷体" panose="02010609060101010101" pitchFamily="49" charset="-122"/>
                    <a:cs typeface="Times New Roman" panose="02020603050405020304" pitchFamily="18" charset="0"/>
                  </a:rPr>
                  <a:t> 数据对象</a:t>
                </a:r>
              </a:p>
              <a:p>
                <a:pPr algn="just" eaLnBrk="1" hangingPunct="1">
                  <a:lnSpc>
                    <a:spcPct val="135000"/>
                  </a:lnSpc>
                  <a:spcBef>
                    <a:spcPct val="0"/>
                  </a:spcBef>
                  <a:buFont typeface="Wingdings" panose="05000000000000000000" pitchFamily="2" charset="2"/>
                  <a:buNone/>
                  <a:defRPr/>
                </a:pPr>
                <a:r>
                  <a:rPr kumimoji="1" lang="zh-CN" altLang="en-US" sz="2000" b="1" dirty="0" smtClean="0">
                    <a:solidFill>
                      <a:srgbClr val="FF0000"/>
                    </a:solidFill>
                    <a:latin typeface="+mj-lt"/>
                    <a:ea typeface="楷体" panose="02010609060101010101" pitchFamily="49" charset="-122"/>
                    <a:cs typeface="Times New Roman" panose="02020603050405020304" pitchFamily="18" charset="0"/>
                  </a:rPr>
                  <a:t>●</a:t>
                </a:r>
                <a:r>
                  <a:rPr kumimoji="1" lang="zh-CN" altLang="en-US" sz="2000" b="1" dirty="0" smtClean="0">
                    <a:solidFill>
                      <a:srgbClr val="3333FF"/>
                    </a:solidFill>
                    <a:latin typeface="+mj-lt"/>
                    <a:ea typeface="楷体" panose="02010609060101010101" pitchFamily="49" charset="-122"/>
                    <a:cs typeface="Times New Roman" panose="02020603050405020304" pitchFamily="18" charset="0"/>
                  </a:rPr>
                  <a:t> 数据关系</a:t>
                </a:r>
              </a:p>
              <a:p>
                <a:pPr algn="just" eaLnBrk="1" hangingPunct="1">
                  <a:lnSpc>
                    <a:spcPct val="135000"/>
                  </a:lnSpc>
                  <a:spcBef>
                    <a:spcPct val="0"/>
                  </a:spcBef>
                  <a:buFont typeface="Wingdings" panose="05000000000000000000" pitchFamily="2" charset="2"/>
                  <a:buNone/>
                  <a:defRPr/>
                </a:pPr>
                <a:r>
                  <a:rPr kumimoji="1" lang="zh-CN" altLang="en-US" sz="2000" b="1" dirty="0" smtClean="0">
                    <a:solidFill>
                      <a:srgbClr val="FF0000"/>
                    </a:solidFill>
                    <a:latin typeface="+mj-lt"/>
                    <a:ea typeface="楷体" panose="02010609060101010101" pitchFamily="49" charset="-122"/>
                    <a:cs typeface="Times New Roman" panose="02020603050405020304" pitchFamily="18" charset="0"/>
                  </a:rPr>
                  <a:t>●</a:t>
                </a:r>
                <a:r>
                  <a:rPr kumimoji="1" lang="zh-CN" altLang="en-US" sz="2000" b="1" dirty="0" smtClean="0">
                    <a:solidFill>
                      <a:srgbClr val="3333FF"/>
                    </a:solidFill>
                    <a:latin typeface="+mj-lt"/>
                    <a:ea typeface="楷体" panose="02010609060101010101" pitchFamily="49" charset="-122"/>
                    <a:cs typeface="Times New Roman" panose="02020603050405020304" pitchFamily="18" charset="0"/>
                  </a:rPr>
                  <a:t> 数据结构</a:t>
                </a:r>
              </a:p>
            </p:txBody>
          </p:sp>
          <p:sp>
            <p:nvSpPr>
              <p:cNvPr id="15" name="Text Box 106"/>
              <p:cNvSpPr txBox="1">
                <a:spLocks noChangeArrowheads="1"/>
              </p:cNvSpPr>
              <p:nvPr/>
            </p:nvSpPr>
            <p:spPr bwMode="auto">
              <a:xfrm>
                <a:off x="2925" y="2072"/>
                <a:ext cx="1724" cy="1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defRPr/>
                </a:pPr>
                <a:r>
                  <a:rPr kumimoji="1" lang="en-US" altLang="zh-CN" sz="2000" b="1" dirty="0" smtClean="0">
                    <a:solidFill>
                      <a:srgbClr val="FF0000"/>
                    </a:solidFill>
                    <a:latin typeface="+mj-lt"/>
                    <a:ea typeface="楷体" panose="02010609060101010101" pitchFamily="49" charset="-122"/>
                  </a:rPr>
                  <a:t>●</a:t>
                </a:r>
                <a:r>
                  <a:rPr kumimoji="1" lang="en-US" altLang="zh-CN" sz="2000" b="1" dirty="0" smtClean="0">
                    <a:solidFill>
                      <a:srgbClr val="3333FF"/>
                    </a:solidFill>
                    <a:latin typeface="+mj-lt"/>
                    <a:ea typeface="楷体" panose="02010609060101010101" pitchFamily="49" charset="-122"/>
                  </a:rPr>
                  <a:t> </a:t>
                </a:r>
                <a:r>
                  <a:rPr kumimoji="1" lang="zh-CN" altLang="en-US" sz="2000" b="1" dirty="0" smtClean="0">
                    <a:solidFill>
                      <a:srgbClr val="3333FF"/>
                    </a:solidFill>
                    <a:latin typeface="+mj-lt"/>
                    <a:ea typeface="楷体" panose="02010609060101010101" pitchFamily="49" charset="-122"/>
                  </a:rPr>
                  <a:t>逻辑结构</a:t>
                </a:r>
              </a:p>
              <a:p>
                <a:pPr algn="just" eaLnBrk="1" hangingPunct="1">
                  <a:lnSpc>
                    <a:spcPct val="135000"/>
                  </a:lnSpc>
                  <a:spcBef>
                    <a:spcPct val="0"/>
                  </a:spcBef>
                  <a:buFont typeface="Wingdings" panose="05000000000000000000" pitchFamily="2" charset="2"/>
                  <a:buNone/>
                  <a:defRPr/>
                </a:pPr>
                <a:r>
                  <a:rPr kumimoji="1" lang="zh-CN" altLang="en-US" sz="2000" b="1" dirty="0" smtClean="0">
                    <a:solidFill>
                      <a:srgbClr val="FF0000"/>
                    </a:solidFill>
                    <a:latin typeface="+mj-lt"/>
                    <a:ea typeface="楷体" panose="02010609060101010101" pitchFamily="49" charset="-122"/>
                  </a:rPr>
                  <a:t>●</a:t>
                </a:r>
                <a:r>
                  <a:rPr kumimoji="1" lang="zh-CN" altLang="en-US" sz="2000" b="1" dirty="0" smtClean="0">
                    <a:solidFill>
                      <a:srgbClr val="3333FF"/>
                    </a:solidFill>
                    <a:latin typeface="+mj-lt"/>
                    <a:ea typeface="楷体" panose="02010609060101010101" pitchFamily="49" charset="-122"/>
                  </a:rPr>
                  <a:t> 物理结构</a:t>
                </a:r>
              </a:p>
              <a:p>
                <a:pPr algn="just" eaLnBrk="1" hangingPunct="1">
                  <a:lnSpc>
                    <a:spcPct val="135000"/>
                  </a:lnSpc>
                  <a:spcBef>
                    <a:spcPct val="0"/>
                  </a:spcBef>
                  <a:buFont typeface="Wingdings" panose="05000000000000000000" pitchFamily="2" charset="2"/>
                  <a:buNone/>
                  <a:defRPr/>
                </a:pPr>
                <a:r>
                  <a:rPr kumimoji="1" lang="zh-CN" altLang="en-US" sz="2000" b="1" dirty="0" smtClean="0">
                    <a:solidFill>
                      <a:srgbClr val="FF0000"/>
                    </a:solidFill>
                    <a:latin typeface="+mj-lt"/>
                    <a:ea typeface="楷体" panose="02010609060101010101" pitchFamily="49" charset="-122"/>
                  </a:rPr>
                  <a:t>●</a:t>
                </a:r>
                <a:r>
                  <a:rPr kumimoji="1" lang="zh-CN" altLang="en-US" sz="2000" b="1" dirty="0" smtClean="0">
                    <a:solidFill>
                      <a:srgbClr val="3333FF"/>
                    </a:solidFill>
                    <a:latin typeface="+mj-lt"/>
                    <a:ea typeface="楷体" panose="02010609060101010101" pitchFamily="49" charset="-122"/>
                  </a:rPr>
                  <a:t> 数据类型</a:t>
                </a:r>
              </a:p>
              <a:p>
                <a:pPr algn="just" eaLnBrk="1" hangingPunct="1">
                  <a:lnSpc>
                    <a:spcPct val="135000"/>
                  </a:lnSpc>
                  <a:spcBef>
                    <a:spcPct val="0"/>
                  </a:spcBef>
                  <a:buFont typeface="Wingdings" panose="05000000000000000000" pitchFamily="2" charset="2"/>
                  <a:buNone/>
                  <a:defRPr/>
                </a:pPr>
                <a:r>
                  <a:rPr kumimoji="1" lang="zh-CN" altLang="en-US" sz="2000" b="1" dirty="0" smtClean="0">
                    <a:solidFill>
                      <a:srgbClr val="FF0000"/>
                    </a:solidFill>
                    <a:latin typeface="+mj-lt"/>
                    <a:ea typeface="楷体" panose="02010609060101010101" pitchFamily="49" charset="-122"/>
                  </a:rPr>
                  <a:t>●</a:t>
                </a:r>
                <a:r>
                  <a:rPr kumimoji="1" lang="zh-CN" altLang="en-US" sz="2000" b="1" dirty="0" smtClean="0">
                    <a:solidFill>
                      <a:srgbClr val="3333FF"/>
                    </a:solidFill>
                    <a:latin typeface="+mj-lt"/>
                    <a:ea typeface="楷体" panose="02010609060101010101" pitchFamily="49" charset="-122"/>
                  </a:rPr>
                  <a:t> 抽象数据类型</a:t>
                </a:r>
                <a:endParaRPr kumimoji="1" lang="en-US" altLang="zh-CN" sz="2000" b="1" dirty="0" smtClean="0">
                  <a:solidFill>
                    <a:srgbClr val="3333FF"/>
                  </a:solidFill>
                  <a:latin typeface="+mj-lt"/>
                  <a:ea typeface="楷体" panose="02010609060101010101" pitchFamily="49" charset="-122"/>
                </a:endParaRPr>
              </a:p>
              <a:p>
                <a:pPr algn="just" eaLnBrk="1" hangingPunct="1">
                  <a:lnSpc>
                    <a:spcPct val="135000"/>
                  </a:lnSpc>
                  <a:spcBef>
                    <a:spcPct val="0"/>
                  </a:spcBef>
                  <a:buFontTx/>
                  <a:buNone/>
                  <a:defRPr/>
                </a:pPr>
                <a:r>
                  <a:rPr kumimoji="1" lang="zh-CN" altLang="en-US" sz="2000" b="1" dirty="0">
                    <a:solidFill>
                      <a:srgbClr val="FF0000"/>
                    </a:solidFill>
                    <a:ea typeface="楷体" panose="02010609060101010101" pitchFamily="49" charset="-122"/>
                  </a:rPr>
                  <a:t>●</a:t>
                </a:r>
                <a:r>
                  <a:rPr kumimoji="1" lang="zh-CN" altLang="en-US" sz="2000" b="1" dirty="0">
                    <a:solidFill>
                      <a:srgbClr val="3333FF"/>
                    </a:solidFill>
                    <a:ea typeface="楷体" panose="02010609060101010101" pitchFamily="49" charset="-122"/>
                  </a:rPr>
                  <a:t> </a:t>
                </a:r>
                <a:r>
                  <a:rPr kumimoji="1" lang="zh-CN" altLang="en-US" sz="2000" b="1" dirty="0" smtClean="0">
                    <a:solidFill>
                      <a:srgbClr val="3333FF"/>
                    </a:solidFill>
                    <a:ea typeface="楷体" panose="02010609060101010101" pitchFamily="49" charset="-122"/>
                  </a:rPr>
                  <a:t>抽象数据类型</a:t>
                </a:r>
                <a:r>
                  <a:rPr kumimoji="1" lang="zh-CN" altLang="en-US" sz="2000" b="1" dirty="0">
                    <a:solidFill>
                      <a:srgbClr val="3333FF"/>
                    </a:solidFill>
                    <a:latin typeface="+mj-lt"/>
                    <a:ea typeface="楷体" panose="02010609060101010101" pitchFamily="49" charset="-122"/>
                  </a:rPr>
                  <a:t>表示</a:t>
                </a:r>
                <a:endParaRPr kumimoji="1" lang="zh-CN" altLang="en-US" sz="2000" b="1" dirty="0">
                  <a:solidFill>
                    <a:srgbClr val="3333FF"/>
                  </a:solidFill>
                  <a:ea typeface="楷体" panose="02010609060101010101" pitchFamily="49" charset="-122"/>
                </a:endParaRPr>
              </a:p>
            </p:txBody>
          </p:sp>
        </p:grpSp>
        <p:sp>
          <p:nvSpPr>
            <p:cNvPr id="12" name="Text Box 106"/>
            <p:cNvSpPr txBox="1">
              <a:spLocks noChangeArrowheads="1"/>
            </p:cNvSpPr>
            <p:nvPr/>
          </p:nvSpPr>
          <p:spPr bwMode="auto">
            <a:xfrm>
              <a:off x="2551113" y="2557463"/>
              <a:ext cx="4594225"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5000"/>
                </a:lnSpc>
                <a:spcBef>
                  <a:spcPct val="0"/>
                </a:spcBef>
                <a:buFont typeface="Wingdings" panose="05000000000000000000" pitchFamily="2" charset="2"/>
                <a:buNone/>
                <a:defRPr/>
              </a:pPr>
              <a:r>
                <a:rPr kumimoji="1" lang="zh-CN" altLang="en-US" sz="2000" b="1" dirty="0" smtClean="0">
                  <a:solidFill>
                    <a:srgbClr val="3333FF"/>
                  </a:solidFill>
                  <a:latin typeface="+mj-lt"/>
                  <a:ea typeface="楷体" panose="02010609060101010101" pitchFamily="49" charset="-122"/>
                </a:rPr>
                <a:t>数据结构相关概念：</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
                                        <p:tgtEl>
                                          <p:spTgt spid="3"/>
                                        </p:tgtEl>
                                      </p:cBhvr>
                                    </p:animEffect>
                                    <p:anim calcmode="lin" valueType="num">
                                      <p:cBhvr>
                                        <p:cTn id="8" dur="400" fill="hold"/>
                                        <p:tgtEl>
                                          <p:spTgt spid="3"/>
                                        </p:tgtEl>
                                        <p:attrNameLst>
                                          <p:attrName>ppt_x</p:attrName>
                                        </p:attrNameLst>
                                      </p:cBhvr>
                                      <p:tavLst>
                                        <p:tav tm="0">
                                          <p:val>
                                            <p:strVal val="#ppt_x"/>
                                          </p:val>
                                        </p:tav>
                                        <p:tav tm="100000">
                                          <p:val>
                                            <p:strVal val="#ppt_x"/>
                                          </p:val>
                                        </p:tav>
                                      </p:tavLst>
                                    </p:anim>
                                    <p:anim calcmode="lin" valueType="num">
                                      <p:cBhvr>
                                        <p:cTn id="9" dur="400" fill="hold"/>
                                        <p:tgtEl>
                                          <p:spTgt spid="3"/>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nodeType="afterGroup">
                            <p:stCondLst>
                              <p:cond delay="21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subTnLst>
                                    <p:audio>
                                      <p:cMediaNode>
                                        <p:cTn display="0" masterRel="sameClick">
                                          <p:stCondLst>
                                            <p:cond evt="begin" delay="0">
                                              <p:tn val="13"/>
                                            </p:cond>
                                          </p:stCondLst>
                                          <p:endCondLst>
                                            <p:cond evt="onStopAudio" delay="0">
                                              <p:tgtEl>
                                                <p:sldTgt/>
                                              </p:tgtEl>
                                            </p:cond>
                                          </p:endCondLst>
                                        </p:cTn>
                                        <p:tgtEl>
                                          <p:sndTgt r:embed="rId2" name="chimes.wav"/>
                                        </p:tgtEl>
                                      </p:cMediaNode>
                                    </p:audio>
                                  </p:subTnLst>
                                </p:cTn>
                              </p:par>
                            </p:childTnLst>
                          </p:cTn>
                        </p:par>
                        <p:par>
                          <p:cTn id="16" fill="hold">
                            <p:stCondLst>
                              <p:cond delay="2600"/>
                            </p:stCondLst>
                            <p:childTnLst>
                              <p:par>
                                <p:cTn id="17" presetID="18" presetClass="entr" presetSubtype="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strips(downRigh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组合 1"/>
          <p:cNvGrpSpPr>
            <a:grpSpLocks/>
          </p:cNvGrpSpPr>
          <p:nvPr/>
        </p:nvGrpSpPr>
        <p:grpSpPr bwMode="auto">
          <a:xfrm>
            <a:off x="34925" y="92075"/>
            <a:ext cx="7632700" cy="461963"/>
            <a:chOff x="34925" y="92075"/>
            <a:chExt cx="7632700" cy="461665"/>
          </a:xfrm>
        </p:grpSpPr>
        <p:sp>
          <p:nvSpPr>
            <p:cNvPr id="22540" name="Rectangle 126"/>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2541" name="Rectangle 23"/>
            <p:cNvSpPr>
              <a:spLocks noChangeArrowheads="1"/>
            </p:cNvSpPr>
            <p:nvPr/>
          </p:nvSpPr>
          <p:spPr bwMode="auto">
            <a:xfrm>
              <a:off x="58738" y="92075"/>
              <a:ext cx="444023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1.3  </a:t>
              </a:r>
              <a:r>
                <a:rPr lang="zh-CN" altLang="en-US" sz="2400" b="1">
                  <a:solidFill>
                    <a:srgbClr val="FF0000"/>
                  </a:solidFill>
                  <a:latin typeface="黑体" panose="02010609060101010101" pitchFamily="49" charset="-122"/>
                  <a:ea typeface="黑体" panose="02010609060101010101" pitchFamily="49" charset="-122"/>
                </a:rPr>
                <a:t>数据结构相关的概念</a:t>
              </a:r>
            </a:p>
          </p:txBody>
        </p:sp>
      </p:grpSp>
      <p:grpSp>
        <p:nvGrpSpPr>
          <p:cNvPr id="5" name="Group 8"/>
          <p:cNvGrpSpPr>
            <a:grpSpLocks/>
          </p:cNvGrpSpPr>
          <p:nvPr/>
        </p:nvGrpSpPr>
        <p:grpSpPr bwMode="auto">
          <a:xfrm>
            <a:off x="107950" y="700088"/>
            <a:ext cx="2563813" cy="496887"/>
            <a:chOff x="113" y="441"/>
            <a:chExt cx="1615" cy="313"/>
          </a:xfrm>
        </p:grpSpPr>
        <p:sp>
          <p:nvSpPr>
            <p:cNvPr id="22538" name="Text Box 9"/>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1.3.1  </a:t>
              </a:r>
              <a:r>
                <a:rPr kumimoji="1" lang="zh-CN" altLang="en-US" sz="2200" b="1">
                  <a:solidFill>
                    <a:srgbClr val="3333FF"/>
                  </a:solidFill>
                  <a:latin typeface="Arial" panose="020B0604020202020204" pitchFamily="34" charset="0"/>
                  <a:ea typeface="黑体" panose="02010609060101010101" pitchFamily="49" charset="-122"/>
                </a:rPr>
                <a:t>数据概念</a:t>
              </a:r>
            </a:p>
          </p:txBody>
        </p:sp>
        <p:sp>
          <p:nvSpPr>
            <p:cNvPr id="22539" name="Rectangle 10"/>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8" name="Group 12"/>
          <p:cNvGrpSpPr>
            <a:grpSpLocks/>
          </p:cNvGrpSpPr>
          <p:nvPr/>
        </p:nvGrpSpPr>
        <p:grpSpPr bwMode="auto">
          <a:xfrm>
            <a:off x="228600" y="1484313"/>
            <a:ext cx="8686800" cy="1236662"/>
            <a:chOff x="144" y="960"/>
            <a:chExt cx="5472" cy="1200"/>
          </a:xfrm>
        </p:grpSpPr>
        <p:sp>
          <p:nvSpPr>
            <p:cNvPr id="22536" name="AutoShape 13"/>
            <p:cNvSpPr>
              <a:spLocks noChangeArrowheads="1"/>
            </p:cNvSpPr>
            <p:nvPr/>
          </p:nvSpPr>
          <p:spPr bwMode="auto">
            <a:xfrm>
              <a:off x="144" y="960"/>
              <a:ext cx="5472" cy="1200"/>
            </a:xfrm>
            <a:prstGeom prst="roundRect">
              <a:avLst>
                <a:gd name="adj" fmla="val 16667"/>
              </a:avLst>
            </a:prstGeom>
            <a:gradFill rotWithShape="0">
              <a:gsLst>
                <a:gs pos="0">
                  <a:srgbClr val="CCFFCC"/>
                </a:gs>
                <a:gs pos="50000">
                  <a:srgbClr val="FFFFFF"/>
                </a:gs>
                <a:gs pos="100000">
                  <a:srgbClr val="CCFFCC"/>
                </a:gs>
              </a:gsLst>
              <a:lin ang="2700000" scaled="1"/>
            </a:gradFill>
            <a:ln w="57150">
              <a:solidFill>
                <a:srgbClr val="339933"/>
              </a:solidFill>
              <a:round/>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 name="Text Box 14"/>
            <p:cNvSpPr txBox="1">
              <a:spLocks noChangeArrowheads="1"/>
            </p:cNvSpPr>
            <p:nvPr/>
          </p:nvSpPr>
          <p:spPr bwMode="auto">
            <a:xfrm>
              <a:off x="336" y="1100"/>
              <a:ext cx="5040" cy="908"/>
            </a:xfrm>
            <a:prstGeom prst="rect">
              <a:avLst/>
            </a:prstGeom>
            <a:noFill/>
            <a:ln>
              <a:noFill/>
            </a:ln>
            <a:effectLst/>
            <a:extLst>
              <a:ext uri="{909E8E84-426E-40DD-AFC4-6F175D3DCCD1}">
                <a14:hiddenFill xmlns:a14="http://schemas.microsoft.com/office/drawing/2010/main">
                  <a:gradFill rotWithShape="0">
                    <a:gsLst>
                      <a:gs pos="0">
                        <a:srgbClr val="006565"/>
                      </a:gs>
                      <a:gs pos="100000">
                        <a:srgbClr val="009999"/>
                      </a:gs>
                    </a:gsLst>
                    <a:lin ang="0" scaled="1"/>
                  </a:gradFill>
                </a14:hiddenFill>
              </a:ext>
              <a:ext uri="{91240B29-F687-4F45-9708-019B960494DF}">
                <a14:hiddenLine xmlns:a14="http://schemas.microsoft.com/office/drawing/2010/main" w="9525">
                  <a:solidFill>
                    <a:schemeClr val="hlink"/>
                  </a:solidFill>
                  <a:miter lim="800000"/>
                  <a:headEnd/>
                  <a:tailEnd/>
                </a14:hiddenLine>
              </a:ext>
            </a:extLst>
          </p:spPr>
          <p:txBody>
            <a:bodyPr tIns="72000" r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006600"/>
                  </a:solidFill>
                  <a:latin typeface="+mj-lt"/>
                  <a:ea typeface="仿宋" panose="02010609060101010101" pitchFamily="49" charset="-122"/>
                </a:rPr>
                <a:t>        </a:t>
              </a:r>
              <a:r>
                <a:rPr kumimoji="1" lang="zh-CN" altLang="en-US" sz="2000" b="1" dirty="0" smtClean="0">
                  <a:solidFill>
                    <a:srgbClr val="006600"/>
                  </a:solidFill>
                  <a:latin typeface="+mj-lt"/>
                  <a:ea typeface="仿宋" panose="02010609060101010101" pitchFamily="49" charset="-122"/>
                </a:rPr>
                <a:t>数据是信息的载体，在计算机科学中指所有能够输入到计算机中并能被计算机程序识别和处理的符号集合。</a:t>
              </a:r>
            </a:p>
          </p:txBody>
        </p:sp>
      </p:grpSp>
      <p:sp>
        <p:nvSpPr>
          <p:cNvPr id="11" name="AutoShape 11"/>
          <p:cNvSpPr>
            <a:spLocks noChangeArrowheads="1"/>
          </p:cNvSpPr>
          <p:nvPr/>
        </p:nvSpPr>
        <p:spPr bwMode="auto">
          <a:xfrm rot="505156">
            <a:off x="5510213" y="506413"/>
            <a:ext cx="3395662" cy="1150937"/>
          </a:xfrm>
          <a:prstGeom prst="irregularSeal1">
            <a:avLst/>
          </a:prstGeom>
          <a:gradFill rotWithShape="0">
            <a:gsLst>
              <a:gs pos="0">
                <a:srgbClr val="FFFFFF"/>
              </a:gs>
              <a:gs pos="100000">
                <a:srgbClr val="CCFFCC"/>
              </a:gs>
            </a:gsLst>
            <a:path path="shape">
              <a:fillToRect l="50000" t="50000" r="50000" b="50000"/>
            </a:path>
          </a:gradFill>
          <a:ln w="57150">
            <a:solidFill>
              <a:srgbClr val="339933"/>
            </a:solidFill>
            <a:miter lim="800000"/>
            <a:headEnd/>
            <a:tailEnd/>
          </a:ln>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zh-CN" altLang="en-US" sz="2400" b="1" dirty="0">
                <a:solidFill>
                  <a:srgbClr val="339933"/>
                </a:solidFill>
                <a:ea typeface="方正舒体" panose="02010601030101010101" pitchFamily="2" charset="-122"/>
              </a:rPr>
              <a:t>数    据</a:t>
            </a:r>
          </a:p>
        </p:txBody>
      </p:sp>
      <p:sp>
        <p:nvSpPr>
          <p:cNvPr id="12" name="Text Box 15"/>
          <p:cNvSpPr txBox="1">
            <a:spLocks noChangeArrowheads="1"/>
          </p:cNvSpPr>
          <p:nvPr/>
        </p:nvSpPr>
        <p:spPr bwMode="auto">
          <a:xfrm>
            <a:off x="206375" y="2924175"/>
            <a:ext cx="8686800"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latin typeface="Times New Roman" panose="02020603050405020304" pitchFamily="18" charset="0"/>
                <a:ea typeface="幼圆" panose="02010509060101010101" pitchFamily="49" charset="-122"/>
              </a:rPr>
              <a:t>        </a:t>
            </a:r>
            <a:r>
              <a:rPr kumimoji="1" lang="zh-CN" altLang="en-US" sz="2000" b="1" dirty="0" smtClean="0">
                <a:solidFill>
                  <a:srgbClr val="FF0000"/>
                </a:solidFill>
                <a:latin typeface="Times New Roman" panose="02020603050405020304" pitchFamily="18" charset="0"/>
                <a:ea typeface="黑体" panose="02010609060101010101" pitchFamily="49" charset="-122"/>
              </a:rPr>
              <a:t>例如：</a:t>
            </a:r>
            <a:r>
              <a:rPr kumimoji="1" lang="zh-CN" altLang="en-US" sz="2000" b="1" dirty="0" smtClean="0">
                <a:latin typeface="+mj-lt"/>
                <a:ea typeface="仿宋" panose="02010609060101010101" pitchFamily="49" charset="-122"/>
              </a:rPr>
              <a:t>一个利用数值分析方法求解代数方程的程序，其处理对象是整数和实数。</a:t>
            </a:r>
          </a:p>
        </p:txBody>
      </p:sp>
      <p:sp>
        <p:nvSpPr>
          <p:cNvPr id="13" name="Text Box 16"/>
          <p:cNvSpPr txBox="1">
            <a:spLocks noChangeArrowheads="1"/>
          </p:cNvSpPr>
          <p:nvPr/>
        </p:nvSpPr>
        <p:spPr bwMode="auto">
          <a:xfrm>
            <a:off x="206375" y="3775075"/>
            <a:ext cx="86868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latin typeface="Times New Roman" panose="02020603050405020304" pitchFamily="18" charset="0"/>
                <a:ea typeface="幼圆" panose="02010509060101010101" pitchFamily="49" charset="-122"/>
              </a:rPr>
              <a:t>        </a:t>
            </a:r>
            <a:r>
              <a:rPr kumimoji="1" lang="zh-CN" altLang="en-US" sz="2000" b="1" dirty="0" smtClean="0">
                <a:solidFill>
                  <a:srgbClr val="3333FF"/>
                </a:solidFill>
                <a:latin typeface="Times New Roman" panose="02020603050405020304" pitchFamily="18" charset="0"/>
                <a:ea typeface="黑体" panose="02010609060101010101" pitchFamily="49" charset="-122"/>
              </a:rPr>
              <a:t>又如：</a:t>
            </a:r>
            <a:r>
              <a:rPr kumimoji="1" lang="zh-CN" altLang="en-US" sz="2000" b="1" dirty="0" smtClean="0">
                <a:latin typeface="+mj-lt"/>
                <a:ea typeface="仿宋" panose="02010609060101010101" pitchFamily="49" charset="-122"/>
              </a:rPr>
              <a:t>一个编译程序或文字处理程序的处理对象是字符串。</a:t>
            </a:r>
          </a:p>
          <a:p>
            <a:pPr algn="just" eaLnBrk="1" hangingPunct="1">
              <a:lnSpc>
                <a:spcPct val="140000"/>
              </a:lnSpc>
              <a:spcBef>
                <a:spcPct val="0"/>
              </a:spcBef>
              <a:buFontTx/>
              <a:buNone/>
              <a:defRPr/>
            </a:pPr>
            <a:r>
              <a:rPr kumimoji="1" lang="zh-CN" altLang="en-US" sz="2000" b="1" dirty="0" smtClean="0">
                <a:latin typeface="Times New Roman" panose="02020603050405020304" pitchFamily="18" charset="0"/>
                <a:ea typeface="幼圆" panose="02010509060101010101" pitchFamily="49" charset="-122"/>
              </a:rPr>
              <a:t>        </a:t>
            </a:r>
            <a:r>
              <a:rPr kumimoji="1" lang="zh-CN" altLang="en-US" sz="2000" b="1" dirty="0" smtClean="0">
                <a:solidFill>
                  <a:srgbClr val="FF33CC"/>
                </a:solidFill>
                <a:latin typeface="Times New Roman" panose="02020603050405020304" pitchFamily="18" charset="0"/>
                <a:ea typeface="黑体" panose="02010609060101010101" pitchFamily="49" charset="-122"/>
              </a:rPr>
              <a:t>再如：</a:t>
            </a:r>
            <a:r>
              <a:rPr kumimoji="1" lang="zh-CN" altLang="en-US" sz="2000" b="1" dirty="0" smtClean="0">
                <a:latin typeface="+mj-lt"/>
                <a:ea typeface="仿宋" panose="02010609060101010101" pitchFamily="49" charset="-122"/>
              </a:rPr>
              <a:t>一个影视作品制作程序，其处理对象是声音、图像及视频等。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0"/>
                                            </p:cond>
                                          </p:stCondLst>
                                          <p:endCondLst>
                                            <p:cond evt="onStopAudio" delay="0">
                                              <p:tgtEl>
                                                <p:sldTgt/>
                                              </p:tgtEl>
                                            </p:cond>
                                          </p:endCondLst>
                                        </p:cTn>
                                        <p:tgtEl>
                                          <p:sndTgt r:embed="rId3" name="laser.wav"/>
                                        </p:tgtEl>
                                      </p:cMediaNode>
                                    </p:audio>
                                  </p:subTnLst>
                                </p:cTn>
                              </p:par>
                            </p:childTnLst>
                          </p:cTn>
                        </p:par>
                        <p:par>
                          <p:cTn id="14" fill="hold" nodeType="afterGroup">
                            <p:stCondLst>
                              <p:cond delay="500"/>
                            </p:stCondLst>
                            <p:childTnLst>
                              <p:par>
                                <p:cTn id="15" presetID="22" presetClass="entr" presetSubtype="1"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Effect transition="in" filter="slide(fromBottom)">
                                      <p:cBhvr>
                                        <p:cTn id="22" dur="500"/>
                                        <p:tgtEl>
                                          <p:spTgt spid="12">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slide(fromBottom)">
                                      <p:cBhvr>
                                        <p:cTn id="27" dur="500"/>
                                        <p:tgtEl>
                                          <p:spTgt spid="13">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13">
                                            <p:txEl>
                                              <p:pRg st="1" end="1"/>
                                            </p:txEl>
                                          </p:spTgt>
                                        </p:tgtEl>
                                        <p:attrNameLst>
                                          <p:attrName>style.visibility</p:attrName>
                                        </p:attrNameLst>
                                      </p:cBhvr>
                                      <p:to>
                                        <p:strVal val="visible"/>
                                      </p:to>
                                    </p:set>
                                    <p:animEffect transition="in" filter="slide(fromBottom)">
                                      <p:cBhvr>
                                        <p:cTn id="32"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autoUpdateAnimBg="0"/>
      <p:bldP spid="12" grpId="0" build="p" autoUpdateAnimBg="0"/>
      <p:bldP spid="13"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4" name="组合 7"/>
          <p:cNvGrpSpPr>
            <a:grpSpLocks/>
          </p:cNvGrpSpPr>
          <p:nvPr/>
        </p:nvGrpSpPr>
        <p:grpSpPr bwMode="auto">
          <a:xfrm>
            <a:off x="34925" y="92075"/>
            <a:ext cx="7632700" cy="1104900"/>
            <a:chOff x="34925" y="92075"/>
            <a:chExt cx="7632700" cy="1104900"/>
          </a:xfrm>
        </p:grpSpPr>
        <p:grpSp>
          <p:nvGrpSpPr>
            <p:cNvPr id="23639" name="组合 1"/>
            <p:cNvGrpSpPr>
              <a:grpSpLocks/>
            </p:cNvGrpSpPr>
            <p:nvPr/>
          </p:nvGrpSpPr>
          <p:grpSpPr bwMode="auto">
            <a:xfrm>
              <a:off x="34925" y="92075"/>
              <a:ext cx="7632700" cy="461665"/>
              <a:chOff x="34925" y="92075"/>
              <a:chExt cx="7632700" cy="461665"/>
            </a:xfrm>
          </p:grpSpPr>
          <p:sp>
            <p:nvSpPr>
              <p:cNvPr id="23643" name="Rectangle 126"/>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3644" name="Rectangle 23"/>
              <p:cNvSpPr>
                <a:spLocks noChangeArrowheads="1"/>
              </p:cNvSpPr>
              <p:nvPr/>
            </p:nvSpPr>
            <p:spPr bwMode="auto">
              <a:xfrm>
                <a:off x="58738" y="92075"/>
                <a:ext cx="444023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1.3  </a:t>
                </a:r>
                <a:r>
                  <a:rPr lang="zh-CN" altLang="en-US" sz="2400" b="1">
                    <a:solidFill>
                      <a:srgbClr val="FF0000"/>
                    </a:solidFill>
                    <a:latin typeface="黑体" panose="02010609060101010101" pitchFamily="49" charset="-122"/>
                    <a:ea typeface="黑体" panose="02010609060101010101" pitchFamily="49" charset="-122"/>
                  </a:rPr>
                  <a:t>数据结构相关的概念</a:t>
                </a:r>
              </a:p>
            </p:txBody>
          </p:sp>
        </p:grpSp>
        <p:grpSp>
          <p:nvGrpSpPr>
            <p:cNvPr id="23640" name="Group 8"/>
            <p:cNvGrpSpPr>
              <a:grpSpLocks/>
            </p:cNvGrpSpPr>
            <p:nvPr/>
          </p:nvGrpSpPr>
          <p:grpSpPr bwMode="auto">
            <a:xfrm>
              <a:off x="107950" y="700088"/>
              <a:ext cx="2563813" cy="496887"/>
              <a:chOff x="113" y="441"/>
              <a:chExt cx="1615" cy="313"/>
            </a:xfrm>
          </p:grpSpPr>
          <p:sp>
            <p:nvSpPr>
              <p:cNvPr id="23641" name="Text Box 9"/>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1.3.1  </a:t>
                </a:r>
                <a:r>
                  <a:rPr kumimoji="1" lang="zh-CN" altLang="en-US" sz="2200" b="1">
                    <a:solidFill>
                      <a:srgbClr val="3333FF"/>
                    </a:solidFill>
                    <a:latin typeface="Arial" panose="020B0604020202020204" pitchFamily="34" charset="0"/>
                    <a:ea typeface="黑体" panose="02010609060101010101" pitchFamily="49" charset="-122"/>
                  </a:rPr>
                  <a:t>数据概念</a:t>
                </a:r>
              </a:p>
            </p:txBody>
          </p:sp>
          <p:sp>
            <p:nvSpPr>
              <p:cNvPr id="23642" name="Rectangle 10"/>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9" name="Group 384"/>
          <p:cNvGrpSpPr>
            <a:grpSpLocks/>
          </p:cNvGrpSpPr>
          <p:nvPr/>
        </p:nvGrpSpPr>
        <p:grpSpPr bwMode="auto">
          <a:xfrm>
            <a:off x="228600" y="1484313"/>
            <a:ext cx="8686800" cy="1289050"/>
            <a:chOff x="144" y="960"/>
            <a:chExt cx="5472" cy="960"/>
          </a:xfrm>
        </p:grpSpPr>
        <p:sp>
          <p:nvSpPr>
            <p:cNvPr id="23637" name="AutoShape 385"/>
            <p:cNvSpPr>
              <a:spLocks noChangeArrowheads="1"/>
            </p:cNvSpPr>
            <p:nvPr/>
          </p:nvSpPr>
          <p:spPr bwMode="auto">
            <a:xfrm>
              <a:off x="144" y="960"/>
              <a:ext cx="5472" cy="960"/>
            </a:xfrm>
            <a:prstGeom prst="roundRect">
              <a:avLst>
                <a:gd name="adj" fmla="val 16667"/>
              </a:avLst>
            </a:prstGeom>
            <a:gradFill rotWithShape="0">
              <a:gsLst>
                <a:gs pos="0">
                  <a:srgbClr val="FFFFCC"/>
                </a:gs>
                <a:gs pos="50000">
                  <a:srgbClr val="FFFFFF"/>
                </a:gs>
                <a:gs pos="100000">
                  <a:srgbClr val="FFFFCC"/>
                </a:gs>
              </a:gsLst>
              <a:lin ang="2700000" scaled="1"/>
            </a:gradFill>
            <a:ln w="57150">
              <a:solidFill>
                <a:srgbClr val="993300"/>
              </a:solidFill>
              <a:round/>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 name="Text Box 386"/>
            <p:cNvSpPr txBox="1">
              <a:spLocks noChangeArrowheads="1"/>
            </p:cNvSpPr>
            <p:nvPr/>
          </p:nvSpPr>
          <p:spPr bwMode="auto">
            <a:xfrm>
              <a:off x="336" y="1068"/>
              <a:ext cx="5040" cy="697"/>
            </a:xfrm>
            <a:prstGeom prst="rect">
              <a:avLst/>
            </a:prstGeom>
            <a:noFill/>
            <a:ln>
              <a:noFill/>
            </a:ln>
            <a:effectLst/>
            <a:extLst>
              <a:ext uri="{909E8E84-426E-40DD-AFC4-6F175D3DCCD1}">
                <a14:hiddenFill xmlns:a14="http://schemas.microsoft.com/office/drawing/2010/main">
                  <a:gradFill rotWithShape="0">
                    <a:gsLst>
                      <a:gs pos="0">
                        <a:srgbClr val="006565"/>
                      </a:gs>
                      <a:gs pos="100000">
                        <a:srgbClr val="009999"/>
                      </a:gs>
                    </a:gsLst>
                    <a:lin ang="0" scaled="1"/>
                  </a:gradFill>
                </a14:hiddenFill>
              </a:ext>
              <a:ext uri="{91240B29-F687-4F45-9708-019B960494DF}">
                <a14:hiddenLine xmlns:a14="http://schemas.microsoft.com/office/drawing/2010/main" w="9525">
                  <a:solidFill>
                    <a:schemeClr val="hlink"/>
                  </a:solidFill>
                  <a:miter lim="800000"/>
                  <a:headEnd/>
                  <a:tailEnd/>
                </a14:hiddenLine>
              </a:ext>
            </a:extLst>
          </p:spPr>
          <p:txBody>
            <a:bodyPr tIns="72000" r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800000"/>
                  </a:solidFill>
                  <a:latin typeface="+mj-lt"/>
                  <a:ea typeface="仿宋" panose="02010609060101010101" pitchFamily="49" charset="-122"/>
                </a:rPr>
                <a:t>        </a:t>
              </a:r>
              <a:r>
                <a:rPr kumimoji="1" lang="zh-CN" altLang="en-US" sz="2000" b="1" dirty="0" smtClean="0">
                  <a:solidFill>
                    <a:srgbClr val="800000"/>
                  </a:solidFill>
                  <a:latin typeface="+mj-lt"/>
                  <a:ea typeface="仿宋" panose="02010609060101010101" pitchFamily="49" charset="-122"/>
                </a:rPr>
                <a:t>数据元素是数据的基本单位，在计算机程序中通常作为一个整体进行考虑和处理。也称元素、结点、顶点、记录。 </a:t>
              </a:r>
            </a:p>
          </p:txBody>
        </p:sp>
      </p:grpSp>
      <p:sp>
        <p:nvSpPr>
          <p:cNvPr id="12" name="AutoShape 383"/>
          <p:cNvSpPr>
            <a:spLocks noChangeArrowheads="1"/>
          </p:cNvSpPr>
          <p:nvPr/>
        </p:nvSpPr>
        <p:spPr bwMode="auto">
          <a:xfrm rot="505156">
            <a:off x="5510213" y="506413"/>
            <a:ext cx="3395662" cy="1150937"/>
          </a:xfrm>
          <a:prstGeom prst="irregularSeal1">
            <a:avLst/>
          </a:prstGeom>
          <a:gradFill rotWithShape="0">
            <a:gsLst>
              <a:gs pos="0">
                <a:srgbClr val="FFFFFF"/>
              </a:gs>
              <a:gs pos="100000">
                <a:srgbClr val="FFFFCC"/>
              </a:gs>
            </a:gsLst>
            <a:path path="shape">
              <a:fillToRect l="50000" t="50000" r="50000" b="50000"/>
            </a:path>
          </a:gradFill>
          <a:ln w="57150">
            <a:solidFill>
              <a:srgbClr val="993300"/>
            </a:solidFill>
            <a:miter lim="800000"/>
            <a:headEnd/>
            <a:tailEnd/>
          </a:ln>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zh-CN" altLang="en-US" sz="2400" b="1">
                <a:solidFill>
                  <a:srgbClr val="993300"/>
                </a:solidFill>
                <a:ea typeface="方正舒体" panose="02010601030101010101" pitchFamily="2" charset="-122"/>
              </a:rPr>
              <a:t>数据元素</a:t>
            </a:r>
          </a:p>
        </p:txBody>
      </p:sp>
      <p:grpSp>
        <p:nvGrpSpPr>
          <p:cNvPr id="13" name="Group 20"/>
          <p:cNvGrpSpPr>
            <a:grpSpLocks/>
          </p:cNvGrpSpPr>
          <p:nvPr/>
        </p:nvGrpSpPr>
        <p:grpSpPr bwMode="auto">
          <a:xfrm>
            <a:off x="321731" y="3520656"/>
            <a:ext cx="8500004" cy="1644019"/>
            <a:chOff x="113" y="3203"/>
            <a:chExt cx="5489" cy="726"/>
          </a:xfrm>
          <a:gradFill flip="none" rotWithShape="1">
            <a:gsLst>
              <a:gs pos="0">
                <a:srgbClr val="FFCCCC"/>
              </a:gs>
              <a:gs pos="100000">
                <a:srgbClr val="FFFFFF"/>
              </a:gs>
            </a:gsLst>
            <a:path path="circle">
              <a:fillToRect l="100000" t="100000"/>
            </a:path>
            <a:tileRect r="-100000" b="-100000"/>
          </a:gradFill>
        </p:grpSpPr>
        <p:sp>
          <p:nvSpPr>
            <p:cNvPr id="14" name="AutoShape 13"/>
            <p:cNvSpPr>
              <a:spLocks noChangeArrowheads="1"/>
            </p:cNvSpPr>
            <p:nvPr/>
          </p:nvSpPr>
          <p:spPr bwMode="auto">
            <a:xfrm flipH="1" flipV="1">
              <a:off x="113" y="3203"/>
              <a:ext cx="5489" cy="726"/>
            </a:xfrm>
            <a:prstGeom prst="wedgeRectCallout">
              <a:avLst>
                <a:gd name="adj1" fmla="val 500"/>
                <a:gd name="adj2" fmla="val 87602"/>
              </a:avLst>
            </a:prstGeom>
            <a:grpFill/>
            <a:ln w="57150">
              <a:solidFill>
                <a:srgbClr val="FF0000"/>
              </a:solidFill>
              <a:miter lim="800000"/>
              <a:headEnd/>
              <a:tailEnd/>
            </a:ln>
            <a:effectLst/>
          </p:spPr>
          <p:txBody>
            <a:bodyPr rot="10800000" anchor="ctr"/>
            <a:lstStyle/>
            <a:p>
              <a:pPr algn="ctr" eaLnBrk="1" hangingPunct="1">
                <a:defRPr/>
              </a:pPr>
              <a:endParaRPr kumimoji="1" lang="zh-CN" altLang="zh-CN" sz="2400">
                <a:latin typeface="Arial" panose="020B0604020202020204" pitchFamily="34" charset="0"/>
                <a:ea typeface="楷体" panose="02010609060101010101" pitchFamily="49" charset="-122"/>
                <a:cs typeface="Arial" panose="020B0604020202020204" pitchFamily="34" charset="0"/>
              </a:endParaRPr>
            </a:p>
          </p:txBody>
        </p:sp>
        <p:sp>
          <p:nvSpPr>
            <p:cNvPr id="15" name="Text Box 14"/>
            <p:cNvSpPr txBox="1">
              <a:spLocks noChangeArrowheads="1"/>
            </p:cNvSpPr>
            <p:nvPr/>
          </p:nvSpPr>
          <p:spPr bwMode="auto">
            <a:xfrm>
              <a:off x="249" y="3300"/>
              <a:ext cx="5262" cy="518"/>
            </a:xfrm>
            <a:prstGeom prst="rect">
              <a:avLst/>
            </a:prstGeom>
            <a:noFill/>
            <a:ln w="9525">
              <a:noFill/>
              <a:miter lim="800000"/>
              <a:headEnd/>
              <a:tailEnd/>
            </a:ln>
            <a:effectLst/>
            <a:extLst/>
          </p:spPr>
          <p:txBody>
            <a:bodyPr lIns="0" rIns="0" anchor="ctr">
              <a:spAutoFit/>
            </a:bodyPr>
            <a:lstStyle/>
            <a:p>
              <a:pPr algn="just" eaLnBrk="1" hangingPunct="1">
                <a:lnSpc>
                  <a:spcPct val="130000"/>
                </a:lnSpc>
                <a:defRPr/>
              </a:pPr>
              <a:r>
                <a:rPr kumimoji="1" lang="en-US" altLang="zh-CN"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b="1" dirty="0">
                  <a:solidFill>
                    <a:srgbClr val="FF0000"/>
                  </a:solidFill>
                  <a:latin typeface="Arial" panose="020B0604020202020204" pitchFamily="34" charset="0"/>
                  <a:ea typeface="楷体" panose="02010609060101010101" pitchFamily="49" charset="-122"/>
                  <a:cs typeface="Arial" panose="020B0604020202020204" pitchFamily="34" charset="0"/>
                </a:rPr>
                <a:t>一个数据元素可以是不可分割的原子，也可以由若干个数据项组成。如果一个数据元素由若干个数据项组成（如出生日期），则称为组合项；如果一个数据元素由一个数据项组成（如性别），则称为原子项。 </a:t>
              </a:r>
            </a:p>
          </p:txBody>
        </p:sp>
      </p:grpSp>
      <p:sp>
        <p:nvSpPr>
          <p:cNvPr id="16" name="Text Box 391"/>
          <p:cNvSpPr txBox="1">
            <a:spLocks noChangeArrowheads="1"/>
          </p:cNvSpPr>
          <p:nvPr/>
        </p:nvSpPr>
        <p:spPr bwMode="auto">
          <a:xfrm>
            <a:off x="304800" y="2924175"/>
            <a:ext cx="51308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FF0000"/>
                </a:solidFill>
                <a:ea typeface="黑体" panose="02010609060101010101" pitchFamily="49" charset="-122"/>
                <a:cs typeface="Arial" panose="020B0604020202020204" pitchFamily="34" charset="0"/>
              </a:rPr>
              <a:t>例如：</a:t>
            </a:r>
            <a:r>
              <a:rPr kumimoji="1" lang="zh-CN" altLang="en-US" sz="2000" b="1" dirty="0" smtClean="0">
                <a:solidFill>
                  <a:srgbClr val="000000"/>
                </a:solidFill>
                <a:ea typeface="仿宋" panose="02010609060101010101" pitchFamily="49" charset="-122"/>
                <a:cs typeface="Arial" panose="020B0604020202020204" pitchFamily="34" charset="0"/>
              </a:rPr>
              <a:t>学生情况管理问题。</a:t>
            </a:r>
            <a:r>
              <a:rPr kumimoji="1" lang="zh-CN" altLang="en-US" sz="2000" dirty="0" smtClean="0">
                <a:ea typeface="仿宋" panose="02010609060101010101" pitchFamily="49" charset="-122"/>
                <a:cs typeface="Arial" panose="020B0604020202020204" pitchFamily="34" charset="0"/>
              </a:rPr>
              <a:t> </a:t>
            </a:r>
          </a:p>
        </p:txBody>
      </p:sp>
      <p:graphicFrame>
        <p:nvGraphicFramePr>
          <p:cNvPr id="17" name="Group 544"/>
          <p:cNvGraphicFramePr>
            <a:graphicFrameLocks noGrp="1"/>
          </p:cNvGraphicFramePr>
          <p:nvPr>
            <p:extLst>
              <p:ext uri="{D42A27DB-BD31-4B8C-83A1-F6EECF244321}">
                <p14:modId xmlns:p14="http://schemas.microsoft.com/office/powerpoint/2010/main" val="3891534122"/>
              </p:ext>
            </p:extLst>
          </p:nvPr>
        </p:nvGraphicFramePr>
        <p:xfrm>
          <a:off x="323850" y="3605213"/>
          <a:ext cx="8496300" cy="2346344"/>
        </p:xfrm>
        <a:graphic>
          <a:graphicData uri="http://schemas.openxmlformats.org/drawingml/2006/table">
            <a:tbl>
              <a:tblPr>
                <a:tableStyleId>{BDBED569-4797-4DF1-A0F4-6AAB3CD982D8}</a:tableStyleId>
              </a:tblPr>
              <a:tblGrid>
                <a:gridCol w="942975"/>
                <a:gridCol w="946150"/>
                <a:gridCol w="942975"/>
                <a:gridCol w="942975"/>
                <a:gridCol w="946150"/>
                <a:gridCol w="942975"/>
                <a:gridCol w="942975"/>
                <a:gridCol w="946150"/>
                <a:gridCol w="942975"/>
              </a:tblGrid>
              <a:tr h="335189">
                <a:tc rowSpan="2">
                  <a:txBody>
                    <a:bodyPr/>
                    <a:lstStyle>
                      <a:lvl1pPr>
                        <a:spcBef>
                          <a:spcPct val="20000"/>
                        </a:spcBef>
                        <a:tabLst>
                          <a:tab pos="266700" algn="r"/>
                          <a:tab pos="2636838" algn="ctr"/>
                          <a:tab pos="5273675" algn="r"/>
                        </a:tabLst>
                        <a:defRPr sz="2800">
                          <a:solidFill>
                            <a:schemeClr val="tx1"/>
                          </a:solidFill>
                          <a:latin typeface="Arial" panose="020B0604020202020204" pitchFamily="34" charset="0"/>
                          <a:ea typeface="宋体" panose="02010600030101010101" pitchFamily="2" charset="-122"/>
                        </a:defRPr>
                      </a:lvl1pPr>
                      <a:lvl2pPr>
                        <a:spcBef>
                          <a:spcPct val="20000"/>
                        </a:spcBef>
                        <a:tabLst>
                          <a:tab pos="266700" algn="r"/>
                          <a:tab pos="2636838" algn="ctr"/>
                          <a:tab pos="5273675" algn="r"/>
                        </a:tabLst>
                        <a:defRPr sz="2400">
                          <a:solidFill>
                            <a:schemeClr val="tx1"/>
                          </a:solidFill>
                          <a:latin typeface="Arial" panose="020B0604020202020204" pitchFamily="34" charset="0"/>
                          <a:ea typeface="宋体" panose="02010600030101010101" pitchFamily="2" charset="-122"/>
                        </a:defRPr>
                      </a:lvl2pPr>
                      <a:lvl3pPr>
                        <a:spcBef>
                          <a:spcPct val="20000"/>
                        </a:spcBef>
                        <a:tabLst>
                          <a:tab pos="266700" algn="r"/>
                          <a:tab pos="2636838" algn="ctr"/>
                          <a:tab pos="5273675" algn="r"/>
                        </a:tabLst>
                        <a:defRPr sz="2000">
                          <a:solidFill>
                            <a:schemeClr val="tx1"/>
                          </a:solidFill>
                          <a:latin typeface="Arial" panose="020B0604020202020204" pitchFamily="34" charset="0"/>
                          <a:ea typeface="宋体" panose="02010600030101010101" pitchFamily="2" charset="-122"/>
                        </a:defRPr>
                      </a:lvl3pPr>
                      <a:lvl4pPr>
                        <a:spcBef>
                          <a:spcPct val="20000"/>
                        </a:spcBef>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4pPr>
                      <a:lvl5pPr>
                        <a:spcBef>
                          <a:spcPct val="20000"/>
                        </a:spcBef>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30000"/>
                        </a:spcBef>
                        <a:spcAft>
                          <a:spcPct val="0"/>
                        </a:spcAft>
                        <a:buClrTx/>
                        <a:buSzTx/>
                        <a:buFontTx/>
                        <a:buNone/>
                        <a:tabLst>
                          <a:tab pos="266700" algn="r"/>
                          <a:tab pos="2636838" algn="ctr"/>
                          <a:tab pos="5273675" algn="r"/>
                        </a:tabLst>
                      </a:pPr>
                      <a:r>
                        <a:rPr kumimoji="0" lang="zh-CN" altLang="en-US" sz="1600" b="1" u="none" strike="noStrike" cap="none" normalizeH="0" baseline="0" dirty="0" smtClean="0">
                          <a:ln>
                            <a:noFill/>
                          </a:ln>
                          <a:solidFill>
                            <a:srgbClr val="3333FF"/>
                          </a:solidFill>
                          <a:effectLst/>
                          <a:latin typeface="+mj-lt"/>
                          <a:ea typeface="楷体" panose="02010609060101010101" pitchFamily="49" charset="-122"/>
                        </a:rPr>
                        <a:t>姓名</a:t>
                      </a:r>
                      <a:endParaRPr kumimoji="0" lang="zh-CN" altLang="en-US" sz="1600" b="1" i="0" u="none" strike="noStrike" cap="none" normalizeH="0" baseline="0" dirty="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L="90000" marR="90000" marT="46755" marB="46755" anchor="ctr" horzOverflow="overflow"/>
                </a:tc>
                <a:tc rowSpan="2">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3000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mj-lt"/>
                          <a:ea typeface="楷体" panose="02010609060101010101" pitchFamily="49" charset="-122"/>
                        </a:rPr>
                        <a:t>性别</a:t>
                      </a:r>
                      <a:endParaRPr kumimoji="0" lang="zh-CN" altLang="en-US"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L="90000" marR="90000" marT="46755" marB="46755" anchor="ctr" horzOverflow="overflow"/>
                </a:tc>
                <a:tc rowSpan="2">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3000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mj-lt"/>
                          <a:ea typeface="楷体" panose="02010609060101010101" pitchFamily="49" charset="-122"/>
                        </a:rPr>
                        <a:t>年龄</a:t>
                      </a:r>
                      <a:endParaRPr kumimoji="0" lang="zh-CN" altLang="en-US"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L="90000" marR="90000" marT="46755" marB="46755" anchor="ctr" horzOverflow="overflow"/>
                </a:tc>
                <a:tc rowSpan="2">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3000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mj-lt"/>
                          <a:ea typeface="楷体" panose="02010609060101010101" pitchFamily="49" charset="-122"/>
                        </a:rPr>
                        <a:t>籍贯</a:t>
                      </a:r>
                      <a:endParaRPr kumimoji="0" lang="zh-CN" altLang="en-US"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L="90000" marR="90000" marT="46755" marB="46755" anchor="ctr" horzOverflow="overflow"/>
                </a:tc>
                <a:tc rowSpan="2">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3000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mj-lt"/>
                          <a:ea typeface="楷体" panose="02010609060101010101" pitchFamily="49" charset="-122"/>
                        </a:rPr>
                        <a:t>班别</a:t>
                      </a:r>
                      <a:endParaRPr kumimoji="0" lang="zh-CN" altLang="en-US"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L="90000" marR="90000" marT="46755" marB="46755" anchor="ctr" horzOverflow="overflow"/>
                </a:tc>
                <a:tc gridSpan="4">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mj-lt"/>
                          <a:ea typeface="楷体" panose="02010609060101010101" pitchFamily="49" charset="-122"/>
                        </a:rPr>
                        <a:t>成绩</a:t>
                      </a:r>
                      <a:endParaRPr kumimoji="0" lang="zh-CN" altLang="en-US"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3518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mj-lt"/>
                          <a:ea typeface="楷体" panose="02010609060101010101" pitchFamily="49" charset="-122"/>
                        </a:rPr>
                        <a:t>数学</a:t>
                      </a:r>
                      <a:endParaRPr kumimoji="0" lang="zh-CN" altLang="en-US"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mj-lt"/>
                          <a:ea typeface="楷体" panose="02010609060101010101" pitchFamily="49" charset="-122"/>
                        </a:rPr>
                        <a:t>物理</a:t>
                      </a:r>
                      <a:endParaRPr kumimoji="0" lang="zh-CN" altLang="en-US"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mj-lt"/>
                          <a:ea typeface="楷体" panose="02010609060101010101" pitchFamily="49" charset="-122"/>
                        </a:rPr>
                        <a:t>化学</a:t>
                      </a:r>
                      <a:endParaRPr kumimoji="0" lang="zh-CN" altLang="en-US"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mj-lt"/>
                          <a:ea typeface="楷体" panose="02010609060101010101" pitchFamily="49" charset="-122"/>
                        </a:rPr>
                        <a:t>外语</a:t>
                      </a:r>
                      <a:endParaRPr kumimoji="0" lang="zh-CN" altLang="en-US"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r>
              <a:tr h="335189">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mj-lt"/>
                          <a:ea typeface="楷体" panose="02010609060101010101" pitchFamily="49" charset="-122"/>
                        </a:rPr>
                        <a:t>孙臣</a:t>
                      </a:r>
                      <a:endParaRPr kumimoji="0" lang="zh-CN" altLang="en-US"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mj-lt"/>
                          <a:ea typeface="楷体" panose="02010609060101010101" pitchFamily="49" charset="-122"/>
                        </a:rPr>
                        <a:t>男</a:t>
                      </a:r>
                      <a:endParaRPr kumimoji="0" lang="zh-CN" altLang="en-US"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tabLst>
                          <a:tab pos="266700" algn="r"/>
                          <a:tab pos="2636838" algn="ctr"/>
                          <a:tab pos="5273675" algn="r"/>
                        </a:tabLst>
                        <a:defRPr sz="2800">
                          <a:solidFill>
                            <a:schemeClr val="tx1"/>
                          </a:solidFill>
                          <a:latin typeface="Arial" panose="020B0604020202020204" pitchFamily="34" charset="0"/>
                          <a:ea typeface="宋体" panose="02010600030101010101" pitchFamily="2" charset="-122"/>
                        </a:defRPr>
                      </a:lvl1pPr>
                      <a:lvl2pPr>
                        <a:spcBef>
                          <a:spcPct val="20000"/>
                        </a:spcBef>
                        <a:tabLst>
                          <a:tab pos="266700" algn="r"/>
                          <a:tab pos="2636838" algn="ctr"/>
                          <a:tab pos="5273675" algn="r"/>
                        </a:tabLst>
                        <a:defRPr sz="2400">
                          <a:solidFill>
                            <a:schemeClr val="tx1"/>
                          </a:solidFill>
                          <a:latin typeface="Arial" panose="020B0604020202020204" pitchFamily="34" charset="0"/>
                          <a:ea typeface="宋体" panose="02010600030101010101" pitchFamily="2" charset="-122"/>
                        </a:defRPr>
                      </a:lvl2pPr>
                      <a:lvl3pPr>
                        <a:spcBef>
                          <a:spcPct val="20000"/>
                        </a:spcBef>
                        <a:tabLst>
                          <a:tab pos="266700" algn="r"/>
                          <a:tab pos="2636838" algn="ctr"/>
                          <a:tab pos="5273675" algn="r"/>
                        </a:tabLst>
                        <a:defRPr sz="2000">
                          <a:solidFill>
                            <a:schemeClr val="tx1"/>
                          </a:solidFill>
                          <a:latin typeface="Arial" panose="020B0604020202020204" pitchFamily="34" charset="0"/>
                          <a:ea typeface="宋体" panose="02010600030101010101" pitchFamily="2" charset="-122"/>
                        </a:defRPr>
                      </a:lvl3pPr>
                      <a:lvl4pPr>
                        <a:spcBef>
                          <a:spcPct val="20000"/>
                        </a:spcBef>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4pPr>
                      <a:lvl5pPr>
                        <a:spcBef>
                          <a:spcPct val="20000"/>
                        </a:spcBef>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838" algn="ctr"/>
                          <a:tab pos="5273675" algn="r"/>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18</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mj-lt"/>
                          <a:ea typeface="楷体" panose="02010609060101010101" pitchFamily="49" charset="-122"/>
                        </a:rPr>
                        <a:t>北京</a:t>
                      </a:r>
                      <a:endParaRPr kumimoji="0" lang="zh-CN" altLang="en-US"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6003</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95</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90</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92</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96</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r>
              <a:tr h="335189">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mj-lt"/>
                          <a:ea typeface="楷体" panose="02010609060101010101" pitchFamily="49" charset="-122"/>
                        </a:rPr>
                        <a:t>钱晓</a:t>
                      </a:r>
                      <a:endParaRPr kumimoji="0" lang="zh-CN" altLang="en-US"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mj-lt"/>
                          <a:ea typeface="楷体" panose="02010609060101010101" pitchFamily="49" charset="-122"/>
                        </a:rPr>
                        <a:t>女</a:t>
                      </a:r>
                      <a:endParaRPr kumimoji="0" lang="zh-CN" altLang="en-US"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20</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mj-lt"/>
                          <a:ea typeface="楷体" panose="02010609060101010101" pitchFamily="49" charset="-122"/>
                        </a:rPr>
                        <a:t>上海</a:t>
                      </a:r>
                      <a:endParaRPr kumimoji="0" lang="zh-CN" altLang="en-US"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6002</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90</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95</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85</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80</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r>
              <a:tr h="335189">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mj-lt"/>
                          <a:ea typeface="楷体" panose="02010609060101010101" pitchFamily="49" charset="-122"/>
                        </a:rPr>
                        <a:t>常依</a:t>
                      </a:r>
                      <a:endParaRPr kumimoji="0" lang="zh-CN" altLang="en-US"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mj-lt"/>
                          <a:ea typeface="楷体" panose="02010609060101010101" pitchFamily="49" charset="-122"/>
                        </a:rPr>
                        <a:t>女</a:t>
                      </a:r>
                      <a:endParaRPr kumimoji="0" lang="zh-CN" altLang="en-US"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19</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mj-lt"/>
                          <a:ea typeface="楷体" panose="02010609060101010101" pitchFamily="49" charset="-122"/>
                        </a:rPr>
                        <a:t>长沙</a:t>
                      </a:r>
                      <a:endParaRPr kumimoji="0" lang="zh-CN" altLang="en-US"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6004</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85</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90</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80</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75</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r>
              <a:tr h="335189">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dirty="0" smtClean="0">
                          <a:ln>
                            <a:noFill/>
                          </a:ln>
                          <a:solidFill>
                            <a:srgbClr val="3333FF"/>
                          </a:solidFill>
                          <a:effectLst/>
                          <a:latin typeface="+mj-lt"/>
                          <a:ea typeface="楷体" panose="02010609060101010101" pitchFamily="49" charset="-122"/>
                        </a:rPr>
                        <a:t>吴伟</a:t>
                      </a:r>
                      <a:endParaRPr kumimoji="0" lang="zh-CN" altLang="en-US" sz="1600" b="1" i="0" u="none" strike="noStrike" cap="none" normalizeH="0" baseline="0" dirty="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mj-lt"/>
                          <a:ea typeface="楷体" panose="02010609060101010101" pitchFamily="49" charset="-122"/>
                        </a:rPr>
                        <a:t>男</a:t>
                      </a:r>
                      <a:endParaRPr kumimoji="0" lang="zh-CN" altLang="en-US"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19</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mj-lt"/>
                          <a:ea typeface="楷体" panose="02010609060101010101" pitchFamily="49" charset="-122"/>
                        </a:rPr>
                        <a:t>湖北</a:t>
                      </a:r>
                      <a:endParaRPr kumimoji="0" lang="zh-CN" altLang="en-US"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6001</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85</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80</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75</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90</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r>
              <a:tr h="335189">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dirty="0" smtClean="0">
                          <a:ln>
                            <a:noFill/>
                          </a:ln>
                          <a:solidFill>
                            <a:srgbClr val="3333FF"/>
                          </a:solidFill>
                          <a:effectLst/>
                          <a:latin typeface="+mj-lt"/>
                          <a:ea typeface="楷体" panose="02010609060101010101" pitchFamily="49" charset="-122"/>
                        </a:rPr>
                        <a:t>……</a:t>
                      </a:r>
                      <a:endParaRPr kumimoji="0" lang="en-US" altLang="zh-CN" sz="1600" b="1" i="0" u="none" strike="noStrike" cap="none" normalizeH="0" baseline="0" dirty="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dirty="0" smtClean="0">
                          <a:ln>
                            <a:noFill/>
                          </a:ln>
                          <a:solidFill>
                            <a:srgbClr val="3333FF"/>
                          </a:solidFill>
                          <a:effectLst/>
                          <a:latin typeface="+mj-lt"/>
                          <a:ea typeface="楷体" panose="02010609060101010101" pitchFamily="49" charset="-122"/>
                        </a:rPr>
                        <a:t>……</a:t>
                      </a:r>
                      <a:endParaRPr kumimoji="0" lang="en-US" altLang="zh-CN" sz="1600" b="1" i="0" u="none" strike="noStrike" cap="none" normalizeH="0" baseline="0" dirty="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mj-lt"/>
                          <a:ea typeface="楷体" panose="02010609060101010101" pitchFamily="49" charset="-122"/>
                        </a:rPr>
                        <a:t>……</a:t>
                      </a:r>
                      <a:endParaRPr kumimoji="0" lang="en-US" altLang="zh-CN" sz="1600" b="1" i="0" u="none" strike="noStrike" cap="none" normalizeH="0" baseline="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dirty="0" smtClean="0">
                          <a:ln>
                            <a:noFill/>
                          </a:ln>
                          <a:solidFill>
                            <a:srgbClr val="3333FF"/>
                          </a:solidFill>
                          <a:effectLst/>
                          <a:latin typeface="+mj-lt"/>
                          <a:ea typeface="楷体" panose="02010609060101010101" pitchFamily="49" charset="-122"/>
                        </a:rPr>
                        <a:t>……</a:t>
                      </a:r>
                      <a:endParaRPr kumimoji="0" lang="en-US" altLang="zh-CN" sz="1600" b="1" i="0" u="none" strike="noStrike" cap="none" normalizeH="0" baseline="0" dirty="0" smtClean="0">
                        <a:ln>
                          <a:noFill/>
                        </a:ln>
                        <a:solidFill>
                          <a:srgbClr val="3333FF"/>
                        </a:solidFill>
                        <a:effectLst/>
                        <a:latin typeface="+mj-lt"/>
                        <a:ea typeface="楷体" panose="02010609060101010101" pitchFamily="49" charset="-122"/>
                        <a:cs typeface="Times New Roman" panose="02020603050405020304" pitchFamily="18" charset="0"/>
                      </a:endParaRPr>
                    </a:p>
                  </a:txBody>
                  <a:tcPr marT="45676" marB="45676" horzOverflow="overflow"/>
                </a:tc>
              </a:tr>
            </a:tbl>
          </a:graphicData>
        </a:graphic>
      </p:graphicFrame>
      <p:sp>
        <p:nvSpPr>
          <p:cNvPr id="18" name="Rectangle 618"/>
          <p:cNvSpPr>
            <a:spLocks noChangeArrowheads="1"/>
          </p:cNvSpPr>
          <p:nvPr/>
        </p:nvSpPr>
        <p:spPr bwMode="auto">
          <a:xfrm>
            <a:off x="323850" y="4292600"/>
            <a:ext cx="8496300" cy="295275"/>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rgbClr val="FF99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grpSp>
        <p:nvGrpSpPr>
          <p:cNvPr id="19" name="Group 619"/>
          <p:cNvGrpSpPr>
            <a:grpSpLocks/>
          </p:cNvGrpSpPr>
          <p:nvPr/>
        </p:nvGrpSpPr>
        <p:grpSpPr bwMode="auto">
          <a:xfrm>
            <a:off x="2411413" y="5018088"/>
            <a:ext cx="4679950" cy="838200"/>
            <a:chOff x="884" y="2313"/>
            <a:chExt cx="4037" cy="845"/>
          </a:xfrm>
        </p:grpSpPr>
        <p:sp>
          <p:nvSpPr>
            <p:cNvPr id="20" name="AutoShape 620"/>
            <p:cNvSpPr>
              <a:spLocks noChangeArrowheads="1"/>
            </p:cNvSpPr>
            <p:nvPr/>
          </p:nvSpPr>
          <p:spPr bwMode="auto">
            <a:xfrm flipH="1" flipV="1">
              <a:off x="884" y="2313"/>
              <a:ext cx="4037" cy="845"/>
            </a:xfrm>
            <a:prstGeom prst="wedgeRectCallout">
              <a:avLst>
                <a:gd name="adj1" fmla="val -2023"/>
                <a:gd name="adj2" fmla="val 87037"/>
              </a:avLst>
            </a:prstGeom>
            <a:gradFill rotWithShape="0">
              <a:gsLst>
                <a:gs pos="0">
                  <a:srgbClr val="FFFFFF"/>
                </a:gs>
                <a:gs pos="100000">
                  <a:srgbClr val="FFCCCC"/>
                </a:gs>
              </a:gsLst>
              <a:lin ang="2700000" scaled="1"/>
            </a:gradFill>
            <a:ln w="57150">
              <a:solidFill>
                <a:srgbClr val="FF0000"/>
              </a:solidFill>
              <a:miter lim="800000"/>
              <a:headEnd/>
              <a:tailEnd/>
            </a:ln>
            <a:effectLst/>
          </p:spPr>
          <p:txBody>
            <a:bodyPr rot="10800000"/>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spcBef>
                  <a:spcPct val="0"/>
                </a:spcBef>
                <a:buFontTx/>
                <a:buNone/>
                <a:defRPr/>
              </a:pPr>
              <a:endParaRPr kumimoji="1" lang="zh-CN" altLang="zh-CN" sz="2000" smtClean="0">
                <a:solidFill>
                  <a:srgbClr val="996633"/>
                </a:solidFill>
                <a:ea typeface="楷体" panose="02010609060101010101" pitchFamily="49" charset="-122"/>
                <a:cs typeface="Arial" panose="020B0604020202020204" pitchFamily="34" charset="0"/>
              </a:endParaRPr>
            </a:p>
          </p:txBody>
        </p:sp>
        <p:sp>
          <p:nvSpPr>
            <p:cNvPr id="21" name="Text Box 621"/>
            <p:cNvSpPr txBox="1">
              <a:spLocks noChangeArrowheads="1"/>
            </p:cNvSpPr>
            <p:nvPr/>
          </p:nvSpPr>
          <p:spPr bwMode="auto">
            <a:xfrm>
              <a:off x="1021" y="2393"/>
              <a:ext cx="3764" cy="591"/>
            </a:xfrm>
            <a:prstGeom prst="rect">
              <a:avLst/>
            </a:prstGeom>
            <a:noFill/>
            <a:ln>
              <a:noFill/>
            </a:ln>
            <a:effectLst/>
            <a:extLst>
              <a:ext uri="{909E8E84-426E-40DD-AFC4-6F175D3DCCD1}">
                <a14:hiddenFill xmlns:a14="http://schemas.microsoft.com/office/drawing/2010/main">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tIns="10800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spcBef>
                  <a:spcPct val="0"/>
                </a:spcBef>
                <a:buFontTx/>
                <a:buNone/>
                <a:defRPr/>
              </a:pPr>
              <a:r>
                <a:rPr kumimoji="1" lang="en-US" altLang="zh-CN" sz="2000" b="1" dirty="0" smtClean="0">
                  <a:solidFill>
                    <a:srgbClr val="FF0000"/>
                  </a:solidFill>
                  <a:ea typeface="楷体" panose="02010609060101010101" pitchFamily="49" charset="-122"/>
                  <a:cs typeface="Arial" panose="020B0604020202020204" pitchFamily="34" charset="0"/>
                </a:rPr>
                <a:t>   </a:t>
              </a:r>
              <a:r>
                <a:rPr kumimoji="1" lang="zh-CN" altLang="en-US" sz="2000" b="1" dirty="0" smtClean="0">
                  <a:solidFill>
                    <a:srgbClr val="FF0000"/>
                  </a:solidFill>
                  <a:ea typeface="楷体" panose="02010609060101010101" pitchFamily="49" charset="-122"/>
                  <a:cs typeface="Arial" panose="020B0604020202020204" pitchFamily="34" charset="0"/>
                </a:rPr>
                <a:t>每个学生信息就是一个数据元素。</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laser.wav"/>
                                        </p:tgtEl>
                                      </p:cMediaNode>
                                    </p:audio>
                                  </p:subTnLst>
                                </p:cTn>
                              </p:par>
                            </p:childTnLst>
                          </p:cTn>
                        </p:par>
                        <p:par>
                          <p:cTn id="9" fill="hold" nodeType="afterGroup">
                            <p:stCondLst>
                              <p:cond delay="500"/>
                            </p:stCondLst>
                            <p:childTnLst>
                              <p:par>
                                <p:cTn id="10" presetID="22" presetClass="entr" presetSubtype="1"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3"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strips(upRight)">
                                      <p:cBhvr>
                                        <p:cTn id="17" dur="500"/>
                                        <p:tgtEl>
                                          <p:spTgt spid="13"/>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xit" presetSubtype="3" fill="hold" nodeType="clickEffect">
                                  <p:stCondLst>
                                    <p:cond delay="0"/>
                                  </p:stCondLst>
                                  <p:childTnLst>
                                    <p:animEffect transition="out" filter="strips(upRight)">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par>
                          <p:cTn id="23" fill="hold" nodeType="afterGroup">
                            <p:stCondLst>
                              <p:cond delay="500"/>
                            </p:stCondLst>
                            <p:childTnLst>
                              <p:par>
                                <p:cTn id="24" presetID="9"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dissolve">
                                      <p:cBhvr>
                                        <p:cTn id="26" dur="500"/>
                                        <p:tgtEl>
                                          <p:spTgt spid="16"/>
                                        </p:tgtEl>
                                      </p:cBhvr>
                                    </p:animEffect>
                                  </p:childTnLst>
                                </p:cTn>
                              </p:par>
                              <p:par>
                                <p:cTn id="27" presetID="9"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dissolve">
                                      <p:cBhvr>
                                        <p:cTn id="29" dur="500"/>
                                        <p:tgtEl>
                                          <p:spTgt spid="17"/>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1" presetClass="entr" presetSubtype="1"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heel(1)">
                                      <p:cBhvr>
                                        <p:cTn id="34" dur="3000"/>
                                        <p:tgtEl>
                                          <p:spTgt spid="18"/>
                                        </p:tgtEl>
                                      </p:cBhvr>
                                    </p:animEffect>
                                  </p:childTnLst>
                                </p:cTn>
                              </p:par>
                            </p:childTnLst>
                          </p:cTn>
                        </p:par>
                        <p:par>
                          <p:cTn id="35" fill="hold" nodeType="afterGroup">
                            <p:stCondLst>
                              <p:cond delay="3000"/>
                            </p:stCondLst>
                            <p:childTnLst>
                              <p:par>
                                <p:cTn id="36" presetID="18" presetClass="entr" presetSubtype="9"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strips(upLeft)">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16" grpId="0"/>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8" name="组合 1"/>
          <p:cNvGrpSpPr>
            <a:grpSpLocks/>
          </p:cNvGrpSpPr>
          <p:nvPr/>
        </p:nvGrpSpPr>
        <p:grpSpPr bwMode="auto">
          <a:xfrm>
            <a:off x="34925" y="92075"/>
            <a:ext cx="7632700" cy="1104900"/>
            <a:chOff x="34925" y="92075"/>
            <a:chExt cx="7632700" cy="1104900"/>
          </a:xfrm>
        </p:grpSpPr>
        <p:grpSp>
          <p:nvGrpSpPr>
            <p:cNvPr id="24584" name="组合 2"/>
            <p:cNvGrpSpPr>
              <a:grpSpLocks/>
            </p:cNvGrpSpPr>
            <p:nvPr/>
          </p:nvGrpSpPr>
          <p:grpSpPr bwMode="auto">
            <a:xfrm>
              <a:off x="34925" y="92075"/>
              <a:ext cx="7632700" cy="461665"/>
              <a:chOff x="34925" y="92075"/>
              <a:chExt cx="7632700" cy="461665"/>
            </a:xfrm>
          </p:grpSpPr>
          <p:sp>
            <p:nvSpPr>
              <p:cNvPr id="24588" name="Rectangle 126"/>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4589" name="Rectangle 23"/>
              <p:cNvSpPr>
                <a:spLocks noChangeArrowheads="1"/>
              </p:cNvSpPr>
              <p:nvPr/>
            </p:nvSpPr>
            <p:spPr bwMode="auto">
              <a:xfrm>
                <a:off x="58738" y="92075"/>
                <a:ext cx="444023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1.3  </a:t>
                </a:r>
                <a:r>
                  <a:rPr lang="zh-CN" altLang="en-US" sz="2400" b="1">
                    <a:solidFill>
                      <a:srgbClr val="FF0000"/>
                    </a:solidFill>
                    <a:latin typeface="黑体" panose="02010609060101010101" pitchFamily="49" charset="-122"/>
                    <a:ea typeface="黑体" panose="02010609060101010101" pitchFamily="49" charset="-122"/>
                  </a:rPr>
                  <a:t>数据结构相关的概念</a:t>
                </a:r>
              </a:p>
            </p:txBody>
          </p:sp>
        </p:grpSp>
        <p:grpSp>
          <p:nvGrpSpPr>
            <p:cNvPr id="24585" name="Group 8"/>
            <p:cNvGrpSpPr>
              <a:grpSpLocks/>
            </p:cNvGrpSpPr>
            <p:nvPr/>
          </p:nvGrpSpPr>
          <p:grpSpPr bwMode="auto">
            <a:xfrm>
              <a:off x="107950" y="700088"/>
              <a:ext cx="2563813" cy="496887"/>
              <a:chOff x="113" y="441"/>
              <a:chExt cx="1615" cy="313"/>
            </a:xfrm>
          </p:grpSpPr>
          <p:sp>
            <p:nvSpPr>
              <p:cNvPr id="24586" name="Text Box 9"/>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1.3.1  </a:t>
                </a:r>
                <a:r>
                  <a:rPr kumimoji="1" lang="zh-CN" altLang="en-US" sz="2200" b="1">
                    <a:solidFill>
                      <a:srgbClr val="3333FF"/>
                    </a:solidFill>
                    <a:latin typeface="Arial" panose="020B0604020202020204" pitchFamily="34" charset="0"/>
                    <a:ea typeface="黑体" panose="02010609060101010101" pitchFamily="49" charset="-122"/>
                  </a:rPr>
                  <a:t>数据概念</a:t>
                </a:r>
              </a:p>
            </p:txBody>
          </p:sp>
          <p:sp>
            <p:nvSpPr>
              <p:cNvPr id="24587" name="Rectangle 10"/>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9" name="Text Box 6"/>
          <p:cNvSpPr txBox="1">
            <a:spLocks noChangeArrowheads="1"/>
          </p:cNvSpPr>
          <p:nvPr/>
        </p:nvSpPr>
        <p:spPr bwMode="auto">
          <a:xfrm>
            <a:off x="228600" y="2492375"/>
            <a:ext cx="8686800" cy="2246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FF0000"/>
                </a:solidFill>
                <a:ea typeface="黑体" panose="02010609060101010101" pitchFamily="49" charset="-122"/>
                <a:cs typeface="Arial" panose="020B0604020202020204" pitchFamily="34" charset="0"/>
              </a:rPr>
              <a:t>例如：</a:t>
            </a:r>
            <a:r>
              <a:rPr kumimoji="1" lang="zh-CN" altLang="en-US" sz="2000" b="1" dirty="0" smtClean="0">
                <a:solidFill>
                  <a:srgbClr val="000000"/>
                </a:solidFill>
                <a:ea typeface="仿宋" panose="02010609060101010101" pitchFamily="49" charset="-122"/>
                <a:cs typeface="Arial" panose="020B0604020202020204" pitchFamily="34" charset="0"/>
              </a:rPr>
              <a:t>在电话号码查询系统中，数据对象是全体的电话用户；</a:t>
            </a:r>
          </a:p>
          <a:p>
            <a:pPr algn="just" eaLnBrk="1" hangingPunct="1">
              <a:lnSpc>
                <a:spcPct val="140000"/>
              </a:lnSpc>
              <a:spcBef>
                <a:spcPct val="0"/>
              </a:spcBef>
              <a:buFontTx/>
              <a:buNone/>
              <a:defRPr/>
            </a:pPr>
            <a:r>
              <a:rPr kumimoji="1" lang="zh-CN" altLang="en-US"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3333FF"/>
                </a:solidFill>
                <a:ea typeface="黑体" panose="02010609060101010101" pitchFamily="49" charset="-122"/>
                <a:cs typeface="Arial" panose="020B0604020202020204" pitchFamily="34" charset="0"/>
              </a:rPr>
              <a:t>又如：</a:t>
            </a:r>
            <a:r>
              <a:rPr kumimoji="1" lang="zh-CN" altLang="en-US" sz="2000" b="1" dirty="0">
                <a:solidFill>
                  <a:srgbClr val="000000"/>
                </a:solidFill>
                <a:ea typeface="仿宋" panose="02010609060101010101" pitchFamily="49" charset="-122"/>
                <a:cs typeface="Arial" panose="020B0604020202020204" pitchFamily="34" charset="0"/>
              </a:rPr>
              <a:t>整数数据对象的集合可以表示</a:t>
            </a:r>
            <a:r>
              <a:rPr kumimoji="1" lang="zh-CN" altLang="en-US" sz="2000" b="1" dirty="0" smtClean="0">
                <a:solidFill>
                  <a:srgbClr val="000000"/>
                </a:solidFill>
                <a:ea typeface="仿宋" panose="02010609060101010101" pitchFamily="49" charset="-122"/>
                <a:cs typeface="Arial" panose="020B0604020202020204" pitchFamily="34" charset="0"/>
              </a:rPr>
              <a:t>为 </a:t>
            </a:r>
            <a:r>
              <a:rPr kumimoji="1" lang="en-US" altLang="zh-CN" sz="2000" b="1" dirty="0" smtClean="0">
                <a:solidFill>
                  <a:srgbClr val="000000"/>
                </a:solidFill>
                <a:ea typeface="仿宋" panose="02010609060101010101" pitchFamily="49" charset="-122"/>
                <a:cs typeface="Arial" panose="020B0604020202020204" pitchFamily="34" charset="0"/>
              </a:rPr>
              <a:t>N</a:t>
            </a:r>
            <a:r>
              <a:rPr kumimoji="1" lang="en-US" altLang="zh-CN" sz="2000" b="1" dirty="0">
                <a:solidFill>
                  <a:srgbClr val="000000"/>
                </a:solidFill>
                <a:ea typeface="仿宋" panose="02010609060101010101" pitchFamily="49" charset="-122"/>
                <a:cs typeface="Arial" panose="020B0604020202020204" pitchFamily="34" charset="0"/>
              </a:rPr>
              <a:t>={0, ±1, ±2, ……}</a:t>
            </a:r>
            <a:r>
              <a:rPr kumimoji="1" lang="zh-CN" altLang="en-US" sz="2000" b="1" dirty="0">
                <a:solidFill>
                  <a:srgbClr val="000000"/>
                </a:solidFill>
                <a:ea typeface="仿宋" panose="02010609060101010101" pitchFamily="49" charset="-122"/>
                <a:cs typeface="Arial" panose="020B0604020202020204" pitchFamily="34" charset="0"/>
              </a:rPr>
              <a:t>；大写字母字符数据对象的集合可以表示</a:t>
            </a:r>
            <a:r>
              <a:rPr kumimoji="1" lang="zh-CN" altLang="en-US" sz="2000" b="1" dirty="0" smtClean="0">
                <a:solidFill>
                  <a:srgbClr val="000000"/>
                </a:solidFill>
                <a:ea typeface="仿宋" panose="02010609060101010101" pitchFamily="49" charset="-122"/>
                <a:cs typeface="Arial" panose="020B0604020202020204" pitchFamily="34" charset="0"/>
              </a:rPr>
              <a:t>为 </a:t>
            </a:r>
            <a:r>
              <a:rPr kumimoji="1" lang="en-US" altLang="zh-CN" sz="2000" b="1" dirty="0" smtClean="0">
                <a:solidFill>
                  <a:srgbClr val="000000"/>
                </a:solidFill>
                <a:ea typeface="仿宋" panose="02010609060101010101" pitchFamily="49" charset="-122"/>
                <a:cs typeface="Arial" panose="020B0604020202020204" pitchFamily="34" charset="0"/>
              </a:rPr>
              <a:t>C</a:t>
            </a:r>
            <a:r>
              <a:rPr kumimoji="1" lang="en-US" altLang="zh-CN" sz="2000" b="1" dirty="0">
                <a:solidFill>
                  <a:srgbClr val="000000"/>
                </a:solidFill>
                <a:ea typeface="仿宋" panose="02010609060101010101" pitchFamily="49" charset="-122"/>
                <a:cs typeface="Arial" panose="020B0604020202020204" pitchFamily="34" charset="0"/>
              </a:rPr>
              <a:t>={'A', 'B', ……, 'Z'}</a:t>
            </a:r>
            <a:r>
              <a:rPr kumimoji="1" lang="zh-CN" altLang="en-US" sz="2000" b="1" dirty="0">
                <a:solidFill>
                  <a:srgbClr val="000000"/>
                </a:solidFill>
                <a:ea typeface="仿宋" panose="02010609060101010101" pitchFamily="49" charset="-122"/>
                <a:cs typeface="Arial" panose="020B0604020202020204" pitchFamily="34" charset="0"/>
              </a:rPr>
              <a:t>；</a:t>
            </a:r>
            <a:endParaRPr kumimoji="1" lang="en-US" altLang="zh-CN" sz="2000" b="1" dirty="0" smtClean="0">
              <a:ea typeface="仿宋" panose="02010609060101010101" pitchFamily="49" charset="-122"/>
              <a:cs typeface="Arial" panose="020B0604020202020204" pitchFamily="34" charset="0"/>
            </a:endParaRPr>
          </a:p>
          <a:p>
            <a:pPr algn="just" eaLnBrk="1" hangingPunct="1">
              <a:lnSpc>
                <a:spcPct val="140000"/>
              </a:lnSpc>
              <a:spcBef>
                <a:spcPct val="0"/>
              </a:spcBef>
              <a:buFontTx/>
              <a:buNone/>
              <a:defRPr/>
            </a:pPr>
            <a:r>
              <a:rPr kumimoji="1" lang="zh-CN" altLang="en-US"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FF00FF"/>
                </a:solidFill>
                <a:ea typeface="黑体" panose="02010609060101010101" pitchFamily="49" charset="-122"/>
                <a:cs typeface="Arial" panose="020B0604020202020204" pitchFamily="34" charset="0"/>
              </a:rPr>
              <a:t>再如</a:t>
            </a:r>
            <a:r>
              <a:rPr kumimoji="1" lang="zh-CN" altLang="en-US" sz="2000" b="1" dirty="0">
                <a:solidFill>
                  <a:srgbClr val="FF00FF"/>
                </a:solidFill>
                <a:ea typeface="黑体" panose="02010609060101010101" pitchFamily="49" charset="-122"/>
                <a:cs typeface="Arial" panose="020B0604020202020204" pitchFamily="34" charset="0"/>
              </a:rPr>
              <a:t>：</a:t>
            </a:r>
            <a:r>
              <a:rPr kumimoji="1" lang="zh-CN" altLang="en-US" sz="2000" b="1" dirty="0">
                <a:solidFill>
                  <a:srgbClr val="000000"/>
                </a:solidFill>
                <a:ea typeface="仿宋" panose="02010609060101010101" pitchFamily="49" charset="-122"/>
                <a:cs typeface="Arial" panose="020B0604020202020204" pitchFamily="34" charset="0"/>
              </a:rPr>
              <a:t>在银行业务处理系统中，数据对象是全体储户的资料及全体贷款客户的资料。</a:t>
            </a:r>
            <a:r>
              <a:rPr kumimoji="1" lang="zh-CN" altLang="en-US" sz="2000" b="1" dirty="0">
                <a:ea typeface="仿宋" panose="02010609060101010101" pitchFamily="49" charset="-122"/>
                <a:cs typeface="Arial" panose="020B0604020202020204" pitchFamily="34" charset="0"/>
              </a:rPr>
              <a:t> </a:t>
            </a:r>
            <a:endParaRPr kumimoji="1" lang="en-US" altLang="zh-CN" sz="2000" b="1" dirty="0" smtClean="0">
              <a:ea typeface="仿宋" panose="02010609060101010101" pitchFamily="49" charset="-122"/>
              <a:cs typeface="Arial" panose="020B0604020202020204" pitchFamily="34" charset="0"/>
            </a:endParaRPr>
          </a:p>
        </p:txBody>
      </p:sp>
      <p:grpSp>
        <p:nvGrpSpPr>
          <p:cNvPr id="10" name="Group 7"/>
          <p:cNvGrpSpPr>
            <a:grpSpLocks/>
          </p:cNvGrpSpPr>
          <p:nvPr/>
        </p:nvGrpSpPr>
        <p:grpSpPr bwMode="auto">
          <a:xfrm>
            <a:off x="228600" y="1484313"/>
            <a:ext cx="8686800" cy="825500"/>
            <a:chOff x="144" y="960"/>
            <a:chExt cx="5472" cy="960"/>
          </a:xfrm>
        </p:grpSpPr>
        <p:sp>
          <p:nvSpPr>
            <p:cNvPr id="24582" name="AutoShape 8"/>
            <p:cNvSpPr>
              <a:spLocks noChangeArrowheads="1"/>
            </p:cNvSpPr>
            <p:nvPr/>
          </p:nvSpPr>
          <p:spPr bwMode="auto">
            <a:xfrm>
              <a:off x="144" y="960"/>
              <a:ext cx="5472" cy="960"/>
            </a:xfrm>
            <a:prstGeom prst="roundRect">
              <a:avLst>
                <a:gd name="adj" fmla="val 16667"/>
              </a:avLst>
            </a:prstGeom>
            <a:gradFill rotWithShape="0">
              <a:gsLst>
                <a:gs pos="0">
                  <a:srgbClr val="FFCCFF"/>
                </a:gs>
                <a:gs pos="50000">
                  <a:srgbClr val="FFFFFF"/>
                </a:gs>
                <a:gs pos="100000">
                  <a:srgbClr val="FFCCFF"/>
                </a:gs>
              </a:gsLst>
              <a:lin ang="2700000" scaled="1"/>
            </a:gradFill>
            <a:ln w="57150">
              <a:solidFill>
                <a:srgbClr val="9900CC"/>
              </a:solidFill>
              <a:round/>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2" name="Text Box 9"/>
            <p:cNvSpPr txBox="1">
              <a:spLocks noChangeArrowheads="1"/>
            </p:cNvSpPr>
            <p:nvPr/>
          </p:nvSpPr>
          <p:spPr bwMode="auto">
            <a:xfrm>
              <a:off x="336" y="1128"/>
              <a:ext cx="5040" cy="587"/>
            </a:xfrm>
            <a:prstGeom prst="rect">
              <a:avLst/>
            </a:prstGeom>
            <a:noFill/>
            <a:ln>
              <a:noFill/>
            </a:ln>
            <a:effectLst/>
            <a:extLst>
              <a:ext uri="{909E8E84-426E-40DD-AFC4-6F175D3DCCD1}">
                <a14:hiddenFill xmlns:a14="http://schemas.microsoft.com/office/drawing/2010/main">
                  <a:gradFill rotWithShape="0">
                    <a:gsLst>
                      <a:gs pos="0">
                        <a:srgbClr val="006565"/>
                      </a:gs>
                      <a:gs pos="100000">
                        <a:srgbClr val="009999"/>
                      </a:gs>
                    </a:gsLst>
                    <a:lin ang="0" scaled="1"/>
                  </a:gradFill>
                </a14:hiddenFill>
              </a:ext>
              <a:ext uri="{91240B29-F687-4F45-9708-019B960494DF}">
                <a14:hiddenLine xmlns:a14="http://schemas.microsoft.com/office/drawing/2010/main" w="9525">
                  <a:solidFill>
                    <a:schemeClr val="hlink"/>
                  </a:solidFill>
                  <a:miter lim="800000"/>
                  <a:headEnd/>
                  <a:tailEnd/>
                </a14:hiddenLine>
              </a:ext>
            </a:extLst>
          </p:spPr>
          <p:txBody>
            <a:bodyPr tIns="72000" r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9900CC"/>
                  </a:solidFill>
                  <a:latin typeface="+mj-lt"/>
                  <a:ea typeface="仿宋" panose="02010609060101010101" pitchFamily="49" charset="-122"/>
                </a:rPr>
                <a:t>        </a:t>
              </a:r>
              <a:r>
                <a:rPr kumimoji="1" lang="zh-CN" altLang="en-US" sz="2000" b="1" dirty="0" smtClean="0">
                  <a:solidFill>
                    <a:srgbClr val="9900CC"/>
                  </a:solidFill>
                  <a:latin typeface="+mj-lt"/>
                  <a:ea typeface="仿宋" panose="02010609060101010101" pitchFamily="49" charset="-122"/>
                </a:rPr>
                <a:t>数据对象是性质相同的数据元素的集合。它是数据的一个子集。 </a:t>
              </a:r>
            </a:p>
          </p:txBody>
        </p:sp>
      </p:grpSp>
      <p:sp>
        <p:nvSpPr>
          <p:cNvPr id="13" name="AutoShape 36"/>
          <p:cNvSpPr>
            <a:spLocks noChangeArrowheads="1"/>
          </p:cNvSpPr>
          <p:nvPr/>
        </p:nvSpPr>
        <p:spPr bwMode="auto">
          <a:xfrm rot="505156">
            <a:off x="5510213" y="506413"/>
            <a:ext cx="3395662" cy="1150937"/>
          </a:xfrm>
          <a:prstGeom prst="irregularSeal1">
            <a:avLst/>
          </a:prstGeom>
          <a:gradFill rotWithShape="0">
            <a:gsLst>
              <a:gs pos="0">
                <a:srgbClr val="FFFFFF"/>
              </a:gs>
              <a:gs pos="100000">
                <a:srgbClr val="FFCCFF"/>
              </a:gs>
            </a:gsLst>
            <a:path path="shape">
              <a:fillToRect l="50000" t="50000" r="50000" b="50000"/>
            </a:path>
          </a:gradFill>
          <a:ln w="57150">
            <a:solidFill>
              <a:srgbClr val="9900CC"/>
            </a:solidFill>
            <a:miter lim="800000"/>
            <a:headEnd/>
            <a:tailEnd/>
          </a:ln>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zh-CN" altLang="en-US" sz="2400" b="1">
                <a:solidFill>
                  <a:srgbClr val="9900CC"/>
                </a:solidFill>
                <a:ea typeface="方正舒体" panose="02010601030101010101" pitchFamily="2" charset="-122"/>
              </a:rPr>
              <a:t>数据对象</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laser.wav"/>
                                        </p:tgtEl>
                                      </p:cMediaNode>
                                    </p:audio>
                                  </p:subTnLst>
                                </p:cTn>
                              </p:par>
                            </p:childTnLst>
                          </p:cTn>
                        </p:par>
                        <p:par>
                          <p:cTn id="9" fill="hold" nodeType="afterGroup">
                            <p:stCondLst>
                              <p:cond delay="500"/>
                            </p:stCondLst>
                            <p:childTnLst>
                              <p:par>
                                <p:cTn id="10" presetID="2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slide(fromBottom)">
                                      <p:cBhvr>
                                        <p:cTn id="17" dur="500"/>
                                        <p:tgtEl>
                                          <p:spTgt spid="9">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9">
                                            <p:txEl>
                                              <p:pRg st="1" end="1"/>
                                            </p:txEl>
                                          </p:spTgt>
                                        </p:tgtEl>
                                        <p:attrNameLst>
                                          <p:attrName>style.visibility</p:attrName>
                                        </p:attrNameLst>
                                      </p:cBhvr>
                                      <p:to>
                                        <p:strVal val="visible"/>
                                      </p:to>
                                    </p:set>
                                    <p:animEffect transition="in" filter="slide(fromBottom)">
                                      <p:cBhvr>
                                        <p:cTn id="22" dur="500"/>
                                        <p:tgtEl>
                                          <p:spTgt spid="9">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animEffect transition="in" filter="slide(fromBottom)">
                                      <p:cBhvr>
                                        <p:cTn id="2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utoUpdateAnimBg="0"/>
      <p:bldP spid="13"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1"/>
          <p:cNvGrpSpPr>
            <a:grpSpLocks/>
          </p:cNvGrpSpPr>
          <p:nvPr/>
        </p:nvGrpSpPr>
        <p:grpSpPr bwMode="auto">
          <a:xfrm>
            <a:off x="34925" y="92075"/>
            <a:ext cx="7632700" cy="1104900"/>
            <a:chOff x="34925" y="92075"/>
            <a:chExt cx="7632700" cy="1104900"/>
          </a:xfrm>
        </p:grpSpPr>
        <p:grpSp>
          <p:nvGrpSpPr>
            <p:cNvPr id="25609" name="组合 2"/>
            <p:cNvGrpSpPr>
              <a:grpSpLocks/>
            </p:cNvGrpSpPr>
            <p:nvPr/>
          </p:nvGrpSpPr>
          <p:grpSpPr bwMode="auto">
            <a:xfrm>
              <a:off x="34925" y="92075"/>
              <a:ext cx="7632700" cy="461665"/>
              <a:chOff x="34925" y="92075"/>
              <a:chExt cx="7632700" cy="461665"/>
            </a:xfrm>
          </p:grpSpPr>
          <p:sp>
            <p:nvSpPr>
              <p:cNvPr id="25613" name="Rectangle 126"/>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5614" name="Rectangle 23"/>
              <p:cNvSpPr>
                <a:spLocks noChangeArrowheads="1"/>
              </p:cNvSpPr>
              <p:nvPr/>
            </p:nvSpPr>
            <p:spPr bwMode="auto">
              <a:xfrm>
                <a:off x="58738" y="92075"/>
                <a:ext cx="444023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1.3  </a:t>
                </a:r>
                <a:r>
                  <a:rPr lang="zh-CN" altLang="en-US" sz="2400" b="1">
                    <a:solidFill>
                      <a:srgbClr val="FF0000"/>
                    </a:solidFill>
                    <a:latin typeface="黑体" panose="02010609060101010101" pitchFamily="49" charset="-122"/>
                    <a:ea typeface="黑体" panose="02010609060101010101" pitchFamily="49" charset="-122"/>
                  </a:rPr>
                  <a:t>数据结构相关的概念</a:t>
                </a:r>
              </a:p>
            </p:txBody>
          </p:sp>
        </p:grpSp>
        <p:grpSp>
          <p:nvGrpSpPr>
            <p:cNvPr id="25610" name="Group 8"/>
            <p:cNvGrpSpPr>
              <a:grpSpLocks/>
            </p:cNvGrpSpPr>
            <p:nvPr/>
          </p:nvGrpSpPr>
          <p:grpSpPr bwMode="auto">
            <a:xfrm>
              <a:off x="107950" y="700088"/>
              <a:ext cx="2563813" cy="496887"/>
              <a:chOff x="113" y="441"/>
              <a:chExt cx="1615" cy="313"/>
            </a:xfrm>
          </p:grpSpPr>
          <p:sp>
            <p:nvSpPr>
              <p:cNvPr id="25611" name="Text Box 9"/>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1.3.1  </a:t>
                </a:r>
                <a:r>
                  <a:rPr kumimoji="1" lang="zh-CN" altLang="en-US" sz="2200" b="1">
                    <a:solidFill>
                      <a:srgbClr val="3333FF"/>
                    </a:solidFill>
                    <a:latin typeface="Arial" panose="020B0604020202020204" pitchFamily="34" charset="0"/>
                    <a:ea typeface="黑体" panose="02010609060101010101" pitchFamily="49" charset="-122"/>
                  </a:rPr>
                  <a:t>数据概念</a:t>
                </a:r>
              </a:p>
            </p:txBody>
          </p:sp>
          <p:sp>
            <p:nvSpPr>
              <p:cNvPr id="25612" name="Rectangle 10"/>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9" name="Group 14"/>
          <p:cNvGrpSpPr>
            <a:grpSpLocks/>
          </p:cNvGrpSpPr>
          <p:nvPr/>
        </p:nvGrpSpPr>
        <p:grpSpPr bwMode="auto">
          <a:xfrm>
            <a:off x="228600" y="1484313"/>
            <a:ext cx="8686800" cy="1682750"/>
            <a:chOff x="144" y="960"/>
            <a:chExt cx="5472" cy="1448"/>
          </a:xfrm>
        </p:grpSpPr>
        <p:sp>
          <p:nvSpPr>
            <p:cNvPr id="10" name="AutoShape 15"/>
            <p:cNvSpPr>
              <a:spLocks noChangeArrowheads="1"/>
            </p:cNvSpPr>
            <p:nvPr/>
          </p:nvSpPr>
          <p:spPr bwMode="auto">
            <a:xfrm>
              <a:off x="144" y="960"/>
              <a:ext cx="5472" cy="1448"/>
            </a:xfrm>
            <a:prstGeom prst="roundRect">
              <a:avLst>
                <a:gd name="adj" fmla="val 16667"/>
              </a:avLst>
            </a:prstGeom>
            <a:gradFill rotWithShape="0">
              <a:gsLst>
                <a:gs pos="0">
                  <a:srgbClr val="FFFFCC"/>
                </a:gs>
                <a:gs pos="50000">
                  <a:srgbClr val="FFFFFF"/>
                </a:gs>
                <a:gs pos="100000">
                  <a:srgbClr val="FFFFCC"/>
                </a:gs>
              </a:gsLst>
              <a:lin ang="2700000" scaled="1"/>
            </a:gradFill>
            <a:ln w="57150">
              <a:solidFill>
                <a:srgbClr val="C00000"/>
              </a:solidFill>
              <a:round/>
              <a:headEnd/>
              <a:tailEnd/>
            </a:ln>
            <a:effec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endParaRPr lang="zh-CN" altLang="en-US" sz="2000" smtClean="0">
                <a:latin typeface="+mj-lt"/>
                <a:ea typeface="仿宋" panose="02010609060101010101" pitchFamily="49" charset="-122"/>
              </a:endParaRPr>
            </a:p>
          </p:txBody>
        </p:sp>
        <p:sp>
          <p:nvSpPr>
            <p:cNvPr id="11" name="Text Box 16"/>
            <p:cNvSpPr txBox="1">
              <a:spLocks noChangeArrowheads="1"/>
            </p:cNvSpPr>
            <p:nvPr/>
          </p:nvSpPr>
          <p:spPr bwMode="auto">
            <a:xfrm>
              <a:off x="336" y="1077"/>
              <a:ext cx="5040" cy="1213"/>
            </a:xfrm>
            <a:prstGeom prst="rect">
              <a:avLst/>
            </a:prstGeom>
            <a:gradFill rotWithShape="0">
              <a:gsLst>
                <a:gs pos="0">
                  <a:srgbClr val="FFFFCC"/>
                </a:gs>
                <a:gs pos="50000">
                  <a:srgbClr val="FFFFCC">
                    <a:gamma/>
                    <a:tint val="0"/>
                    <a:invGamma/>
                  </a:srgbClr>
                </a:gs>
                <a:gs pos="100000">
                  <a:srgbClr val="FFFFCC"/>
                </a:gs>
              </a:gsLst>
              <a:lin ang="2700000" scaled="1"/>
            </a:gradFill>
            <a:ln>
              <a:noFill/>
            </a:ln>
            <a:effectLst/>
            <a:extLs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17961" dir="13500000" algn="ctr" rotWithShape="0">
                      <a:schemeClr val="bg2"/>
                    </a:outerShdw>
                  </a:effectLst>
                </a14:hiddenEffects>
              </a:ext>
            </a:extLst>
          </p:spPr>
          <p:txBody>
            <a:bodyPr tIns="72000" rIns="0">
              <a:spAutoFit/>
            </a:bodyPr>
            <a:lstStyle/>
            <a:p>
              <a:pPr algn="just" eaLnBrk="1" hangingPunct="1">
                <a:lnSpc>
                  <a:spcPct val="140000"/>
                </a:lnSpc>
                <a:defRPr/>
              </a:pPr>
              <a:r>
                <a:rPr kumimoji="1" lang="en-US" altLang="zh-CN" sz="2000" b="1" dirty="0">
                  <a:solidFill>
                    <a:srgbClr val="C00000"/>
                  </a:solidFill>
                  <a:latin typeface="+mj-lt"/>
                  <a:ea typeface="仿宋" panose="02010609060101010101" pitchFamily="49" charset="-122"/>
                </a:rPr>
                <a:t>        </a:t>
              </a:r>
              <a:r>
                <a:rPr kumimoji="1" lang="zh-CN" altLang="en-US" sz="2000" b="1" dirty="0">
                  <a:solidFill>
                    <a:srgbClr val="C00000"/>
                  </a:solidFill>
                  <a:latin typeface="+mj-lt"/>
                  <a:ea typeface="仿宋" panose="02010609060101010101" pitchFamily="49" charset="-122"/>
                </a:rPr>
                <a:t>在数据对象中，各元素之间存在着某种关系。这种关系反映了数据对象中元素所固有的一种结构；在数据处理领域，通常把数据之间的这种固有的关系简单地用前驱和后继来描述。 </a:t>
              </a:r>
            </a:p>
          </p:txBody>
        </p:sp>
      </p:grpSp>
      <p:sp>
        <p:nvSpPr>
          <p:cNvPr id="12" name="AutoShape 41"/>
          <p:cNvSpPr>
            <a:spLocks noChangeArrowheads="1"/>
          </p:cNvSpPr>
          <p:nvPr/>
        </p:nvSpPr>
        <p:spPr bwMode="auto">
          <a:xfrm rot="505156">
            <a:off x="5510213" y="506413"/>
            <a:ext cx="3395662" cy="1150937"/>
          </a:xfrm>
          <a:prstGeom prst="irregularSeal1">
            <a:avLst/>
          </a:prstGeom>
          <a:gradFill rotWithShape="0">
            <a:gsLst>
              <a:gs pos="0">
                <a:srgbClr val="FFFFFF"/>
              </a:gs>
              <a:gs pos="100000">
                <a:srgbClr val="FFFFCC"/>
              </a:gs>
            </a:gsLst>
            <a:path path="shape">
              <a:fillToRect l="50000" t="50000" r="50000" b="50000"/>
            </a:path>
          </a:gradFill>
          <a:ln w="57150">
            <a:solidFill>
              <a:srgbClr val="C00000"/>
            </a:solidFill>
            <a:miter lim="800000"/>
            <a:headEnd/>
            <a:tailEnd/>
          </a:ln>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zh-CN" altLang="en-US" sz="2400" b="1">
                <a:solidFill>
                  <a:srgbClr val="C00000"/>
                </a:solidFill>
                <a:ea typeface="方正舒体" panose="02010601030101010101" pitchFamily="2" charset="-122"/>
              </a:rPr>
              <a:t>数据关系</a:t>
            </a:r>
          </a:p>
        </p:txBody>
      </p:sp>
      <p:sp>
        <p:nvSpPr>
          <p:cNvPr id="13" name="Text Box 24"/>
          <p:cNvSpPr txBox="1">
            <a:spLocks noChangeArrowheads="1"/>
          </p:cNvSpPr>
          <p:nvPr/>
        </p:nvSpPr>
        <p:spPr bwMode="auto">
          <a:xfrm>
            <a:off x="228600" y="3403600"/>
            <a:ext cx="8686800"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FF0000"/>
                </a:solidFill>
                <a:latin typeface="Times New Roman" panose="02020603050405020304" pitchFamily="18" charset="0"/>
                <a:ea typeface="黑体" panose="02010609060101010101" pitchFamily="49" charset="-122"/>
              </a:rPr>
              <a:t>例如：</a:t>
            </a:r>
            <a:r>
              <a:rPr kumimoji="1" lang="zh-CN" altLang="en-US" sz="2000" b="1" dirty="0" smtClean="0">
                <a:solidFill>
                  <a:srgbClr val="000000"/>
                </a:solidFill>
                <a:latin typeface="+mj-lt"/>
                <a:ea typeface="仿宋" panose="02010609060101010101" pitchFamily="49" charset="-122"/>
              </a:rPr>
              <a:t>家庭族谱中，数据对象是家庭中的所有成员，对家族中某个成员的描述就是一个元素，各元素之间存在着血缘关系；父亲是儿子的前驱，儿子是父亲的后继，小孩子没有后继。</a:t>
            </a:r>
          </a:p>
        </p:txBody>
      </p:sp>
      <p:sp>
        <p:nvSpPr>
          <p:cNvPr id="14" name="Text Box 25"/>
          <p:cNvSpPr txBox="1">
            <a:spLocks noChangeArrowheads="1"/>
          </p:cNvSpPr>
          <p:nvPr/>
        </p:nvSpPr>
        <p:spPr bwMode="auto">
          <a:xfrm>
            <a:off x="206375" y="4765675"/>
            <a:ext cx="8686800"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CC00FF"/>
                </a:solidFill>
                <a:latin typeface="Times New Roman" panose="02020603050405020304" pitchFamily="18" charset="0"/>
                <a:ea typeface="幼圆" panose="02010509060101010101" pitchFamily="49" charset="-122"/>
              </a:rPr>
              <a:t>        </a:t>
            </a:r>
            <a:r>
              <a:rPr kumimoji="1" lang="zh-CN" altLang="en-US" sz="2000" b="1" dirty="0" smtClean="0">
                <a:solidFill>
                  <a:srgbClr val="3333FF"/>
                </a:solidFill>
                <a:latin typeface="Times New Roman" panose="02020603050405020304" pitchFamily="18" charset="0"/>
                <a:ea typeface="黑体" panose="02010609060101010101" pitchFamily="49" charset="-122"/>
              </a:rPr>
              <a:t>又如：</a:t>
            </a:r>
            <a:r>
              <a:rPr kumimoji="1" lang="zh-CN" altLang="en-US" sz="2000" b="1" dirty="0" smtClean="0">
                <a:latin typeface="+mj-lt"/>
                <a:ea typeface="仿宋" panose="02010609060101010101" pitchFamily="49" charset="-122"/>
              </a:rPr>
              <a:t>一张按名次排列的成绩表中，数据对象是全班同学，对某个同学属性（姓名、成绩等）描述就是一个元素，各元素间存在着名次关系；第一名没有前驱，其后继是第二名，第二名前驱是其一名，其后继是第三名。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laser.wav"/>
                                        </p:tgtEl>
                                      </p:cMediaNode>
                                    </p:audio>
                                  </p:subTnLst>
                                </p:cTn>
                              </p:par>
                            </p:childTnLst>
                          </p:cTn>
                        </p:par>
                        <p:par>
                          <p:cTn id="9" fill="hold" nodeType="afterGroup">
                            <p:stCondLst>
                              <p:cond delay="500"/>
                            </p:stCondLst>
                            <p:childTnLst>
                              <p:par>
                                <p:cTn id="10" presetID="22" presetClass="entr" presetSubtype="1"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slide(fromBottom)">
                                      <p:cBhvr>
                                        <p:cTn id="17" dur="500"/>
                                        <p:tgtEl>
                                          <p:spTgt spid="1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lide(fromBottom)">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13" grpId="0" autoUpdateAnimBg="0"/>
      <p:bldP spid="14"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296"/>
          <p:cNvGrpSpPr>
            <a:grpSpLocks/>
          </p:cNvGrpSpPr>
          <p:nvPr/>
        </p:nvGrpSpPr>
        <p:grpSpPr bwMode="auto">
          <a:xfrm>
            <a:off x="0" y="0"/>
            <a:ext cx="9144000" cy="6858000"/>
            <a:chOff x="0" y="0"/>
            <a:chExt cx="5760" cy="4320"/>
          </a:xfrm>
        </p:grpSpPr>
        <p:sp>
          <p:nvSpPr>
            <p:cNvPr id="7181" name="Rectangle 132"/>
            <p:cNvSpPr>
              <a:spLocks noChangeArrowheads="1"/>
            </p:cNvSpPr>
            <p:nvPr/>
          </p:nvSpPr>
          <p:spPr bwMode="auto">
            <a:xfrm>
              <a:off x="0" y="0"/>
              <a:ext cx="5760" cy="4320"/>
            </a:xfrm>
            <a:prstGeom prst="rect">
              <a:avLst/>
            </a:prstGeom>
            <a:gradFill rotWithShape="1">
              <a:gsLst>
                <a:gs pos="0">
                  <a:srgbClr val="99CCFF"/>
                </a:gs>
                <a:gs pos="50000">
                  <a:srgbClr val="FFFFFF"/>
                </a:gs>
                <a:gs pos="100000">
                  <a:srgbClr val="99CCFF"/>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latin typeface="Times New Roman" panose="02020603050405020304" pitchFamily="18" charset="0"/>
                <a:ea typeface="幼圆" panose="02010509060101010101" pitchFamily="49" charset="-122"/>
              </a:endParaRPr>
            </a:p>
          </p:txBody>
        </p:sp>
        <p:sp>
          <p:nvSpPr>
            <p:cNvPr id="7182" name="Rectangle 21"/>
            <p:cNvSpPr>
              <a:spLocks noChangeArrowheads="1"/>
            </p:cNvSpPr>
            <p:nvPr/>
          </p:nvSpPr>
          <p:spPr bwMode="auto">
            <a:xfrm>
              <a:off x="0" y="432"/>
              <a:ext cx="2928"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 name="Rectangle 22"/>
            <p:cNvSpPr>
              <a:spLocks noChangeArrowheads="1"/>
            </p:cNvSpPr>
            <p:nvPr/>
          </p:nvSpPr>
          <p:spPr bwMode="auto">
            <a:xfrm>
              <a:off x="0" y="3312"/>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8" name="Rectangle 23"/>
            <p:cNvSpPr>
              <a:spLocks noChangeArrowheads="1"/>
            </p:cNvSpPr>
            <p:nvPr/>
          </p:nvSpPr>
          <p:spPr bwMode="auto">
            <a:xfrm>
              <a:off x="0" y="864"/>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7185" name="Rectangle 24"/>
            <p:cNvSpPr>
              <a:spLocks noChangeArrowheads="1"/>
            </p:cNvSpPr>
            <p:nvPr/>
          </p:nvSpPr>
          <p:spPr bwMode="auto">
            <a:xfrm>
              <a:off x="2928" y="0"/>
              <a:ext cx="2832"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186" name="Rectangle 25"/>
            <p:cNvSpPr>
              <a:spLocks noChangeArrowheads="1"/>
            </p:cNvSpPr>
            <p:nvPr/>
          </p:nvSpPr>
          <p:spPr bwMode="auto">
            <a:xfrm>
              <a:off x="2928" y="3888"/>
              <a:ext cx="2832"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187" name="Rectangle 26"/>
            <p:cNvSpPr>
              <a:spLocks noChangeArrowheads="1"/>
            </p:cNvSpPr>
            <p:nvPr/>
          </p:nvSpPr>
          <p:spPr bwMode="auto">
            <a:xfrm>
              <a:off x="0" y="3456"/>
              <a:ext cx="2928"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188" name="Rectangle 27"/>
            <p:cNvSpPr>
              <a:spLocks noChangeArrowheads="1"/>
            </p:cNvSpPr>
            <p:nvPr/>
          </p:nvSpPr>
          <p:spPr bwMode="auto">
            <a:xfrm>
              <a:off x="2928" y="1008"/>
              <a:ext cx="2832" cy="2304"/>
            </a:xfrm>
            <a:prstGeom prst="rect">
              <a:avLst/>
            </a:prstGeom>
            <a:gradFill rotWithShape="1">
              <a:gsLst>
                <a:gs pos="0">
                  <a:srgbClr val="000000"/>
                </a:gs>
                <a:gs pos="100000">
                  <a:srgbClr val="333399"/>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nvGrpSpPr>
            <p:cNvPr id="7189" name="Group 287"/>
            <p:cNvGrpSpPr>
              <a:grpSpLocks/>
            </p:cNvGrpSpPr>
            <p:nvPr/>
          </p:nvGrpSpPr>
          <p:grpSpPr bwMode="auto">
            <a:xfrm>
              <a:off x="113" y="3561"/>
              <a:ext cx="862" cy="647"/>
              <a:chOff x="113" y="3561"/>
              <a:chExt cx="862" cy="647"/>
            </a:xfrm>
          </p:grpSpPr>
          <p:grpSp>
            <p:nvGrpSpPr>
              <p:cNvPr id="7190" name="Group 92"/>
              <p:cNvGrpSpPr>
                <a:grpSpLocks/>
              </p:cNvGrpSpPr>
              <p:nvPr/>
            </p:nvGrpSpPr>
            <p:grpSpPr bwMode="auto">
              <a:xfrm flipH="1">
                <a:off x="666" y="3561"/>
                <a:ext cx="309" cy="506"/>
                <a:chOff x="4694" y="2523"/>
                <a:chExt cx="350" cy="573"/>
              </a:xfrm>
            </p:grpSpPr>
            <p:sp>
              <p:nvSpPr>
                <p:cNvPr id="7207" name="Freeform 93"/>
                <p:cNvSpPr>
                  <a:spLocks/>
                </p:cNvSpPr>
                <p:nvPr/>
              </p:nvSpPr>
              <p:spPr bwMode="auto">
                <a:xfrm>
                  <a:off x="4714" y="2567"/>
                  <a:ext cx="330" cy="400"/>
                </a:xfrm>
                <a:custGeom>
                  <a:avLst/>
                  <a:gdLst>
                    <a:gd name="T0" fmla="*/ 0 w 1318"/>
                    <a:gd name="T1" fmla="*/ 0 h 1597"/>
                    <a:gd name="T2" fmla="*/ 0 w 1318"/>
                    <a:gd name="T3" fmla="*/ 0 h 1597"/>
                    <a:gd name="T4" fmla="*/ 0 w 1318"/>
                    <a:gd name="T5" fmla="*/ 0 h 1597"/>
                    <a:gd name="T6" fmla="*/ 0 w 1318"/>
                    <a:gd name="T7" fmla="*/ 0 h 1597"/>
                    <a:gd name="T8" fmla="*/ 0 w 1318"/>
                    <a:gd name="T9" fmla="*/ 0 h 1597"/>
                    <a:gd name="T10" fmla="*/ 0 w 1318"/>
                    <a:gd name="T11" fmla="*/ 0 h 1597"/>
                    <a:gd name="T12" fmla="*/ 0 w 1318"/>
                    <a:gd name="T13" fmla="*/ 0 h 1597"/>
                    <a:gd name="T14" fmla="*/ 0 w 1318"/>
                    <a:gd name="T15" fmla="*/ 0 h 1597"/>
                    <a:gd name="T16" fmla="*/ 0 w 1318"/>
                    <a:gd name="T17" fmla="*/ 0 h 1597"/>
                    <a:gd name="T18" fmla="*/ 0 w 1318"/>
                    <a:gd name="T19" fmla="*/ 0 h 1597"/>
                    <a:gd name="T20" fmla="*/ 0 w 1318"/>
                    <a:gd name="T21" fmla="*/ 0 h 1597"/>
                    <a:gd name="T22" fmla="*/ 0 w 1318"/>
                    <a:gd name="T23" fmla="*/ 0 h 1597"/>
                    <a:gd name="T24" fmla="*/ 0 w 1318"/>
                    <a:gd name="T25" fmla="*/ 0 h 1597"/>
                    <a:gd name="T26" fmla="*/ 0 w 1318"/>
                    <a:gd name="T27" fmla="*/ 0 h 1597"/>
                    <a:gd name="T28" fmla="*/ 0 w 1318"/>
                    <a:gd name="T29" fmla="*/ 0 h 1597"/>
                    <a:gd name="T30" fmla="*/ 0 w 1318"/>
                    <a:gd name="T31" fmla="*/ 0 h 1597"/>
                    <a:gd name="T32" fmla="*/ 0 w 1318"/>
                    <a:gd name="T33" fmla="*/ 0 h 1597"/>
                    <a:gd name="T34" fmla="*/ 0 w 1318"/>
                    <a:gd name="T35" fmla="*/ 0 h 1597"/>
                    <a:gd name="T36" fmla="*/ 0 w 1318"/>
                    <a:gd name="T37" fmla="*/ 0 h 1597"/>
                    <a:gd name="T38" fmla="*/ 0 w 1318"/>
                    <a:gd name="T39" fmla="*/ 0 h 1597"/>
                    <a:gd name="T40" fmla="*/ 0 w 1318"/>
                    <a:gd name="T41" fmla="*/ 0 h 1597"/>
                    <a:gd name="T42" fmla="*/ 0 w 1318"/>
                    <a:gd name="T43" fmla="*/ 0 h 1597"/>
                    <a:gd name="T44" fmla="*/ 0 w 1318"/>
                    <a:gd name="T45" fmla="*/ 0 h 1597"/>
                    <a:gd name="T46" fmla="*/ 0 w 1318"/>
                    <a:gd name="T47" fmla="*/ 0 h 1597"/>
                    <a:gd name="T48" fmla="*/ 0 w 1318"/>
                    <a:gd name="T49" fmla="*/ 0 h 1597"/>
                    <a:gd name="T50" fmla="*/ 0 w 1318"/>
                    <a:gd name="T51" fmla="*/ 0 h 1597"/>
                    <a:gd name="T52" fmla="*/ 0 w 1318"/>
                    <a:gd name="T53" fmla="*/ 0 h 1597"/>
                    <a:gd name="T54" fmla="*/ 0 w 1318"/>
                    <a:gd name="T55" fmla="*/ 0 h 1597"/>
                    <a:gd name="T56" fmla="*/ 0 w 1318"/>
                    <a:gd name="T57" fmla="*/ 0 h 1597"/>
                    <a:gd name="T58" fmla="*/ 0 w 1318"/>
                    <a:gd name="T59" fmla="*/ 0 h 1597"/>
                    <a:gd name="T60" fmla="*/ 0 w 1318"/>
                    <a:gd name="T61" fmla="*/ 0 h 1597"/>
                    <a:gd name="T62" fmla="*/ 0 w 1318"/>
                    <a:gd name="T63" fmla="*/ 0 h 1597"/>
                    <a:gd name="T64" fmla="*/ 0 w 1318"/>
                    <a:gd name="T65" fmla="*/ 0 h 1597"/>
                    <a:gd name="T66" fmla="*/ 0 w 1318"/>
                    <a:gd name="T67" fmla="*/ 0 h 1597"/>
                    <a:gd name="T68" fmla="*/ 0 w 1318"/>
                    <a:gd name="T69" fmla="*/ 0 h 1597"/>
                    <a:gd name="T70" fmla="*/ 0 w 1318"/>
                    <a:gd name="T71" fmla="*/ 0 h 1597"/>
                    <a:gd name="T72" fmla="*/ 0 w 1318"/>
                    <a:gd name="T73" fmla="*/ 0 h 1597"/>
                    <a:gd name="T74" fmla="*/ 0 w 1318"/>
                    <a:gd name="T75" fmla="*/ 0 h 1597"/>
                    <a:gd name="T76" fmla="*/ 0 w 1318"/>
                    <a:gd name="T77" fmla="*/ 0 h 1597"/>
                    <a:gd name="T78" fmla="*/ 0 w 1318"/>
                    <a:gd name="T79" fmla="*/ 0 h 1597"/>
                    <a:gd name="T80" fmla="*/ 0 w 1318"/>
                    <a:gd name="T81" fmla="*/ 0 h 1597"/>
                    <a:gd name="T82" fmla="*/ 0 w 1318"/>
                    <a:gd name="T83" fmla="*/ 0 h 1597"/>
                    <a:gd name="T84" fmla="*/ 0 w 1318"/>
                    <a:gd name="T85" fmla="*/ 0 h 1597"/>
                    <a:gd name="T86" fmla="*/ 0 w 1318"/>
                    <a:gd name="T87" fmla="*/ 0 h 1597"/>
                    <a:gd name="T88" fmla="*/ 0 w 1318"/>
                    <a:gd name="T89" fmla="*/ 0 h 1597"/>
                    <a:gd name="T90" fmla="*/ 0 w 1318"/>
                    <a:gd name="T91" fmla="*/ 0 h 1597"/>
                    <a:gd name="T92" fmla="*/ 0 w 1318"/>
                    <a:gd name="T93" fmla="*/ 0 h 1597"/>
                    <a:gd name="T94" fmla="*/ 0 w 1318"/>
                    <a:gd name="T95" fmla="*/ 0 h 1597"/>
                    <a:gd name="T96" fmla="*/ 0 w 1318"/>
                    <a:gd name="T97" fmla="*/ 0 h 1597"/>
                    <a:gd name="T98" fmla="*/ 0 w 1318"/>
                    <a:gd name="T99" fmla="*/ 0 h 1597"/>
                    <a:gd name="T100" fmla="*/ 0 w 1318"/>
                    <a:gd name="T101" fmla="*/ 0 h 1597"/>
                    <a:gd name="T102" fmla="*/ 0 w 1318"/>
                    <a:gd name="T103" fmla="*/ 0 h 1597"/>
                    <a:gd name="T104" fmla="*/ 0 w 1318"/>
                    <a:gd name="T105" fmla="*/ 0 h 1597"/>
                    <a:gd name="T106" fmla="*/ 0 w 1318"/>
                    <a:gd name="T107" fmla="*/ 0 h 1597"/>
                    <a:gd name="T108" fmla="*/ 0 w 1318"/>
                    <a:gd name="T109" fmla="*/ 0 h 1597"/>
                    <a:gd name="T110" fmla="*/ 0 w 1318"/>
                    <a:gd name="T111" fmla="*/ 0 h 1597"/>
                    <a:gd name="T112" fmla="*/ 0 w 1318"/>
                    <a:gd name="T113" fmla="*/ 0 h 1597"/>
                    <a:gd name="T114" fmla="*/ 0 w 1318"/>
                    <a:gd name="T115" fmla="*/ 0 h 15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18" h="1597">
                      <a:moveTo>
                        <a:pt x="910" y="44"/>
                      </a:moveTo>
                      <a:lnTo>
                        <a:pt x="958" y="264"/>
                      </a:lnTo>
                      <a:lnTo>
                        <a:pt x="1006" y="437"/>
                      </a:lnTo>
                      <a:lnTo>
                        <a:pt x="1068" y="626"/>
                      </a:lnTo>
                      <a:lnTo>
                        <a:pt x="1122" y="765"/>
                      </a:lnTo>
                      <a:lnTo>
                        <a:pt x="1180" y="899"/>
                      </a:lnTo>
                      <a:lnTo>
                        <a:pt x="1213" y="981"/>
                      </a:lnTo>
                      <a:lnTo>
                        <a:pt x="958" y="1149"/>
                      </a:lnTo>
                      <a:lnTo>
                        <a:pt x="741" y="1289"/>
                      </a:lnTo>
                      <a:lnTo>
                        <a:pt x="559" y="1405"/>
                      </a:lnTo>
                      <a:lnTo>
                        <a:pt x="452" y="1492"/>
                      </a:lnTo>
                      <a:lnTo>
                        <a:pt x="424" y="1487"/>
                      </a:lnTo>
                      <a:lnTo>
                        <a:pt x="385" y="1429"/>
                      </a:lnTo>
                      <a:lnTo>
                        <a:pt x="323" y="1140"/>
                      </a:lnTo>
                      <a:lnTo>
                        <a:pt x="212" y="832"/>
                      </a:lnTo>
                      <a:lnTo>
                        <a:pt x="106" y="616"/>
                      </a:lnTo>
                      <a:lnTo>
                        <a:pt x="120" y="582"/>
                      </a:lnTo>
                      <a:lnTo>
                        <a:pt x="391" y="432"/>
                      </a:lnTo>
                      <a:lnTo>
                        <a:pt x="597" y="308"/>
                      </a:lnTo>
                      <a:lnTo>
                        <a:pt x="780" y="207"/>
                      </a:lnTo>
                      <a:lnTo>
                        <a:pt x="900" y="105"/>
                      </a:lnTo>
                      <a:lnTo>
                        <a:pt x="881" y="82"/>
                      </a:lnTo>
                      <a:lnTo>
                        <a:pt x="833" y="77"/>
                      </a:lnTo>
                      <a:lnTo>
                        <a:pt x="818" y="82"/>
                      </a:lnTo>
                      <a:lnTo>
                        <a:pt x="804" y="91"/>
                      </a:lnTo>
                      <a:lnTo>
                        <a:pt x="799" y="105"/>
                      </a:lnTo>
                      <a:lnTo>
                        <a:pt x="795" y="121"/>
                      </a:lnTo>
                      <a:lnTo>
                        <a:pt x="785" y="135"/>
                      </a:lnTo>
                      <a:lnTo>
                        <a:pt x="770" y="144"/>
                      </a:lnTo>
                      <a:lnTo>
                        <a:pt x="756" y="144"/>
                      </a:lnTo>
                      <a:lnTo>
                        <a:pt x="741" y="144"/>
                      </a:lnTo>
                      <a:lnTo>
                        <a:pt x="727" y="140"/>
                      </a:lnTo>
                      <a:lnTo>
                        <a:pt x="713" y="140"/>
                      </a:lnTo>
                      <a:lnTo>
                        <a:pt x="698" y="149"/>
                      </a:lnTo>
                      <a:lnTo>
                        <a:pt x="698" y="163"/>
                      </a:lnTo>
                      <a:lnTo>
                        <a:pt x="688" y="178"/>
                      </a:lnTo>
                      <a:lnTo>
                        <a:pt x="674" y="192"/>
                      </a:lnTo>
                      <a:lnTo>
                        <a:pt x="660" y="207"/>
                      </a:lnTo>
                      <a:lnTo>
                        <a:pt x="645" y="207"/>
                      </a:lnTo>
                      <a:lnTo>
                        <a:pt x="626" y="207"/>
                      </a:lnTo>
                      <a:lnTo>
                        <a:pt x="611" y="207"/>
                      </a:lnTo>
                      <a:lnTo>
                        <a:pt x="597" y="196"/>
                      </a:lnTo>
                      <a:lnTo>
                        <a:pt x="583" y="202"/>
                      </a:lnTo>
                      <a:lnTo>
                        <a:pt x="568" y="212"/>
                      </a:lnTo>
                      <a:lnTo>
                        <a:pt x="559" y="226"/>
                      </a:lnTo>
                      <a:lnTo>
                        <a:pt x="549" y="240"/>
                      </a:lnTo>
                      <a:lnTo>
                        <a:pt x="545" y="255"/>
                      </a:lnTo>
                      <a:lnTo>
                        <a:pt x="529" y="269"/>
                      </a:lnTo>
                      <a:lnTo>
                        <a:pt x="515" y="269"/>
                      </a:lnTo>
                      <a:lnTo>
                        <a:pt x="501" y="269"/>
                      </a:lnTo>
                      <a:lnTo>
                        <a:pt x="487" y="264"/>
                      </a:lnTo>
                      <a:lnTo>
                        <a:pt x="472" y="264"/>
                      </a:lnTo>
                      <a:lnTo>
                        <a:pt x="457" y="274"/>
                      </a:lnTo>
                      <a:lnTo>
                        <a:pt x="443" y="294"/>
                      </a:lnTo>
                      <a:lnTo>
                        <a:pt x="438" y="308"/>
                      </a:lnTo>
                      <a:lnTo>
                        <a:pt x="429" y="322"/>
                      </a:lnTo>
                      <a:lnTo>
                        <a:pt x="410" y="332"/>
                      </a:lnTo>
                      <a:lnTo>
                        <a:pt x="395" y="332"/>
                      </a:lnTo>
                      <a:lnTo>
                        <a:pt x="380" y="317"/>
                      </a:lnTo>
                      <a:lnTo>
                        <a:pt x="366" y="317"/>
                      </a:lnTo>
                      <a:lnTo>
                        <a:pt x="352" y="317"/>
                      </a:lnTo>
                      <a:lnTo>
                        <a:pt x="337" y="317"/>
                      </a:lnTo>
                      <a:lnTo>
                        <a:pt x="323" y="332"/>
                      </a:lnTo>
                      <a:lnTo>
                        <a:pt x="314" y="346"/>
                      </a:lnTo>
                      <a:lnTo>
                        <a:pt x="308" y="361"/>
                      </a:lnTo>
                      <a:lnTo>
                        <a:pt x="298" y="375"/>
                      </a:lnTo>
                      <a:lnTo>
                        <a:pt x="293" y="390"/>
                      </a:lnTo>
                      <a:lnTo>
                        <a:pt x="279" y="394"/>
                      </a:lnTo>
                      <a:lnTo>
                        <a:pt x="265" y="394"/>
                      </a:lnTo>
                      <a:lnTo>
                        <a:pt x="251" y="390"/>
                      </a:lnTo>
                      <a:lnTo>
                        <a:pt x="241" y="404"/>
                      </a:lnTo>
                      <a:lnTo>
                        <a:pt x="226" y="413"/>
                      </a:lnTo>
                      <a:lnTo>
                        <a:pt x="216" y="432"/>
                      </a:lnTo>
                      <a:lnTo>
                        <a:pt x="207" y="448"/>
                      </a:lnTo>
                      <a:lnTo>
                        <a:pt x="188" y="448"/>
                      </a:lnTo>
                      <a:lnTo>
                        <a:pt x="174" y="448"/>
                      </a:lnTo>
                      <a:lnTo>
                        <a:pt x="160" y="437"/>
                      </a:lnTo>
                      <a:lnTo>
                        <a:pt x="144" y="437"/>
                      </a:lnTo>
                      <a:lnTo>
                        <a:pt x="130" y="448"/>
                      </a:lnTo>
                      <a:lnTo>
                        <a:pt x="130" y="467"/>
                      </a:lnTo>
                      <a:lnTo>
                        <a:pt x="130" y="481"/>
                      </a:lnTo>
                      <a:lnTo>
                        <a:pt x="125" y="495"/>
                      </a:lnTo>
                      <a:lnTo>
                        <a:pt x="116" y="509"/>
                      </a:lnTo>
                      <a:lnTo>
                        <a:pt x="101" y="509"/>
                      </a:lnTo>
                      <a:lnTo>
                        <a:pt x="87" y="509"/>
                      </a:lnTo>
                      <a:lnTo>
                        <a:pt x="72" y="505"/>
                      </a:lnTo>
                      <a:lnTo>
                        <a:pt x="58" y="500"/>
                      </a:lnTo>
                      <a:lnTo>
                        <a:pt x="43" y="500"/>
                      </a:lnTo>
                      <a:lnTo>
                        <a:pt x="24" y="500"/>
                      </a:lnTo>
                      <a:lnTo>
                        <a:pt x="10" y="509"/>
                      </a:lnTo>
                      <a:lnTo>
                        <a:pt x="0" y="525"/>
                      </a:lnTo>
                      <a:lnTo>
                        <a:pt x="0" y="539"/>
                      </a:lnTo>
                      <a:lnTo>
                        <a:pt x="0" y="553"/>
                      </a:lnTo>
                      <a:lnTo>
                        <a:pt x="6" y="567"/>
                      </a:lnTo>
                      <a:lnTo>
                        <a:pt x="24" y="582"/>
                      </a:lnTo>
                      <a:lnTo>
                        <a:pt x="39" y="586"/>
                      </a:lnTo>
                      <a:lnTo>
                        <a:pt x="48" y="602"/>
                      </a:lnTo>
                      <a:lnTo>
                        <a:pt x="43" y="616"/>
                      </a:lnTo>
                      <a:lnTo>
                        <a:pt x="34" y="630"/>
                      </a:lnTo>
                      <a:lnTo>
                        <a:pt x="24" y="644"/>
                      </a:lnTo>
                      <a:lnTo>
                        <a:pt x="24" y="659"/>
                      </a:lnTo>
                      <a:lnTo>
                        <a:pt x="24" y="673"/>
                      </a:lnTo>
                      <a:lnTo>
                        <a:pt x="39" y="684"/>
                      </a:lnTo>
                      <a:lnTo>
                        <a:pt x="53" y="693"/>
                      </a:lnTo>
                      <a:lnTo>
                        <a:pt x="67" y="703"/>
                      </a:lnTo>
                      <a:lnTo>
                        <a:pt x="83" y="712"/>
                      </a:lnTo>
                      <a:lnTo>
                        <a:pt x="87" y="731"/>
                      </a:lnTo>
                      <a:lnTo>
                        <a:pt x="77" y="745"/>
                      </a:lnTo>
                      <a:lnTo>
                        <a:pt x="67" y="765"/>
                      </a:lnTo>
                      <a:lnTo>
                        <a:pt x="62" y="780"/>
                      </a:lnTo>
                      <a:lnTo>
                        <a:pt x="62" y="799"/>
                      </a:lnTo>
                      <a:lnTo>
                        <a:pt x="72" y="813"/>
                      </a:lnTo>
                      <a:lnTo>
                        <a:pt x="87" y="813"/>
                      </a:lnTo>
                      <a:lnTo>
                        <a:pt x="101" y="818"/>
                      </a:lnTo>
                      <a:lnTo>
                        <a:pt x="116" y="822"/>
                      </a:lnTo>
                      <a:lnTo>
                        <a:pt x="130" y="832"/>
                      </a:lnTo>
                      <a:lnTo>
                        <a:pt x="160" y="836"/>
                      </a:lnTo>
                      <a:lnTo>
                        <a:pt x="179" y="852"/>
                      </a:lnTo>
                      <a:lnTo>
                        <a:pt x="183" y="866"/>
                      </a:lnTo>
                      <a:lnTo>
                        <a:pt x="179" y="880"/>
                      </a:lnTo>
                      <a:lnTo>
                        <a:pt x="174" y="895"/>
                      </a:lnTo>
                      <a:lnTo>
                        <a:pt x="169" y="909"/>
                      </a:lnTo>
                      <a:lnTo>
                        <a:pt x="160" y="924"/>
                      </a:lnTo>
                      <a:lnTo>
                        <a:pt x="160" y="938"/>
                      </a:lnTo>
                      <a:lnTo>
                        <a:pt x="164" y="953"/>
                      </a:lnTo>
                      <a:lnTo>
                        <a:pt x="183" y="972"/>
                      </a:lnTo>
                      <a:lnTo>
                        <a:pt x="193" y="986"/>
                      </a:lnTo>
                      <a:lnTo>
                        <a:pt x="202" y="1001"/>
                      </a:lnTo>
                      <a:lnTo>
                        <a:pt x="202" y="1015"/>
                      </a:lnTo>
                      <a:lnTo>
                        <a:pt x="197" y="1034"/>
                      </a:lnTo>
                      <a:lnTo>
                        <a:pt x="193" y="1053"/>
                      </a:lnTo>
                      <a:lnTo>
                        <a:pt x="188" y="1068"/>
                      </a:lnTo>
                      <a:lnTo>
                        <a:pt x="188" y="1083"/>
                      </a:lnTo>
                      <a:lnTo>
                        <a:pt x="197" y="1102"/>
                      </a:lnTo>
                      <a:lnTo>
                        <a:pt x="212" y="1111"/>
                      </a:lnTo>
                      <a:lnTo>
                        <a:pt x="231" y="1121"/>
                      </a:lnTo>
                      <a:lnTo>
                        <a:pt x="270" y="1130"/>
                      </a:lnTo>
                      <a:lnTo>
                        <a:pt x="284" y="1135"/>
                      </a:lnTo>
                      <a:lnTo>
                        <a:pt x="270" y="1149"/>
                      </a:lnTo>
                      <a:lnTo>
                        <a:pt x="256" y="1165"/>
                      </a:lnTo>
                      <a:lnTo>
                        <a:pt x="237" y="1184"/>
                      </a:lnTo>
                      <a:lnTo>
                        <a:pt x="226" y="1203"/>
                      </a:lnTo>
                      <a:lnTo>
                        <a:pt x="226" y="1222"/>
                      </a:lnTo>
                      <a:lnTo>
                        <a:pt x="260" y="1242"/>
                      </a:lnTo>
                      <a:lnTo>
                        <a:pt x="289" y="1270"/>
                      </a:lnTo>
                      <a:lnTo>
                        <a:pt x="303" y="1280"/>
                      </a:lnTo>
                      <a:lnTo>
                        <a:pt x="314" y="1294"/>
                      </a:lnTo>
                      <a:lnTo>
                        <a:pt x="318" y="1308"/>
                      </a:lnTo>
                      <a:lnTo>
                        <a:pt x="308" y="1324"/>
                      </a:lnTo>
                      <a:lnTo>
                        <a:pt x="298" y="1343"/>
                      </a:lnTo>
                      <a:lnTo>
                        <a:pt x="293" y="1361"/>
                      </a:lnTo>
                      <a:lnTo>
                        <a:pt x="293" y="1376"/>
                      </a:lnTo>
                      <a:lnTo>
                        <a:pt x="308" y="1390"/>
                      </a:lnTo>
                      <a:lnTo>
                        <a:pt x="323" y="1395"/>
                      </a:lnTo>
                      <a:lnTo>
                        <a:pt x="337" y="1405"/>
                      </a:lnTo>
                      <a:lnTo>
                        <a:pt x="347" y="1420"/>
                      </a:lnTo>
                      <a:lnTo>
                        <a:pt x="342" y="1434"/>
                      </a:lnTo>
                      <a:lnTo>
                        <a:pt x="337" y="1448"/>
                      </a:lnTo>
                      <a:lnTo>
                        <a:pt x="333" y="1462"/>
                      </a:lnTo>
                      <a:lnTo>
                        <a:pt x="333" y="1476"/>
                      </a:lnTo>
                      <a:lnTo>
                        <a:pt x="333" y="1497"/>
                      </a:lnTo>
                      <a:lnTo>
                        <a:pt x="333" y="1516"/>
                      </a:lnTo>
                      <a:lnTo>
                        <a:pt x="342" y="1530"/>
                      </a:lnTo>
                      <a:lnTo>
                        <a:pt x="352" y="1544"/>
                      </a:lnTo>
                      <a:lnTo>
                        <a:pt x="366" y="1549"/>
                      </a:lnTo>
                      <a:lnTo>
                        <a:pt x="380" y="1544"/>
                      </a:lnTo>
                      <a:lnTo>
                        <a:pt x="395" y="1544"/>
                      </a:lnTo>
                      <a:lnTo>
                        <a:pt x="410" y="1544"/>
                      </a:lnTo>
                      <a:lnTo>
                        <a:pt x="424" y="1553"/>
                      </a:lnTo>
                      <a:lnTo>
                        <a:pt x="433" y="1574"/>
                      </a:lnTo>
                      <a:lnTo>
                        <a:pt x="438" y="1593"/>
                      </a:lnTo>
                      <a:lnTo>
                        <a:pt x="452" y="1597"/>
                      </a:lnTo>
                      <a:lnTo>
                        <a:pt x="468" y="1597"/>
                      </a:lnTo>
                      <a:lnTo>
                        <a:pt x="482" y="1597"/>
                      </a:lnTo>
                      <a:lnTo>
                        <a:pt x="496" y="1597"/>
                      </a:lnTo>
                      <a:lnTo>
                        <a:pt x="510" y="1593"/>
                      </a:lnTo>
                      <a:lnTo>
                        <a:pt x="515" y="1578"/>
                      </a:lnTo>
                      <a:lnTo>
                        <a:pt x="534" y="1569"/>
                      </a:lnTo>
                      <a:lnTo>
                        <a:pt x="549" y="1553"/>
                      </a:lnTo>
                      <a:lnTo>
                        <a:pt x="554" y="1535"/>
                      </a:lnTo>
                      <a:lnTo>
                        <a:pt x="554" y="1520"/>
                      </a:lnTo>
                      <a:lnTo>
                        <a:pt x="559" y="1506"/>
                      </a:lnTo>
                      <a:lnTo>
                        <a:pt x="564" y="1492"/>
                      </a:lnTo>
                      <a:lnTo>
                        <a:pt x="583" y="1476"/>
                      </a:lnTo>
                      <a:lnTo>
                        <a:pt x="597" y="1472"/>
                      </a:lnTo>
                      <a:lnTo>
                        <a:pt x="611" y="1482"/>
                      </a:lnTo>
                      <a:lnTo>
                        <a:pt x="622" y="1497"/>
                      </a:lnTo>
                      <a:lnTo>
                        <a:pt x="636" y="1497"/>
                      </a:lnTo>
                      <a:lnTo>
                        <a:pt x="650" y="1487"/>
                      </a:lnTo>
                      <a:lnTo>
                        <a:pt x="660" y="1472"/>
                      </a:lnTo>
                      <a:lnTo>
                        <a:pt x="660" y="1457"/>
                      </a:lnTo>
                      <a:lnTo>
                        <a:pt x="655" y="1443"/>
                      </a:lnTo>
                      <a:lnTo>
                        <a:pt x="655" y="1429"/>
                      </a:lnTo>
                      <a:lnTo>
                        <a:pt x="1112" y="1126"/>
                      </a:lnTo>
                      <a:lnTo>
                        <a:pt x="1136" y="1160"/>
                      </a:lnTo>
                      <a:lnTo>
                        <a:pt x="1150" y="1165"/>
                      </a:lnTo>
                      <a:lnTo>
                        <a:pt x="1166" y="1165"/>
                      </a:lnTo>
                      <a:lnTo>
                        <a:pt x="1170" y="1149"/>
                      </a:lnTo>
                      <a:lnTo>
                        <a:pt x="1175" y="1135"/>
                      </a:lnTo>
                      <a:lnTo>
                        <a:pt x="1189" y="1126"/>
                      </a:lnTo>
                      <a:lnTo>
                        <a:pt x="1208" y="1116"/>
                      </a:lnTo>
                      <a:lnTo>
                        <a:pt x="1222" y="1116"/>
                      </a:lnTo>
                      <a:lnTo>
                        <a:pt x="1237" y="1116"/>
                      </a:lnTo>
                      <a:lnTo>
                        <a:pt x="1252" y="1111"/>
                      </a:lnTo>
                      <a:lnTo>
                        <a:pt x="1266" y="1097"/>
                      </a:lnTo>
                      <a:lnTo>
                        <a:pt x="1262" y="1083"/>
                      </a:lnTo>
                      <a:lnTo>
                        <a:pt x="1262" y="1068"/>
                      </a:lnTo>
                      <a:lnTo>
                        <a:pt x="1281" y="1058"/>
                      </a:lnTo>
                      <a:lnTo>
                        <a:pt x="1295" y="1058"/>
                      </a:lnTo>
                      <a:lnTo>
                        <a:pt x="1309" y="1058"/>
                      </a:lnTo>
                      <a:lnTo>
                        <a:pt x="1318" y="1044"/>
                      </a:lnTo>
                      <a:lnTo>
                        <a:pt x="1318" y="1030"/>
                      </a:lnTo>
                      <a:lnTo>
                        <a:pt x="1318" y="1015"/>
                      </a:lnTo>
                      <a:lnTo>
                        <a:pt x="1318" y="1001"/>
                      </a:lnTo>
                      <a:lnTo>
                        <a:pt x="1318" y="981"/>
                      </a:lnTo>
                      <a:lnTo>
                        <a:pt x="1314" y="967"/>
                      </a:lnTo>
                      <a:lnTo>
                        <a:pt x="1299" y="953"/>
                      </a:lnTo>
                      <a:lnTo>
                        <a:pt x="1281" y="943"/>
                      </a:lnTo>
                      <a:lnTo>
                        <a:pt x="1266" y="934"/>
                      </a:lnTo>
                      <a:lnTo>
                        <a:pt x="1257" y="919"/>
                      </a:lnTo>
                      <a:lnTo>
                        <a:pt x="1257" y="904"/>
                      </a:lnTo>
                      <a:lnTo>
                        <a:pt x="1257" y="890"/>
                      </a:lnTo>
                      <a:lnTo>
                        <a:pt x="1266" y="876"/>
                      </a:lnTo>
                      <a:lnTo>
                        <a:pt x="1266" y="857"/>
                      </a:lnTo>
                      <a:lnTo>
                        <a:pt x="1257" y="842"/>
                      </a:lnTo>
                      <a:lnTo>
                        <a:pt x="1243" y="832"/>
                      </a:lnTo>
                      <a:lnTo>
                        <a:pt x="1227" y="827"/>
                      </a:lnTo>
                      <a:lnTo>
                        <a:pt x="1213" y="822"/>
                      </a:lnTo>
                      <a:lnTo>
                        <a:pt x="1208" y="808"/>
                      </a:lnTo>
                      <a:lnTo>
                        <a:pt x="1208" y="794"/>
                      </a:lnTo>
                      <a:lnTo>
                        <a:pt x="1213" y="780"/>
                      </a:lnTo>
                      <a:lnTo>
                        <a:pt x="1208" y="765"/>
                      </a:lnTo>
                      <a:lnTo>
                        <a:pt x="1208" y="736"/>
                      </a:lnTo>
                      <a:lnTo>
                        <a:pt x="1203" y="717"/>
                      </a:lnTo>
                      <a:lnTo>
                        <a:pt x="1189" y="712"/>
                      </a:lnTo>
                      <a:lnTo>
                        <a:pt x="1175" y="707"/>
                      </a:lnTo>
                      <a:lnTo>
                        <a:pt x="1160" y="698"/>
                      </a:lnTo>
                      <a:lnTo>
                        <a:pt x="1155" y="684"/>
                      </a:lnTo>
                      <a:lnTo>
                        <a:pt x="1155" y="668"/>
                      </a:lnTo>
                      <a:lnTo>
                        <a:pt x="1160" y="654"/>
                      </a:lnTo>
                      <a:lnTo>
                        <a:pt x="1170" y="640"/>
                      </a:lnTo>
                      <a:lnTo>
                        <a:pt x="1170" y="621"/>
                      </a:lnTo>
                      <a:lnTo>
                        <a:pt x="1170" y="607"/>
                      </a:lnTo>
                      <a:lnTo>
                        <a:pt x="1155" y="591"/>
                      </a:lnTo>
                      <a:lnTo>
                        <a:pt x="1141" y="582"/>
                      </a:lnTo>
                      <a:lnTo>
                        <a:pt x="1122" y="567"/>
                      </a:lnTo>
                      <a:lnTo>
                        <a:pt x="1108" y="563"/>
                      </a:lnTo>
                      <a:lnTo>
                        <a:pt x="1093" y="548"/>
                      </a:lnTo>
                      <a:lnTo>
                        <a:pt x="1089" y="534"/>
                      </a:lnTo>
                      <a:lnTo>
                        <a:pt x="1093" y="520"/>
                      </a:lnTo>
                      <a:lnTo>
                        <a:pt x="1098" y="505"/>
                      </a:lnTo>
                      <a:lnTo>
                        <a:pt x="1098" y="490"/>
                      </a:lnTo>
                      <a:lnTo>
                        <a:pt x="1103" y="476"/>
                      </a:lnTo>
                      <a:lnTo>
                        <a:pt x="1103" y="462"/>
                      </a:lnTo>
                      <a:lnTo>
                        <a:pt x="1098" y="448"/>
                      </a:lnTo>
                      <a:lnTo>
                        <a:pt x="1098" y="432"/>
                      </a:lnTo>
                      <a:lnTo>
                        <a:pt x="1078" y="418"/>
                      </a:lnTo>
                      <a:lnTo>
                        <a:pt x="1064" y="409"/>
                      </a:lnTo>
                      <a:lnTo>
                        <a:pt x="1049" y="404"/>
                      </a:lnTo>
                      <a:lnTo>
                        <a:pt x="1049" y="390"/>
                      </a:lnTo>
                      <a:lnTo>
                        <a:pt x="1049" y="375"/>
                      </a:lnTo>
                      <a:lnTo>
                        <a:pt x="1049" y="361"/>
                      </a:lnTo>
                      <a:lnTo>
                        <a:pt x="1049" y="346"/>
                      </a:lnTo>
                      <a:lnTo>
                        <a:pt x="1054" y="327"/>
                      </a:lnTo>
                      <a:lnTo>
                        <a:pt x="1049" y="313"/>
                      </a:lnTo>
                      <a:lnTo>
                        <a:pt x="1040" y="298"/>
                      </a:lnTo>
                      <a:lnTo>
                        <a:pt x="1026" y="289"/>
                      </a:lnTo>
                      <a:lnTo>
                        <a:pt x="1012" y="284"/>
                      </a:lnTo>
                      <a:lnTo>
                        <a:pt x="1012" y="269"/>
                      </a:lnTo>
                      <a:lnTo>
                        <a:pt x="1012" y="255"/>
                      </a:lnTo>
                      <a:lnTo>
                        <a:pt x="1016" y="240"/>
                      </a:lnTo>
                      <a:lnTo>
                        <a:pt x="1021" y="226"/>
                      </a:lnTo>
                      <a:lnTo>
                        <a:pt x="1021" y="212"/>
                      </a:lnTo>
                      <a:lnTo>
                        <a:pt x="1021" y="196"/>
                      </a:lnTo>
                      <a:lnTo>
                        <a:pt x="1016" y="182"/>
                      </a:lnTo>
                      <a:lnTo>
                        <a:pt x="1001" y="173"/>
                      </a:lnTo>
                      <a:lnTo>
                        <a:pt x="987" y="159"/>
                      </a:lnTo>
                      <a:lnTo>
                        <a:pt x="972" y="149"/>
                      </a:lnTo>
                      <a:lnTo>
                        <a:pt x="982" y="130"/>
                      </a:lnTo>
                      <a:lnTo>
                        <a:pt x="982" y="115"/>
                      </a:lnTo>
                      <a:lnTo>
                        <a:pt x="982" y="101"/>
                      </a:lnTo>
                      <a:lnTo>
                        <a:pt x="987" y="86"/>
                      </a:lnTo>
                      <a:lnTo>
                        <a:pt x="996" y="72"/>
                      </a:lnTo>
                      <a:lnTo>
                        <a:pt x="996" y="53"/>
                      </a:lnTo>
                      <a:lnTo>
                        <a:pt x="991" y="38"/>
                      </a:lnTo>
                      <a:lnTo>
                        <a:pt x="987" y="23"/>
                      </a:lnTo>
                      <a:lnTo>
                        <a:pt x="977" y="9"/>
                      </a:lnTo>
                      <a:lnTo>
                        <a:pt x="963" y="5"/>
                      </a:lnTo>
                      <a:lnTo>
                        <a:pt x="949" y="0"/>
                      </a:lnTo>
                      <a:lnTo>
                        <a:pt x="935" y="0"/>
                      </a:lnTo>
                      <a:lnTo>
                        <a:pt x="919" y="9"/>
                      </a:lnTo>
                      <a:lnTo>
                        <a:pt x="905" y="19"/>
                      </a:lnTo>
                      <a:lnTo>
                        <a:pt x="910" y="44"/>
                      </a:lnTo>
                      <a:close/>
                    </a:path>
                  </a:pathLst>
                </a:custGeom>
                <a:solidFill>
                  <a:srgbClr val="FF33CC"/>
                </a:solidFill>
                <a:ln w="9525">
                  <a:solidFill>
                    <a:srgbClr val="FF33CC"/>
                  </a:solidFill>
                  <a:round/>
                  <a:headEnd/>
                  <a:tailEnd/>
                </a:ln>
              </p:spPr>
              <p:txBody>
                <a:bodyPr/>
                <a:lstStyle/>
                <a:p>
                  <a:endParaRPr lang="zh-CN" altLang="en-US"/>
                </a:p>
              </p:txBody>
            </p:sp>
            <p:sp>
              <p:nvSpPr>
                <p:cNvPr id="7208" name="Freeform 94"/>
                <p:cNvSpPr>
                  <a:spLocks/>
                </p:cNvSpPr>
                <p:nvPr/>
              </p:nvSpPr>
              <p:spPr bwMode="auto">
                <a:xfrm>
                  <a:off x="4768" y="2624"/>
                  <a:ext cx="228" cy="284"/>
                </a:xfrm>
                <a:custGeom>
                  <a:avLst/>
                  <a:gdLst>
                    <a:gd name="T0" fmla="*/ 0 w 909"/>
                    <a:gd name="T1" fmla="*/ 0 h 1135"/>
                    <a:gd name="T2" fmla="*/ 0 w 909"/>
                    <a:gd name="T3" fmla="*/ 0 h 1135"/>
                    <a:gd name="T4" fmla="*/ 0 w 909"/>
                    <a:gd name="T5" fmla="*/ 0 h 1135"/>
                    <a:gd name="T6" fmla="*/ 0 w 909"/>
                    <a:gd name="T7" fmla="*/ 0 h 1135"/>
                    <a:gd name="T8" fmla="*/ 0 w 909"/>
                    <a:gd name="T9" fmla="*/ 0 h 1135"/>
                    <a:gd name="T10" fmla="*/ 0 w 909"/>
                    <a:gd name="T11" fmla="*/ 0 h 1135"/>
                    <a:gd name="T12" fmla="*/ 0 w 909"/>
                    <a:gd name="T13" fmla="*/ 0 h 1135"/>
                    <a:gd name="T14" fmla="*/ 0 w 909"/>
                    <a:gd name="T15" fmla="*/ 0 h 1135"/>
                    <a:gd name="T16" fmla="*/ 0 w 909"/>
                    <a:gd name="T17" fmla="*/ 0 h 1135"/>
                    <a:gd name="T18" fmla="*/ 0 w 909"/>
                    <a:gd name="T19" fmla="*/ 0 h 1135"/>
                    <a:gd name="T20" fmla="*/ 0 w 909"/>
                    <a:gd name="T21" fmla="*/ 0 h 1135"/>
                    <a:gd name="T22" fmla="*/ 0 w 909"/>
                    <a:gd name="T23" fmla="*/ 0 h 1135"/>
                    <a:gd name="T24" fmla="*/ 0 w 909"/>
                    <a:gd name="T25" fmla="*/ 0 h 1135"/>
                    <a:gd name="T26" fmla="*/ 0 w 909"/>
                    <a:gd name="T27" fmla="*/ 0 h 1135"/>
                    <a:gd name="T28" fmla="*/ 0 w 909"/>
                    <a:gd name="T29" fmla="*/ 0 h 1135"/>
                    <a:gd name="T30" fmla="*/ 0 w 909"/>
                    <a:gd name="T31" fmla="*/ 0 h 1135"/>
                    <a:gd name="T32" fmla="*/ 0 w 909"/>
                    <a:gd name="T33" fmla="*/ 0 h 1135"/>
                    <a:gd name="T34" fmla="*/ 0 w 909"/>
                    <a:gd name="T35" fmla="*/ 0 h 1135"/>
                    <a:gd name="T36" fmla="*/ 0 w 909"/>
                    <a:gd name="T37" fmla="*/ 0 h 1135"/>
                    <a:gd name="T38" fmla="*/ 0 w 909"/>
                    <a:gd name="T39" fmla="*/ 0 h 1135"/>
                    <a:gd name="T40" fmla="*/ 0 w 909"/>
                    <a:gd name="T41" fmla="*/ 0 h 1135"/>
                    <a:gd name="T42" fmla="*/ 0 w 909"/>
                    <a:gd name="T43" fmla="*/ 0 h 1135"/>
                    <a:gd name="T44" fmla="*/ 0 w 909"/>
                    <a:gd name="T45" fmla="*/ 0 h 1135"/>
                    <a:gd name="T46" fmla="*/ 0 w 909"/>
                    <a:gd name="T47" fmla="*/ 0 h 1135"/>
                    <a:gd name="T48" fmla="*/ 0 w 909"/>
                    <a:gd name="T49" fmla="*/ 0 h 1135"/>
                    <a:gd name="T50" fmla="*/ 0 w 909"/>
                    <a:gd name="T51" fmla="*/ 0 h 1135"/>
                    <a:gd name="T52" fmla="*/ 0 w 909"/>
                    <a:gd name="T53" fmla="*/ 0 h 1135"/>
                    <a:gd name="T54" fmla="*/ 0 w 909"/>
                    <a:gd name="T55" fmla="*/ 0 h 1135"/>
                    <a:gd name="T56" fmla="*/ 0 w 909"/>
                    <a:gd name="T57" fmla="*/ 0 h 1135"/>
                    <a:gd name="T58" fmla="*/ 0 w 909"/>
                    <a:gd name="T59" fmla="*/ 0 h 1135"/>
                    <a:gd name="T60" fmla="*/ 0 w 909"/>
                    <a:gd name="T61" fmla="*/ 0 h 1135"/>
                    <a:gd name="T62" fmla="*/ 0 w 909"/>
                    <a:gd name="T63" fmla="*/ 0 h 1135"/>
                    <a:gd name="T64" fmla="*/ 0 w 909"/>
                    <a:gd name="T65" fmla="*/ 0 h 1135"/>
                    <a:gd name="T66" fmla="*/ 0 w 909"/>
                    <a:gd name="T67" fmla="*/ 0 h 1135"/>
                    <a:gd name="T68" fmla="*/ 0 w 909"/>
                    <a:gd name="T69" fmla="*/ 0 h 11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09" h="1135">
                      <a:moveTo>
                        <a:pt x="665" y="0"/>
                      </a:moveTo>
                      <a:lnTo>
                        <a:pt x="732" y="241"/>
                      </a:lnTo>
                      <a:lnTo>
                        <a:pt x="785" y="404"/>
                      </a:lnTo>
                      <a:lnTo>
                        <a:pt x="852" y="582"/>
                      </a:lnTo>
                      <a:lnTo>
                        <a:pt x="909" y="727"/>
                      </a:lnTo>
                      <a:lnTo>
                        <a:pt x="895" y="741"/>
                      </a:lnTo>
                      <a:lnTo>
                        <a:pt x="713" y="862"/>
                      </a:lnTo>
                      <a:lnTo>
                        <a:pt x="482" y="1000"/>
                      </a:lnTo>
                      <a:lnTo>
                        <a:pt x="285" y="1117"/>
                      </a:lnTo>
                      <a:lnTo>
                        <a:pt x="252" y="1135"/>
                      </a:lnTo>
                      <a:lnTo>
                        <a:pt x="236" y="1126"/>
                      </a:lnTo>
                      <a:lnTo>
                        <a:pt x="164" y="851"/>
                      </a:lnTo>
                      <a:lnTo>
                        <a:pt x="73" y="592"/>
                      </a:lnTo>
                      <a:lnTo>
                        <a:pt x="0" y="404"/>
                      </a:lnTo>
                      <a:lnTo>
                        <a:pt x="0" y="381"/>
                      </a:lnTo>
                      <a:lnTo>
                        <a:pt x="299" y="212"/>
                      </a:lnTo>
                      <a:lnTo>
                        <a:pt x="506" y="87"/>
                      </a:lnTo>
                      <a:lnTo>
                        <a:pt x="636" y="14"/>
                      </a:lnTo>
                      <a:lnTo>
                        <a:pt x="645" y="44"/>
                      </a:lnTo>
                      <a:lnTo>
                        <a:pt x="453" y="154"/>
                      </a:lnTo>
                      <a:lnTo>
                        <a:pt x="189" y="308"/>
                      </a:lnTo>
                      <a:lnTo>
                        <a:pt x="30" y="400"/>
                      </a:lnTo>
                      <a:lnTo>
                        <a:pt x="102" y="582"/>
                      </a:lnTo>
                      <a:lnTo>
                        <a:pt x="189" y="813"/>
                      </a:lnTo>
                      <a:lnTo>
                        <a:pt x="231" y="953"/>
                      </a:lnTo>
                      <a:lnTo>
                        <a:pt x="261" y="1082"/>
                      </a:lnTo>
                      <a:lnTo>
                        <a:pt x="544" y="923"/>
                      </a:lnTo>
                      <a:lnTo>
                        <a:pt x="785" y="775"/>
                      </a:lnTo>
                      <a:lnTo>
                        <a:pt x="862" y="717"/>
                      </a:lnTo>
                      <a:lnTo>
                        <a:pt x="799" y="554"/>
                      </a:lnTo>
                      <a:lnTo>
                        <a:pt x="732" y="371"/>
                      </a:lnTo>
                      <a:lnTo>
                        <a:pt x="679" y="197"/>
                      </a:lnTo>
                      <a:lnTo>
                        <a:pt x="640" y="49"/>
                      </a:lnTo>
                      <a:lnTo>
                        <a:pt x="636" y="19"/>
                      </a:lnTo>
                      <a:lnTo>
                        <a:pt x="665" y="0"/>
                      </a:lnTo>
                      <a:close/>
                    </a:path>
                  </a:pathLst>
                </a:custGeom>
                <a:solidFill>
                  <a:srgbClr val="FF33CC"/>
                </a:solidFill>
                <a:ln w="9525">
                  <a:solidFill>
                    <a:srgbClr val="FF33CC"/>
                  </a:solidFill>
                  <a:round/>
                  <a:headEnd/>
                  <a:tailEnd/>
                </a:ln>
              </p:spPr>
              <p:txBody>
                <a:bodyPr/>
                <a:lstStyle/>
                <a:p>
                  <a:endParaRPr lang="zh-CN" altLang="en-US"/>
                </a:p>
              </p:txBody>
            </p:sp>
            <p:sp>
              <p:nvSpPr>
                <p:cNvPr id="7209" name="Freeform 95"/>
                <p:cNvSpPr>
                  <a:spLocks/>
                </p:cNvSpPr>
                <p:nvPr/>
              </p:nvSpPr>
              <p:spPr bwMode="auto">
                <a:xfrm>
                  <a:off x="4881" y="2862"/>
                  <a:ext cx="124" cy="89"/>
                </a:xfrm>
                <a:custGeom>
                  <a:avLst/>
                  <a:gdLst>
                    <a:gd name="T0" fmla="*/ 0 w 496"/>
                    <a:gd name="T1" fmla="*/ 0 h 357"/>
                    <a:gd name="T2" fmla="*/ 0 w 496"/>
                    <a:gd name="T3" fmla="*/ 0 h 357"/>
                    <a:gd name="T4" fmla="*/ 0 w 496"/>
                    <a:gd name="T5" fmla="*/ 0 h 357"/>
                    <a:gd name="T6" fmla="*/ 0 w 496"/>
                    <a:gd name="T7" fmla="*/ 0 h 357"/>
                    <a:gd name="T8" fmla="*/ 0 w 496"/>
                    <a:gd name="T9" fmla="*/ 0 h 357"/>
                    <a:gd name="T10" fmla="*/ 0 w 496"/>
                    <a:gd name="T11" fmla="*/ 0 h 357"/>
                    <a:gd name="T12" fmla="*/ 0 w 496"/>
                    <a:gd name="T13" fmla="*/ 0 h 3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6" h="357">
                      <a:moveTo>
                        <a:pt x="482" y="0"/>
                      </a:moveTo>
                      <a:lnTo>
                        <a:pt x="496" y="43"/>
                      </a:lnTo>
                      <a:lnTo>
                        <a:pt x="20" y="357"/>
                      </a:lnTo>
                      <a:lnTo>
                        <a:pt x="0" y="308"/>
                      </a:lnTo>
                      <a:lnTo>
                        <a:pt x="39" y="308"/>
                      </a:lnTo>
                      <a:lnTo>
                        <a:pt x="458" y="33"/>
                      </a:lnTo>
                      <a:lnTo>
                        <a:pt x="482" y="0"/>
                      </a:lnTo>
                      <a:close/>
                    </a:path>
                  </a:pathLst>
                </a:custGeom>
                <a:solidFill>
                  <a:srgbClr val="FF33CC"/>
                </a:solidFill>
                <a:ln w="9525">
                  <a:solidFill>
                    <a:srgbClr val="FF33CC"/>
                  </a:solidFill>
                  <a:round/>
                  <a:headEnd/>
                  <a:tailEnd/>
                </a:ln>
              </p:spPr>
              <p:txBody>
                <a:bodyPr/>
                <a:lstStyle/>
                <a:p>
                  <a:endParaRPr lang="zh-CN" altLang="en-US"/>
                </a:p>
              </p:txBody>
            </p:sp>
            <p:sp>
              <p:nvSpPr>
                <p:cNvPr id="7210" name="Freeform 96"/>
                <p:cNvSpPr>
                  <a:spLocks/>
                </p:cNvSpPr>
                <p:nvPr/>
              </p:nvSpPr>
              <p:spPr bwMode="auto">
                <a:xfrm>
                  <a:off x="4935" y="2903"/>
                  <a:ext cx="82" cy="142"/>
                </a:xfrm>
                <a:custGeom>
                  <a:avLst/>
                  <a:gdLst>
                    <a:gd name="T0" fmla="*/ 0 w 332"/>
                    <a:gd name="T1" fmla="*/ 0 h 567"/>
                    <a:gd name="T2" fmla="*/ 0 w 332"/>
                    <a:gd name="T3" fmla="*/ 0 h 567"/>
                    <a:gd name="T4" fmla="*/ 0 w 332"/>
                    <a:gd name="T5" fmla="*/ 0 h 567"/>
                    <a:gd name="T6" fmla="*/ 0 w 332"/>
                    <a:gd name="T7" fmla="*/ 0 h 567"/>
                    <a:gd name="T8" fmla="*/ 0 w 332"/>
                    <a:gd name="T9" fmla="*/ 0 h 567"/>
                    <a:gd name="T10" fmla="*/ 0 w 332"/>
                    <a:gd name="T11" fmla="*/ 0 h 567"/>
                    <a:gd name="T12" fmla="*/ 0 w 332"/>
                    <a:gd name="T13" fmla="*/ 0 h 567"/>
                    <a:gd name="T14" fmla="*/ 0 w 332"/>
                    <a:gd name="T15" fmla="*/ 0 h 567"/>
                    <a:gd name="T16" fmla="*/ 0 w 332"/>
                    <a:gd name="T17" fmla="*/ 0 h 567"/>
                    <a:gd name="T18" fmla="*/ 0 w 332"/>
                    <a:gd name="T19" fmla="*/ 0 h 567"/>
                    <a:gd name="T20" fmla="*/ 0 w 332"/>
                    <a:gd name="T21" fmla="*/ 0 h 567"/>
                    <a:gd name="T22" fmla="*/ 0 w 332"/>
                    <a:gd name="T23" fmla="*/ 0 h 5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2" h="567">
                      <a:moveTo>
                        <a:pt x="101" y="0"/>
                      </a:moveTo>
                      <a:lnTo>
                        <a:pt x="332" y="504"/>
                      </a:lnTo>
                      <a:lnTo>
                        <a:pt x="288" y="561"/>
                      </a:lnTo>
                      <a:lnTo>
                        <a:pt x="212" y="567"/>
                      </a:lnTo>
                      <a:lnTo>
                        <a:pt x="0" y="52"/>
                      </a:lnTo>
                      <a:lnTo>
                        <a:pt x="24" y="33"/>
                      </a:lnTo>
                      <a:lnTo>
                        <a:pt x="231" y="528"/>
                      </a:lnTo>
                      <a:lnTo>
                        <a:pt x="260" y="528"/>
                      </a:lnTo>
                      <a:lnTo>
                        <a:pt x="279" y="528"/>
                      </a:lnTo>
                      <a:lnTo>
                        <a:pt x="304" y="500"/>
                      </a:lnTo>
                      <a:lnTo>
                        <a:pt x="77" y="14"/>
                      </a:lnTo>
                      <a:lnTo>
                        <a:pt x="101" y="0"/>
                      </a:lnTo>
                      <a:close/>
                    </a:path>
                  </a:pathLst>
                </a:custGeom>
                <a:solidFill>
                  <a:srgbClr val="FF33CC"/>
                </a:solidFill>
                <a:ln w="9525">
                  <a:solidFill>
                    <a:srgbClr val="FF33CC"/>
                  </a:solidFill>
                  <a:round/>
                  <a:headEnd/>
                  <a:tailEnd/>
                </a:ln>
              </p:spPr>
              <p:txBody>
                <a:bodyPr/>
                <a:lstStyle/>
                <a:p>
                  <a:endParaRPr lang="zh-CN" altLang="en-US"/>
                </a:p>
              </p:txBody>
            </p:sp>
            <p:sp>
              <p:nvSpPr>
                <p:cNvPr id="7211" name="Freeform 97"/>
                <p:cNvSpPr>
                  <a:spLocks/>
                </p:cNvSpPr>
                <p:nvPr/>
              </p:nvSpPr>
              <p:spPr bwMode="auto">
                <a:xfrm>
                  <a:off x="4852" y="2932"/>
                  <a:ext cx="49" cy="164"/>
                </a:xfrm>
                <a:custGeom>
                  <a:avLst/>
                  <a:gdLst>
                    <a:gd name="T0" fmla="*/ 0 w 197"/>
                    <a:gd name="T1" fmla="*/ 0 h 654"/>
                    <a:gd name="T2" fmla="*/ 0 w 197"/>
                    <a:gd name="T3" fmla="*/ 0 h 654"/>
                    <a:gd name="T4" fmla="*/ 0 w 197"/>
                    <a:gd name="T5" fmla="*/ 0 h 654"/>
                    <a:gd name="T6" fmla="*/ 0 w 197"/>
                    <a:gd name="T7" fmla="*/ 0 h 654"/>
                    <a:gd name="T8" fmla="*/ 0 w 197"/>
                    <a:gd name="T9" fmla="*/ 0 h 654"/>
                    <a:gd name="T10" fmla="*/ 0 w 197"/>
                    <a:gd name="T11" fmla="*/ 0 h 654"/>
                    <a:gd name="T12" fmla="*/ 0 w 197"/>
                    <a:gd name="T13" fmla="*/ 0 h 654"/>
                    <a:gd name="T14" fmla="*/ 0 w 197"/>
                    <a:gd name="T15" fmla="*/ 0 h 654"/>
                    <a:gd name="T16" fmla="*/ 0 w 197"/>
                    <a:gd name="T17" fmla="*/ 0 h 654"/>
                    <a:gd name="T18" fmla="*/ 0 w 197"/>
                    <a:gd name="T19" fmla="*/ 0 h 654"/>
                    <a:gd name="T20" fmla="*/ 0 w 197"/>
                    <a:gd name="T21" fmla="*/ 0 h 654"/>
                    <a:gd name="T22" fmla="*/ 0 w 197"/>
                    <a:gd name="T23" fmla="*/ 0 h 6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7" h="654">
                      <a:moveTo>
                        <a:pt x="96" y="23"/>
                      </a:moveTo>
                      <a:lnTo>
                        <a:pt x="197" y="605"/>
                      </a:lnTo>
                      <a:lnTo>
                        <a:pt x="169" y="649"/>
                      </a:lnTo>
                      <a:lnTo>
                        <a:pt x="106" y="654"/>
                      </a:lnTo>
                      <a:lnTo>
                        <a:pt x="58" y="640"/>
                      </a:lnTo>
                      <a:lnTo>
                        <a:pt x="0" y="48"/>
                      </a:lnTo>
                      <a:lnTo>
                        <a:pt x="19" y="14"/>
                      </a:lnTo>
                      <a:lnTo>
                        <a:pt x="82" y="616"/>
                      </a:lnTo>
                      <a:lnTo>
                        <a:pt x="115" y="625"/>
                      </a:lnTo>
                      <a:lnTo>
                        <a:pt x="159" y="616"/>
                      </a:lnTo>
                      <a:lnTo>
                        <a:pt x="63" y="0"/>
                      </a:lnTo>
                      <a:lnTo>
                        <a:pt x="96" y="23"/>
                      </a:lnTo>
                      <a:close/>
                    </a:path>
                  </a:pathLst>
                </a:custGeom>
                <a:solidFill>
                  <a:srgbClr val="FF33CC"/>
                </a:solidFill>
                <a:ln w="9525">
                  <a:solidFill>
                    <a:srgbClr val="FF33CC"/>
                  </a:solidFill>
                  <a:round/>
                  <a:headEnd/>
                  <a:tailEnd/>
                </a:ln>
              </p:spPr>
              <p:txBody>
                <a:bodyPr/>
                <a:lstStyle/>
                <a:p>
                  <a:endParaRPr lang="zh-CN" altLang="en-US"/>
                </a:p>
              </p:txBody>
            </p:sp>
            <p:sp>
              <p:nvSpPr>
                <p:cNvPr id="7212" name="Freeform 98"/>
                <p:cNvSpPr>
                  <a:spLocks/>
                </p:cNvSpPr>
                <p:nvPr/>
              </p:nvSpPr>
              <p:spPr bwMode="auto">
                <a:xfrm>
                  <a:off x="4748" y="2523"/>
                  <a:ext cx="101" cy="172"/>
                </a:xfrm>
                <a:custGeom>
                  <a:avLst/>
                  <a:gdLst>
                    <a:gd name="T0" fmla="*/ 0 w 403"/>
                    <a:gd name="T1" fmla="*/ 0 h 688"/>
                    <a:gd name="T2" fmla="*/ 0 w 403"/>
                    <a:gd name="T3" fmla="*/ 0 h 688"/>
                    <a:gd name="T4" fmla="*/ 0 w 403"/>
                    <a:gd name="T5" fmla="*/ 0 h 688"/>
                    <a:gd name="T6" fmla="*/ 0 w 403"/>
                    <a:gd name="T7" fmla="*/ 0 h 688"/>
                    <a:gd name="T8" fmla="*/ 0 w 403"/>
                    <a:gd name="T9" fmla="*/ 0 h 688"/>
                    <a:gd name="T10" fmla="*/ 0 w 403"/>
                    <a:gd name="T11" fmla="*/ 0 h 688"/>
                    <a:gd name="T12" fmla="*/ 0 w 403"/>
                    <a:gd name="T13" fmla="*/ 0 h 688"/>
                    <a:gd name="T14" fmla="*/ 0 w 403"/>
                    <a:gd name="T15" fmla="*/ 0 h 688"/>
                    <a:gd name="T16" fmla="*/ 0 w 403"/>
                    <a:gd name="T17" fmla="*/ 0 h 688"/>
                    <a:gd name="T18" fmla="*/ 0 w 403"/>
                    <a:gd name="T19" fmla="*/ 0 h 688"/>
                    <a:gd name="T20" fmla="*/ 0 w 403"/>
                    <a:gd name="T21" fmla="*/ 0 h 6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03" h="688">
                      <a:moveTo>
                        <a:pt x="143" y="0"/>
                      </a:moveTo>
                      <a:lnTo>
                        <a:pt x="403" y="468"/>
                      </a:lnTo>
                      <a:lnTo>
                        <a:pt x="346" y="492"/>
                      </a:lnTo>
                      <a:lnTo>
                        <a:pt x="168" y="111"/>
                      </a:lnTo>
                      <a:lnTo>
                        <a:pt x="220" y="550"/>
                      </a:lnTo>
                      <a:lnTo>
                        <a:pt x="163" y="578"/>
                      </a:lnTo>
                      <a:lnTo>
                        <a:pt x="134" y="155"/>
                      </a:lnTo>
                      <a:lnTo>
                        <a:pt x="52" y="665"/>
                      </a:lnTo>
                      <a:lnTo>
                        <a:pt x="0" y="688"/>
                      </a:lnTo>
                      <a:lnTo>
                        <a:pt x="110" y="15"/>
                      </a:lnTo>
                      <a:lnTo>
                        <a:pt x="143" y="0"/>
                      </a:lnTo>
                      <a:close/>
                    </a:path>
                  </a:pathLst>
                </a:custGeom>
                <a:solidFill>
                  <a:srgbClr val="FF33CC"/>
                </a:solidFill>
                <a:ln w="9525">
                  <a:solidFill>
                    <a:srgbClr val="FF33CC"/>
                  </a:solidFill>
                  <a:round/>
                  <a:headEnd/>
                  <a:tailEnd/>
                </a:ln>
              </p:spPr>
              <p:txBody>
                <a:bodyPr/>
                <a:lstStyle/>
                <a:p>
                  <a:endParaRPr lang="zh-CN" altLang="en-US"/>
                </a:p>
              </p:txBody>
            </p:sp>
            <p:sp>
              <p:nvSpPr>
                <p:cNvPr id="7213" name="Freeform 99"/>
                <p:cNvSpPr>
                  <a:spLocks/>
                </p:cNvSpPr>
                <p:nvPr/>
              </p:nvSpPr>
              <p:spPr bwMode="auto">
                <a:xfrm>
                  <a:off x="4694" y="2761"/>
                  <a:ext cx="57" cy="236"/>
                </a:xfrm>
                <a:custGeom>
                  <a:avLst/>
                  <a:gdLst>
                    <a:gd name="T0" fmla="*/ 0 w 231"/>
                    <a:gd name="T1" fmla="*/ 0 h 943"/>
                    <a:gd name="T2" fmla="*/ 0 w 231"/>
                    <a:gd name="T3" fmla="*/ 0 h 943"/>
                    <a:gd name="T4" fmla="*/ 0 w 231"/>
                    <a:gd name="T5" fmla="*/ 0 h 943"/>
                    <a:gd name="T6" fmla="*/ 0 w 231"/>
                    <a:gd name="T7" fmla="*/ 0 h 943"/>
                    <a:gd name="T8" fmla="*/ 0 w 231"/>
                    <a:gd name="T9" fmla="*/ 0 h 943"/>
                    <a:gd name="T10" fmla="*/ 0 w 231"/>
                    <a:gd name="T11" fmla="*/ 0 h 943"/>
                    <a:gd name="T12" fmla="*/ 0 w 231"/>
                    <a:gd name="T13" fmla="*/ 0 h 943"/>
                    <a:gd name="T14" fmla="*/ 0 w 231"/>
                    <a:gd name="T15" fmla="*/ 0 h 943"/>
                    <a:gd name="T16" fmla="*/ 0 w 231"/>
                    <a:gd name="T17" fmla="*/ 0 h 943"/>
                    <a:gd name="T18" fmla="*/ 0 w 231"/>
                    <a:gd name="T19" fmla="*/ 0 h 943"/>
                    <a:gd name="T20" fmla="*/ 0 w 231"/>
                    <a:gd name="T21" fmla="*/ 0 h 943"/>
                    <a:gd name="T22" fmla="*/ 0 w 231"/>
                    <a:gd name="T23" fmla="*/ 0 h 943"/>
                    <a:gd name="T24" fmla="*/ 0 w 231"/>
                    <a:gd name="T25" fmla="*/ 0 h 943"/>
                    <a:gd name="T26" fmla="*/ 0 w 231"/>
                    <a:gd name="T27" fmla="*/ 0 h 943"/>
                    <a:gd name="T28" fmla="*/ 0 w 231"/>
                    <a:gd name="T29" fmla="*/ 0 h 943"/>
                    <a:gd name="T30" fmla="*/ 0 w 231"/>
                    <a:gd name="T31" fmla="*/ 0 h 943"/>
                    <a:gd name="T32" fmla="*/ 0 w 231"/>
                    <a:gd name="T33" fmla="*/ 0 h 943"/>
                    <a:gd name="T34" fmla="*/ 0 w 231"/>
                    <a:gd name="T35" fmla="*/ 0 h 943"/>
                    <a:gd name="T36" fmla="*/ 0 w 231"/>
                    <a:gd name="T37" fmla="*/ 0 h 943"/>
                    <a:gd name="T38" fmla="*/ 0 w 231"/>
                    <a:gd name="T39" fmla="*/ 0 h 9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31" h="943">
                      <a:moveTo>
                        <a:pt x="160" y="9"/>
                      </a:moveTo>
                      <a:lnTo>
                        <a:pt x="102" y="505"/>
                      </a:lnTo>
                      <a:lnTo>
                        <a:pt x="0" y="871"/>
                      </a:lnTo>
                      <a:lnTo>
                        <a:pt x="6" y="915"/>
                      </a:lnTo>
                      <a:lnTo>
                        <a:pt x="44" y="943"/>
                      </a:lnTo>
                      <a:lnTo>
                        <a:pt x="102" y="943"/>
                      </a:lnTo>
                      <a:lnTo>
                        <a:pt x="183" y="515"/>
                      </a:lnTo>
                      <a:lnTo>
                        <a:pt x="217" y="207"/>
                      </a:lnTo>
                      <a:lnTo>
                        <a:pt x="231" y="33"/>
                      </a:lnTo>
                      <a:lnTo>
                        <a:pt x="207" y="19"/>
                      </a:lnTo>
                      <a:lnTo>
                        <a:pt x="193" y="245"/>
                      </a:lnTo>
                      <a:lnTo>
                        <a:pt x="160" y="520"/>
                      </a:lnTo>
                      <a:lnTo>
                        <a:pt x="92" y="842"/>
                      </a:lnTo>
                      <a:lnTo>
                        <a:pt x="77" y="910"/>
                      </a:lnTo>
                      <a:lnTo>
                        <a:pt x="48" y="910"/>
                      </a:lnTo>
                      <a:lnTo>
                        <a:pt x="25" y="880"/>
                      </a:lnTo>
                      <a:lnTo>
                        <a:pt x="130" y="500"/>
                      </a:lnTo>
                      <a:lnTo>
                        <a:pt x="154" y="259"/>
                      </a:lnTo>
                      <a:lnTo>
                        <a:pt x="188" y="0"/>
                      </a:lnTo>
                      <a:lnTo>
                        <a:pt x="160" y="9"/>
                      </a:lnTo>
                      <a:close/>
                    </a:path>
                  </a:pathLst>
                </a:custGeom>
                <a:solidFill>
                  <a:srgbClr val="FF33CC"/>
                </a:solidFill>
                <a:ln w="9525">
                  <a:solidFill>
                    <a:srgbClr val="FF33CC"/>
                  </a:solidFill>
                  <a:round/>
                  <a:headEnd/>
                  <a:tailEnd/>
                </a:ln>
              </p:spPr>
              <p:txBody>
                <a:bodyPr/>
                <a:lstStyle/>
                <a:p>
                  <a:endParaRPr lang="zh-CN" altLang="en-US"/>
                </a:p>
              </p:txBody>
            </p:sp>
          </p:grpSp>
          <p:grpSp>
            <p:nvGrpSpPr>
              <p:cNvPr id="7191" name="Group 100"/>
              <p:cNvGrpSpPr>
                <a:grpSpLocks/>
              </p:cNvGrpSpPr>
              <p:nvPr/>
            </p:nvGrpSpPr>
            <p:grpSpPr bwMode="auto">
              <a:xfrm flipH="1">
                <a:off x="207" y="3972"/>
                <a:ext cx="232" cy="96"/>
                <a:chOff x="5301" y="2989"/>
                <a:chExt cx="263" cy="108"/>
              </a:xfrm>
            </p:grpSpPr>
            <p:sp>
              <p:nvSpPr>
                <p:cNvPr id="7205" name="Freeform 101"/>
                <p:cNvSpPr>
                  <a:spLocks/>
                </p:cNvSpPr>
                <p:nvPr/>
              </p:nvSpPr>
              <p:spPr bwMode="auto">
                <a:xfrm>
                  <a:off x="5301" y="2989"/>
                  <a:ext cx="263" cy="108"/>
                </a:xfrm>
                <a:custGeom>
                  <a:avLst/>
                  <a:gdLst>
                    <a:gd name="T0" fmla="*/ 0 w 1050"/>
                    <a:gd name="T1" fmla="*/ 0 h 431"/>
                    <a:gd name="T2" fmla="*/ 0 w 1050"/>
                    <a:gd name="T3" fmla="*/ 0 h 431"/>
                    <a:gd name="T4" fmla="*/ 0 w 1050"/>
                    <a:gd name="T5" fmla="*/ 0 h 431"/>
                    <a:gd name="T6" fmla="*/ 0 w 1050"/>
                    <a:gd name="T7" fmla="*/ 0 h 431"/>
                    <a:gd name="T8" fmla="*/ 0 w 1050"/>
                    <a:gd name="T9" fmla="*/ 0 h 431"/>
                    <a:gd name="T10" fmla="*/ 0 w 1050"/>
                    <a:gd name="T11" fmla="*/ 0 h 431"/>
                    <a:gd name="T12" fmla="*/ 0 w 1050"/>
                    <a:gd name="T13" fmla="*/ 0 h 431"/>
                    <a:gd name="T14" fmla="*/ 0 w 1050"/>
                    <a:gd name="T15" fmla="*/ 0 h 431"/>
                    <a:gd name="T16" fmla="*/ 0 w 1050"/>
                    <a:gd name="T17" fmla="*/ 0 h 431"/>
                    <a:gd name="T18" fmla="*/ 0 w 1050"/>
                    <a:gd name="T19" fmla="*/ 0 h 431"/>
                    <a:gd name="T20" fmla="*/ 0 w 1050"/>
                    <a:gd name="T21" fmla="*/ 0 h 431"/>
                    <a:gd name="T22" fmla="*/ 0 w 1050"/>
                    <a:gd name="T23" fmla="*/ 0 h 431"/>
                    <a:gd name="T24" fmla="*/ 0 w 1050"/>
                    <a:gd name="T25" fmla="*/ 0 h 431"/>
                    <a:gd name="T26" fmla="*/ 0 w 1050"/>
                    <a:gd name="T27" fmla="*/ 0 h 431"/>
                    <a:gd name="T28" fmla="*/ 0 w 1050"/>
                    <a:gd name="T29" fmla="*/ 0 h 431"/>
                    <a:gd name="T30" fmla="*/ 0 w 1050"/>
                    <a:gd name="T31" fmla="*/ 0 h 431"/>
                    <a:gd name="T32" fmla="*/ 0 w 1050"/>
                    <a:gd name="T33" fmla="*/ 0 h 431"/>
                    <a:gd name="T34" fmla="*/ 0 w 1050"/>
                    <a:gd name="T35" fmla="*/ 0 h 431"/>
                    <a:gd name="T36" fmla="*/ 0 w 1050"/>
                    <a:gd name="T37" fmla="*/ 0 h 431"/>
                    <a:gd name="T38" fmla="*/ 0 w 1050"/>
                    <a:gd name="T39" fmla="*/ 0 h 431"/>
                    <a:gd name="T40" fmla="*/ 0 w 1050"/>
                    <a:gd name="T41" fmla="*/ 0 h 431"/>
                    <a:gd name="T42" fmla="*/ 0 w 1050"/>
                    <a:gd name="T43" fmla="*/ 0 h 431"/>
                    <a:gd name="T44" fmla="*/ 0 w 1050"/>
                    <a:gd name="T45" fmla="*/ 0 h 431"/>
                    <a:gd name="T46" fmla="*/ 0 w 1050"/>
                    <a:gd name="T47" fmla="*/ 0 h 431"/>
                    <a:gd name="T48" fmla="*/ 0 w 1050"/>
                    <a:gd name="T49" fmla="*/ 0 h 431"/>
                    <a:gd name="T50" fmla="*/ 0 w 1050"/>
                    <a:gd name="T51" fmla="*/ 0 h 431"/>
                    <a:gd name="T52" fmla="*/ 0 w 1050"/>
                    <a:gd name="T53" fmla="*/ 0 h 431"/>
                    <a:gd name="T54" fmla="*/ 0 w 1050"/>
                    <a:gd name="T55" fmla="*/ 0 h 431"/>
                    <a:gd name="T56" fmla="*/ 0 w 1050"/>
                    <a:gd name="T57" fmla="*/ 0 h 431"/>
                    <a:gd name="T58" fmla="*/ 0 w 1050"/>
                    <a:gd name="T59" fmla="*/ 0 h 431"/>
                    <a:gd name="T60" fmla="*/ 0 w 1050"/>
                    <a:gd name="T61" fmla="*/ 0 h 431"/>
                    <a:gd name="T62" fmla="*/ 0 w 1050"/>
                    <a:gd name="T63" fmla="*/ 0 h 431"/>
                    <a:gd name="T64" fmla="*/ 0 w 1050"/>
                    <a:gd name="T65" fmla="*/ 0 h 431"/>
                    <a:gd name="T66" fmla="*/ 0 w 1050"/>
                    <a:gd name="T67" fmla="*/ 0 h 431"/>
                    <a:gd name="T68" fmla="*/ 0 w 1050"/>
                    <a:gd name="T69" fmla="*/ 0 h 431"/>
                    <a:gd name="T70" fmla="*/ 0 w 1050"/>
                    <a:gd name="T71" fmla="*/ 0 h 431"/>
                    <a:gd name="T72" fmla="*/ 0 w 1050"/>
                    <a:gd name="T73" fmla="*/ 0 h 431"/>
                    <a:gd name="T74" fmla="*/ 0 w 1050"/>
                    <a:gd name="T75" fmla="*/ 0 h 431"/>
                    <a:gd name="T76" fmla="*/ 0 w 1050"/>
                    <a:gd name="T77" fmla="*/ 0 h 431"/>
                    <a:gd name="T78" fmla="*/ 0 w 1050"/>
                    <a:gd name="T79" fmla="*/ 0 h 431"/>
                    <a:gd name="T80" fmla="*/ 0 w 1050"/>
                    <a:gd name="T81" fmla="*/ 0 h 431"/>
                    <a:gd name="T82" fmla="*/ 0 w 1050"/>
                    <a:gd name="T83" fmla="*/ 0 h 431"/>
                    <a:gd name="T84" fmla="*/ 0 w 1050"/>
                    <a:gd name="T85" fmla="*/ 0 h 431"/>
                    <a:gd name="T86" fmla="*/ 0 w 1050"/>
                    <a:gd name="T87" fmla="*/ 0 h 431"/>
                    <a:gd name="T88" fmla="*/ 0 w 1050"/>
                    <a:gd name="T89" fmla="*/ 0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50" h="431">
                      <a:moveTo>
                        <a:pt x="149" y="120"/>
                      </a:moveTo>
                      <a:lnTo>
                        <a:pt x="231" y="81"/>
                      </a:lnTo>
                      <a:lnTo>
                        <a:pt x="371" y="57"/>
                      </a:lnTo>
                      <a:lnTo>
                        <a:pt x="549" y="38"/>
                      </a:lnTo>
                      <a:lnTo>
                        <a:pt x="535" y="19"/>
                      </a:lnTo>
                      <a:lnTo>
                        <a:pt x="404" y="28"/>
                      </a:lnTo>
                      <a:lnTo>
                        <a:pt x="255" y="43"/>
                      </a:lnTo>
                      <a:lnTo>
                        <a:pt x="110" y="71"/>
                      </a:lnTo>
                      <a:lnTo>
                        <a:pt x="0" y="124"/>
                      </a:lnTo>
                      <a:lnTo>
                        <a:pt x="14" y="148"/>
                      </a:lnTo>
                      <a:lnTo>
                        <a:pt x="135" y="178"/>
                      </a:lnTo>
                      <a:lnTo>
                        <a:pt x="208" y="220"/>
                      </a:lnTo>
                      <a:lnTo>
                        <a:pt x="285" y="297"/>
                      </a:lnTo>
                      <a:lnTo>
                        <a:pt x="376" y="398"/>
                      </a:lnTo>
                      <a:lnTo>
                        <a:pt x="415" y="417"/>
                      </a:lnTo>
                      <a:lnTo>
                        <a:pt x="472" y="431"/>
                      </a:lnTo>
                      <a:lnTo>
                        <a:pt x="564" y="389"/>
                      </a:lnTo>
                      <a:lnTo>
                        <a:pt x="621" y="351"/>
                      </a:lnTo>
                      <a:lnTo>
                        <a:pt x="679" y="331"/>
                      </a:lnTo>
                      <a:lnTo>
                        <a:pt x="862" y="335"/>
                      </a:lnTo>
                      <a:lnTo>
                        <a:pt x="1036" y="335"/>
                      </a:lnTo>
                      <a:lnTo>
                        <a:pt x="1050" y="316"/>
                      </a:lnTo>
                      <a:lnTo>
                        <a:pt x="1001" y="239"/>
                      </a:lnTo>
                      <a:lnTo>
                        <a:pt x="887" y="162"/>
                      </a:lnTo>
                      <a:lnTo>
                        <a:pt x="751" y="96"/>
                      </a:lnTo>
                      <a:lnTo>
                        <a:pt x="674" y="57"/>
                      </a:lnTo>
                      <a:lnTo>
                        <a:pt x="612" y="0"/>
                      </a:lnTo>
                      <a:lnTo>
                        <a:pt x="583" y="0"/>
                      </a:lnTo>
                      <a:lnTo>
                        <a:pt x="564" y="28"/>
                      </a:lnTo>
                      <a:lnTo>
                        <a:pt x="689" y="96"/>
                      </a:lnTo>
                      <a:lnTo>
                        <a:pt x="838" y="167"/>
                      </a:lnTo>
                      <a:lnTo>
                        <a:pt x="945" y="235"/>
                      </a:lnTo>
                      <a:lnTo>
                        <a:pt x="983" y="288"/>
                      </a:lnTo>
                      <a:lnTo>
                        <a:pt x="983" y="307"/>
                      </a:lnTo>
                      <a:lnTo>
                        <a:pt x="915" y="307"/>
                      </a:lnTo>
                      <a:lnTo>
                        <a:pt x="732" y="293"/>
                      </a:lnTo>
                      <a:lnTo>
                        <a:pt x="631" y="302"/>
                      </a:lnTo>
                      <a:lnTo>
                        <a:pt x="539" y="331"/>
                      </a:lnTo>
                      <a:lnTo>
                        <a:pt x="486" y="375"/>
                      </a:lnTo>
                      <a:lnTo>
                        <a:pt x="462" y="384"/>
                      </a:lnTo>
                      <a:lnTo>
                        <a:pt x="424" y="375"/>
                      </a:lnTo>
                      <a:lnTo>
                        <a:pt x="337" y="297"/>
                      </a:lnTo>
                      <a:lnTo>
                        <a:pt x="266" y="206"/>
                      </a:lnTo>
                      <a:lnTo>
                        <a:pt x="208" y="167"/>
                      </a:lnTo>
                      <a:lnTo>
                        <a:pt x="149" y="120"/>
                      </a:lnTo>
                      <a:close/>
                    </a:path>
                  </a:pathLst>
                </a:custGeom>
                <a:solidFill>
                  <a:srgbClr val="FFFF00"/>
                </a:solidFill>
                <a:ln w="9525">
                  <a:solidFill>
                    <a:srgbClr val="3333FF"/>
                  </a:solidFill>
                  <a:round/>
                  <a:headEnd/>
                  <a:tailEnd/>
                </a:ln>
              </p:spPr>
              <p:txBody>
                <a:bodyPr/>
                <a:lstStyle/>
                <a:p>
                  <a:endParaRPr lang="zh-CN" altLang="en-US"/>
                </a:p>
              </p:txBody>
            </p:sp>
            <p:sp>
              <p:nvSpPr>
                <p:cNvPr id="7206" name="Freeform 102"/>
                <p:cNvSpPr>
                  <a:spLocks/>
                </p:cNvSpPr>
                <p:nvPr/>
              </p:nvSpPr>
              <p:spPr bwMode="auto">
                <a:xfrm>
                  <a:off x="5386" y="3012"/>
                  <a:ext cx="81" cy="42"/>
                </a:xfrm>
                <a:custGeom>
                  <a:avLst/>
                  <a:gdLst>
                    <a:gd name="T0" fmla="*/ 0 w 327"/>
                    <a:gd name="T1" fmla="*/ 0 h 169"/>
                    <a:gd name="T2" fmla="*/ 0 w 327"/>
                    <a:gd name="T3" fmla="*/ 0 h 169"/>
                    <a:gd name="T4" fmla="*/ 0 w 327"/>
                    <a:gd name="T5" fmla="*/ 0 h 169"/>
                    <a:gd name="T6" fmla="*/ 0 w 327"/>
                    <a:gd name="T7" fmla="*/ 0 h 169"/>
                    <a:gd name="T8" fmla="*/ 0 w 327"/>
                    <a:gd name="T9" fmla="*/ 0 h 169"/>
                    <a:gd name="T10" fmla="*/ 0 w 327"/>
                    <a:gd name="T11" fmla="*/ 0 h 169"/>
                    <a:gd name="T12" fmla="*/ 0 w 327"/>
                    <a:gd name="T13" fmla="*/ 0 h 169"/>
                    <a:gd name="T14" fmla="*/ 0 w 327"/>
                    <a:gd name="T15" fmla="*/ 0 h 169"/>
                    <a:gd name="T16" fmla="*/ 0 w 327"/>
                    <a:gd name="T17" fmla="*/ 0 h 169"/>
                    <a:gd name="T18" fmla="*/ 0 w 327"/>
                    <a:gd name="T19" fmla="*/ 0 h 169"/>
                    <a:gd name="T20" fmla="*/ 0 w 327"/>
                    <a:gd name="T21" fmla="*/ 0 h 169"/>
                    <a:gd name="T22" fmla="*/ 0 w 327"/>
                    <a:gd name="T23" fmla="*/ 0 h 169"/>
                    <a:gd name="T24" fmla="*/ 0 w 327"/>
                    <a:gd name="T25" fmla="*/ 0 h 169"/>
                    <a:gd name="T26" fmla="*/ 0 w 327"/>
                    <a:gd name="T27" fmla="*/ 0 h 169"/>
                    <a:gd name="T28" fmla="*/ 0 w 327"/>
                    <a:gd name="T29" fmla="*/ 0 h 169"/>
                    <a:gd name="T30" fmla="*/ 0 w 327"/>
                    <a:gd name="T31" fmla="*/ 0 h 169"/>
                    <a:gd name="T32" fmla="*/ 0 w 327"/>
                    <a:gd name="T33" fmla="*/ 0 h 169"/>
                    <a:gd name="T34" fmla="*/ 0 w 327"/>
                    <a:gd name="T35" fmla="*/ 0 h 169"/>
                    <a:gd name="T36" fmla="*/ 0 w 327"/>
                    <a:gd name="T37" fmla="*/ 0 h 169"/>
                    <a:gd name="T38" fmla="*/ 0 w 327"/>
                    <a:gd name="T39" fmla="*/ 0 h 169"/>
                    <a:gd name="T40" fmla="*/ 0 w 327"/>
                    <a:gd name="T41" fmla="*/ 0 h 169"/>
                    <a:gd name="T42" fmla="*/ 0 w 327"/>
                    <a:gd name="T43" fmla="*/ 0 h 169"/>
                    <a:gd name="T44" fmla="*/ 0 w 327"/>
                    <a:gd name="T45" fmla="*/ 0 h 169"/>
                    <a:gd name="T46" fmla="*/ 0 w 327"/>
                    <a:gd name="T47" fmla="*/ 0 h 169"/>
                    <a:gd name="T48" fmla="*/ 0 w 327"/>
                    <a:gd name="T49" fmla="*/ 0 h 169"/>
                    <a:gd name="T50" fmla="*/ 0 w 327"/>
                    <a:gd name="T51" fmla="*/ 0 h 169"/>
                    <a:gd name="T52" fmla="*/ 0 w 327"/>
                    <a:gd name="T53" fmla="*/ 0 h 169"/>
                    <a:gd name="T54" fmla="*/ 0 w 327"/>
                    <a:gd name="T55" fmla="*/ 0 h 169"/>
                    <a:gd name="T56" fmla="*/ 0 w 327"/>
                    <a:gd name="T57" fmla="*/ 0 h 169"/>
                    <a:gd name="T58" fmla="*/ 0 w 327"/>
                    <a:gd name="T59" fmla="*/ 0 h 169"/>
                    <a:gd name="T60" fmla="*/ 0 w 327"/>
                    <a:gd name="T61" fmla="*/ 0 h 169"/>
                    <a:gd name="T62" fmla="*/ 0 w 327"/>
                    <a:gd name="T63" fmla="*/ 0 h 169"/>
                    <a:gd name="T64" fmla="*/ 0 w 327"/>
                    <a:gd name="T65" fmla="*/ 0 h 169"/>
                    <a:gd name="T66" fmla="*/ 0 w 327"/>
                    <a:gd name="T67" fmla="*/ 0 h 169"/>
                    <a:gd name="T68" fmla="*/ 0 w 327"/>
                    <a:gd name="T69" fmla="*/ 0 h 169"/>
                    <a:gd name="T70" fmla="*/ 0 w 327"/>
                    <a:gd name="T71" fmla="*/ 0 h 169"/>
                    <a:gd name="T72" fmla="*/ 0 w 327"/>
                    <a:gd name="T73" fmla="*/ 0 h 16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27" h="169">
                      <a:moveTo>
                        <a:pt x="48" y="87"/>
                      </a:moveTo>
                      <a:lnTo>
                        <a:pt x="38" y="24"/>
                      </a:lnTo>
                      <a:lnTo>
                        <a:pt x="14" y="29"/>
                      </a:lnTo>
                      <a:lnTo>
                        <a:pt x="0" y="68"/>
                      </a:lnTo>
                      <a:lnTo>
                        <a:pt x="5" y="106"/>
                      </a:lnTo>
                      <a:lnTo>
                        <a:pt x="48" y="154"/>
                      </a:lnTo>
                      <a:lnTo>
                        <a:pt x="91" y="169"/>
                      </a:lnTo>
                      <a:lnTo>
                        <a:pt x="130" y="159"/>
                      </a:lnTo>
                      <a:lnTo>
                        <a:pt x="159" y="125"/>
                      </a:lnTo>
                      <a:lnTo>
                        <a:pt x="173" y="115"/>
                      </a:lnTo>
                      <a:lnTo>
                        <a:pt x="187" y="115"/>
                      </a:lnTo>
                      <a:lnTo>
                        <a:pt x="201" y="115"/>
                      </a:lnTo>
                      <a:lnTo>
                        <a:pt x="217" y="115"/>
                      </a:lnTo>
                      <a:lnTo>
                        <a:pt x="231" y="125"/>
                      </a:lnTo>
                      <a:lnTo>
                        <a:pt x="245" y="125"/>
                      </a:lnTo>
                      <a:lnTo>
                        <a:pt x="264" y="125"/>
                      </a:lnTo>
                      <a:lnTo>
                        <a:pt x="278" y="120"/>
                      </a:lnTo>
                      <a:lnTo>
                        <a:pt x="294" y="115"/>
                      </a:lnTo>
                      <a:lnTo>
                        <a:pt x="308" y="110"/>
                      </a:lnTo>
                      <a:lnTo>
                        <a:pt x="322" y="101"/>
                      </a:lnTo>
                      <a:lnTo>
                        <a:pt x="327" y="87"/>
                      </a:lnTo>
                      <a:lnTo>
                        <a:pt x="327" y="73"/>
                      </a:lnTo>
                      <a:lnTo>
                        <a:pt x="327" y="58"/>
                      </a:lnTo>
                      <a:lnTo>
                        <a:pt x="327" y="44"/>
                      </a:lnTo>
                      <a:lnTo>
                        <a:pt x="317" y="29"/>
                      </a:lnTo>
                      <a:lnTo>
                        <a:pt x="303" y="19"/>
                      </a:lnTo>
                      <a:lnTo>
                        <a:pt x="289" y="14"/>
                      </a:lnTo>
                      <a:lnTo>
                        <a:pt x="274" y="5"/>
                      </a:lnTo>
                      <a:lnTo>
                        <a:pt x="259" y="0"/>
                      </a:lnTo>
                      <a:lnTo>
                        <a:pt x="245" y="0"/>
                      </a:lnTo>
                      <a:lnTo>
                        <a:pt x="231" y="0"/>
                      </a:lnTo>
                      <a:lnTo>
                        <a:pt x="212" y="0"/>
                      </a:lnTo>
                      <a:lnTo>
                        <a:pt x="197" y="0"/>
                      </a:lnTo>
                      <a:lnTo>
                        <a:pt x="182" y="0"/>
                      </a:lnTo>
                      <a:lnTo>
                        <a:pt x="168" y="0"/>
                      </a:lnTo>
                      <a:lnTo>
                        <a:pt x="149" y="0"/>
                      </a:lnTo>
                      <a:lnTo>
                        <a:pt x="110" y="0"/>
                      </a:lnTo>
                      <a:lnTo>
                        <a:pt x="96" y="5"/>
                      </a:lnTo>
                      <a:lnTo>
                        <a:pt x="96" y="19"/>
                      </a:lnTo>
                      <a:lnTo>
                        <a:pt x="101" y="33"/>
                      </a:lnTo>
                      <a:lnTo>
                        <a:pt x="115" y="38"/>
                      </a:lnTo>
                      <a:lnTo>
                        <a:pt x="130" y="38"/>
                      </a:lnTo>
                      <a:lnTo>
                        <a:pt x="144" y="33"/>
                      </a:lnTo>
                      <a:lnTo>
                        <a:pt x="163" y="33"/>
                      </a:lnTo>
                      <a:lnTo>
                        <a:pt x="182" y="29"/>
                      </a:lnTo>
                      <a:lnTo>
                        <a:pt x="197" y="29"/>
                      </a:lnTo>
                      <a:lnTo>
                        <a:pt x="217" y="29"/>
                      </a:lnTo>
                      <a:lnTo>
                        <a:pt x="231" y="29"/>
                      </a:lnTo>
                      <a:lnTo>
                        <a:pt x="245" y="29"/>
                      </a:lnTo>
                      <a:lnTo>
                        <a:pt x="259" y="29"/>
                      </a:lnTo>
                      <a:lnTo>
                        <a:pt x="274" y="33"/>
                      </a:lnTo>
                      <a:lnTo>
                        <a:pt x="278" y="49"/>
                      </a:lnTo>
                      <a:lnTo>
                        <a:pt x="283" y="63"/>
                      </a:lnTo>
                      <a:lnTo>
                        <a:pt x="278" y="77"/>
                      </a:lnTo>
                      <a:lnTo>
                        <a:pt x="264" y="77"/>
                      </a:lnTo>
                      <a:lnTo>
                        <a:pt x="245" y="77"/>
                      </a:lnTo>
                      <a:lnTo>
                        <a:pt x="231" y="77"/>
                      </a:lnTo>
                      <a:lnTo>
                        <a:pt x="217" y="77"/>
                      </a:lnTo>
                      <a:lnTo>
                        <a:pt x="201" y="77"/>
                      </a:lnTo>
                      <a:lnTo>
                        <a:pt x="187" y="77"/>
                      </a:lnTo>
                      <a:lnTo>
                        <a:pt x="173" y="77"/>
                      </a:lnTo>
                      <a:lnTo>
                        <a:pt x="159" y="77"/>
                      </a:lnTo>
                      <a:lnTo>
                        <a:pt x="144" y="77"/>
                      </a:lnTo>
                      <a:lnTo>
                        <a:pt x="130" y="77"/>
                      </a:lnTo>
                      <a:lnTo>
                        <a:pt x="115" y="87"/>
                      </a:lnTo>
                      <a:lnTo>
                        <a:pt x="101" y="96"/>
                      </a:lnTo>
                      <a:lnTo>
                        <a:pt x="96" y="110"/>
                      </a:lnTo>
                      <a:lnTo>
                        <a:pt x="82" y="110"/>
                      </a:lnTo>
                      <a:lnTo>
                        <a:pt x="67" y="106"/>
                      </a:lnTo>
                      <a:lnTo>
                        <a:pt x="48" y="87"/>
                      </a:lnTo>
                      <a:lnTo>
                        <a:pt x="53" y="68"/>
                      </a:lnTo>
                      <a:lnTo>
                        <a:pt x="48" y="54"/>
                      </a:lnTo>
                      <a:lnTo>
                        <a:pt x="44" y="38"/>
                      </a:lnTo>
                      <a:lnTo>
                        <a:pt x="48" y="87"/>
                      </a:lnTo>
                      <a:close/>
                    </a:path>
                  </a:pathLst>
                </a:custGeom>
                <a:solidFill>
                  <a:srgbClr val="FFFF00"/>
                </a:solidFill>
                <a:ln w="9525">
                  <a:solidFill>
                    <a:srgbClr val="3333FF"/>
                  </a:solidFill>
                  <a:round/>
                  <a:headEnd/>
                  <a:tailEnd/>
                </a:ln>
              </p:spPr>
              <p:txBody>
                <a:bodyPr/>
                <a:lstStyle/>
                <a:p>
                  <a:endParaRPr lang="zh-CN" altLang="en-US"/>
                </a:p>
              </p:txBody>
            </p:sp>
          </p:grpSp>
          <p:grpSp>
            <p:nvGrpSpPr>
              <p:cNvPr id="7192" name="Group 103"/>
              <p:cNvGrpSpPr>
                <a:grpSpLocks/>
              </p:cNvGrpSpPr>
              <p:nvPr/>
            </p:nvGrpSpPr>
            <p:grpSpPr bwMode="auto">
              <a:xfrm flipH="1">
                <a:off x="319" y="4057"/>
                <a:ext cx="165" cy="143"/>
                <a:chOff x="5250" y="3085"/>
                <a:chExt cx="188" cy="162"/>
              </a:xfrm>
            </p:grpSpPr>
            <p:sp>
              <p:nvSpPr>
                <p:cNvPr id="7203" name="Freeform 104"/>
                <p:cNvSpPr>
                  <a:spLocks/>
                </p:cNvSpPr>
                <p:nvPr/>
              </p:nvSpPr>
              <p:spPr bwMode="auto">
                <a:xfrm>
                  <a:off x="5250" y="3085"/>
                  <a:ext cx="188" cy="162"/>
                </a:xfrm>
                <a:custGeom>
                  <a:avLst/>
                  <a:gdLst>
                    <a:gd name="T0" fmla="*/ 0 w 755"/>
                    <a:gd name="T1" fmla="*/ 0 h 651"/>
                    <a:gd name="T2" fmla="*/ 0 w 755"/>
                    <a:gd name="T3" fmla="*/ 0 h 651"/>
                    <a:gd name="T4" fmla="*/ 0 w 755"/>
                    <a:gd name="T5" fmla="*/ 0 h 651"/>
                    <a:gd name="T6" fmla="*/ 0 w 755"/>
                    <a:gd name="T7" fmla="*/ 0 h 651"/>
                    <a:gd name="T8" fmla="*/ 0 w 755"/>
                    <a:gd name="T9" fmla="*/ 0 h 651"/>
                    <a:gd name="T10" fmla="*/ 0 w 755"/>
                    <a:gd name="T11" fmla="*/ 0 h 651"/>
                    <a:gd name="T12" fmla="*/ 0 w 755"/>
                    <a:gd name="T13" fmla="*/ 0 h 651"/>
                    <a:gd name="T14" fmla="*/ 0 w 755"/>
                    <a:gd name="T15" fmla="*/ 0 h 651"/>
                    <a:gd name="T16" fmla="*/ 0 w 755"/>
                    <a:gd name="T17" fmla="*/ 0 h 651"/>
                    <a:gd name="T18" fmla="*/ 0 w 755"/>
                    <a:gd name="T19" fmla="*/ 0 h 651"/>
                    <a:gd name="T20" fmla="*/ 0 w 755"/>
                    <a:gd name="T21" fmla="*/ 0 h 651"/>
                    <a:gd name="T22" fmla="*/ 0 w 755"/>
                    <a:gd name="T23" fmla="*/ 0 h 651"/>
                    <a:gd name="T24" fmla="*/ 0 w 755"/>
                    <a:gd name="T25" fmla="*/ 0 h 651"/>
                    <a:gd name="T26" fmla="*/ 0 w 755"/>
                    <a:gd name="T27" fmla="*/ 0 h 651"/>
                    <a:gd name="T28" fmla="*/ 0 w 755"/>
                    <a:gd name="T29" fmla="*/ 0 h 651"/>
                    <a:gd name="T30" fmla="*/ 0 w 755"/>
                    <a:gd name="T31" fmla="*/ 0 h 651"/>
                    <a:gd name="T32" fmla="*/ 0 w 755"/>
                    <a:gd name="T33" fmla="*/ 0 h 651"/>
                    <a:gd name="T34" fmla="*/ 0 w 755"/>
                    <a:gd name="T35" fmla="*/ 0 h 651"/>
                    <a:gd name="T36" fmla="*/ 0 w 755"/>
                    <a:gd name="T37" fmla="*/ 0 h 651"/>
                    <a:gd name="T38" fmla="*/ 0 w 755"/>
                    <a:gd name="T39" fmla="*/ 0 h 651"/>
                    <a:gd name="T40" fmla="*/ 0 w 755"/>
                    <a:gd name="T41" fmla="*/ 0 h 651"/>
                    <a:gd name="T42" fmla="*/ 0 w 755"/>
                    <a:gd name="T43" fmla="*/ 0 h 651"/>
                    <a:gd name="T44" fmla="*/ 0 w 755"/>
                    <a:gd name="T45" fmla="*/ 0 h 651"/>
                    <a:gd name="T46" fmla="*/ 0 w 755"/>
                    <a:gd name="T47" fmla="*/ 0 h 651"/>
                    <a:gd name="T48" fmla="*/ 0 w 755"/>
                    <a:gd name="T49" fmla="*/ 0 h 651"/>
                    <a:gd name="T50" fmla="*/ 0 w 755"/>
                    <a:gd name="T51" fmla="*/ 0 h 651"/>
                    <a:gd name="T52" fmla="*/ 0 w 755"/>
                    <a:gd name="T53" fmla="*/ 0 h 651"/>
                    <a:gd name="T54" fmla="*/ 0 w 755"/>
                    <a:gd name="T55" fmla="*/ 0 h 651"/>
                    <a:gd name="T56" fmla="*/ 0 w 755"/>
                    <a:gd name="T57" fmla="*/ 0 h 651"/>
                    <a:gd name="T58" fmla="*/ 0 w 755"/>
                    <a:gd name="T59" fmla="*/ 0 h 651"/>
                    <a:gd name="T60" fmla="*/ 0 w 755"/>
                    <a:gd name="T61" fmla="*/ 0 h 651"/>
                    <a:gd name="T62" fmla="*/ 0 w 755"/>
                    <a:gd name="T63" fmla="*/ 0 h 651"/>
                    <a:gd name="T64" fmla="*/ 0 w 755"/>
                    <a:gd name="T65" fmla="*/ 0 h 651"/>
                    <a:gd name="T66" fmla="*/ 0 w 755"/>
                    <a:gd name="T67" fmla="*/ 0 h 651"/>
                    <a:gd name="T68" fmla="*/ 0 w 755"/>
                    <a:gd name="T69" fmla="*/ 0 h 65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55" h="651">
                      <a:moveTo>
                        <a:pt x="312" y="57"/>
                      </a:moveTo>
                      <a:lnTo>
                        <a:pt x="178" y="87"/>
                      </a:lnTo>
                      <a:lnTo>
                        <a:pt x="52" y="154"/>
                      </a:lnTo>
                      <a:lnTo>
                        <a:pt x="0" y="231"/>
                      </a:lnTo>
                      <a:lnTo>
                        <a:pt x="9" y="269"/>
                      </a:lnTo>
                      <a:lnTo>
                        <a:pt x="96" y="337"/>
                      </a:lnTo>
                      <a:lnTo>
                        <a:pt x="230" y="438"/>
                      </a:lnTo>
                      <a:lnTo>
                        <a:pt x="331" y="539"/>
                      </a:lnTo>
                      <a:lnTo>
                        <a:pt x="403" y="645"/>
                      </a:lnTo>
                      <a:lnTo>
                        <a:pt x="428" y="651"/>
                      </a:lnTo>
                      <a:lnTo>
                        <a:pt x="585" y="530"/>
                      </a:lnTo>
                      <a:lnTo>
                        <a:pt x="739" y="404"/>
                      </a:lnTo>
                      <a:lnTo>
                        <a:pt x="755" y="341"/>
                      </a:lnTo>
                      <a:lnTo>
                        <a:pt x="639" y="231"/>
                      </a:lnTo>
                      <a:lnTo>
                        <a:pt x="514" y="139"/>
                      </a:lnTo>
                      <a:lnTo>
                        <a:pt x="456" y="77"/>
                      </a:lnTo>
                      <a:lnTo>
                        <a:pt x="389" y="0"/>
                      </a:lnTo>
                      <a:lnTo>
                        <a:pt x="326" y="14"/>
                      </a:lnTo>
                      <a:lnTo>
                        <a:pt x="331" y="43"/>
                      </a:lnTo>
                      <a:lnTo>
                        <a:pt x="451" y="129"/>
                      </a:lnTo>
                      <a:lnTo>
                        <a:pt x="543" y="206"/>
                      </a:lnTo>
                      <a:lnTo>
                        <a:pt x="678" y="299"/>
                      </a:lnTo>
                      <a:lnTo>
                        <a:pt x="697" y="346"/>
                      </a:lnTo>
                      <a:lnTo>
                        <a:pt x="692" y="385"/>
                      </a:lnTo>
                      <a:lnTo>
                        <a:pt x="585" y="486"/>
                      </a:lnTo>
                      <a:lnTo>
                        <a:pt x="456" y="563"/>
                      </a:lnTo>
                      <a:lnTo>
                        <a:pt x="412" y="563"/>
                      </a:lnTo>
                      <a:lnTo>
                        <a:pt x="307" y="462"/>
                      </a:lnTo>
                      <a:lnTo>
                        <a:pt x="143" y="313"/>
                      </a:lnTo>
                      <a:lnTo>
                        <a:pt x="57" y="241"/>
                      </a:lnTo>
                      <a:lnTo>
                        <a:pt x="62" y="211"/>
                      </a:lnTo>
                      <a:lnTo>
                        <a:pt x="124" y="145"/>
                      </a:lnTo>
                      <a:lnTo>
                        <a:pt x="235" y="110"/>
                      </a:lnTo>
                      <a:lnTo>
                        <a:pt x="321" y="82"/>
                      </a:lnTo>
                      <a:lnTo>
                        <a:pt x="312" y="5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4" name="Freeform 105"/>
                <p:cNvSpPr>
                  <a:spLocks/>
                </p:cNvSpPr>
                <p:nvPr/>
              </p:nvSpPr>
              <p:spPr bwMode="auto">
                <a:xfrm>
                  <a:off x="5322" y="3132"/>
                  <a:ext cx="59" cy="72"/>
                </a:xfrm>
                <a:custGeom>
                  <a:avLst/>
                  <a:gdLst>
                    <a:gd name="T0" fmla="*/ 0 w 235"/>
                    <a:gd name="T1" fmla="*/ 0 h 288"/>
                    <a:gd name="T2" fmla="*/ 0 w 235"/>
                    <a:gd name="T3" fmla="*/ 0 h 288"/>
                    <a:gd name="T4" fmla="*/ 0 w 235"/>
                    <a:gd name="T5" fmla="*/ 0 h 288"/>
                    <a:gd name="T6" fmla="*/ 0 w 235"/>
                    <a:gd name="T7" fmla="*/ 0 h 288"/>
                    <a:gd name="T8" fmla="*/ 0 w 235"/>
                    <a:gd name="T9" fmla="*/ 0 h 288"/>
                    <a:gd name="T10" fmla="*/ 0 w 235"/>
                    <a:gd name="T11" fmla="*/ 0 h 288"/>
                    <a:gd name="T12" fmla="*/ 0 w 235"/>
                    <a:gd name="T13" fmla="*/ 0 h 288"/>
                    <a:gd name="T14" fmla="*/ 0 w 235"/>
                    <a:gd name="T15" fmla="*/ 0 h 288"/>
                    <a:gd name="T16" fmla="*/ 0 w 235"/>
                    <a:gd name="T17" fmla="*/ 0 h 288"/>
                    <a:gd name="T18" fmla="*/ 0 w 235"/>
                    <a:gd name="T19" fmla="*/ 0 h 288"/>
                    <a:gd name="T20" fmla="*/ 0 w 235"/>
                    <a:gd name="T21" fmla="*/ 0 h 288"/>
                    <a:gd name="T22" fmla="*/ 0 w 235"/>
                    <a:gd name="T23" fmla="*/ 0 h 288"/>
                    <a:gd name="T24" fmla="*/ 0 w 235"/>
                    <a:gd name="T25" fmla="*/ 0 h 288"/>
                    <a:gd name="T26" fmla="*/ 0 w 235"/>
                    <a:gd name="T27" fmla="*/ 0 h 288"/>
                    <a:gd name="T28" fmla="*/ 0 w 235"/>
                    <a:gd name="T29" fmla="*/ 0 h 288"/>
                    <a:gd name="T30" fmla="*/ 0 w 235"/>
                    <a:gd name="T31" fmla="*/ 0 h 288"/>
                    <a:gd name="T32" fmla="*/ 0 w 235"/>
                    <a:gd name="T33" fmla="*/ 0 h 288"/>
                    <a:gd name="T34" fmla="*/ 0 w 235"/>
                    <a:gd name="T35" fmla="*/ 0 h 288"/>
                    <a:gd name="T36" fmla="*/ 0 w 235"/>
                    <a:gd name="T37" fmla="*/ 0 h 288"/>
                    <a:gd name="T38" fmla="*/ 0 w 235"/>
                    <a:gd name="T39" fmla="*/ 0 h 288"/>
                    <a:gd name="T40" fmla="*/ 0 w 235"/>
                    <a:gd name="T41" fmla="*/ 0 h 288"/>
                    <a:gd name="T42" fmla="*/ 0 w 235"/>
                    <a:gd name="T43" fmla="*/ 0 h 288"/>
                    <a:gd name="T44" fmla="*/ 0 w 235"/>
                    <a:gd name="T45" fmla="*/ 0 h 288"/>
                    <a:gd name="T46" fmla="*/ 0 w 235"/>
                    <a:gd name="T47" fmla="*/ 0 h 288"/>
                    <a:gd name="T48" fmla="*/ 0 w 235"/>
                    <a:gd name="T49" fmla="*/ 0 h 288"/>
                    <a:gd name="T50" fmla="*/ 0 w 235"/>
                    <a:gd name="T51" fmla="*/ 0 h 288"/>
                    <a:gd name="T52" fmla="*/ 0 w 235"/>
                    <a:gd name="T53" fmla="*/ 0 h 288"/>
                    <a:gd name="T54" fmla="*/ 0 w 235"/>
                    <a:gd name="T55" fmla="*/ 0 h 288"/>
                    <a:gd name="T56" fmla="*/ 0 w 235"/>
                    <a:gd name="T57" fmla="*/ 0 h 288"/>
                    <a:gd name="T58" fmla="*/ 0 w 235"/>
                    <a:gd name="T59" fmla="*/ 0 h 288"/>
                    <a:gd name="T60" fmla="*/ 0 w 235"/>
                    <a:gd name="T61" fmla="*/ 0 h 288"/>
                    <a:gd name="T62" fmla="*/ 0 w 235"/>
                    <a:gd name="T63" fmla="*/ 0 h 288"/>
                    <a:gd name="T64" fmla="*/ 0 w 235"/>
                    <a:gd name="T65" fmla="*/ 0 h 288"/>
                    <a:gd name="T66" fmla="*/ 0 w 235"/>
                    <a:gd name="T67" fmla="*/ 0 h 288"/>
                    <a:gd name="T68" fmla="*/ 0 w 235"/>
                    <a:gd name="T69" fmla="*/ 0 h 288"/>
                    <a:gd name="T70" fmla="*/ 0 w 235"/>
                    <a:gd name="T71" fmla="*/ 0 h 288"/>
                    <a:gd name="T72" fmla="*/ 0 w 235"/>
                    <a:gd name="T73" fmla="*/ 0 h 2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5" h="288">
                      <a:moveTo>
                        <a:pt x="134" y="67"/>
                      </a:moveTo>
                      <a:lnTo>
                        <a:pt x="24" y="29"/>
                      </a:lnTo>
                      <a:lnTo>
                        <a:pt x="0" y="10"/>
                      </a:lnTo>
                      <a:lnTo>
                        <a:pt x="19" y="0"/>
                      </a:lnTo>
                      <a:lnTo>
                        <a:pt x="57" y="0"/>
                      </a:lnTo>
                      <a:lnTo>
                        <a:pt x="72" y="0"/>
                      </a:lnTo>
                      <a:lnTo>
                        <a:pt x="87" y="0"/>
                      </a:lnTo>
                      <a:lnTo>
                        <a:pt x="101" y="5"/>
                      </a:lnTo>
                      <a:lnTo>
                        <a:pt x="115" y="15"/>
                      </a:lnTo>
                      <a:lnTo>
                        <a:pt x="134" y="19"/>
                      </a:lnTo>
                      <a:lnTo>
                        <a:pt x="148" y="24"/>
                      </a:lnTo>
                      <a:lnTo>
                        <a:pt x="162" y="57"/>
                      </a:lnTo>
                      <a:lnTo>
                        <a:pt x="178" y="67"/>
                      </a:lnTo>
                      <a:lnTo>
                        <a:pt x="187" y="81"/>
                      </a:lnTo>
                      <a:lnTo>
                        <a:pt x="192" y="96"/>
                      </a:lnTo>
                      <a:lnTo>
                        <a:pt x="172" y="101"/>
                      </a:lnTo>
                      <a:lnTo>
                        <a:pt x="158" y="111"/>
                      </a:lnTo>
                      <a:lnTo>
                        <a:pt x="143" y="125"/>
                      </a:lnTo>
                      <a:lnTo>
                        <a:pt x="143" y="139"/>
                      </a:lnTo>
                      <a:lnTo>
                        <a:pt x="158" y="149"/>
                      </a:lnTo>
                      <a:lnTo>
                        <a:pt x="172" y="153"/>
                      </a:lnTo>
                      <a:lnTo>
                        <a:pt x="187" y="158"/>
                      </a:lnTo>
                      <a:lnTo>
                        <a:pt x="202" y="163"/>
                      </a:lnTo>
                      <a:lnTo>
                        <a:pt x="216" y="177"/>
                      </a:lnTo>
                      <a:lnTo>
                        <a:pt x="225" y="192"/>
                      </a:lnTo>
                      <a:lnTo>
                        <a:pt x="230" y="207"/>
                      </a:lnTo>
                      <a:lnTo>
                        <a:pt x="235" y="221"/>
                      </a:lnTo>
                      <a:lnTo>
                        <a:pt x="235" y="235"/>
                      </a:lnTo>
                      <a:lnTo>
                        <a:pt x="225" y="249"/>
                      </a:lnTo>
                      <a:lnTo>
                        <a:pt x="211" y="264"/>
                      </a:lnTo>
                      <a:lnTo>
                        <a:pt x="197" y="273"/>
                      </a:lnTo>
                      <a:lnTo>
                        <a:pt x="183" y="282"/>
                      </a:lnTo>
                      <a:lnTo>
                        <a:pt x="167" y="288"/>
                      </a:lnTo>
                      <a:lnTo>
                        <a:pt x="153" y="288"/>
                      </a:lnTo>
                      <a:lnTo>
                        <a:pt x="139" y="288"/>
                      </a:lnTo>
                      <a:lnTo>
                        <a:pt x="120" y="288"/>
                      </a:lnTo>
                      <a:lnTo>
                        <a:pt x="106" y="282"/>
                      </a:lnTo>
                      <a:lnTo>
                        <a:pt x="91" y="278"/>
                      </a:lnTo>
                      <a:lnTo>
                        <a:pt x="77" y="268"/>
                      </a:lnTo>
                      <a:lnTo>
                        <a:pt x="63" y="259"/>
                      </a:lnTo>
                      <a:lnTo>
                        <a:pt x="52" y="245"/>
                      </a:lnTo>
                      <a:lnTo>
                        <a:pt x="43" y="230"/>
                      </a:lnTo>
                      <a:lnTo>
                        <a:pt x="38" y="216"/>
                      </a:lnTo>
                      <a:lnTo>
                        <a:pt x="38" y="197"/>
                      </a:lnTo>
                      <a:lnTo>
                        <a:pt x="38" y="182"/>
                      </a:lnTo>
                      <a:lnTo>
                        <a:pt x="38" y="168"/>
                      </a:lnTo>
                      <a:lnTo>
                        <a:pt x="52" y="163"/>
                      </a:lnTo>
                      <a:lnTo>
                        <a:pt x="63" y="177"/>
                      </a:lnTo>
                      <a:lnTo>
                        <a:pt x="68" y="192"/>
                      </a:lnTo>
                      <a:lnTo>
                        <a:pt x="82" y="207"/>
                      </a:lnTo>
                      <a:lnTo>
                        <a:pt x="96" y="216"/>
                      </a:lnTo>
                      <a:lnTo>
                        <a:pt x="110" y="226"/>
                      </a:lnTo>
                      <a:lnTo>
                        <a:pt x="125" y="235"/>
                      </a:lnTo>
                      <a:lnTo>
                        <a:pt x="139" y="235"/>
                      </a:lnTo>
                      <a:lnTo>
                        <a:pt x="153" y="235"/>
                      </a:lnTo>
                      <a:lnTo>
                        <a:pt x="167" y="235"/>
                      </a:lnTo>
                      <a:lnTo>
                        <a:pt x="167" y="221"/>
                      </a:lnTo>
                      <a:lnTo>
                        <a:pt x="167" y="207"/>
                      </a:lnTo>
                      <a:lnTo>
                        <a:pt x="158" y="192"/>
                      </a:lnTo>
                      <a:lnTo>
                        <a:pt x="143" y="177"/>
                      </a:lnTo>
                      <a:lnTo>
                        <a:pt x="129" y="172"/>
                      </a:lnTo>
                      <a:lnTo>
                        <a:pt x="110" y="172"/>
                      </a:lnTo>
                      <a:lnTo>
                        <a:pt x="96" y="172"/>
                      </a:lnTo>
                      <a:lnTo>
                        <a:pt x="82" y="172"/>
                      </a:lnTo>
                      <a:lnTo>
                        <a:pt x="68" y="168"/>
                      </a:lnTo>
                      <a:lnTo>
                        <a:pt x="52" y="168"/>
                      </a:lnTo>
                      <a:lnTo>
                        <a:pt x="33" y="153"/>
                      </a:lnTo>
                      <a:lnTo>
                        <a:pt x="29" y="139"/>
                      </a:lnTo>
                      <a:lnTo>
                        <a:pt x="48" y="130"/>
                      </a:lnTo>
                      <a:lnTo>
                        <a:pt x="63" y="125"/>
                      </a:lnTo>
                      <a:lnTo>
                        <a:pt x="77" y="115"/>
                      </a:lnTo>
                      <a:lnTo>
                        <a:pt x="91" y="111"/>
                      </a:lnTo>
                      <a:lnTo>
                        <a:pt x="106" y="106"/>
                      </a:lnTo>
                      <a:lnTo>
                        <a:pt x="120" y="96"/>
                      </a:lnTo>
                      <a:lnTo>
                        <a:pt x="134" y="6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193" name="Group 106"/>
              <p:cNvGrpSpPr>
                <a:grpSpLocks/>
              </p:cNvGrpSpPr>
              <p:nvPr/>
            </p:nvGrpSpPr>
            <p:grpSpPr bwMode="auto">
              <a:xfrm flipH="1">
                <a:off x="113" y="4095"/>
                <a:ext cx="196" cy="113"/>
                <a:chOff x="5449" y="3128"/>
                <a:chExt cx="222" cy="128"/>
              </a:xfrm>
            </p:grpSpPr>
            <p:sp>
              <p:nvSpPr>
                <p:cNvPr id="7201" name="Freeform 107"/>
                <p:cNvSpPr>
                  <a:spLocks/>
                </p:cNvSpPr>
                <p:nvPr/>
              </p:nvSpPr>
              <p:spPr bwMode="auto">
                <a:xfrm>
                  <a:off x="5449" y="3128"/>
                  <a:ext cx="222" cy="128"/>
                </a:xfrm>
                <a:custGeom>
                  <a:avLst/>
                  <a:gdLst>
                    <a:gd name="T0" fmla="*/ 0 w 885"/>
                    <a:gd name="T1" fmla="*/ 0 h 510"/>
                    <a:gd name="T2" fmla="*/ 0 w 885"/>
                    <a:gd name="T3" fmla="*/ 0 h 510"/>
                    <a:gd name="T4" fmla="*/ 0 w 885"/>
                    <a:gd name="T5" fmla="*/ 0 h 510"/>
                    <a:gd name="T6" fmla="*/ 0 w 885"/>
                    <a:gd name="T7" fmla="*/ 0 h 510"/>
                    <a:gd name="T8" fmla="*/ 0 w 885"/>
                    <a:gd name="T9" fmla="*/ 0 h 510"/>
                    <a:gd name="T10" fmla="*/ 0 w 885"/>
                    <a:gd name="T11" fmla="*/ 0 h 510"/>
                    <a:gd name="T12" fmla="*/ 0 w 885"/>
                    <a:gd name="T13" fmla="*/ 0 h 510"/>
                    <a:gd name="T14" fmla="*/ 0 w 885"/>
                    <a:gd name="T15" fmla="*/ 0 h 510"/>
                    <a:gd name="T16" fmla="*/ 0 w 885"/>
                    <a:gd name="T17" fmla="*/ 0 h 510"/>
                    <a:gd name="T18" fmla="*/ 0 w 885"/>
                    <a:gd name="T19" fmla="*/ 0 h 510"/>
                    <a:gd name="T20" fmla="*/ 0 w 885"/>
                    <a:gd name="T21" fmla="*/ 0 h 510"/>
                    <a:gd name="T22" fmla="*/ 0 w 885"/>
                    <a:gd name="T23" fmla="*/ 0 h 510"/>
                    <a:gd name="T24" fmla="*/ 0 w 885"/>
                    <a:gd name="T25" fmla="*/ 0 h 510"/>
                    <a:gd name="T26" fmla="*/ 0 w 885"/>
                    <a:gd name="T27" fmla="*/ 0 h 510"/>
                    <a:gd name="T28" fmla="*/ 0 w 885"/>
                    <a:gd name="T29" fmla="*/ 0 h 510"/>
                    <a:gd name="T30" fmla="*/ 0 w 885"/>
                    <a:gd name="T31" fmla="*/ 0 h 510"/>
                    <a:gd name="T32" fmla="*/ 0 w 885"/>
                    <a:gd name="T33" fmla="*/ 0 h 510"/>
                    <a:gd name="T34" fmla="*/ 0 w 885"/>
                    <a:gd name="T35" fmla="*/ 0 h 510"/>
                    <a:gd name="T36" fmla="*/ 0 w 885"/>
                    <a:gd name="T37" fmla="*/ 0 h 510"/>
                    <a:gd name="T38" fmla="*/ 0 w 885"/>
                    <a:gd name="T39" fmla="*/ 0 h 510"/>
                    <a:gd name="T40" fmla="*/ 0 w 885"/>
                    <a:gd name="T41" fmla="*/ 0 h 510"/>
                    <a:gd name="T42" fmla="*/ 0 w 885"/>
                    <a:gd name="T43" fmla="*/ 0 h 510"/>
                    <a:gd name="T44" fmla="*/ 0 w 885"/>
                    <a:gd name="T45" fmla="*/ 0 h 510"/>
                    <a:gd name="T46" fmla="*/ 0 w 885"/>
                    <a:gd name="T47" fmla="*/ 0 h 510"/>
                    <a:gd name="T48" fmla="*/ 0 w 885"/>
                    <a:gd name="T49" fmla="*/ 0 h 510"/>
                    <a:gd name="T50" fmla="*/ 0 w 885"/>
                    <a:gd name="T51" fmla="*/ 0 h 510"/>
                    <a:gd name="T52" fmla="*/ 0 w 885"/>
                    <a:gd name="T53" fmla="*/ 0 h 510"/>
                    <a:gd name="T54" fmla="*/ 0 w 885"/>
                    <a:gd name="T55" fmla="*/ 0 h 510"/>
                    <a:gd name="T56" fmla="*/ 0 w 885"/>
                    <a:gd name="T57" fmla="*/ 0 h 510"/>
                    <a:gd name="T58" fmla="*/ 0 w 885"/>
                    <a:gd name="T59" fmla="*/ 0 h 510"/>
                    <a:gd name="T60" fmla="*/ 0 w 885"/>
                    <a:gd name="T61" fmla="*/ 0 h 510"/>
                    <a:gd name="T62" fmla="*/ 0 w 885"/>
                    <a:gd name="T63" fmla="*/ 0 h 510"/>
                    <a:gd name="T64" fmla="*/ 0 w 885"/>
                    <a:gd name="T65" fmla="*/ 0 h 510"/>
                    <a:gd name="T66" fmla="*/ 0 w 885"/>
                    <a:gd name="T67" fmla="*/ 0 h 510"/>
                    <a:gd name="T68" fmla="*/ 0 w 885"/>
                    <a:gd name="T69" fmla="*/ 0 h 510"/>
                    <a:gd name="T70" fmla="*/ 0 w 885"/>
                    <a:gd name="T71" fmla="*/ 0 h 510"/>
                    <a:gd name="T72" fmla="*/ 0 w 885"/>
                    <a:gd name="T73" fmla="*/ 0 h 510"/>
                    <a:gd name="T74" fmla="*/ 0 w 885"/>
                    <a:gd name="T75" fmla="*/ 0 h 510"/>
                    <a:gd name="T76" fmla="*/ 0 w 885"/>
                    <a:gd name="T77" fmla="*/ 0 h 510"/>
                    <a:gd name="T78" fmla="*/ 0 w 885"/>
                    <a:gd name="T79" fmla="*/ 0 h 510"/>
                    <a:gd name="T80" fmla="*/ 0 w 885"/>
                    <a:gd name="T81" fmla="*/ 0 h 510"/>
                    <a:gd name="T82" fmla="*/ 0 w 885"/>
                    <a:gd name="T83" fmla="*/ 0 h 510"/>
                    <a:gd name="T84" fmla="*/ 0 w 885"/>
                    <a:gd name="T85" fmla="*/ 0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85" h="510">
                      <a:moveTo>
                        <a:pt x="14" y="217"/>
                      </a:moveTo>
                      <a:lnTo>
                        <a:pt x="163" y="49"/>
                      </a:lnTo>
                      <a:lnTo>
                        <a:pt x="196" y="33"/>
                      </a:lnTo>
                      <a:lnTo>
                        <a:pt x="220" y="44"/>
                      </a:lnTo>
                      <a:lnTo>
                        <a:pt x="105" y="154"/>
                      </a:lnTo>
                      <a:lnTo>
                        <a:pt x="75" y="236"/>
                      </a:lnTo>
                      <a:lnTo>
                        <a:pt x="124" y="250"/>
                      </a:lnTo>
                      <a:lnTo>
                        <a:pt x="264" y="288"/>
                      </a:lnTo>
                      <a:lnTo>
                        <a:pt x="374" y="342"/>
                      </a:lnTo>
                      <a:lnTo>
                        <a:pt x="538" y="456"/>
                      </a:lnTo>
                      <a:lnTo>
                        <a:pt x="557" y="447"/>
                      </a:lnTo>
                      <a:lnTo>
                        <a:pt x="658" y="304"/>
                      </a:lnTo>
                      <a:lnTo>
                        <a:pt x="706" y="255"/>
                      </a:lnTo>
                      <a:lnTo>
                        <a:pt x="773" y="206"/>
                      </a:lnTo>
                      <a:lnTo>
                        <a:pt x="808" y="168"/>
                      </a:lnTo>
                      <a:lnTo>
                        <a:pt x="827" y="115"/>
                      </a:lnTo>
                      <a:lnTo>
                        <a:pt x="706" y="91"/>
                      </a:lnTo>
                      <a:lnTo>
                        <a:pt x="547" y="77"/>
                      </a:lnTo>
                      <a:lnTo>
                        <a:pt x="432" y="68"/>
                      </a:lnTo>
                      <a:lnTo>
                        <a:pt x="245" y="33"/>
                      </a:lnTo>
                      <a:lnTo>
                        <a:pt x="220" y="14"/>
                      </a:lnTo>
                      <a:lnTo>
                        <a:pt x="234" y="0"/>
                      </a:lnTo>
                      <a:lnTo>
                        <a:pt x="331" y="29"/>
                      </a:lnTo>
                      <a:lnTo>
                        <a:pt x="437" y="44"/>
                      </a:lnTo>
                      <a:lnTo>
                        <a:pt x="572" y="54"/>
                      </a:lnTo>
                      <a:lnTo>
                        <a:pt x="759" y="68"/>
                      </a:lnTo>
                      <a:lnTo>
                        <a:pt x="879" y="87"/>
                      </a:lnTo>
                      <a:lnTo>
                        <a:pt x="885" y="101"/>
                      </a:lnTo>
                      <a:lnTo>
                        <a:pt x="865" y="168"/>
                      </a:lnTo>
                      <a:lnTo>
                        <a:pt x="822" y="217"/>
                      </a:lnTo>
                      <a:lnTo>
                        <a:pt x="754" y="255"/>
                      </a:lnTo>
                      <a:lnTo>
                        <a:pt x="687" y="318"/>
                      </a:lnTo>
                      <a:lnTo>
                        <a:pt x="649" y="395"/>
                      </a:lnTo>
                      <a:lnTo>
                        <a:pt x="581" y="496"/>
                      </a:lnTo>
                      <a:lnTo>
                        <a:pt x="561" y="510"/>
                      </a:lnTo>
                      <a:lnTo>
                        <a:pt x="528" y="510"/>
                      </a:lnTo>
                      <a:lnTo>
                        <a:pt x="456" y="461"/>
                      </a:lnTo>
                      <a:lnTo>
                        <a:pt x="360" y="379"/>
                      </a:lnTo>
                      <a:lnTo>
                        <a:pt x="259" y="332"/>
                      </a:lnTo>
                      <a:lnTo>
                        <a:pt x="163" y="304"/>
                      </a:lnTo>
                      <a:lnTo>
                        <a:pt x="23" y="274"/>
                      </a:lnTo>
                      <a:lnTo>
                        <a:pt x="0" y="255"/>
                      </a:lnTo>
                      <a:lnTo>
                        <a:pt x="14" y="217"/>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2" name="Freeform 108"/>
                <p:cNvSpPr>
                  <a:spLocks/>
                </p:cNvSpPr>
                <p:nvPr/>
              </p:nvSpPr>
              <p:spPr bwMode="auto">
                <a:xfrm>
                  <a:off x="5507" y="3152"/>
                  <a:ext cx="88" cy="48"/>
                </a:xfrm>
                <a:custGeom>
                  <a:avLst/>
                  <a:gdLst>
                    <a:gd name="T0" fmla="*/ 0 w 350"/>
                    <a:gd name="T1" fmla="*/ 0 h 192"/>
                    <a:gd name="T2" fmla="*/ 0 w 350"/>
                    <a:gd name="T3" fmla="*/ 0 h 192"/>
                    <a:gd name="T4" fmla="*/ 0 w 350"/>
                    <a:gd name="T5" fmla="*/ 0 h 192"/>
                    <a:gd name="T6" fmla="*/ 0 w 350"/>
                    <a:gd name="T7" fmla="*/ 0 h 192"/>
                    <a:gd name="T8" fmla="*/ 0 w 350"/>
                    <a:gd name="T9" fmla="*/ 0 h 192"/>
                    <a:gd name="T10" fmla="*/ 0 w 350"/>
                    <a:gd name="T11" fmla="*/ 0 h 192"/>
                    <a:gd name="T12" fmla="*/ 0 w 350"/>
                    <a:gd name="T13" fmla="*/ 0 h 192"/>
                    <a:gd name="T14" fmla="*/ 0 w 350"/>
                    <a:gd name="T15" fmla="*/ 0 h 192"/>
                    <a:gd name="T16" fmla="*/ 0 w 350"/>
                    <a:gd name="T17" fmla="*/ 0 h 192"/>
                    <a:gd name="T18" fmla="*/ 0 w 350"/>
                    <a:gd name="T19" fmla="*/ 0 h 192"/>
                    <a:gd name="T20" fmla="*/ 0 w 350"/>
                    <a:gd name="T21" fmla="*/ 0 h 192"/>
                    <a:gd name="T22" fmla="*/ 0 w 350"/>
                    <a:gd name="T23" fmla="*/ 0 h 192"/>
                    <a:gd name="T24" fmla="*/ 0 w 350"/>
                    <a:gd name="T25" fmla="*/ 0 h 192"/>
                    <a:gd name="T26" fmla="*/ 0 w 350"/>
                    <a:gd name="T27" fmla="*/ 0 h 192"/>
                    <a:gd name="T28" fmla="*/ 0 w 350"/>
                    <a:gd name="T29" fmla="*/ 0 h 192"/>
                    <a:gd name="T30" fmla="*/ 0 w 350"/>
                    <a:gd name="T31" fmla="*/ 0 h 192"/>
                    <a:gd name="T32" fmla="*/ 0 w 350"/>
                    <a:gd name="T33" fmla="*/ 0 h 192"/>
                    <a:gd name="T34" fmla="*/ 0 w 350"/>
                    <a:gd name="T35" fmla="*/ 0 h 192"/>
                    <a:gd name="T36" fmla="*/ 0 w 350"/>
                    <a:gd name="T37" fmla="*/ 0 h 192"/>
                    <a:gd name="T38" fmla="*/ 0 w 350"/>
                    <a:gd name="T39" fmla="*/ 0 h 192"/>
                    <a:gd name="T40" fmla="*/ 0 w 350"/>
                    <a:gd name="T41" fmla="*/ 0 h 192"/>
                    <a:gd name="T42" fmla="*/ 0 w 350"/>
                    <a:gd name="T43" fmla="*/ 0 h 192"/>
                    <a:gd name="T44" fmla="*/ 0 w 350"/>
                    <a:gd name="T45" fmla="*/ 0 h 192"/>
                    <a:gd name="T46" fmla="*/ 0 w 350"/>
                    <a:gd name="T47" fmla="*/ 0 h 192"/>
                    <a:gd name="T48" fmla="*/ 0 w 350"/>
                    <a:gd name="T49" fmla="*/ 0 h 192"/>
                    <a:gd name="T50" fmla="*/ 0 w 350"/>
                    <a:gd name="T51" fmla="*/ 0 h 192"/>
                    <a:gd name="T52" fmla="*/ 0 w 350"/>
                    <a:gd name="T53" fmla="*/ 0 h 192"/>
                    <a:gd name="T54" fmla="*/ 0 w 350"/>
                    <a:gd name="T55" fmla="*/ 0 h 192"/>
                    <a:gd name="T56" fmla="*/ 0 w 350"/>
                    <a:gd name="T57" fmla="*/ 0 h 192"/>
                    <a:gd name="T58" fmla="*/ 0 w 350"/>
                    <a:gd name="T59" fmla="*/ 0 h 192"/>
                    <a:gd name="T60" fmla="*/ 0 w 350"/>
                    <a:gd name="T61" fmla="*/ 0 h 192"/>
                    <a:gd name="T62" fmla="*/ 0 w 350"/>
                    <a:gd name="T63" fmla="*/ 0 h 192"/>
                    <a:gd name="T64" fmla="*/ 0 w 350"/>
                    <a:gd name="T65" fmla="*/ 0 h 192"/>
                    <a:gd name="T66" fmla="*/ 0 w 350"/>
                    <a:gd name="T67" fmla="*/ 0 h 192"/>
                    <a:gd name="T68" fmla="*/ 0 w 350"/>
                    <a:gd name="T69" fmla="*/ 0 h 192"/>
                    <a:gd name="T70" fmla="*/ 0 w 350"/>
                    <a:gd name="T71" fmla="*/ 0 h 192"/>
                    <a:gd name="T72" fmla="*/ 0 w 350"/>
                    <a:gd name="T73" fmla="*/ 0 h 192"/>
                    <a:gd name="T74" fmla="*/ 0 w 350"/>
                    <a:gd name="T75" fmla="*/ 0 h 192"/>
                    <a:gd name="T76" fmla="*/ 0 w 350"/>
                    <a:gd name="T77" fmla="*/ 0 h 192"/>
                    <a:gd name="T78" fmla="*/ 0 w 350"/>
                    <a:gd name="T79" fmla="*/ 0 h 192"/>
                    <a:gd name="T80" fmla="*/ 0 w 350"/>
                    <a:gd name="T81" fmla="*/ 0 h 192"/>
                    <a:gd name="T82" fmla="*/ 0 w 350"/>
                    <a:gd name="T83" fmla="*/ 0 h 1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50" h="192">
                      <a:moveTo>
                        <a:pt x="14" y="33"/>
                      </a:moveTo>
                      <a:lnTo>
                        <a:pt x="33" y="14"/>
                      </a:lnTo>
                      <a:lnTo>
                        <a:pt x="48" y="10"/>
                      </a:lnTo>
                      <a:lnTo>
                        <a:pt x="67" y="5"/>
                      </a:lnTo>
                      <a:lnTo>
                        <a:pt x="81" y="0"/>
                      </a:lnTo>
                      <a:lnTo>
                        <a:pt x="100" y="0"/>
                      </a:lnTo>
                      <a:lnTo>
                        <a:pt x="115" y="0"/>
                      </a:lnTo>
                      <a:lnTo>
                        <a:pt x="129" y="0"/>
                      </a:lnTo>
                      <a:lnTo>
                        <a:pt x="144" y="5"/>
                      </a:lnTo>
                      <a:lnTo>
                        <a:pt x="159" y="14"/>
                      </a:lnTo>
                      <a:lnTo>
                        <a:pt x="168" y="29"/>
                      </a:lnTo>
                      <a:lnTo>
                        <a:pt x="168" y="43"/>
                      </a:lnTo>
                      <a:lnTo>
                        <a:pt x="168" y="58"/>
                      </a:lnTo>
                      <a:lnTo>
                        <a:pt x="163" y="72"/>
                      </a:lnTo>
                      <a:lnTo>
                        <a:pt x="163" y="87"/>
                      </a:lnTo>
                      <a:lnTo>
                        <a:pt x="163" y="101"/>
                      </a:lnTo>
                      <a:lnTo>
                        <a:pt x="163" y="120"/>
                      </a:lnTo>
                      <a:lnTo>
                        <a:pt x="163" y="134"/>
                      </a:lnTo>
                      <a:lnTo>
                        <a:pt x="168" y="150"/>
                      </a:lnTo>
                      <a:lnTo>
                        <a:pt x="187" y="154"/>
                      </a:lnTo>
                      <a:lnTo>
                        <a:pt x="201" y="154"/>
                      </a:lnTo>
                      <a:lnTo>
                        <a:pt x="221" y="154"/>
                      </a:lnTo>
                      <a:lnTo>
                        <a:pt x="236" y="154"/>
                      </a:lnTo>
                      <a:lnTo>
                        <a:pt x="250" y="154"/>
                      </a:lnTo>
                      <a:lnTo>
                        <a:pt x="269" y="154"/>
                      </a:lnTo>
                      <a:lnTo>
                        <a:pt x="283" y="154"/>
                      </a:lnTo>
                      <a:lnTo>
                        <a:pt x="297" y="154"/>
                      </a:lnTo>
                      <a:lnTo>
                        <a:pt x="317" y="154"/>
                      </a:lnTo>
                      <a:lnTo>
                        <a:pt x="313" y="139"/>
                      </a:lnTo>
                      <a:lnTo>
                        <a:pt x="297" y="125"/>
                      </a:lnTo>
                      <a:lnTo>
                        <a:pt x="288" y="110"/>
                      </a:lnTo>
                      <a:lnTo>
                        <a:pt x="273" y="101"/>
                      </a:lnTo>
                      <a:lnTo>
                        <a:pt x="259" y="101"/>
                      </a:lnTo>
                      <a:lnTo>
                        <a:pt x="245" y="101"/>
                      </a:lnTo>
                      <a:lnTo>
                        <a:pt x="231" y="106"/>
                      </a:lnTo>
                      <a:lnTo>
                        <a:pt x="215" y="110"/>
                      </a:lnTo>
                      <a:lnTo>
                        <a:pt x="201" y="125"/>
                      </a:lnTo>
                      <a:lnTo>
                        <a:pt x="187" y="125"/>
                      </a:lnTo>
                      <a:lnTo>
                        <a:pt x="182" y="110"/>
                      </a:lnTo>
                      <a:lnTo>
                        <a:pt x="196" y="101"/>
                      </a:lnTo>
                      <a:lnTo>
                        <a:pt x="211" y="91"/>
                      </a:lnTo>
                      <a:lnTo>
                        <a:pt x="226" y="82"/>
                      </a:lnTo>
                      <a:lnTo>
                        <a:pt x="240" y="77"/>
                      </a:lnTo>
                      <a:lnTo>
                        <a:pt x="259" y="77"/>
                      </a:lnTo>
                      <a:lnTo>
                        <a:pt x="273" y="77"/>
                      </a:lnTo>
                      <a:lnTo>
                        <a:pt x="302" y="77"/>
                      </a:lnTo>
                      <a:lnTo>
                        <a:pt x="332" y="72"/>
                      </a:lnTo>
                      <a:lnTo>
                        <a:pt x="346" y="77"/>
                      </a:lnTo>
                      <a:lnTo>
                        <a:pt x="350" y="96"/>
                      </a:lnTo>
                      <a:lnTo>
                        <a:pt x="350" y="110"/>
                      </a:lnTo>
                      <a:lnTo>
                        <a:pt x="350" y="125"/>
                      </a:lnTo>
                      <a:lnTo>
                        <a:pt x="350" y="139"/>
                      </a:lnTo>
                      <a:lnTo>
                        <a:pt x="350" y="154"/>
                      </a:lnTo>
                      <a:lnTo>
                        <a:pt x="346" y="168"/>
                      </a:lnTo>
                      <a:lnTo>
                        <a:pt x="332" y="178"/>
                      </a:lnTo>
                      <a:lnTo>
                        <a:pt x="317" y="183"/>
                      </a:lnTo>
                      <a:lnTo>
                        <a:pt x="288" y="187"/>
                      </a:lnTo>
                      <a:lnTo>
                        <a:pt x="273" y="187"/>
                      </a:lnTo>
                      <a:lnTo>
                        <a:pt x="254" y="192"/>
                      </a:lnTo>
                      <a:lnTo>
                        <a:pt x="240" y="192"/>
                      </a:lnTo>
                      <a:lnTo>
                        <a:pt x="226" y="192"/>
                      </a:lnTo>
                      <a:lnTo>
                        <a:pt x="192" y="192"/>
                      </a:lnTo>
                      <a:lnTo>
                        <a:pt x="163" y="192"/>
                      </a:lnTo>
                      <a:lnTo>
                        <a:pt x="149" y="192"/>
                      </a:lnTo>
                      <a:lnTo>
                        <a:pt x="135" y="187"/>
                      </a:lnTo>
                      <a:lnTo>
                        <a:pt x="129" y="159"/>
                      </a:lnTo>
                      <a:lnTo>
                        <a:pt x="119" y="145"/>
                      </a:lnTo>
                      <a:lnTo>
                        <a:pt x="115" y="129"/>
                      </a:lnTo>
                      <a:lnTo>
                        <a:pt x="115" y="115"/>
                      </a:lnTo>
                      <a:lnTo>
                        <a:pt x="119" y="101"/>
                      </a:lnTo>
                      <a:lnTo>
                        <a:pt x="119" y="87"/>
                      </a:lnTo>
                      <a:lnTo>
                        <a:pt x="124" y="72"/>
                      </a:lnTo>
                      <a:lnTo>
                        <a:pt x="124" y="58"/>
                      </a:lnTo>
                      <a:lnTo>
                        <a:pt x="119" y="43"/>
                      </a:lnTo>
                      <a:lnTo>
                        <a:pt x="91" y="49"/>
                      </a:lnTo>
                      <a:lnTo>
                        <a:pt x="77" y="43"/>
                      </a:lnTo>
                      <a:lnTo>
                        <a:pt x="63" y="54"/>
                      </a:lnTo>
                      <a:lnTo>
                        <a:pt x="58" y="68"/>
                      </a:lnTo>
                      <a:lnTo>
                        <a:pt x="48" y="82"/>
                      </a:lnTo>
                      <a:lnTo>
                        <a:pt x="19" y="82"/>
                      </a:lnTo>
                      <a:lnTo>
                        <a:pt x="4" y="82"/>
                      </a:lnTo>
                      <a:lnTo>
                        <a:pt x="0" y="68"/>
                      </a:lnTo>
                      <a:lnTo>
                        <a:pt x="4" y="54"/>
                      </a:lnTo>
                      <a:lnTo>
                        <a:pt x="14" y="33"/>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194" name="Group 109"/>
              <p:cNvGrpSpPr>
                <a:grpSpLocks/>
              </p:cNvGrpSpPr>
              <p:nvPr/>
            </p:nvGrpSpPr>
            <p:grpSpPr bwMode="auto">
              <a:xfrm flipH="1">
                <a:off x="445" y="3670"/>
                <a:ext cx="241" cy="406"/>
                <a:chOff x="5022" y="2646"/>
                <a:chExt cx="273" cy="460"/>
              </a:xfrm>
            </p:grpSpPr>
            <p:sp>
              <p:nvSpPr>
                <p:cNvPr id="7195" name="Freeform 110"/>
                <p:cNvSpPr>
                  <a:spLocks/>
                </p:cNvSpPr>
                <p:nvPr/>
              </p:nvSpPr>
              <p:spPr bwMode="auto">
                <a:xfrm>
                  <a:off x="5155" y="2646"/>
                  <a:ext cx="110" cy="108"/>
                </a:xfrm>
                <a:custGeom>
                  <a:avLst/>
                  <a:gdLst>
                    <a:gd name="T0" fmla="*/ 0 w 443"/>
                    <a:gd name="T1" fmla="*/ 0 h 433"/>
                    <a:gd name="T2" fmla="*/ 0 w 443"/>
                    <a:gd name="T3" fmla="*/ 0 h 433"/>
                    <a:gd name="T4" fmla="*/ 0 w 443"/>
                    <a:gd name="T5" fmla="*/ 0 h 433"/>
                    <a:gd name="T6" fmla="*/ 0 w 443"/>
                    <a:gd name="T7" fmla="*/ 0 h 433"/>
                    <a:gd name="T8" fmla="*/ 0 w 443"/>
                    <a:gd name="T9" fmla="*/ 0 h 433"/>
                    <a:gd name="T10" fmla="*/ 0 w 443"/>
                    <a:gd name="T11" fmla="*/ 0 h 433"/>
                    <a:gd name="T12" fmla="*/ 0 w 443"/>
                    <a:gd name="T13" fmla="*/ 0 h 433"/>
                    <a:gd name="T14" fmla="*/ 0 w 443"/>
                    <a:gd name="T15" fmla="*/ 0 h 433"/>
                    <a:gd name="T16" fmla="*/ 0 w 443"/>
                    <a:gd name="T17" fmla="*/ 0 h 433"/>
                    <a:gd name="T18" fmla="*/ 0 w 443"/>
                    <a:gd name="T19" fmla="*/ 0 h 433"/>
                    <a:gd name="T20" fmla="*/ 0 w 443"/>
                    <a:gd name="T21" fmla="*/ 0 h 433"/>
                    <a:gd name="T22" fmla="*/ 0 w 443"/>
                    <a:gd name="T23" fmla="*/ 0 h 433"/>
                    <a:gd name="T24" fmla="*/ 0 w 443"/>
                    <a:gd name="T25" fmla="*/ 0 h 433"/>
                    <a:gd name="T26" fmla="*/ 0 w 443"/>
                    <a:gd name="T27" fmla="*/ 0 h 433"/>
                    <a:gd name="T28" fmla="*/ 0 w 443"/>
                    <a:gd name="T29" fmla="*/ 0 h 433"/>
                    <a:gd name="T30" fmla="*/ 0 w 443"/>
                    <a:gd name="T31" fmla="*/ 0 h 433"/>
                    <a:gd name="T32" fmla="*/ 0 w 443"/>
                    <a:gd name="T33" fmla="*/ 0 h 433"/>
                    <a:gd name="T34" fmla="*/ 0 w 443"/>
                    <a:gd name="T35" fmla="*/ 0 h 433"/>
                    <a:gd name="T36" fmla="*/ 0 w 443"/>
                    <a:gd name="T37" fmla="*/ 0 h 433"/>
                    <a:gd name="T38" fmla="*/ 0 w 443"/>
                    <a:gd name="T39" fmla="*/ 0 h 433"/>
                    <a:gd name="T40" fmla="*/ 0 w 443"/>
                    <a:gd name="T41" fmla="*/ 0 h 433"/>
                    <a:gd name="T42" fmla="*/ 0 w 443"/>
                    <a:gd name="T43" fmla="*/ 0 h 433"/>
                    <a:gd name="T44" fmla="*/ 0 w 443"/>
                    <a:gd name="T45" fmla="*/ 0 h 433"/>
                    <a:gd name="T46" fmla="*/ 0 w 443"/>
                    <a:gd name="T47" fmla="*/ 0 h 4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3" h="433">
                      <a:moveTo>
                        <a:pt x="135" y="183"/>
                      </a:moveTo>
                      <a:lnTo>
                        <a:pt x="173" y="125"/>
                      </a:lnTo>
                      <a:lnTo>
                        <a:pt x="216" y="81"/>
                      </a:lnTo>
                      <a:lnTo>
                        <a:pt x="260" y="28"/>
                      </a:lnTo>
                      <a:lnTo>
                        <a:pt x="312" y="4"/>
                      </a:lnTo>
                      <a:lnTo>
                        <a:pt x="356" y="0"/>
                      </a:lnTo>
                      <a:lnTo>
                        <a:pt x="399" y="14"/>
                      </a:lnTo>
                      <a:lnTo>
                        <a:pt x="424" y="48"/>
                      </a:lnTo>
                      <a:lnTo>
                        <a:pt x="443" y="111"/>
                      </a:lnTo>
                      <a:lnTo>
                        <a:pt x="438" y="177"/>
                      </a:lnTo>
                      <a:lnTo>
                        <a:pt x="419" y="235"/>
                      </a:lnTo>
                      <a:lnTo>
                        <a:pt x="371" y="303"/>
                      </a:lnTo>
                      <a:lnTo>
                        <a:pt x="317" y="352"/>
                      </a:lnTo>
                      <a:lnTo>
                        <a:pt x="260" y="394"/>
                      </a:lnTo>
                      <a:lnTo>
                        <a:pt x="198" y="424"/>
                      </a:lnTo>
                      <a:lnTo>
                        <a:pt x="144" y="433"/>
                      </a:lnTo>
                      <a:lnTo>
                        <a:pt x="120" y="419"/>
                      </a:lnTo>
                      <a:lnTo>
                        <a:pt x="100" y="361"/>
                      </a:lnTo>
                      <a:lnTo>
                        <a:pt x="105" y="284"/>
                      </a:lnTo>
                      <a:lnTo>
                        <a:pt x="14" y="289"/>
                      </a:lnTo>
                      <a:lnTo>
                        <a:pt x="0" y="275"/>
                      </a:lnTo>
                      <a:lnTo>
                        <a:pt x="14" y="245"/>
                      </a:lnTo>
                      <a:lnTo>
                        <a:pt x="110" y="240"/>
                      </a:lnTo>
                      <a:lnTo>
                        <a:pt x="135" y="18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6" name="Freeform 111"/>
                <p:cNvSpPr>
                  <a:spLocks/>
                </p:cNvSpPr>
                <p:nvPr/>
              </p:nvSpPr>
              <p:spPr bwMode="auto">
                <a:xfrm>
                  <a:off x="5149" y="2766"/>
                  <a:ext cx="77" cy="159"/>
                </a:xfrm>
                <a:custGeom>
                  <a:avLst/>
                  <a:gdLst>
                    <a:gd name="T0" fmla="*/ 0 w 308"/>
                    <a:gd name="T1" fmla="*/ 0 h 635"/>
                    <a:gd name="T2" fmla="*/ 0 w 308"/>
                    <a:gd name="T3" fmla="*/ 0 h 635"/>
                    <a:gd name="T4" fmla="*/ 0 w 308"/>
                    <a:gd name="T5" fmla="*/ 0 h 635"/>
                    <a:gd name="T6" fmla="*/ 0 w 308"/>
                    <a:gd name="T7" fmla="*/ 0 h 635"/>
                    <a:gd name="T8" fmla="*/ 0 w 308"/>
                    <a:gd name="T9" fmla="*/ 0 h 635"/>
                    <a:gd name="T10" fmla="*/ 0 w 308"/>
                    <a:gd name="T11" fmla="*/ 0 h 635"/>
                    <a:gd name="T12" fmla="*/ 0 w 308"/>
                    <a:gd name="T13" fmla="*/ 0 h 635"/>
                    <a:gd name="T14" fmla="*/ 0 w 308"/>
                    <a:gd name="T15" fmla="*/ 0 h 635"/>
                    <a:gd name="T16" fmla="*/ 0 w 308"/>
                    <a:gd name="T17" fmla="*/ 0 h 635"/>
                    <a:gd name="T18" fmla="*/ 0 w 308"/>
                    <a:gd name="T19" fmla="*/ 0 h 635"/>
                    <a:gd name="T20" fmla="*/ 0 w 308"/>
                    <a:gd name="T21" fmla="*/ 0 h 635"/>
                    <a:gd name="T22" fmla="*/ 0 w 308"/>
                    <a:gd name="T23" fmla="*/ 0 h 635"/>
                    <a:gd name="T24" fmla="*/ 0 w 308"/>
                    <a:gd name="T25" fmla="*/ 0 h 635"/>
                    <a:gd name="T26" fmla="*/ 0 w 308"/>
                    <a:gd name="T27" fmla="*/ 0 h 635"/>
                    <a:gd name="T28" fmla="*/ 0 w 308"/>
                    <a:gd name="T29" fmla="*/ 0 h 635"/>
                    <a:gd name="T30" fmla="*/ 0 w 308"/>
                    <a:gd name="T31" fmla="*/ 0 h 635"/>
                    <a:gd name="T32" fmla="*/ 0 w 308"/>
                    <a:gd name="T33" fmla="*/ 0 h 635"/>
                    <a:gd name="T34" fmla="*/ 0 w 308"/>
                    <a:gd name="T35" fmla="*/ 0 h 635"/>
                    <a:gd name="T36" fmla="*/ 0 w 308"/>
                    <a:gd name="T37" fmla="*/ 0 h 635"/>
                    <a:gd name="T38" fmla="*/ 0 w 308"/>
                    <a:gd name="T39" fmla="*/ 0 h 635"/>
                    <a:gd name="T40" fmla="*/ 0 w 308"/>
                    <a:gd name="T41" fmla="*/ 0 h 635"/>
                    <a:gd name="T42" fmla="*/ 0 w 308"/>
                    <a:gd name="T43" fmla="*/ 0 h 635"/>
                    <a:gd name="T44" fmla="*/ 0 w 308"/>
                    <a:gd name="T45" fmla="*/ 0 h 635"/>
                    <a:gd name="T46" fmla="*/ 0 w 308"/>
                    <a:gd name="T47" fmla="*/ 0 h 635"/>
                    <a:gd name="T48" fmla="*/ 0 w 308"/>
                    <a:gd name="T49" fmla="*/ 0 h 635"/>
                    <a:gd name="T50" fmla="*/ 0 w 308"/>
                    <a:gd name="T51" fmla="*/ 0 h 635"/>
                    <a:gd name="T52" fmla="*/ 0 w 308"/>
                    <a:gd name="T53" fmla="*/ 0 h 6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8" h="635">
                      <a:moveTo>
                        <a:pt x="86" y="53"/>
                      </a:moveTo>
                      <a:lnTo>
                        <a:pt x="130" y="14"/>
                      </a:lnTo>
                      <a:lnTo>
                        <a:pt x="198" y="0"/>
                      </a:lnTo>
                      <a:lnTo>
                        <a:pt x="255" y="9"/>
                      </a:lnTo>
                      <a:lnTo>
                        <a:pt x="299" y="48"/>
                      </a:lnTo>
                      <a:lnTo>
                        <a:pt x="308" y="77"/>
                      </a:lnTo>
                      <a:lnTo>
                        <a:pt x="308" y="115"/>
                      </a:lnTo>
                      <a:lnTo>
                        <a:pt x="289" y="149"/>
                      </a:lnTo>
                      <a:lnTo>
                        <a:pt x="255" y="207"/>
                      </a:lnTo>
                      <a:lnTo>
                        <a:pt x="240" y="274"/>
                      </a:lnTo>
                      <a:lnTo>
                        <a:pt x="236" y="332"/>
                      </a:lnTo>
                      <a:lnTo>
                        <a:pt x="250" y="394"/>
                      </a:lnTo>
                      <a:lnTo>
                        <a:pt x="289" y="453"/>
                      </a:lnTo>
                      <a:lnTo>
                        <a:pt x="303" y="509"/>
                      </a:lnTo>
                      <a:lnTo>
                        <a:pt x="299" y="563"/>
                      </a:lnTo>
                      <a:lnTo>
                        <a:pt x="270" y="607"/>
                      </a:lnTo>
                      <a:lnTo>
                        <a:pt x="231" y="630"/>
                      </a:lnTo>
                      <a:lnTo>
                        <a:pt x="182" y="635"/>
                      </a:lnTo>
                      <a:lnTo>
                        <a:pt x="126" y="635"/>
                      </a:lnTo>
                      <a:lnTo>
                        <a:pt x="82" y="611"/>
                      </a:lnTo>
                      <a:lnTo>
                        <a:pt x="38" y="539"/>
                      </a:lnTo>
                      <a:lnTo>
                        <a:pt x="9" y="476"/>
                      </a:lnTo>
                      <a:lnTo>
                        <a:pt x="0" y="380"/>
                      </a:lnTo>
                      <a:lnTo>
                        <a:pt x="9" y="294"/>
                      </a:lnTo>
                      <a:lnTo>
                        <a:pt x="28" y="202"/>
                      </a:lnTo>
                      <a:lnTo>
                        <a:pt x="58" y="110"/>
                      </a:lnTo>
                      <a:lnTo>
                        <a:pt x="86" y="5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7" name="Freeform 112"/>
                <p:cNvSpPr>
                  <a:spLocks/>
                </p:cNvSpPr>
                <p:nvPr/>
              </p:nvSpPr>
              <p:spPr bwMode="auto">
                <a:xfrm>
                  <a:off x="5022" y="2674"/>
                  <a:ext cx="163" cy="123"/>
                </a:xfrm>
                <a:custGeom>
                  <a:avLst/>
                  <a:gdLst>
                    <a:gd name="T0" fmla="*/ 0 w 651"/>
                    <a:gd name="T1" fmla="*/ 0 h 495"/>
                    <a:gd name="T2" fmla="*/ 0 w 651"/>
                    <a:gd name="T3" fmla="*/ 0 h 495"/>
                    <a:gd name="T4" fmla="*/ 0 w 651"/>
                    <a:gd name="T5" fmla="*/ 0 h 495"/>
                    <a:gd name="T6" fmla="*/ 0 w 651"/>
                    <a:gd name="T7" fmla="*/ 0 h 495"/>
                    <a:gd name="T8" fmla="*/ 0 w 651"/>
                    <a:gd name="T9" fmla="*/ 0 h 495"/>
                    <a:gd name="T10" fmla="*/ 0 w 651"/>
                    <a:gd name="T11" fmla="*/ 0 h 495"/>
                    <a:gd name="T12" fmla="*/ 0 w 651"/>
                    <a:gd name="T13" fmla="*/ 0 h 495"/>
                    <a:gd name="T14" fmla="*/ 0 w 651"/>
                    <a:gd name="T15" fmla="*/ 0 h 495"/>
                    <a:gd name="T16" fmla="*/ 0 w 651"/>
                    <a:gd name="T17" fmla="*/ 0 h 495"/>
                    <a:gd name="T18" fmla="*/ 0 w 651"/>
                    <a:gd name="T19" fmla="*/ 0 h 495"/>
                    <a:gd name="T20" fmla="*/ 0 w 651"/>
                    <a:gd name="T21" fmla="*/ 0 h 495"/>
                    <a:gd name="T22" fmla="*/ 0 w 651"/>
                    <a:gd name="T23" fmla="*/ 0 h 495"/>
                    <a:gd name="T24" fmla="*/ 0 w 651"/>
                    <a:gd name="T25" fmla="*/ 0 h 495"/>
                    <a:gd name="T26" fmla="*/ 0 w 651"/>
                    <a:gd name="T27" fmla="*/ 0 h 495"/>
                    <a:gd name="T28" fmla="*/ 0 w 651"/>
                    <a:gd name="T29" fmla="*/ 0 h 495"/>
                    <a:gd name="T30" fmla="*/ 0 w 651"/>
                    <a:gd name="T31" fmla="*/ 0 h 495"/>
                    <a:gd name="T32" fmla="*/ 0 w 651"/>
                    <a:gd name="T33" fmla="*/ 0 h 495"/>
                    <a:gd name="T34" fmla="*/ 0 w 651"/>
                    <a:gd name="T35" fmla="*/ 0 h 495"/>
                    <a:gd name="T36" fmla="*/ 0 w 651"/>
                    <a:gd name="T37" fmla="*/ 0 h 495"/>
                    <a:gd name="T38" fmla="*/ 0 w 651"/>
                    <a:gd name="T39" fmla="*/ 0 h 495"/>
                    <a:gd name="T40" fmla="*/ 0 w 651"/>
                    <a:gd name="T41" fmla="*/ 0 h 495"/>
                    <a:gd name="T42" fmla="*/ 0 w 651"/>
                    <a:gd name="T43" fmla="*/ 0 h 495"/>
                    <a:gd name="T44" fmla="*/ 0 w 651"/>
                    <a:gd name="T45" fmla="*/ 0 h 495"/>
                    <a:gd name="T46" fmla="*/ 0 w 651"/>
                    <a:gd name="T47" fmla="*/ 0 h 495"/>
                    <a:gd name="T48" fmla="*/ 0 w 651"/>
                    <a:gd name="T49" fmla="*/ 0 h 495"/>
                    <a:gd name="T50" fmla="*/ 0 w 651"/>
                    <a:gd name="T51" fmla="*/ 0 h 495"/>
                    <a:gd name="T52" fmla="*/ 0 w 651"/>
                    <a:gd name="T53" fmla="*/ 0 h 495"/>
                    <a:gd name="T54" fmla="*/ 0 w 651"/>
                    <a:gd name="T55" fmla="*/ 0 h 495"/>
                    <a:gd name="T56" fmla="*/ 0 w 651"/>
                    <a:gd name="T57" fmla="*/ 0 h 495"/>
                    <a:gd name="T58" fmla="*/ 0 w 651"/>
                    <a:gd name="T59" fmla="*/ 0 h 495"/>
                    <a:gd name="T60" fmla="*/ 0 w 651"/>
                    <a:gd name="T61" fmla="*/ 0 h 495"/>
                    <a:gd name="T62" fmla="*/ 0 w 651"/>
                    <a:gd name="T63" fmla="*/ 0 h 495"/>
                    <a:gd name="T64" fmla="*/ 0 w 651"/>
                    <a:gd name="T65" fmla="*/ 0 h 495"/>
                    <a:gd name="T66" fmla="*/ 0 w 651"/>
                    <a:gd name="T67" fmla="*/ 0 h 4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51" h="495">
                      <a:moveTo>
                        <a:pt x="482" y="376"/>
                      </a:moveTo>
                      <a:lnTo>
                        <a:pt x="612" y="409"/>
                      </a:lnTo>
                      <a:lnTo>
                        <a:pt x="636" y="418"/>
                      </a:lnTo>
                      <a:lnTo>
                        <a:pt x="651" y="447"/>
                      </a:lnTo>
                      <a:lnTo>
                        <a:pt x="636" y="481"/>
                      </a:lnTo>
                      <a:lnTo>
                        <a:pt x="612" y="495"/>
                      </a:lnTo>
                      <a:lnTo>
                        <a:pt x="584" y="491"/>
                      </a:lnTo>
                      <a:lnTo>
                        <a:pt x="439" y="409"/>
                      </a:lnTo>
                      <a:lnTo>
                        <a:pt x="337" y="365"/>
                      </a:lnTo>
                      <a:lnTo>
                        <a:pt x="237" y="318"/>
                      </a:lnTo>
                      <a:lnTo>
                        <a:pt x="144" y="260"/>
                      </a:lnTo>
                      <a:lnTo>
                        <a:pt x="106" y="255"/>
                      </a:lnTo>
                      <a:lnTo>
                        <a:pt x="97" y="269"/>
                      </a:lnTo>
                      <a:lnTo>
                        <a:pt x="92" y="303"/>
                      </a:lnTo>
                      <a:lnTo>
                        <a:pt x="53" y="318"/>
                      </a:lnTo>
                      <a:lnTo>
                        <a:pt x="25" y="294"/>
                      </a:lnTo>
                      <a:lnTo>
                        <a:pt x="0" y="217"/>
                      </a:lnTo>
                      <a:lnTo>
                        <a:pt x="25" y="149"/>
                      </a:lnTo>
                      <a:lnTo>
                        <a:pt x="10" y="130"/>
                      </a:lnTo>
                      <a:lnTo>
                        <a:pt x="6" y="58"/>
                      </a:lnTo>
                      <a:lnTo>
                        <a:pt x="15" y="24"/>
                      </a:lnTo>
                      <a:lnTo>
                        <a:pt x="39" y="0"/>
                      </a:lnTo>
                      <a:lnTo>
                        <a:pt x="72" y="0"/>
                      </a:lnTo>
                      <a:lnTo>
                        <a:pt x="72" y="19"/>
                      </a:lnTo>
                      <a:lnTo>
                        <a:pt x="44" y="44"/>
                      </a:lnTo>
                      <a:lnTo>
                        <a:pt x="44" y="77"/>
                      </a:lnTo>
                      <a:lnTo>
                        <a:pt x="53" y="110"/>
                      </a:lnTo>
                      <a:lnTo>
                        <a:pt x="78" y="154"/>
                      </a:lnTo>
                      <a:lnTo>
                        <a:pt x="111" y="192"/>
                      </a:lnTo>
                      <a:lnTo>
                        <a:pt x="140" y="217"/>
                      </a:lnTo>
                      <a:lnTo>
                        <a:pt x="193" y="250"/>
                      </a:lnTo>
                      <a:lnTo>
                        <a:pt x="304" y="299"/>
                      </a:lnTo>
                      <a:lnTo>
                        <a:pt x="405" y="337"/>
                      </a:lnTo>
                      <a:lnTo>
                        <a:pt x="482" y="376"/>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8" name="Freeform 113"/>
                <p:cNvSpPr>
                  <a:spLocks/>
                </p:cNvSpPr>
                <p:nvPr/>
              </p:nvSpPr>
              <p:spPr bwMode="auto">
                <a:xfrm>
                  <a:off x="5210" y="2771"/>
                  <a:ext cx="85" cy="143"/>
                </a:xfrm>
                <a:custGeom>
                  <a:avLst/>
                  <a:gdLst>
                    <a:gd name="T0" fmla="*/ 0 w 341"/>
                    <a:gd name="T1" fmla="*/ 0 h 573"/>
                    <a:gd name="T2" fmla="*/ 0 w 341"/>
                    <a:gd name="T3" fmla="*/ 0 h 573"/>
                    <a:gd name="T4" fmla="*/ 0 w 341"/>
                    <a:gd name="T5" fmla="*/ 0 h 573"/>
                    <a:gd name="T6" fmla="*/ 0 w 341"/>
                    <a:gd name="T7" fmla="*/ 0 h 573"/>
                    <a:gd name="T8" fmla="*/ 0 w 341"/>
                    <a:gd name="T9" fmla="*/ 0 h 573"/>
                    <a:gd name="T10" fmla="*/ 0 w 341"/>
                    <a:gd name="T11" fmla="*/ 0 h 573"/>
                    <a:gd name="T12" fmla="*/ 0 w 341"/>
                    <a:gd name="T13" fmla="*/ 0 h 573"/>
                    <a:gd name="T14" fmla="*/ 0 w 341"/>
                    <a:gd name="T15" fmla="*/ 0 h 573"/>
                    <a:gd name="T16" fmla="*/ 0 w 341"/>
                    <a:gd name="T17" fmla="*/ 0 h 573"/>
                    <a:gd name="T18" fmla="*/ 0 w 341"/>
                    <a:gd name="T19" fmla="*/ 0 h 573"/>
                    <a:gd name="T20" fmla="*/ 0 w 341"/>
                    <a:gd name="T21" fmla="*/ 0 h 573"/>
                    <a:gd name="T22" fmla="*/ 0 w 341"/>
                    <a:gd name="T23" fmla="*/ 0 h 573"/>
                    <a:gd name="T24" fmla="*/ 0 w 341"/>
                    <a:gd name="T25" fmla="*/ 0 h 573"/>
                    <a:gd name="T26" fmla="*/ 0 w 341"/>
                    <a:gd name="T27" fmla="*/ 0 h 573"/>
                    <a:gd name="T28" fmla="*/ 0 w 341"/>
                    <a:gd name="T29" fmla="*/ 0 h 573"/>
                    <a:gd name="T30" fmla="*/ 0 w 341"/>
                    <a:gd name="T31" fmla="*/ 0 h 573"/>
                    <a:gd name="T32" fmla="*/ 0 w 341"/>
                    <a:gd name="T33" fmla="*/ 0 h 573"/>
                    <a:gd name="T34" fmla="*/ 0 w 341"/>
                    <a:gd name="T35" fmla="*/ 0 h 573"/>
                    <a:gd name="T36" fmla="*/ 0 w 341"/>
                    <a:gd name="T37" fmla="*/ 0 h 573"/>
                    <a:gd name="T38" fmla="*/ 0 w 341"/>
                    <a:gd name="T39" fmla="*/ 0 h 573"/>
                    <a:gd name="T40" fmla="*/ 0 w 341"/>
                    <a:gd name="T41" fmla="*/ 0 h 573"/>
                    <a:gd name="T42" fmla="*/ 0 w 341"/>
                    <a:gd name="T43" fmla="*/ 0 h 573"/>
                    <a:gd name="T44" fmla="*/ 0 w 341"/>
                    <a:gd name="T45" fmla="*/ 0 h 573"/>
                    <a:gd name="T46" fmla="*/ 0 w 341"/>
                    <a:gd name="T47" fmla="*/ 0 h 573"/>
                    <a:gd name="T48" fmla="*/ 0 w 341"/>
                    <a:gd name="T49" fmla="*/ 0 h 573"/>
                    <a:gd name="T50" fmla="*/ 0 w 341"/>
                    <a:gd name="T51" fmla="*/ 0 h 573"/>
                    <a:gd name="T52" fmla="*/ 0 w 341"/>
                    <a:gd name="T53" fmla="*/ 0 h 573"/>
                    <a:gd name="T54" fmla="*/ 0 w 341"/>
                    <a:gd name="T55" fmla="*/ 0 h 573"/>
                    <a:gd name="T56" fmla="*/ 0 w 341"/>
                    <a:gd name="T57" fmla="*/ 0 h 573"/>
                    <a:gd name="T58" fmla="*/ 0 w 341"/>
                    <a:gd name="T59" fmla="*/ 0 h 573"/>
                    <a:gd name="T60" fmla="*/ 0 w 341"/>
                    <a:gd name="T61" fmla="*/ 0 h 573"/>
                    <a:gd name="T62" fmla="*/ 0 w 341"/>
                    <a:gd name="T63" fmla="*/ 0 h 573"/>
                    <a:gd name="T64" fmla="*/ 0 w 341"/>
                    <a:gd name="T65" fmla="*/ 0 h 573"/>
                    <a:gd name="T66" fmla="*/ 0 w 341"/>
                    <a:gd name="T67" fmla="*/ 0 h 573"/>
                    <a:gd name="T68" fmla="*/ 0 w 341"/>
                    <a:gd name="T69" fmla="*/ 0 h 573"/>
                    <a:gd name="T70" fmla="*/ 0 w 341"/>
                    <a:gd name="T71" fmla="*/ 0 h 573"/>
                    <a:gd name="T72" fmla="*/ 0 w 341"/>
                    <a:gd name="T73" fmla="*/ 0 h 573"/>
                    <a:gd name="T74" fmla="*/ 0 w 341"/>
                    <a:gd name="T75" fmla="*/ 0 h 573"/>
                    <a:gd name="T76" fmla="*/ 0 w 341"/>
                    <a:gd name="T77" fmla="*/ 0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41" h="573">
                      <a:moveTo>
                        <a:pt x="0" y="29"/>
                      </a:moveTo>
                      <a:lnTo>
                        <a:pt x="5" y="6"/>
                      </a:lnTo>
                      <a:lnTo>
                        <a:pt x="58" y="0"/>
                      </a:lnTo>
                      <a:lnTo>
                        <a:pt x="87" y="25"/>
                      </a:lnTo>
                      <a:lnTo>
                        <a:pt x="131" y="87"/>
                      </a:lnTo>
                      <a:lnTo>
                        <a:pt x="187" y="169"/>
                      </a:lnTo>
                      <a:lnTo>
                        <a:pt x="241" y="226"/>
                      </a:lnTo>
                      <a:lnTo>
                        <a:pt x="337" y="333"/>
                      </a:lnTo>
                      <a:lnTo>
                        <a:pt x="341" y="356"/>
                      </a:lnTo>
                      <a:lnTo>
                        <a:pt x="323" y="371"/>
                      </a:lnTo>
                      <a:lnTo>
                        <a:pt x="274" y="390"/>
                      </a:lnTo>
                      <a:lnTo>
                        <a:pt x="206" y="404"/>
                      </a:lnTo>
                      <a:lnTo>
                        <a:pt x="125" y="410"/>
                      </a:lnTo>
                      <a:lnTo>
                        <a:pt x="96" y="415"/>
                      </a:lnTo>
                      <a:lnTo>
                        <a:pt x="87" y="434"/>
                      </a:lnTo>
                      <a:lnTo>
                        <a:pt x="106" y="467"/>
                      </a:lnTo>
                      <a:lnTo>
                        <a:pt x="173" y="525"/>
                      </a:lnTo>
                      <a:lnTo>
                        <a:pt x="222" y="539"/>
                      </a:lnTo>
                      <a:lnTo>
                        <a:pt x="231" y="558"/>
                      </a:lnTo>
                      <a:lnTo>
                        <a:pt x="211" y="573"/>
                      </a:lnTo>
                      <a:lnTo>
                        <a:pt x="168" y="573"/>
                      </a:lnTo>
                      <a:lnTo>
                        <a:pt x="110" y="539"/>
                      </a:lnTo>
                      <a:lnTo>
                        <a:pt x="63" y="492"/>
                      </a:lnTo>
                      <a:lnTo>
                        <a:pt x="33" y="448"/>
                      </a:lnTo>
                      <a:lnTo>
                        <a:pt x="33" y="415"/>
                      </a:lnTo>
                      <a:lnTo>
                        <a:pt x="54" y="390"/>
                      </a:lnTo>
                      <a:lnTo>
                        <a:pt x="82" y="380"/>
                      </a:lnTo>
                      <a:lnTo>
                        <a:pt x="125" y="375"/>
                      </a:lnTo>
                      <a:lnTo>
                        <a:pt x="173" y="375"/>
                      </a:lnTo>
                      <a:lnTo>
                        <a:pt x="231" y="366"/>
                      </a:lnTo>
                      <a:lnTo>
                        <a:pt x="260" y="356"/>
                      </a:lnTo>
                      <a:lnTo>
                        <a:pt x="274" y="342"/>
                      </a:lnTo>
                      <a:lnTo>
                        <a:pt x="269" y="328"/>
                      </a:lnTo>
                      <a:lnTo>
                        <a:pt x="227" y="289"/>
                      </a:lnTo>
                      <a:lnTo>
                        <a:pt x="159" y="221"/>
                      </a:lnTo>
                      <a:lnTo>
                        <a:pt x="96" y="163"/>
                      </a:lnTo>
                      <a:lnTo>
                        <a:pt x="29" y="102"/>
                      </a:lnTo>
                      <a:lnTo>
                        <a:pt x="5" y="58"/>
                      </a:lnTo>
                      <a:lnTo>
                        <a:pt x="0" y="29"/>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9" name="Freeform 114"/>
                <p:cNvSpPr>
                  <a:spLocks/>
                </p:cNvSpPr>
                <p:nvPr/>
              </p:nvSpPr>
              <p:spPr bwMode="auto">
                <a:xfrm>
                  <a:off x="5154" y="2891"/>
                  <a:ext cx="93" cy="215"/>
                </a:xfrm>
                <a:custGeom>
                  <a:avLst/>
                  <a:gdLst>
                    <a:gd name="T0" fmla="*/ 0 w 371"/>
                    <a:gd name="T1" fmla="*/ 0 h 861"/>
                    <a:gd name="T2" fmla="*/ 0 w 371"/>
                    <a:gd name="T3" fmla="*/ 0 h 861"/>
                    <a:gd name="T4" fmla="*/ 0 w 371"/>
                    <a:gd name="T5" fmla="*/ 0 h 861"/>
                    <a:gd name="T6" fmla="*/ 0 w 371"/>
                    <a:gd name="T7" fmla="*/ 0 h 861"/>
                    <a:gd name="T8" fmla="*/ 0 w 371"/>
                    <a:gd name="T9" fmla="*/ 0 h 861"/>
                    <a:gd name="T10" fmla="*/ 0 w 371"/>
                    <a:gd name="T11" fmla="*/ 0 h 861"/>
                    <a:gd name="T12" fmla="*/ 0 w 371"/>
                    <a:gd name="T13" fmla="*/ 0 h 861"/>
                    <a:gd name="T14" fmla="*/ 0 w 371"/>
                    <a:gd name="T15" fmla="*/ 0 h 861"/>
                    <a:gd name="T16" fmla="*/ 0 w 371"/>
                    <a:gd name="T17" fmla="*/ 0 h 861"/>
                    <a:gd name="T18" fmla="*/ 0 w 371"/>
                    <a:gd name="T19" fmla="*/ 0 h 861"/>
                    <a:gd name="T20" fmla="*/ 0 w 371"/>
                    <a:gd name="T21" fmla="*/ 0 h 861"/>
                    <a:gd name="T22" fmla="*/ 0 w 371"/>
                    <a:gd name="T23" fmla="*/ 0 h 861"/>
                    <a:gd name="T24" fmla="*/ 0 w 371"/>
                    <a:gd name="T25" fmla="*/ 0 h 861"/>
                    <a:gd name="T26" fmla="*/ 0 w 371"/>
                    <a:gd name="T27" fmla="*/ 0 h 861"/>
                    <a:gd name="T28" fmla="*/ 0 w 371"/>
                    <a:gd name="T29" fmla="*/ 0 h 861"/>
                    <a:gd name="T30" fmla="*/ 0 w 371"/>
                    <a:gd name="T31" fmla="*/ 0 h 861"/>
                    <a:gd name="T32" fmla="*/ 0 w 371"/>
                    <a:gd name="T33" fmla="*/ 0 h 861"/>
                    <a:gd name="T34" fmla="*/ 0 w 371"/>
                    <a:gd name="T35" fmla="*/ 0 h 861"/>
                    <a:gd name="T36" fmla="*/ 0 w 371"/>
                    <a:gd name="T37" fmla="*/ 0 h 861"/>
                    <a:gd name="T38" fmla="*/ 0 w 371"/>
                    <a:gd name="T39" fmla="*/ 0 h 861"/>
                    <a:gd name="T40" fmla="*/ 0 w 371"/>
                    <a:gd name="T41" fmla="*/ 0 h 861"/>
                    <a:gd name="T42" fmla="*/ 0 w 371"/>
                    <a:gd name="T43" fmla="*/ 0 h 861"/>
                    <a:gd name="T44" fmla="*/ 0 w 371"/>
                    <a:gd name="T45" fmla="*/ 0 h 861"/>
                    <a:gd name="T46" fmla="*/ 0 w 371"/>
                    <a:gd name="T47" fmla="*/ 0 h 861"/>
                    <a:gd name="T48" fmla="*/ 0 w 371"/>
                    <a:gd name="T49" fmla="*/ 0 h 861"/>
                    <a:gd name="T50" fmla="*/ 0 w 371"/>
                    <a:gd name="T51" fmla="*/ 0 h 861"/>
                    <a:gd name="T52" fmla="*/ 0 w 371"/>
                    <a:gd name="T53" fmla="*/ 0 h 861"/>
                    <a:gd name="T54" fmla="*/ 0 w 371"/>
                    <a:gd name="T55" fmla="*/ 0 h 861"/>
                    <a:gd name="T56" fmla="*/ 0 w 371"/>
                    <a:gd name="T57" fmla="*/ 0 h 861"/>
                    <a:gd name="T58" fmla="*/ 0 w 371"/>
                    <a:gd name="T59" fmla="*/ 0 h 861"/>
                    <a:gd name="T60" fmla="*/ 0 w 371"/>
                    <a:gd name="T61" fmla="*/ 0 h 861"/>
                    <a:gd name="T62" fmla="*/ 0 w 371"/>
                    <a:gd name="T63" fmla="*/ 0 h 861"/>
                    <a:gd name="T64" fmla="*/ 0 w 371"/>
                    <a:gd name="T65" fmla="*/ 0 h 861"/>
                    <a:gd name="T66" fmla="*/ 0 w 371"/>
                    <a:gd name="T67" fmla="*/ 0 h 861"/>
                    <a:gd name="T68" fmla="*/ 0 w 371"/>
                    <a:gd name="T69" fmla="*/ 0 h 861"/>
                    <a:gd name="T70" fmla="*/ 0 w 371"/>
                    <a:gd name="T71" fmla="*/ 0 h 8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71" h="861">
                      <a:moveTo>
                        <a:pt x="184" y="0"/>
                      </a:moveTo>
                      <a:lnTo>
                        <a:pt x="237" y="10"/>
                      </a:lnTo>
                      <a:lnTo>
                        <a:pt x="261" y="49"/>
                      </a:lnTo>
                      <a:lnTo>
                        <a:pt x="256" y="140"/>
                      </a:lnTo>
                      <a:lnTo>
                        <a:pt x="247" y="236"/>
                      </a:lnTo>
                      <a:lnTo>
                        <a:pt x="247" y="337"/>
                      </a:lnTo>
                      <a:lnTo>
                        <a:pt x="294" y="456"/>
                      </a:lnTo>
                      <a:lnTo>
                        <a:pt x="333" y="543"/>
                      </a:lnTo>
                      <a:lnTo>
                        <a:pt x="352" y="629"/>
                      </a:lnTo>
                      <a:lnTo>
                        <a:pt x="348" y="706"/>
                      </a:lnTo>
                      <a:lnTo>
                        <a:pt x="348" y="736"/>
                      </a:lnTo>
                      <a:lnTo>
                        <a:pt x="367" y="765"/>
                      </a:lnTo>
                      <a:lnTo>
                        <a:pt x="371" y="793"/>
                      </a:lnTo>
                      <a:lnTo>
                        <a:pt x="357" y="807"/>
                      </a:lnTo>
                      <a:lnTo>
                        <a:pt x="319" y="798"/>
                      </a:lnTo>
                      <a:lnTo>
                        <a:pt x="247" y="788"/>
                      </a:lnTo>
                      <a:lnTo>
                        <a:pt x="160" y="807"/>
                      </a:lnTo>
                      <a:lnTo>
                        <a:pt x="102" y="842"/>
                      </a:lnTo>
                      <a:lnTo>
                        <a:pt x="73" y="861"/>
                      </a:lnTo>
                      <a:lnTo>
                        <a:pt x="44" y="861"/>
                      </a:lnTo>
                      <a:lnTo>
                        <a:pt x="0" y="798"/>
                      </a:lnTo>
                      <a:lnTo>
                        <a:pt x="6" y="788"/>
                      </a:lnTo>
                      <a:lnTo>
                        <a:pt x="93" y="760"/>
                      </a:lnTo>
                      <a:lnTo>
                        <a:pt x="194" y="746"/>
                      </a:lnTo>
                      <a:lnTo>
                        <a:pt x="266" y="741"/>
                      </a:lnTo>
                      <a:lnTo>
                        <a:pt x="310" y="741"/>
                      </a:lnTo>
                      <a:lnTo>
                        <a:pt x="319" y="711"/>
                      </a:lnTo>
                      <a:lnTo>
                        <a:pt x="305" y="629"/>
                      </a:lnTo>
                      <a:lnTo>
                        <a:pt x="271" y="543"/>
                      </a:lnTo>
                      <a:lnTo>
                        <a:pt x="217" y="433"/>
                      </a:lnTo>
                      <a:lnTo>
                        <a:pt x="175" y="337"/>
                      </a:lnTo>
                      <a:lnTo>
                        <a:pt x="156" y="250"/>
                      </a:lnTo>
                      <a:lnTo>
                        <a:pt x="151" y="154"/>
                      </a:lnTo>
                      <a:lnTo>
                        <a:pt x="151" y="63"/>
                      </a:lnTo>
                      <a:lnTo>
                        <a:pt x="170" y="24"/>
                      </a:lnTo>
                      <a:lnTo>
                        <a:pt x="184"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0" name="Freeform 115"/>
                <p:cNvSpPr>
                  <a:spLocks/>
                </p:cNvSpPr>
                <p:nvPr/>
              </p:nvSpPr>
              <p:spPr bwMode="auto">
                <a:xfrm>
                  <a:off x="5109" y="2897"/>
                  <a:ext cx="77" cy="179"/>
                </a:xfrm>
                <a:custGeom>
                  <a:avLst/>
                  <a:gdLst>
                    <a:gd name="T0" fmla="*/ 0 w 308"/>
                    <a:gd name="T1" fmla="*/ 0 h 717"/>
                    <a:gd name="T2" fmla="*/ 0 w 308"/>
                    <a:gd name="T3" fmla="*/ 0 h 717"/>
                    <a:gd name="T4" fmla="*/ 0 w 308"/>
                    <a:gd name="T5" fmla="*/ 0 h 717"/>
                    <a:gd name="T6" fmla="*/ 0 w 308"/>
                    <a:gd name="T7" fmla="*/ 0 h 717"/>
                    <a:gd name="T8" fmla="*/ 0 w 308"/>
                    <a:gd name="T9" fmla="*/ 0 h 717"/>
                    <a:gd name="T10" fmla="*/ 0 w 308"/>
                    <a:gd name="T11" fmla="*/ 0 h 717"/>
                    <a:gd name="T12" fmla="*/ 0 w 308"/>
                    <a:gd name="T13" fmla="*/ 0 h 717"/>
                    <a:gd name="T14" fmla="*/ 0 w 308"/>
                    <a:gd name="T15" fmla="*/ 0 h 717"/>
                    <a:gd name="T16" fmla="*/ 0 w 308"/>
                    <a:gd name="T17" fmla="*/ 0 h 717"/>
                    <a:gd name="T18" fmla="*/ 0 w 308"/>
                    <a:gd name="T19" fmla="*/ 0 h 717"/>
                    <a:gd name="T20" fmla="*/ 0 w 308"/>
                    <a:gd name="T21" fmla="*/ 0 h 717"/>
                    <a:gd name="T22" fmla="*/ 0 w 308"/>
                    <a:gd name="T23" fmla="*/ 0 h 717"/>
                    <a:gd name="T24" fmla="*/ 0 w 308"/>
                    <a:gd name="T25" fmla="*/ 0 h 717"/>
                    <a:gd name="T26" fmla="*/ 0 w 308"/>
                    <a:gd name="T27" fmla="*/ 0 h 717"/>
                    <a:gd name="T28" fmla="*/ 0 w 308"/>
                    <a:gd name="T29" fmla="*/ 0 h 717"/>
                    <a:gd name="T30" fmla="*/ 0 w 308"/>
                    <a:gd name="T31" fmla="*/ 0 h 717"/>
                    <a:gd name="T32" fmla="*/ 0 w 308"/>
                    <a:gd name="T33" fmla="*/ 0 h 717"/>
                    <a:gd name="T34" fmla="*/ 0 w 308"/>
                    <a:gd name="T35" fmla="*/ 0 h 717"/>
                    <a:gd name="T36" fmla="*/ 0 w 308"/>
                    <a:gd name="T37" fmla="*/ 0 h 717"/>
                    <a:gd name="T38" fmla="*/ 0 w 308"/>
                    <a:gd name="T39" fmla="*/ 0 h 717"/>
                    <a:gd name="T40" fmla="*/ 0 w 308"/>
                    <a:gd name="T41" fmla="*/ 0 h 717"/>
                    <a:gd name="T42" fmla="*/ 0 w 308"/>
                    <a:gd name="T43" fmla="*/ 0 h 717"/>
                    <a:gd name="T44" fmla="*/ 0 w 308"/>
                    <a:gd name="T45" fmla="*/ 0 h 717"/>
                    <a:gd name="T46" fmla="*/ 0 w 308"/>
                    <a:gd name="T47" fmla="*/ 0 h 717"/>
                    <a:gd name="T48" fmla="*/ 0 w 308"/>
                    <a:gd name="T49" fmla="*/ 0 h 717"/>
                    <a:gd name="T50" fmla="*/ 0 w 308"/>
                    <a:gd name="T51" fmla="*/ 0 h 717"/>
                    <a:gd name="T52" fmla="*/ 0 w 308"/>
                    <a:gd name="T53" fmla="*/ 0 h 717"/>
                    <a:gd name="T54" fmla="*/ 0 w 308"/>
                    <a:gd name="T55" fmla="*/ 0 h 717"/>
                    <a:gd name="T56" fmla="*/ 0 w 308"/>
                    <a:gd name="T57" fmla="*/ 0 h 7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08" h="717">
                      <a:moveTo>
                        <a:pt x="231" y="0"/>
                      </a:moveTo>
                      <a:lnTo>
                        <a:pt x="275" y="0"/>
                      </a:lnTo>
                      <a:lnTo>
                        <a:pt x="289" y="28"/>
                      </a:lnTo>
                      <a:lnTo>
                        <a:pt x="299" y="91"/>
                      </a:lnTo>
                      <a:lnTo>
                        <a:pt x="289" y="157"/>
                      </a:lnTo>
                      <a:lnTo>
                        <a:pt x="264" y="293"/>
                      </a:lnTo>
                      <a:lnTo>
                        <a:pt x="269" y="351"/>
                      </a:lnTo>
                      <a:lnTo>
                        <a:pt x="299" y="466"/>
                      </a:lnTo>
                      <a:lnTo>
                        <a:pt x="308" y="547"/>
                      </a:lnTo>
                      <a:lnTo>
                        <a:pt x="308" y="610"/>
                      </a:lnTo>
                      <a:lnTo>
                        <a:pt x="294" y="624"/>
                      </a:lnTo>
                      <a:lnTo>
                        <a:pt x="250" y="634"/>
                      </a:lnTo>
                      <a:lnTo>
                        <a:pt x="192" y="649"/>
                      </a:lnTo>
                      <a:lnTo>
                        <a:pt x="135" y="678"/>
                      </a:lnTo>
                      <a:lnTo>
                        <a:pt x="77" y="717"/>
                      </a:lnTo>
                      <a:lnTo>
                        <a:pt x="53" y="717"/>
                      </a:lnTo>
                      <a:lnTo>
                        <a:pt x="0" y="673"/>
                      </a:lnTo>
                      <a:lnTo>
                        <a:pt x="5" y="654"/>
                      </a:lnTo>
                      <a:lnTo>
                        <a:pt x="72" y="624"/>
                      </a:lnTo>
                      <a:lnTo>
                        <a:pt x="187" y="596"/>
                      </a:lnTo>
                      <a:lnTo>
                        <a:pt x="241" y="577"/>
                      </a:lnTo>
                      <a:lnTo>
                        <a:pt x="250" y="558"/>
                      </a:lnTo>
                      <a:lnTo>
                        <a:pt x="250" y="475"/>
                      </a:lnTo>
                      <a:lnTo>
                        <a:pt x="231" y="370"/>
                      </a:lnTo>
                      <a:lnTo>
                        <a:pt x="222" y="302"/>
                      </a:lnTo>
                      <a:lnTo>
                        <a:pt x="212" y="197"/>
                      </a:lnTo>
                      <a:lnTo>
                        <a:pt x="207" y="82"/>
                      </a:lnTo>
                      <a:lnTo>
                        <a:pt x="212" y="28"/>
                      </a:lnTo>
                      <a:lnTo>
                        <a:pt x="231"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nvGrpSpPr>
          <p:cNvPr id="7171" name="组合 38"/>
          <p:cNvGrpSpPr>
            <a:grpSpLocks/>
          </p:cNvGrpSpPr>
          <p:nvPr/>
        </p:nvGrpSpPr>
        <p:grpSpPr bwMode="auto">
          <a:xfrm>
            <a:off x="7637463" y="33338"/>
            <a:ext cx="1422400" cy="617537"/>
            <a:chOff x="6053670" y="2277533"/>
            <a:chExt cx="1422400" cy="617092"/>
          </a:xfrm>
        </p:grpSpPr>
        <p:sp>
          <p:nvSpPr>
            <p:cNvPr id="7179" name="文本框 39"/>
            <p:cNvSpPr txBox="1">
              <a:spLocks noChangeArrowheads="1"/>
            </p:cNvSpPr>
            <p:nvPr/>
          </p:nvSpPr>
          <p:spPr bwMode="auto">
            <a:xfrm>
              <a:off x="6053670" y="2277533"/>
              <a:ext cx="1422400" cy="617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pPr>
              <a:r>
                <a:rPr lang="en-US" altLang="zh-CN" sz="1600" b="1">
                  <a:solidFill>
                    <a:srgbClr val="6699FF"/>
                  </a:solidFill>
                </a:rPr>
                <a:t>Data Structure</a:t>
              </a:r>
            </a:p>
            <a:p>
              <a:pPr algn="ctr">
                <a:lnSpc>
                  <a:spcPct val="110000"/>
                </a:lnSpc>
              </a:pPr>
              <a:r>
                <a:rPr lang="en-US" altLang="zh-CN" sz="1500" b="1">
                  <a:solidFill>
                    <a:srgbClr val="6699FF"/>
                  </a:solidFill>
                </a:rPr>
                <a:t>BY PENG BO</a:t>
              </a:r>
              <a:endParaRPr lang="zh-CN" altLang="en-US" sz="1500" b="1">
                <a:solidFill>
                  <a:srgbClr val="6699FF"/>
                </a:solidFill>
              </a:endParaRPr>
            </a:p>
          </p:txBody>
        </p:sp>
        <p:cxnSp>
          <p:nvCxnSpPr>
            <p:cNvPr id="41" name="直接连接符 40"/>
            <p:cNvCxnSpPr/>
            <p:nvPr/>
          </p:nvCxnSpPr>
          <p:spPr>
            <a:xfrm>
              <a:off x="6112407" y="2590045"/>
              <a:ext cx="1330325"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grpSp>
      <p:grpSp>
        <p:nvGrpSpPr>
          <p:cNvPr id="42" name="Group 57"/>
          <p:cNvGrpSpPr>
            <a:grpSpLocks/>
          </p:cNvGrpSpPr>
          <p:nvPr/>
        </p:nvGrpSpPr>
        <p:grpSpPr bwMode="auto">
          <a:xfrm>
            <a:off x="395288" y="2155825"/>
            <a:ext cx="3810000" cy="2209800"/>
            <a:chOff x="249" y="1389"/>
            <a:chExt cx="2400" cy="1392"/>
          </a:xfrm>
        </p:grpSpPr>
        <p:sp>
          <p:nvSpPr>
            <p:cNvPr id="7176" name="Rectangle 15"/>
            <p:cNvSpPr>
              <a:spLocks noChangeArrowheads="1"/>
            </p:cNvSpPr>
            <p:nvPr/>
          </p:nvSpPr>
          <p:spPr bwMode="auto">
            <a:xfrm>
              <a:off x="249" y="2262"/>
              <a:ext cx="2400" cy="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sz="4800" b="1">
                  <a:latin typeface="Times New Roman" panose="02020603050405020304" pitchFamily="18" charset="0"/>
                  <a:ea typeface="黑体" panose="02010609060101010101" pitchFamily="49" charset="-122"/>
                </a:rPr>
                <a:t>绪        论</a:t>
              </a:r>
            </a:p>
          </p:txBody>
        </p:sp>
        <p:sp>
          <p:nvSpPr>
            <p:cNvPr id="7177" name="Rectangle 17"/>
            <p:cNvSpPr>
              <a:spLocks noChangeArrowheads="1"/>
            </p:cNvSpPr>
            <p:nvPr/>
          </p:nvSpPr>
          <p:spPr bwMode="auto">
            <a:xfrm>
              <a:off x="633" y="1541"/>
              <a:ext cx="1632"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sz="3200" b="1">
                  <a:latin typeface="Arial" panose="020B0604020202020204" pitchFamily="34" charset="0"/>
                  <a:ea typeface="黑体" panose="02010609060101010101" pitchFamily="49" charset="-122"/>
                </a:rPr>
                <a:t>第          章</a:t>
              </a:r>
            </a:p>
          </p:txBody>
        </p:sp>
        <p:sp>
          <p:nvSpPr>
            <p:cNvPr id="7178" name="WordArt 56"/>
            <p:cNvSpPr>
              <a:spLocks noChangeArrowheads="1" noChangeShapeType="1" noTextEdit="1"/>
            </p:cNvSpPr>
            <p:nvPr/>
          </p:nvSpPr>
          <p:spPr bwMode="auto">
            <a:xfrm>
              <a:off x="1324" y="1389"/>
              <a:ext cx="377" cy="560"/>
            </a:xfrm>
            <a:prstGeom prst="rect">
              <a:avLst/>
            </a:prstGeom>
          </p:spPr>
          <p:txBody>
            <a:bodyPr wrap="none" fromWordArt="1">
              <a:prstTxWarp prst="textPlain">
                <a:avLst>
                  <a:gd name="adj" fmla="val 50000"/>
                </a:avLst>
              </a:prstTxWarp>
            </a:bodyPr>
            <a:lstStyle/>
            <a:p>
              <a:pPr algn="ctr"/>
              <a:r>
                <a:rPr lang="en-US" altLang="zh-CN"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rPr>
                <a:t>1</a:t>
              </a:r>
              <a:endParaRPr lang="zh-CN" altLang="en-US"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endParaRPr>
            </a:p>
          </p:txBody>
        </p:sp>
      </p:grpSp>
      <p:sp>
        <p:nvSpPr>
          <p:cNvPr id="46" name="Text Box 95"/>
          <p:cNvSpPr txBox="1">
            <a:spLocks noChangeArrowheads="1"/>
          </p:cNvSpPr>
          <p:nvPr/>
        </p:nvSpPr>
        <p:spPr bwMode="auto">
          <a:xfrm>
            <a:off x="4859338" y="1844675"/>
            <a:ext cx="4105275" cy="3081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lang="en-US" altLang="zh-CN" sz="2000" b="1" dirty="0">
                <a:solidFill>
                  <a:schemeClr val="bg1"/>
                </a:solidFill>
                <a:latin typeface="Times New Roman" panose="02020603050405020304" pitchFamily="18" charset="0"/>
                <a:ea typeface="黑体" panose="02010609060101010101" pitchFamily="49" charset="-122"/>
              </a:rPr>
              <a:t>        </a:t>
            </a:r>
            <a:r>
              <a:rPr lang="zh-CN" altLang="en-US" sz="2000" b="1" dirty="0">
                <a:solidFill>
                  <a:schemeClr val="bg1"/>
                </a:solidFill>
                <a:latin typeface="Times New Roman" panose="02020603050405020304" pitchFamily="18" charset="0"/>
                <a:ea typeface="黑体" panose="02010609060101010101" pitchFamily="49" charset="-122"/>
              </a:rPr>
              <a:t>使用计算机求解任何问题都离不开程序设计，而程序设计的实质就是数据表示和数据处理。数据表示的核心任务是数据结构设计；数据处理的核心任务是算法设计。因此，数据结构课程主要讨论数据表示和数据处理的基本问题。 </a:t>
            </a:r>
          </a:p>
        </p:txBody>
      </p:sp>
      <p:sp>
        <p:nvSpPr>
          <p:cNvPr id="48" name="WordArt 181"/>
          <p:cNvSpPr>
            <a:spLocks noChangeArrowheads="1" noChangeShapeType="1" noTextEdit="1"/>
          </p:cNvSpPr>
          <p:nvPr/>
        </p:nvSpPr>
        <p:spPr bwMode="auto">
          <a:xfrm>
            <a:off x="395288" y="801688"/>
            <a:ext cx="3744912" cy="466725"/>
          </a:xfrm>
          <a:prstGeom prst="rect">
            <a:avLst/>
          </a:prstGeom>
        </p:spPr>
        <p:txBody>
          <a:bodyPr wrap="none" fromWordArt="1">
            <a:prstTxWarp prst="textPlain">
              <a:avLst>
                <a:gd name="adj" fmla="val 50000"/>
              </a:avLst>
            </a:prstTxWarp>
          </a:bodyPr>
          <a:lstStyle/>
          <a:p>
            <a:pPr algn="ctr" eaLnBrk="1" hangingPunct="1">
              <a:defRPr/>
            </a:pPr>
            <a:r>
              <a:rPr lang="zh-CN" altLang="en-US" sz="3600" kern="10" dirty="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第</a:t>
            </a:r>
            <a:r>
              <a:rPr lang="en-US" altLang="zh-CN" sz="3600" kern="10" dirty="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1</a:t>
            </a:r>
            <a:r>
              <a:rPr lang="zh-CN" altLang="en-US" sz="3600" kern="10" dirty="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章主要内容</a:t>
            </a:r>
          </a:p>
        </p:txBody>
      </p:sp>
      <p:sp>
        <p:nvSpPr>
          <p:cNvPr id="49" name="WordArt 180"/>
          <p:cNvSpPr>
            <a:spLocks noChangeArrowheads="1" noChangeShapeType="1" noTextEdit="1"/>
          </p:cNvSpPr>
          <p:nvPr/>
        </p:nvSpPr>
        <p:spPr bwMode="auto">
          <a:xfrm>
            <a:off x="4757809" y="5589588"/>
            <a:ext cx="4311051" cy="503237"/>
          </a:xfrm>
          <a:prstGeom prst="rect">
            <a:avLst/>
          </a:prstGeom>
        </p:spPr>
        <p:txBody>
          <a:bodyPr wrap="none" fromWordArt="1">
            <a:prstTxWarp prst="textPlain">
              <a:avLst>
                <a:gd name="adj" fmla="val 50000"/>
              </a:avLst>
            </a:prstTxWarp>
          </a:bodyPr>
          <a:lstStyle/>
          <a:p>
            <a:pPr algn="ctr" eaLnBrk="1" hangingPunct="1">
              <a:defRPr/>
            </a:pP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数据结构</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基于 </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C </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语言的描述</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endParaRPr lang="en-US" altLang="zh-CN" sz="2400" kern="10" dirty="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endParaRPr>
          </a:p>
          <a:p>
            <a:pPr algn="ctr" eaLnBrk="1" hangingPunct="1">
              <a:defRPr/>
            </a:pPr>
            <a:r>
              <a:rPr lang="zh-CN" altLang="en-US" sz="2400" kern="10" dirty="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清华大学出版社</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2000" fill="hold"/>
                                        <p:tgtEl>
                                          <p:spTgt spid="48"/>
                                        </p:tgtEl>
                                        <p:attrNameLst>
                                          <p:attrName>ppt_x</p:attrName>
                                        </p:attrNameLst>
                                      </p:cBhvr>
                                      <p:tavLst>
                                        <p:tav tm="0">
                                          <p:val>
                                            <p:strVal val="0-#ppt_w/2"/>
                                          </p:val>
                                        </p:tav>
                                        <p:tav tm="100000">
                                          <p:val>
                                            <p:strVal val="#ppt_x"/>
                                          </p:val>
                                        </p:tav>
                                      </p:tavLst>
                                    </p:anim>
                                    <p:anim calcmode="lin" valueType="num">
                                      <p:cBhvr additive="base">
                                        <p:cTn id="8" dur="2000" fill="hold"/>
                                        <p:tgtEl>
                                          <p:spTgt spid="48"/>
                                        </p:tgtEl>
                                        <p:attrNameLst>
                                          <p:attrName>ppt_y</p:attrName>
                                        </p:attrNameLst>
                                      </p:cBhvr>
                                      <p:tavLst>
                                        <p:tav tm="0">
                                          <p:val>
                                            <p:strVal val="#ppt_y"/>
                                          </p:val>
                                        </p:tav>
                                        <p:tav tm="100000">
                                          <p:val>
                                            <p:strVal val="#ppt_y"/>
                                          </p:val>
                                        </p:tav>
                                      </p:tavLst>
                                    </p:anim>
                                  </p:childTnLst>
                                </p:cTn>
                              </p:par>
                              <p:par>
                                <p:cTn id="9" presetID="7"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2000" fill="hold"/>
                                        <p:tgtEl>
                                          <p:spTgt spid="49"/>
                                        </p:tgtEl>
                                        <p:attrNameLst>
                                          <p:attrName>ppt_x</p:attrName>
                                        </p:attrNameLst>
                                      </p:cBhvr>
                                      <p:tavLst>
                                        <p:tav tm="0">
                                          <p:val>
                                            <p:strVal val="1+#ppt_w/2"/>
                                          </p:val>
                                        </p:tav>
                                        <p:tav tm="100000">
                                          <p:val>
                                            <p:strVal val="#ppt_x"/>
                                          </p:val>
                                        </p:tav>
                                      </p:tavLst>
                                    </p:anim>
                                    <p:anim calcmode="lin" valueType="num">
                                      <p:cBhvr additive="base">
                                        <p:cTn id="12" dur="2000" fill="hold"/>
                                        <p:tgtEl>
                                          <p:spTgt spid="49"/>
                                        </p:tgtEl>
                                        <p:attrNameLst>
                                          <p:attrName>ppt_y</p:attrName>
                                        </p:attrNameLst>
                                      </p:cBhvr>
                                      <p:tavLst>
                                        <p:tav tm="0">
                                          <p:val>
                                            <p:strVal val="#ppt_y"/>
                                          </p:val>
                                        </p:tav>
                                        <p:tav tm="100000">
                                          <p:val>
                                            <p:strVal val="#ppt_y"/>
                                          </p:val>
                                        </p:tav>
                                      </p:tavLst>
                                    </p:anim>
                                  </p:childTnLst>
                                </p:cTn>
                              </p:par>
                              <p:par>
                                <p:cTn id="13" presetID="31" presetClass="entr" presetSubtype="0" fill="hold" nodeType="withEffect">
                                  <p:stCondLst>
                                    <p:cond delay="0"/>
                                  </p:stCondLst>
                                  <p:iterate type="lt">
                                    <p:tmPct val="5000"/>
                                  </p:iterate>
                                  <p:childTnLst>
                                    <p:set>
                                      <p:cBhvr>
                                        <p:cTn id="14" dur="1" fill="hold">
                                          <p:stCondLst>
                                            <p:cond delay="0"/>
                                          </p:stCondLst>
                                        </p:cTn>
                                        <p:tgtEl>
                                          <p:spTgt spid="42"/>
                                        </p:tgtEl>
                                        <p:attrNameLst>
                                          <p:attrName>style.visibility</p:attrName>
                                        </p:attrNameLst>
                                      </p:cBhvr>
                                      <p:to>
                                        <p:strVal val="visible"/>
                                      </p:to>
                                    </p:set>
                                    <p:anim calcmode="lin" valueType="num">
                                      <p:cBhvr>
                                        <p:cTn id="15" dur="2000" fill="hold"/>
                                        <p:tgtEl>
                                          <p:spTgt spid="42"/>
                                        </p:tgtEl>
                                        <p:attrNameLst>
                                          <p:attrName>ppt_w</p:attrName>
                                        </p:attrNameLst>
                                      </p:cBhvr>
                                      <p:tavLst>
                                        <p:tav tm="0">
                                          <p:val>
                                            <p:fltVal val="0"/>
                                          </p:val>
                                        </p:tav>
                                        <p:tav tm="100000">
                                          <p:val>
                                            <p:strVal val="#ppt_w"/>
                                          </p:val>
                                        </p:tav>
                                      </p:tavLst>
                                    </p:anim>
                                    <p:anim calcmode="lin" valueType="num">
                                      <p:cBhvr>
                                        <p:cTn id="16" dur="2000" fill="hold"/>
                                        <p:tgtEl>
                                          <p:spTgt spid="42"/>
                                        </p:tgtEl>
                                        <p:attrNameLst>
                                          <p:attrName>ppt_h</p:attrName>
                                        </p:attrNameLst>
                                      </p:cBhvr>
                                      <p:tavLst>
                                        <p:tav tm="0">
                                          <p:val>
                                            <p:fltVal val="0"/>
                                          </p:val>
                                        </p:tav>
                                        <p:tav tm="100000">
                                          <p:val>
                                            <p:strVal val="#ppt_h"/>
                                          </p:val>
                                        </p:tav>
                                      </p:tavLst>
                                    </p:anim>
                                    <p:anim calcmode="lin" valueType="num">
                                      <p:cBhvr>
                                        <p:cTn id="17" dur="2000" fill="hold"/>
                                        <p:tgtEl>
                                          <p:spTgt spid="42"/>
                                        </p:tgtEl>
                                        <p:attrNameLst>
                                          <p:attrName>style.rotation</p:attrName>
                                        </p:attrNameLst>
                                      </p:cBhvr>
                                      <p:tavLst>
                                        <p:tav tm="0">
                                          <p:val>
                                            <p:fltVal val="90"/>
                                          </p:val>
                                        </p:tav>
                                        <p:tav tm="100000">
                                          <p:val>
                                            <p:fltVal val="0"/>
                                          </p:val>
                                        </p:tav>
                                      </p:tavLst>
                                    </p:anim>
                                    <p:animEffect transition="in" filter="fade">
                                      <p:cBhvr>
                                        <p:cTn id="18" dur="2000"/>
                                        <p:tgtEl>
                                          <p:spTgt spid="42"/>
                                        </p:tgtEl>
                                      </p:cBhvr>
                                    </p:animEffect>
                                  </p:childTnLst>
                                </p:cTn>
                              </p:par>
                              <p:par>
                                <p:cTn id="19" presetID="27" presetClass="entr" presetSubtype="0" fill="hold" grpId="0" nodeType="withEffect">
                                  <p:stCondLst>
                                    <p:cond delay="0"/>
                                  </p:stCondLst>
                                  <p:iterate type="lt">
                                    <p:tmPct val="50000"/>
                                  </p:iterate>
                                  <p:childTnLst>
                                    <p:set>
                                      <p:cBhvr>
                                        <p:cTn id="20" dur="1" fill="hold">
                                          <p:stCondLst>
                                            <p:cond delay="0"/>
                                          </p:stCondLst>
                                        </p:cTn>
                                        <p:tgtEl>
                                          <p:spTgt spid="46"/>
                                        </p:tgtEl>
                                        <p:attrNameLst>
                                          <p:attrName>style.visibility</p:attrName>
                                        </p:attrNameLst>
                                      </p:cBhvr>
                                      <p:to>
                                        <p:strVal val="visible"/>
                                      </p:to>
                                    </p:set>
                                    <p:anim calcmode="discrete" valueType="clr">
                                      <p:cBhvr override="childStyle">
                                        <p:cTn id="21" dur="100"/>
                                        <p:tgtEl>
                                          <p:spTgt spid="46"/>
                                        </p:tgtEl>
                                        <p:attrNameLst>
                                          <p:attrName>style.color</p:attrName>
                                        </p:attrNameLst>
                                      </p:cBhvr>
                                      <p:tavLst>
                                        <p:tav tm="0">
                                          <p:val>
                                            <p:clrVal>
                                              <a:srgbClr val="FFFF00"/>
                                            </p:clrVal>
                                          </p:val>
                                        </p:tav>
                                        <p:tav tm="50000">
                                          <p:val>
                                            <p:clrVal>
                                              <a:schemeClr val="hlink"/>
                                            </p:clrVal>
                                          </p:val>
                                        </p:tav>
                                      </p:tavLst>
                                    </p:anim>
                                    <p:anim calcmode="discrete" valueType="clr">
                                      <p:cBhvr>
                                        <p:cTn id="22" dur="100"/>
                                        <p:tgtEl>
                                          <p:spTgt spid="46"/>
                                        </p:tgtEl>
                                        <p:attrNameLst>
                                          <p:attrName>fillcolor</p:attrName>
                                        </p:attrNameLst>
                                      </p:cBhvr>
                                      <p:tavLst>
                                        <p:tav tm="0">
                                          <p:val>
                                            <p:clrVal>
                                              <a:schemeClr val="accent2"/>
                                            </p:clrVal>
                                          </p:val>
                                        </p:tav>
                                        <p:tav tm="50000">
                                          <p:val>
                                            <p:clrVal>
                                              <a:schemeClr val="hlink"/>
                                            </p:clrVal>
                                          </p:val>
                                        </p:tav>
                                      </p:tavLst>
                                    </p:anim>
                                    <p:set>
                                      <p:cBhvr>
                                        <p:cTn id="23" dur="100"/>
                                        <p:tgtEl>
                                          <p:spTgt spid="4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组合 1"/>
          <p:cNvGrpSpPr>
            <a:grpSpLocks/>
          </p:cNvGrpSpPr>
          <p:nvPr/>
        </p:nvGrpSpPr>
        <p:grpSpPr bwMode="auto">
          <a:xfrm>
            <a:off x="34925" y="92075"/>
            <a:ext cx="7632700" cy="461963"/>
            <a:chOff x="34925" y="92075"/>
            <a:chExt cx="7632700" cy="461665"/>
          </a:xfrm>
        </p:grpSpPr>
        <p:sp>
          <p:nvSpPr>
            <p:cNvPr id="26635" name="Rectangle 126"/>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6636" name="Rectangle 23"/>
            <p:cNvSpPr>
              <a:spLocks noChangeArrowheads="1"/>
            </p:cNvSpPr>
            <p:nvPr/>
          </p:nvSpPr>
          <p:spPr bwMode="auto">
            <a:xfrm>
              <a:off x="58738" y="92075"/>
              <a:ext cx="444023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1.3  </a:t>
              </a:r>
              <a:r>
                <a:rPr lang="zh-CN" altLang="en-US" sz="2400" b="1">
                  <a:solidFill>
                    <a:srgbClr val="FF0000"/>
                  </a:solidFill>
                  <a:latin typeface="黑体" panose="02010609060101010101" pitchFamily="49" charset="-122"/>
                  <a:ea typeface="黑体" panose="02010609060101010101" pitchFamily="49" charset="-122"/>
                </a:rPr>
                <a:t>数据结构相关的概念</a:t>
              </a:r>
            </a:p>
          </p:txBody>
        </p:sp>
      </p:grpSp>
      <p:grpSp>
        <p:nvGrpSpPr>
          <p:cNvPr id="5" name="Group 8"/>
          <p:cNvGrpSpPr>
            <a:grpSpLocks/>
          </p:cNvGrpSpPr>
          <p:nvPr/>
        </p:nvGrpSpPr>
        <p:grpSpPr bwMode="auto">
          <a:xfrm>
            <a:off x="107950" y="700088"/>
            <a:ext cx="2563813" cy="496887"/>
            <a:chOff x="113" y="441"/>
            <a:chExt cx="1615" cy="313"/>
          </a:xfrm>
        </p:grpSpPr>
        <p:sp>
          <p:nvSpPr>
            <p:cNvPr id="26633" name="Text Box 9"/>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1.3.2  </a:t>
              </a:r>
              <a:r>
                <a:rPr kumimoji="1" lang="zh-CN" altLang="en-US" sz="2200" b="1">
                  <a:solidFill>
                    <a:srgbClr val="3333FF"/>
                  </a:solidFill>
                  <a:latin typeface="Arial" panose="020B0604020202020204" pitchFamily="34" charset="0"/>
                  <a:ea typeface="黑体" panose="02010609060101010101" pitchFamily="49" charset="-122"/>
                </a:rPr>
                <a:t>结构概念</a:t>
              </a:r>
            </a:p>
          </p:txBody>
        </p:sp>
        <p:sp>
          <p:nvSpPr>
            <p:cNvPr id="26634" name="Rectangle 10"/>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15" name="Group 4"/>
          <p:cNvGrpSpPr>
            <a:grpSpLocks/>
          </p:cNvGrpSpPr>
          <p:nvPr/>
        </p:nvGrpSpPr>
        <p:grpSpPr bwMode="auto">
          <a:xfrm>
            <a:off x="228600" y="1484313"/>
            <a:ext cx="8686800" cy="1716087"/>
            <a:chOff x="144" y="960"/>
            <a:chExt cx="5472" cy="2086"/>
          </a:xfrm>
        </p:grpSpPr>
        <p:sp>
          <p:nvSpPr>
            <p:cNvPr id="16" name="AutoShape 5"/>
            <p:cNvSpPr>
              <a:spLocks noChangeArrowheads="1"/>
            </p:cNvSpPr>
            <p:nvPr/>
          </p:nvSpPr>
          <p:spPr bwMode="auto">
            <a:xfrm>
              <a:off x="144" y="960"/>
              <a:ext cx="5472" cy="2086"/>
            </a:xfrm>
            <a:prstGeom prst="roundRect">
              <a:avLst>
                <a:gd name="adj" fmla="val 16667"/>
              </a:avLst>
            </a:prstGeom>
            <a:gradFill rotWithShape="0">
              <a:gsLst>
                <a:gs pos="0">
                  <a:srgbClr val="CCFFFF"/>
                </a:gs>
                <a:gs pos="50000">
                  <a:srgbClr val="FFFFFF"/>
                </a:gs>
                <a:gs pos="100000">
                  <a:srgbClr val="CCFFFF"/>
                </a:gs>
              </a:gsLst>
              <a:lin ang="2700000" scaled="1"/>
            </a:gradFill>
            <a:ln w="57150">
              <a:solidFill>
                <a:srgbClr val="3333FF"/>
              </a:solidFill>
              <a:round/>
              <a:headEnd/>
              <a:tailEnd/>
            </a:ln>
            <a:effec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endParaRPr lang="zh-CN" altLang="en-US" sz="2000" smtClean="0">
                <a:latin typeface="+mj-lt"/>
                <a:ea typeface="仿宋" panose="02010609060101010101" pitchFamily="49" charset="-122"/>
              </a:endParaRPr>
            </a:p>
          </p:txBody>
        </p:sp>
        <p:sp>
          <p:nvSpPr>
            <p:cNvPr id="17" name="Text Box 6"/>
            <p:cNvSpPr txBox="1">
              <a:spLocks noChangeArrowheads="1"/>
            </p:cNvSpPr>
            <p:nvPr/>
          </p:nvSpPr>
          <p:spPr bwMode="auto">
            <a:xfrm>
              <a:off x="336" y="1093"/>
              <a:ext cx="5040" cy="1715"/>
            </a:xfrm>
            <a:prstGeom prst="rect">
              <a:avLst/>
            </a:prstGeom>
            <a:noFill/>
            <a:ln>
              <a:noFill/>
            </a:ln>
            <a:effectLst/>
            <a:extLst>
              <a:ext uri="{909E8E84-426E-40DD-AFC4-6F175D3DCCD1}">
                <a14:hiddenFill xmlns:a14="http://schemas.microsoft.com/office/drawing/2010/main">
                  <a:gradFill rotWithShape="0">
                    <a:gsLst>
                      <a:gs pos="0">
                        <a:srgbClr val="FFFFCC"/>
                      </a:gs>
                      <a:gs pos="50000">
                        <a:srgbClr val="FFFFFF"/>
                      </a:gs>
                      <a:gs pos="100000">
                        <a:srgbClr val="FFFFCC"/>
                      </a:gs>
                    </a:gsLst>
                    <a:lin ang="2700000" scaled="1"/>
                  </a:gradFill>
                </a14:hiddenFill>
              </a:ext>
              <a:ext uri="{91240B29-F687-4F45-9708-019B960494DF}">
                <a14:hiddenLine xmlns:a14="http://schemas.microsoft.com/office/drawing/2010/main" w="9525">
                  <a:solidFill>
                    <a:schemeClr val="hlink"/>
                  </a:solidFill>
                  <a:miter lim="800000"/>
                  <a:headEnd/>
                  <a:tailEnd/>
                </a14:hiddenLine>
              </a:ext>
            </a:extLst>
          </p:spPr>
          <p:txBody>
            <a:bodyPr tIns="72000" r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3333FF"/>
                  </a:solidFill>
                  <a:latin typeface="+mj-lt"/>
                  <a:ea typeface="仿宋" panose="02010609060101010101" pitchFamily="49" charset="-122"/>
                </a:rPr>
                <a:t>        </a:t>
              </a:r>
              <a:r>
                <a:rPr kumimoji="1" lang="zh-CN" altLang="en-US" sz="2000" b="1" dirty="0" smtClean="0">
                  <a:solidFill>
                    <a:srgbClr val="3333FF"/>
                  </a:solidFill>
                  <a:latin typeface="+mj-lt"/>
                  <a:ea typeface="仿宋" panose="02010609060101010101" pitchFamily="49" charset="-122"/>
                </a:rPr>
                <a:t>数据结构是指相互之间存在一定关系的数据元素的集合</a:t>
              </a:r>
              <a:r>
                <a:rPr kumimoji="1" lang="zh-CN" altLang="en-US" sz="2000" b="1" dirty="0">
                  <a:solidFill>
                    <a:srgbClr val="3333FF"/>
                  </a:solidFill>
                  <a:latin typeface="+mj-lt"/>
                  <a:ea typeface="仿宋" panose="02010609060101010101" pitchFamily="49" charset="-122"/>
                </a:rPr>
                <a:t>。在任何问题中，数据元素都不是孤立存在的，而是在它们之间存在着某种关系，这种数据元素相互之间的关系称为结构</a:t>
              </a:r>
              <a:r>
                <a:rPr kumimoji="1" lang="zh-CN" altLang="en-US" sz="2000" b="1" dirty="0" smtClean="0">
                  <a:solidFill>
                    <a:srgbClr val="3333FF"/>
                  </a:solidFill>
                  <a:latin typeface="+mj-lt"/>
                  <a:ea typeface="仿宋" panose="02010609060101010101" pitchFamily="49" charset="-122"/>
                </a:rPr>
                <a:t>。</a:t>
              </a:r>
            </a:p>
          </p:txBody>
        </p:sp>
      </p:grpSp>
      <p:sp>
        <p:nvSpPr>
          <p:cNvPr id="18" name="AutoShape 31"/>
          <p:cNvSpPr>
            <a:spLocks noChangeArrowheads="1"/>
          </p:cNvSpPr>
          <p:nvPr/>
        </p:nvSpPr>
        <p:spPr bwMode="auto">
          <a:xfrm rot="505156">
            <a:off x="5510213" y="506413"/>
            <a:ext cx="3395662" cy="1150937"/>
          </a:xfrm>
          <a:prstGeom prst="irregularSeal1">
            <a:avLst/>
          </a:prstGeom>
          <a:gradFill rotWithShape="0">
            <a:gsLst>
              <a:gs pos="0">
                <a:srgbClr val="FFFFFF"/>
              </a:gs>
              <a:gs pos="100000">
                <a:srgbClr val="CCFFFF"/>
              </a:gs>
            </a:gsLst>
            <a:path path="shape">
              <a:fillToRect l="50000" t="50000" r="50000" b="50000"/>
            </a:path>
          </a:gradFill>
          <a:ln w="57150">
            <a:solidFill>
              <a:srgbClr val="3333FF"/>
            </a:solidFill>
            <a:miter lim="800000"/>
            <a:headEnd/>
            <a:tailEnd/>
          </a:ln>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zh-CN" altLang="en-US" sz="2400" b="1">
                <a:solidFill>
                  <a:srgbClr val="3333FF"/>
                </a:solidFill>
                <a:latin typeface="方正舒体" panose="02010601030101010101" pitchFamily="2" charset="-122"/>
                <a:ea typeface="方正舒体" panose="02010601030101010101" pitchFamily="2" charset="-122"/>
              </a:rPr>
              <a:t>数据结构</a:t>
            </a:r>
          </a:p>
        </p:txBody>
      </p:sp>
      <p:grpSp>
        <p:nvGrpSpPr>
          <p:cNvPr id="19" name="Group 20"/>
          <p:cNvGrpSpPr>
            <a:grpSpLocks/>
          </p:cNvGrpSpPr>
          <p:nvPr/>
        </p:nvGrpSpPr>
        <p:grpSpPr bwMode="auto">
          <a:xfrm>
            <a:off x="321998" y="3842866"/>
            <a:ext cx="8500004" cy="941274"/>
            <a:chOff x="113" y="3203"/>
            <a:chExt cx="5489" cy="726"/>
          </a:xfrm>
          <a:gradFill flip="none" rotWithShape="1">
            <a:gsLst>
              <a:gs pos="0">
                <a:srgbClr val="FFCCCC"/>
              </a:gs>
              <a:gs pos="100000">
                <a:srgbClr val="FFFFFF"/>
              </a:gs>
            </a:gsLst>
            <a:path path="circle">
              <a:fillToRect l="100000" t="100000"/>
            </a:path>
            <a:tileRect r="-100000" b="-100000"/>
          </a:gradFill>
        </p:grpSpPr>
        <p:sp>
          <p:nvSpPr>
            <p:cNvPr id="20" name="AutoShape 13"/>
            <p:cNvSpPr>
              <a:spLocks noChangeArrowheads="1"/>
            </p:cNvSpPr>
            <p:nvPr/>
          </p:nvSpPr>
          <p:spPr bwMode="auto">
            <a:xfrm flipH="1" flipV="1">
              <a:off x="113" y="3203"/>
              <a:ext cx="5489" cy="726"/>
            </a:xfrm>
            <a:prstGeom prst="wedgeRectCallout">
              <a:avLst>
                <a:gd name="adj1" fmla="val 600"/>
                <a:gd name="adj2" fmla="val 103793"/>
              </a:avLst>
            </a:prstGeom>
            <a:grpFill/>
            <a:ln w="57150">
              <a:solidFill>
                <a:srgbClr val="FF0000"/>
              </a:solidFill>
              <a:miter lim="800000"/>
              <a:headEnd/>
              <a:tailEnd/>
            </a:ln>
            <a:effectLst/>
          </p:spPr>
          <p:txBody>
            <a:bodyPr rot="10800000" anchor="ctr"/>
            <a:lstStyle/>
            <a:p>
              <a:pPr algn="ctr" eaLnBrk="1" hangingPunct="1">
                <a:defRPr/>
              </a:pPr>
              <a:endParaRPr kumimoji="1" lang="zh-CN" altLang="zh-CN" sz="2400">
                <a:latin typeface="+mj-lt"/>
                <a:ea typeface="楷体" panose="02010609060101010101" pitchFamily="49" charset="-122"/>
              </a:endParaRPr>
            </a:p>
          </p:txBody>
        </p:sp>
        <p:sp>
          <p:nvSpPr>
            <p:cNvPr id="21" name="Text Box 14"/>
            <p:cNvSpPr txBox="1">
              <a:spLocks noChangeArrowheads="1"/>
            </p:cNvSpPr>
            <p:nvPr/>
          </p:nvSpPr>
          <p:spPr bwMode="auto">
            <a:xfrm>
              <a:off x="249" y="3386"/>
              <a:ext cx="5262" cy="351"/>
            </a:xfrm>
            <a:prstGeom prst="rect">
              <a:avLst/>
            </a:prstGeom>
            <a:noFill/>
            <a:ln w="9525">
              <a:noFill/>
              <a:miter lim="800000"/>
              <a:headEnd/>
              <a:tailEnd/>
            </a:ln>
            <a:effectLst/>
            <a:extLst/>
          </p:spPr>
          <p:txBody>
            <a:bodyPr lIns="0" rIns="0" anchor="ctr">
              <a:spAutoFit/>
            </a:bodyPr>
            <a:lstStyle/>
            <a:p>
              <a:pPr algn="ctr" eaLnBrk="1" hangingPunct="1">
                <a:lnSpc>
                  <a:spcPct val="130000"/>
                </a:lnSpc>
                <a:defRPr/>
              </a:pPr>
              <a:r>
                <a:rPr kumimoji="1" lang="zh-CN" altLang="en-US" sz="2000" b="1" dirty="0">
                  <a:solidFill>
                    <a:srgbClr val="FF0000"/>
                  </a:solidFill>
                  <a:ea typeface="楷体" panose="02010609060101010101" pitchFamily="49" charset="-122"/>
                </a:rPr>
                <a:t>数据结构研究的内容包括：数据的逻辑结构和数据的物理 </a:t>
              </a:r>
              <a:r>
                <a:rPr kumimoji="1" lang="en-US" altLang="zh-CN" sz="2000" b="1" dirty="0">
                  <a:solidFill>
                    <a:srgbClr val="FF0000"/>
                  </a:solidFill>
                  <a:ea typeface="楷体" panose="02010609060101010101" pitchFamily="49" charset="-122"/>
                </a:rPr>
                <a:t>(</a:t>
              </a:r>
              <a:r>
                <a:rPr kumimoji="1" lang="zh-CN" altLang="en-US" sz="2000" b="1" dirty="0">
                  <a:solidFill>
                    <a:srgbClr val="FF0000"/>
                  </a:solidFill>
                  <a:ea typeface="楷体" panose="02010609060101010101" pitchFamily="49" charset="-122"/>
                </a:rPr>
                <a:t>存储</a:t>
              </a:r>
              <a:r>
                <a:rPr kumimoji="1" lang="en-US" altLang="zh-CN" sz="2000" b="1" dirty="0">
                  <a:solidFill>
                    <a:srgbClr val="FF0000"/>
                  </a:solidFill>
                  <a:ea typeface="楷体" panose="02010609060101010101" pitchFamily="49" charset="-122"/>
                </a:rPr>
                <a:t>) </a:t>
              </a:r>
              <a:r>
                <a:rPr kumimoji="1" lang="zh-CN" altLang="en-US" sz="2000" b="1" dirty="0">
                  <a:solidFill>
                    <a:srgbClr val="FF0000"/>
                  </a:solidFill>
                  <a:ea typeface="楷体" panose="02010609060101010101" pitchFamily="49" charset="-122"/>
                </a:rPr>
                <a:t>结构。</a:t>
              </a:r>
              <a:endParaRPr kumimoji="1" lang="zh-CN" altLang="en-US" sz="2000" b="1" dirty="0">
                <a:solidFill>
                  <a:srgbClr val="FF0000"/>
                </a:solidFill>
                <a:latin typeface="+mj-lt"/>
                <a:ea typeface="楷体" panose="02010609060101010101" pitchFamily="49"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0"/>
                                            </p:cond>
                                          </p:stCondLst>
                                          <p:endCondLst>
                                            <p:cond evt="onStopAudio" delay="0">
                                              <p:tgtEl>
                                                <p:sldTgt/>
                                              </p:tgtEl>
                                            </p:cond>
                                          </p:endCondLst>
                                        </p:cTn>
                                        <p:tgtEl>
                                          <p:sndTgt r:embed="rId3" name="laser.wav"/>
                                        </p:tgtEl>
                                      </p:cMediaNode>
                                    </p:audio>
                                  </p:subTnLst>
                                </p:cTn>
                              </p:par>
                            </p:childTnLst>
                          </p:cTn>
                        </p:par>
                        <p:par>
                          <p:cTn id="14" fill="hold">
                            <p:stCondLst>
                              <p:cond delay="500"/>
                            </p:stCondLst>
                            <p:childTnLst>
                              <p:par>
                                <p:cTn id="15" presetID="22" presetClass="entr" presetSubtype="1"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3"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strips(upRight)">
                                      <p:cBhvr>
                                        <p:cTn id="22" dur="500"/>
                                        <p:tgtEl>
                                          <p:spTgt spid="19"/>
                                        </p:tgtEl>
                                      </p:cBhvr>
                                    </p:animEffect>
                                  </p:childTnLst>
                                  <p:subTnLst>
                                    <p:audio>
                                      <p:cMediaNode>
                                        <p:cTn display="0" masterRel="sameClick">
                                          <p:stCondLst>
                                            <p:cond evt="begin" delay="0">
                                              <p:tn val="20"/>
                                            </p:cond>
                                          </p:stCondLst>
                                          <p:endCondLst>
                                            <p:cond evt="onStopAudio" delay="0">
                                              <p:tgtEl>
                                                <p:sldTgt/>
                                              </p:tgtEl>
                                            </p:cond>
                                          </p:endCondLst>
                                        </p:cTn>
                                        <p:tgtEl>
                                          <p:sndTgt r:embed="rId4"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5" name="组合 7"/>
          <p:cNvGrpSpPr>
            <a:grpSpLocks/>
          </p:cNvGrpSpPr>
          <p:nvPr/>
        </p:nvGrpSpPr>
        <p:grpSpPr bwMode="auto">
          <a:xfrm>
            <a:off x="34925" y="92075"/>
            <a:ext cx="7632700" cy="1104900"/>
            <a:chOff x="34925" y="92075"/>
            <a:chExt cx="7632700" cy="1104900"/>
          </a:xfrm>
        </p:grpSpPr>
        <p:grpSp>
          <p:nvGrpSpPr>
            <p:cNvPr id="27723" name="组合 1"/>
            <p:cNvGrpSpPr>
              <a:grpSpLocks/>
            </p:cNvGrpSpPr>
            <p:nvPr/>
          </p:nvGrpSpPr>
          <p:grpSpPr bwMode="auto">
            <a:xfrm>
              <a:off x="34925" y="92075"/>
              <a:ext cx="7632700" cy="461665"/>
              <a:chOff x="34925" y="92075"/>
              <a:chExt cx="7632700" cy="461665"/>
            </a:xfrm>
          </p:grpSpPr>
          <p:sp>
            <p:nvSpPr>
              <p:cNvPr id="27727" name="Rectangle 126"/>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7728" name="Rectangle 23"/>
              <p:cNvSpPr>
                <a:spLocks noChangeArrowheads="1"/>
              </p:cNvSpPr>
              <p:nvPr/>
            </p:nvSpPr>
            <p:spPr bwMode="auto">
              <a:xfrm>
                <a:off x="58738" y="92075"/>
                <a:ext cx="444023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1.3  </a:t>
                </a:r>
                <a:r>
                  <a:rPr lang="zh-CN" altLang="en-US" sz="2400" b="1">
                    <a:solidFill>
                      <a:srgbClr val="FF0000"/>
                    </a:solidFill>
                    <a:latin typeface="黑体" panose="02010609060101010101" pitchFamily="49" charset="-122"/>
                    <a:ea typeface="黑体" panose="02010609060101010101" pitchFamily="49" charset="-122"/>
                  </a:rPr>
                  <a:t>数据结构相关的概念</a:t>
                </a:r>
              </a:p>
            </p:txBody>
          </p:sp>
        </p:grpSp>
        <p:grpSp>
          <p:nvGrpSpPr>
            <p:cNvPr id="27724" name="Group 8"/>
            <p:cNvGrpSpPr>
              <a:grpSpLocks/>
            </p:cNvGrpSpPr>
            <p:nvPr/>
          </p:nvGrpSpPr>
          <p:grpSpPr bwMode="auto">
            <a:xfrm>
              <a:off x="107950" y="700088"/>
              <a:ext cx="2563813" cy="496887"/>
              <a:chOff x="113" y="441"/>
              <a:chExt cx="1615" cy="313"/>
            </a:xfrm>
          </p:grpSpPr>
          <p:sp>
            <p:nvSpPr>
              <p:cNvPr id="27725" name="Text Box 9"/>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1.3.2  </a:t>
                </a:r>
                <a:r>
                  <a:rPr kumimoji="1" lang="zh-CN" altLang="en-US" sz="2200" b="1">
                    <a:solidFill>
                      <a:srgbClr val="3333FF"/>
                    </a:solidFill>
                    <a:latin typeface="Arial" panose="020B0604020202020204" pitchFamily="34" charset="0"/>
                    <a:ea typeface="黑体" panose="02010609060101010101" pitchFamily="49" charset="-122"/>
                  </a:rPr>
                  <a:t>结构概念</a:t>
                </a:r>
              </a:p>
            </p:txBody>
          </p:sp>
          <p:sp>
            <p:nvSpPr>
              <p:cNvPr id="27726" name="Rectangle 10"/>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94" name="Group 188"/>
          <p:cNvGrpSpPr>
            <a:grpSpLocks/>
          </p:cNvGrpSpPr>
          <p:nvPr/>
        </p:nvGrpSpPr>
        <p:grpSpPr bwMode="auto">
          <a:xfrm>
            <a:off x="250825" y="5156200"/>
            <a:ext cx="8642350" cy="1223963"/>
            <a:chOff x="158" y="3158"/>
            <a:chExt cx="5444" cy="771"/>
          </a:xfrm>
        </p:grpSpPr>
        <p:sp>
          <p:nvSpPr>
            <p:cNvPr id="95" name="AutoShape 189"/>
            <p:cNvSpPr>
              <a:spLocks noChangeArrowheads="1"/>
            </p:cNvSpPr>
            <p:nvPr/>
          </p:nvSpPr>
          <p:spPr bwMode="auto">
            <a:xfrm>
              <a:off x="158" y="3158"/>
              <a:ext cx="5444" cy="771"/>
            </a:xfrm>
            <a:prstGeom prst="foldedCorner">
              <a:avLst>
                <a:gd name="adj" fmla="val 12500"/>
              </a:avLst>
            </a:prstGeom>
            <a:gradFill rotWithShape="1">
              <a:gsLst>
                <a:gs pos="0">
                  <a:srgbClr val="FFFDFD"/>
                </a:gs>
                <a:gs pos="100000">
                  <a:srgbClr val="CCFFFF"/>
                </a:gs>
              </a:gsLst>
              <a:lin ang="2700000" scaled="1"/>
            </a:gradFill>
            <a:ln w="57150">
              <a:solidFill>
                <a:srgbClr val="3333FF"/>
              </a:solidFill>
              <a:round/>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96" name="Text Box 190"/>
            <p:cNvSpPr txBox="1">
              <a:spLocks noChangeArrowheads="1"/>
            </p:cNvSpPr>
            <p:nvPr/>
          </p:nvSpPr>
          <p:spPr bwMode="auto">
            <a:xfrm>
              <a:off x="233" y="3237"/>
              <a:ext cx="5307" cy="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a:t>
              </a: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在集合中，只有元素，它们之间除了“同属于一个集合”外别无其他的关系，即 </a:t>
              </a:r>
              <a:r>
                <a:rPr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R={ }</a:t>
              </a: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。集合是数据结构的一种特例。 </a:t>
              </a:r>
            </a:p>
          </p:txBody>
        </p:sp>
      </p:grpSp>
      <p:grpSp>
        <p:nvGrpSpPr>
          <p:cNvPr id="97" name="Group 191"/>
          <p:cNvGrpSpPr>
            <a:grpSpLocks/>
          </p:cNvGrpSpPr>
          <p:nvPr/>
        </p:nvGrpSpPr>
        <p:grpSpPr bwMode="auto">
          <a:xfrm>
            <a:off x="250825" y="5156200"/>
            <a:ext cx="8642350" cy="1223963"/>
            <a:chOff x="158" y="3158"/>
            <a:chExt cx="5444" cy="771"/>
          </a:xfrm>
        </p:grpSpPr>
        <p:sp>
          <p:nvSpPr>
            <p:cNvPr id="98" name="AutoShape 192"/>
            <p:cNvSpPr>
              <a:spLocks noChangeArrowheads="1"/>
            </p:cNvSpPr>
            <p:nvPr/>
          </p:nvSpPr>
          <p:spPr bwMode="auto">
            <a:xfrm>
              <a:off x="158" y="3158"/>
              <a:ext cx="5444" cy="771"/>
            </a:xfrm>
            <a:prstGeom prst="foldedCorner">
              <a:avLst>
                <a:gd name="adj" fmla="val 12500"/>
              </a:avLst>
            </a:prstGeom>
            <a:gradFill rotWithShape="1">
              <a:gsLst>
                <a:gs pos="0">
                  <a:srgbClr val="FFFDFF"/>
                </a:gs>
                <a:gs pos="100000">
                  <a:srgbClr val="CCFFFF"/>
                </a:gs>
              </a:gsLst>
              <a:lin ang="2700000" scaled="1"/>
            </a:gradFill>
            <a:ln w="57150">
              <a:solidFill>
                <a:srgbClr val="3333FF"/>
              </a:solidFill>
              <a:round/>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99" name="Text Box 193"/>
            <p:cNvSpPr txBox="1">
              <a:spLocks noChangeArrowheads="1"/>
            </p:cNvSpPr>
            <p:nvPr/>
          </p:nvSpPr>
          <p:spPr bwMode="auto">
            <a:xfrm>
              <a:off x="214" y="3226"/>
              <a:ext cx="5307" cy="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a:t>
              </a: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在线性结构中，除第一个元素外其他各元素有唯一前驱；除最后一个元素外其他各元素有唯一后继。元素间存在一个对一个的关系。</a:t>
              </a:r>
              <a:r>
                <a:rPr lang="zh-CN" altLang="en-US" sz="2000">
                  <a:solidFill>
                    <a:srgbClr val="3333FF"/>
                  </a:solidFill>
                  <a:latin typeface="Arial" panose="020B0604020202020204" pitchFamily="34" charset="0"/>
                  <a:ea typeface="楷体" panose="02010609060101010101" pitchFamily="49" charset="-122"/>
                  <a:cs typeface="Arial" panose="020B0604020202020204" pitchFamily="34" charset="0"/>
                </a:rPr>
                <a:t> </a:t>
              </a: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 </a:t>
              </a:r>
            </a:p>
          </p:txBody>
        </p:sp>
      </p:grpSp>
      <p:grpSp>
        <p:nvGrpSpPr>
          <p:cNvPr id="100" name="Group 194"/>
          <p:cNvGrpSpPr>
            <a:grpSpLocks/>
          </p:cNvGrpSpPr>
          <p:nvPr/>
        </p:nvGrpSpPr>
        <p:grpSpPr bwMode="auto">
          <a:xfrm>
            <a:off x="250825" y="5156200"/>
            <a:ext cx="8642350" cy="1223963"/>
            <a:chOff x="158" y="3158"/>
            <a:chExt cx="5444" cy="771"/>
          </a:xfrm>
        </p:grpSpPr>
        <p:sp>
          <p:nvSpPr>
            <p:cNvPr id="101" name="AutoShape 195"/>
            <p:cNvSpPr>
              <a:spLocks noChangeArrowheads="1"/>
            </p:cNvSpPr>
            <p:nvPr/>
          </p:nvSpPr>
          <p:spPr bwMode="auto">
            <a:xfrm>
              <a:off x="158" y="3158"/>
              <a:ext cx="5444" cy="771"/>
            </a:xfrm>
            <a:prstGeom prst="foldedCorner">
              <a:avLst>
                <a:gd name="adj" fmla="val 12500"/>
              </a:avLst>
            </a:prstGeom>
            <a:gradFill rotWithShape="1">
              <a:gsLst>
                <a:gs pos="0">
                  <a:srgbClr val="FFFFFD"/>
                </a:gs>
                <a:gs pos="100000">
                  <a:srgbClr val="CCFFFF"/>
                </a:gs>
              </a:gsLst>
              <a:lin ang="2700000" scaled="1"/>
            </a:gradFill>
            <a:ln w="57150">
              <a:solidFill>
                <a:srgbClr val="3333FF"/>
              </a:solidFill>
              <a:round/>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02" name="Text Box 196"/>
            <p:cNvSpPr txBox="1">
              <a:spLocks noChangeArrowheads="1"/>
            </p:cNvSpPr>
            <p:nvPr/>
          </p:nvSpPr>
          <p:spPr bwMode="auto">
            <a:xfrm>
              <a:off x="209" y="3231"/>
              <a:ext cx="5307" cy="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a:t>
              </a: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在树结构中，除了一个根元素 </a:t>
              </a:r>
              <a:r>
                <a:rPr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a:t>
              </a: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结点</a:t>
              </a:r>
              <a:r>
                <a:rPr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a:t>
              </a: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外其他各元素 </a:t>
              </a:r>
              <a:r>
                <a:rPr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a:t>
              </a: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结点</a:t>
              </a:r>
              <a:r>
                <a:rPr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a:t>
              </a: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有唯一前驱；所有元素 </a:t>
              </a:r>
              <a:r>
                <a:rPr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a:t>
              </a: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结点</a:t>
              </a:r>
              <a:r>
                <a:rPr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a:t>
              </a: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都可有多个后继。元素之间存在一个对多个的关系。</a:t>
              </a:r>
              <a:r>
                <a:rPr lang="zh-CN" altLang="en-US" sz="2000">
                  <a:solidFill>
                    <a:srgbClr val="3333FF"/>
                  </a:solidFill>
                  <a:latin typeface="Arial" panose="020B0604020202020204" pitchFamily="34" charset="0"/>
                  <a:ea typeface="楷体" panose="02010609060101010101" pitchFamily="49" charset="-122"/>
                  <a:cs typeface="Arial" panose="020B0604020202020204" pitchFamily="34" charset="0"/>
                </a:rPr>
                <a:t> </a:t>
              </a:r>
            </a:p>
          </p:txBody>
        </p:sp>
      </p:grpSp>
      <p:grpSp>
        <p:nvGrpSpPr>
          <p:cNvPr id="103" name="Group 197"/>
          <p:cNvGrpSpPr>
            <a:grpSpLocks/>
          </p:cNvGrpSpPr>
          <p:nvPr/>
        </p:nvGrpSpPr>
        <p:grpSpPr bwMode="auto">
          <a:xfrm>
            <a:off x="263525" y="5156200"/>
            <a:ext cx="8642350" cy="1223963"/>
            <a:chOff x="172" y="3158"/>
            <a:chExt cx="5444" cy="771"/>
          </a:xfrm>
        </p:grpSpPr>
        <p:sp>
          <p:nvSpPr>
            <p:cNvPr id="104" name="AutoShape 198"/>
            <p:cNvSpPr>
              <a:spLocks noChangeArrowheads="1"/>
            </p:cNvSpPr>
            <p:nvPr/>
          </p:nvSpPr>
          <p:spPr bwMode="auto">
            <a:xfrm>
              <a:off x="172" y="3158"/>
              <a:ext cx="5444" cy="771"/>
            </a:xfrm>
            <a:prstGeom prst="foldedCorner">
              <a:avLst>
                <a:gd name="adj" fmla="val 12500"/>
              </a:avLst>
            </a:prstGeom>
            <a:gradFill rotWithShape="1">
              <a:gsLst>
                <a:gs pos="0">
                  <a:srgbClr val="FFFDFD"/>
                </a:gs>
                <a:gs pos="100000">
                  <a:srgbClr val="CCFFFF"/>
                </a:gs>
              </a:gsLst>
              <a:lin ang="2700000" scaled="1"/>
            </a:gradFill>
            <a:ln w="57150">
              <a:solidFill>
                <a:srgbClr val="3333FF"/>
              </a:solidFill>
              <a:round/>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105" name="Text Box 199"/>
            <p:cNvSpPr txBox="1">
              <a:spLocks noChangeArrowheads="1"/>
            </p:cNvSpPr>
            <p:nvPr/>
          </p:nvSpPr>
          <p:spPr bwMode="auto">
            <a:xfrm>
              <a:off x="209" y="3226"/>
              <a:ext cx="5307" cy="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a:t>
              </a:r>
              <a:r>
                <a:rPr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在图状或网状结构中，各元素可以有多个前驱或多个后继。元素之间存在多个对多个的关系。</a:t>
              </a:r>
              <a:endParaRPr lang="zh-CN" altLang="en-US" sz="200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grpSp>
      <p:grpSp>
        <p:nvGrpSpPr>
          <p:cNvPr id="106" name="Group 20"/>
          <p:cNvGrpSpPr>
            <a:grpSpLocks/>
          </p:cNvGrpSpPr>
          <p:nvPr/>
        </p:nvGrpSpPr>
        <p:grpSpPr bwMode="auto">
          <a:xfrm>
            <a:off x="321998" y="3817463"/>
            <a:ext cx="8500004" cy="941274"/>
            <a:chOff x="113" y="3203"/>
            <a:chExt cx="5489" cy="726"/>
          </a:xfrm>
          <a:gradFill flip="none" rotWithShape="1">
            <a:gsLst>
              <a:gs pos="0">
                <a:srgbClr val="FFCCCC"/>
              </a:gs>
              <a:gs pos="100000">
                <a:srgbClr val="FFFFFF"/>
              </a:gs>
            </a:gsLst>
            <a:path path="circle">
              <a:fillToRect l="100000" t="100000"/>
            </a:path>
            <a:tileRect r="-100000" b="-100000"/>
          </a:gradFill>
        </p:grpSpPr>
        <p:sp>
          <p:nvSpPr>
            <p:cNvPr id="107" name="AutoShape 13"/>
            <p:cNvSpPr>
              <a:spLocks noChangeArrowheads="1"/>
            </p:cNvSpPr>
            <p:nvPr/>
          </p:nvSpPr>
          <p:spPr bwMode="auto">
            <a:xfrm flipH="1" flipV="1">
              <a:off x="113" y="3203"/>
              <a:ext cx="5489" cy="726"/>
            </a:xfrm>
            <a:prstGeom prst="wedgeRectCallout">
              <a:avLst>
                <a:gd name="adj1" fmla="val 500"/>
                <a:gd name="adj2" fmla="val 87602"/>
              </a:avLst>
            </a:prstGeom>
            <a:grpFill/>
            <a:ln w="57150">
              <a:solidFill>
                <a:srgbClr val="FF0000"/>
              </a:solidFill>
              <a:miter lim="800000"/>
              <a:headEnd/>
              <a:tailEnd/>
            </a:ln>
            <a:effectLst/>
          </p:spPr>
          <p:txBody>
            <a:bodyPr rot="10800000" anchor="ctr"/>
            <a:lstStyle/>
            <a:p>
              <a:pPr algn="ctr" eaLnBrk="1" hangingPunct="1">
                <a:defRPr/>
              </a:pPr>
              <a:endParaRPr kumimoji="1" lang="zh-CN" altLang="zh-CN" sz="2000">
                <a:latin typeface="Arial" panose="020B0604020202020204" pitchFamily="34" charset="0"/>
                <a:ea typeface="楷体" panose="02010609060101010101" pitchFamily="49" charset="-122"/>
                <a:cs typeface="Arial" panose="020B0604020202020204" pitchFamily="34" charset="0"/>
              </a:endParaRPr>
            </a:p>
          </p:txBody>
        </p:sp>
        <p:sp>
          <p:nvSpPr>
            <p:cNvPr id="108" name="Text Box 14"/>
            <p:cNvSpPr txBox="1">
              <a:spLocks noChangeArrowheads="1"/>
            </p:cNvSpPr>
            <p:nvPr/>
          </p:nvSpPr>
          <p:spPr bwMode="auto">
            <a:xfrm>
              <a:off x="249" y="3372"/>
              <a:ext cx="5262" cy="380"/>
            </a:xfrm>
            <a:prstGeom prst="rect">
              <a:avLst/>
            </a:prstGeom>
            <a:noFill/>
            <a:ln w="9525">
              <a:noFill/>
              <a:miter lim="800000"/>
              <a:headEnd/>
              <a:tailEnd/>
            </a:ln>
            <a:effectLst/>
            <a:extLst/>
          </p:spPr>
          <p:txBody>
            <a:bodyPr lIns="0" rIns="0" anchor="ctr">
              <a:spAutoFit/>
            </a:bodyPr>
            <a:lstStyle/>
            <a:p>
              <a:pPr algn="ctr" eaLnBrk="1" hangingPunct="1">
                <a:lnSpc>
                  <a:spcPct val="130000"/>
                </a:lnSpc>
                <a:defRPr/>
              </a:pP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根据数据元素之间逻辑关系的不同特特性，通常有四类基本逻辑结构。</a:t>
              </a:r>
            </a:p>
          </p:txBody>
        </p:sp>
      </p:grpSp>
      <p:grpSp>
        <p:nvGrpSpPr>
          <p:cNvPr id="109" name="Group 200"/>
          <p:cNvGrpSpPr>
            <a:grpSpLocks/>
          </p:cNvGrpSpPr>
          <p:nvPr/>
        </p:nvGrpSpPr>
        <p:grpSpPr bwMode="auto">
          <a:xfrm>
            <a:off x="228600" y="1484313"/>
            <a:ext cx="8686800" cy="1708150"/>
            <a:chOff x="144" y="960"/>
            <a:chExt cx="5472" cy="2076"/>
          </a:xfrm>
        </p:grpSpPr>
        <p:sp>
          <p:nvSpPr>
            <p:cNvPr id="110" name="AutoShape 201"/>
            <p:cNvSpPr>
              <a:spLocks noChangeArrowheads="1"/>
            </p:cNvSpPr>
            <p:nvPr/>
          </p:nvSpPr>
          <p:spPr bwMode="auto">
            <a:xfrm>
              <a:off x="144" y="960"/>
              <a:ext cx="5472" cy="2076"/>
            </a:xfrm>
            <a:prstGeom prst="roundRect">
              <a:avLst>
                <a:gd name="adj" fmla="val 16667"/>
              </a:avLst>
            </a:prstGeom>
            <a:gradFill rotWithShape="0">
              <a:gsLst>
                <a:gs pos="0">
                  <a:srgbClr val="CCFFCC"/>
                </a:gs>
                <a:gs pos="50000">
                  <a:srgbClr val="FFFFFF"/>
                </a:gs>
                <a:gs pos="100000">
                  <a:srgbClr val="CCFFCC"/>
                </a:gs>
              </a:gsLst>
              <a:lin ang="2700000" scaled="1"/>
            </a:gradFill>
            <a:ln w="57150">
              <a:solidFill>
                <a:srgbClr val="339933"/>
              </a:solidFill>
              <a:round/>
              <a:headEnd/>
              <a:tailEnd/>
            </a:ln>
            <a:effec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endParaRPr lang="zh-CN" altLang="en-US" sz="2000" smtClean="0">
                <a:latin typeface="+mj-lt"/>
                <a:ea typeface="仿宋" panose="02010609060101010101" pitchFamily="49" charset="-122"/>
              </a:endParaRPr>
            </a:p>
          </p:txBody>
        </p:sp>
        <p:sp>
          <p:nvSpPr>
            <p:cNvPr id="111" name="Text Box 202"/>
            <p:cNvSpPr txBox="1">
              <a:spLocks noChangeArrowheads="1"/>
            </p:cNvSpPr>
            <p:nvPr/>
          </p:nvSpPr>
          <p:spPr bwMode="auto">
            <a:xfrm>
              <a:off x="336" y="1093"/>
              <a:ext cx="5040" cy="1715"/>
            </a:xfrm>
            <a:prstGeom prst="rect">
              <a:avLst/>
            </a:prstGeom>
            <a:noFill/>
            <a:ln>
              <a:noFill/>
            </a:ln>
            <a:effectLst/>
            <a:extLst>
              <a:ext uri="{909E8E84-426E-40DD-AFC4-6F175D3DCCD1}">
                <a14:hiddenFill xmlns:a14="http://schemas.microsoft.com/office/drawing/2010/main">
                  <a:gradFill rotWithShape="0">
                    <a:gsLst>
                      <a:gs pos="0">
                        <a:srgbClr val="FFFFCC"/>
                      </a:gs>
                      <a:gs pos="50000">
                        <a:srgbClr val="FFFFFF"/>
                      </a:gs>
                      <a:gs pos="100000">
                        <a:srgbClr val="FFFFCC"/>
                      </a:gs>
                    </a:gsLst>
                    <a:lin ang="2700000" scaled="1"/>
                  </a:gradFill>
                </a14:hiddenFill>
              </a:ext>
              <a:ext uri="{91240B29-F687-4F45-9708-019B960494DF}">
                <a14:hiddenLine xmlns:a14="http://schemas.microsoft.com/office/drawing/2010/main" w="9525">
                  <a:solidFill>
                    <a:schemeClr val="hlink"/>
                  </a:solidFill>
                  <a:miter lim="800000"/>
                  <a:headEnd/>
                  <a:tailEnd/>
                </a14:hiddenLine>
              </a:ext>
            </a:extLst>
          </p:spPr>
          <p:txBody>
            <a:bodyPr tIns="72000" r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339933"/>
                  </a:solidFill>
                  <a:latin typeface="+mj-lt"/>
                  <a:ea typeface="仿宋" panose="02010609060101010101" pitchFamily="49" charset="-122"/>
                </a:rPr>
                <a:t>        </a:t>
              </a:r>
              <a:r>
                <a:rPr kumimoji="1" lang="zh-CN" altLang="en-US" sz="2000" b="1" dirty="0" smtClean="0">
                  <a:solidFill>
                    <a:srgbClr val="339933"/>
                  </a:solidFill>
                  <a:latin typeface="+mj-lt"/>
                  <a:ea typeface="仿宋" panose="02010609060101010101" pitchFamily="49" charset="-122"/>
                </a:rPr>
                <a:t>数据</a:t>
              </a:r>
              <a:r>
                <a:rPr kumimoji="1" lang="zh-CN" altLang="en-US" sz="2000" b="1" dirty="0">
                  <a:solidFill>
                    <a:srgbClr val="339933"/>
                  </a:solidFill>
                  <a:latin typeface="+mj-lt"/>
                  <a:ea typeface="仿宋" panose="02010609060101010101" pitchFamily="49" charset="-122"/>
                </a:rPr>
                <a:t>的逻辑</a:t>
              </a:r>
              <a:r>
                <a:rPr kumimoji="1" lang="zh-CN" altLang="en-US" sz="2000" b="1" dirty="0" smtClean="0">
                  <a:solidFill>
                    <a:srgbClr val="339933"/>
                  </a:solidFill>
                  <a:latin typeface="+mj-lt"/>
                  <a:ea typeface="仿宋" panose="02010609060101010101" pitchFamily="49" charset="-122"/>
                </a:rPr>
                <a:t>结构是</a:t>
              </a:r>
              <a:r>
                <a:rPr kumimoji="1" lang="zh-CN" altLang="en-US" sz="2000" b="1" dirty="0">
                  <a:solidFill>
                    <a:srgbClr val="339933"/>
                  </a:solidFill>
                  <a:latin typeface="+mj-lt"/>
                  <a:ea typeface="仿宋" panose="02010609060101010101" pitchFamily="49" charset="-122"/>
                </a:rPr>
                <a:t>对操作对象的一种数学描述</a:t>
              </a:r>
              <a:r>
                <a:rPr kumimoji="1" lang="zh-CN" altLang="en-US" sz="2000" b="1" dirty="0" smtClean="0">
                  <a:solidFill>
                    <a:srgbClr val="339933"/>
                  </a:solidFill>
                  <a:latin typeface="+mj-lt"/>
                  <a:ea typeface="仿宋" panose="02010609060101010101" pitchFamily="49" charset="-122"/>
                </a:rPr>
                <a:t>，即从</a:t>
              </a:r>
              <a:r>
                <a:rPr kumimoji="1" lang="zh-CN" altLang="en-US" sz="2000" b="1" dirty="0">
                  <a:solidFill>
                    <a:srgbClr val="339933"/>
                  </a:solidFill>
                  <a:latin typeface="+mj-lt"/>
                  <a:ea typeface="仿宋" panose="02010609060101010101" pitchFamily="49" charset="-122"/>
                </a:rPr>
                <a:t>操作对象抽象出来的数学模型。结构定义中的“关系”描述的是数据元素之间的逻辑关系，与数据的存储无关，是独立于计算机的。</a:t>
              </a:r>
              <a:endParaRPr kumimoji="1" lang="zh-CN" altLang="en-US" sz="2000" b="1" dirty="0" smtClean="0">
                <a:solidFill>
                  <a:srgbClr val="339933"/>
                </a:solidFill>
                <a:latin typeface="+mj-lt"/>
                <a:ea typeface="仿宋" panose="02010609060101010101" pitchFamily="49" charset="-122"/>
              </a:endParaRPr>
            </a:p>
          </p:txBody>
        </p:sp>
      </p:grpSp>
      <p:sp>
        <p:nvSpPr>
          <p:cNvPr id="112" name="AutoShape 440"/>
          <p:cNvSpPr>
            <a:spLocks noChangeArrowheads="1"/>
          </p:cNvSpPr>
          <p:nvPr/>
        </p:nvSpPr>
        <p:spPr bwMode="auto">
          <a:xfrm rot="505156">
            <a:off x="5510213" y="506413"/>
            <a:ext cx="3395662" cy="1150937"/>
          </a:xfrm>
          <a:prstGeom prst="irregularSeal1">
            <a:avLst/>
          </a:prstGeom>
          <a:gradFill rotWithShape="0">
            <a:gsLst>
              <a:gs pos="0">
                <a:srgbClr val="FFFFFF"/>
              </a:gs>
              <a:gs pos="100000">
                <a:srgbClr val="CCFFCC"/>
              </a:gs>
            </a:gsLst>
            <a:path path="shape">
              <a:fillToRect l="50000" t="50000" r="50000" b="50000"/>
            </a:path>
          </a:gradFill>
          <a:ln w="57150">
            <a:solidFill>
              <a:srgbClr val="339933"/>
            </a:solidFill>
            <a:miter lim="800000"/>
            <a:headEnd/>
            <a:tailEnd/>
          </a:ln>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zh-CN" altLang="en-US" sz="2400" b="1">
                <a:solidFill>
                  <a:srgbClr val="339933"/>
                </a:solidFill>
                <a:latin typeface="方正舒体" panose="02010601030101010101" pitchFamily="2" charset="-122"/>
                <a:ea typeface="方正舒体" panose="02010601030101010101" pitchFamily="2" charset="-122"/>
              </a:rPr>
              <a:t>逻辑结构</a:t>
            </a:r>
          </a:p>
        </p:txBody>
      </p:sp>
      <p:grpSp>
        <p:nvGrpSpPr>
          <p:cNvPr id="113" name="Group 204"/>
          <p:cNvGrpSpPr>
            <a:grpSpLocks/>
          </p:cNvGrpSpPr>
          <p:nvPr/>
        </p:nvGrpSpPr>
        <p:grpSpPr bwMode="auto">
          <a:xfrm>
            <a:off x="250825" y="3443288"/>
            <a:ext cx="1728788" cy="1576387"/>
            <a:chOff x="158" y="2124"/>
            <a:chExt cx="1089" cy="993"/>
          </a:xfrm>
        </p:grpSpPr>
        <p:grpSp>
          <p:nvGrpSpPr>
            <p:cNvPr id="114" name="Group 205"/>
            <p:cNvGrpSpPr>
              <a:grpSpLocks/>
            </p:cNvGrpSpPr>
            <p:nvPr/>
          </p:nvGrpSpPr>
          <p:grpSpPr bwMode="auto">
            <a:xfrm>
              <a:off x="158" y="2124"/>
              <a:ext cx="1089" cy="626"/>
              <a:chOff x="158" y="2124"/>
              <a:chExt cx="1089" cy="626"/>
            </a:xfrm>
          </p:grpSpPr>
          <p:sp>
            <p:nvSpPr>
              <p:cNvPr id="116" name="Oval 206"/>
              <p:cNvSpPr>
                <a:spLocks noChangeArrowheads="1"/>
              </p:cNvSpPr>
              <p:nvPr/>
            </p:nvSpPr>
            <p:spPr bwMode="auto">
              <a:xfrm>
                <a:off x="158" y="2124"/>
                <a:ext cx="1089" cy="626"/>
              </a:xfrm>
              <a:prstGeom prst="ellipse">
                <a:avLst/>
              </a:prstGeom>
              <a:noFill/>
              <a:ln w="38100">
                <a:solidFill>
                  <a:srgbClr val="3333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17" name="AutoShape 207"/>
              <p:cNvSpPr>
                <a:spLocks noChangeArrowheads="1"/>
              </p:cNvSpPr>
              <p:nvPr/>
            </p:nvSpPr>
            <p:spPr bwMode="auto">
              <a:xfrm>
                <a:off x="476" y="2296"/>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18" name="AutoShape 208"/>
              <p:cNvSpPr>
                <a:spLocks noChangeArrowheads="1"/>
              </p:cNvSpPr>
              <p:nvPr/>
            </p:nvSpPr>
            <p:spPr bwMode="auto">
              <a:xfrm>
                <a:off x="793" y="2251"/>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19" name="AutoShape 209"/>
              <p:cNvSpPr>
                <a:spLocks noChangeArrowheads="1"/>
              </p:cNvSpPr>
              <p:nvPr/>
            </p:nvSpPr>
            <p:spPr bwMode="auto">
              <a:xfrm>
                <a:off x="975" y="2432"/>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20" name="AutoShape 210"/>
              <p:cNvSpPr>
                <a:spLocks noChangeArrowheads="1"/>
              </p:cNvSpPr>
              <p:nvPr/>
            </p:nvSpPr>
            <p:spPr bwMode="auto">
              <a:xfrm>
                <a:off x="657" y="2432"/>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21" name="AutoShape 211"/>
              <p:cNvSpPr>
                <a:spLocks noChangeArrowheads="1"/>
              </p:cNvSpPr>
              <p:nvPr/>
            </p:nvSpPr>
            <p:spPr bwMode="auto">
              <a:xfrm>
                <a:off x="793" y="2568"/>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latin typeface="Arial" panose="020B0604020202020204" pitchFamily="34" charset="0"/>
                  <a:ea typeface="楷体" panose="02010609060101010101" pitchFamily="49" charset="-122"/>
                  <a:cs typeface="Arial" panose="020B0604020202020204" pitchFamily="34" charset="0"/>
                </a:endParaRPr>
              </a:p>
            </p:txBody>
          </p:sp>
          <p:sp>
            <p:nvSpPr>
              <p:cNvPr id="122" name="AutoShape 212"/>
              <p:cNvSpPr>
                <a:spLocks noChangeArrowheads="1"/>
              </p:cNvSpPr>
              <p:nvPr/>
            </p:nvSpPr>
            <p:spPr bwMode="auto">
              <a:xfrm>
                <a:off x="431" y="2523"/>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grpSp>
        <p:sp>
          <p:nvSpPr>
            <p:cNvPr id="115" name="Text Box 213"/>
            <p:cNvSpPr txBox="1">
              <a:spLocks noChangeArrowheads="1"/>
            </p:cNvSpPr>
            <p:nvPr/>
          </p:nvSpPr>
          <p:spPr bwMode="auto">
            <a:xfrm>
              <a:off x="385" y="2886"/>
              <a:ext cx="63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集合</a:t>
              </a:r>
            </a:p>
          </p:txBody>
        </p:sp>
      </p:grpSp>
      <p:grpSp>
        <p:nvGrpSpPr>
          <p:cNvPr id="123" name="Group 214"/>
          <p:cNvGrpSpPr>
            <a:grpSpLocks/>
          </p:cNvGrpSpPr>
          <p:nvPr/>
        </p:nvGrpSpPr>
        <p:grpSpPr bwMode="auto">
          <a:xfrm>
            <a:off x="2266950" y="3932238"/>
            <a:ext cx="2160588" cy="1087437"/>
            <a:chOff x="1383" y="2432"/>
            <a:chExt cx="1361" cy="685"/>
          </a:xfrm>
        </p:grpSpPr>
        <p:grpSp>
          <p:nvGrpSpPr>
            <p:cNvPr id="124" name="Group 215"/>
            <p:cNvGrpSpPr>
              <a:grpSpLocks/>
            </p:cNvGrpSpPr>
            <p:nvPr/>
          </p:nvGrpSpPr>
          <p:grpSpPr bwMode="auto">
            <a:xfrm>
              <a:off x="1383" y="2432"/>
              <a:ext cx="1361" cy="91"/>
              <a:chOff x="1383" y="2432"/>
              <a:chExt cx="1361" cy="91"/>
            </a:xfrm>
          </p:grpSpPr>
          <p:sp>
            <p:nvSpPr>
              <p:cNvPr id="126" name="AutoShape 216"/>
              <p:cNvSpPr>
                <a:spLocks noChangeArrowheads="1"/>
              </p:cNvSpPr>
              <p:nvPr/>
            </p:nvSpPr>
            <p:spPr bwMode="auto">
              <a:xfrm>
                <a:off x="1383" y="2432"/>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27" name="AutoShape 217"/>
              <p:cNvSpPr>
                <a:spLocks noChangeArrowheads="1"/>
              </p:cNvSpPr>
              <p:nvPr/>
            </p:nvSpPr>
            <p:spPr bwMode="auto">
              <a:xfrm>
                <a:off x="1700" y="2432"/>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28" name="AutoShape 218"/>
              <p:cNvSpPr>
                <a:spLocks noChangeArrowheads="1"/>
              </p:cNvSpPr>
              <p:nvPr/>
            </p:nvSpPr>
            <p:spPr bwMode="auto">
              <a:xfrm>
                <a:off x="2018" y="2432"/>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29" name="AutoShape 219"/>
              <p:cNvSpPr>
                <a:spLocks noChangeArrowheads="1"/>
              </p:cNvSpPr>
              <p:nvPr/>
            </p:nvSpPr>
            <p:spPr bwMode="auto">
              <a:xfrm>
                <a:off x="2335" y="2432"/>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30" name="AutoShape 220"/>
              <p:cNvSpPr>
                <a:spLocks noChangeArrowheads="1"/>
              </p:cNvSpPr>
              <p:nvPr/>
            </p:nvSpPr>
            <p:spPr bwMode="auto">
              <a:xfrm>
                <a:off x="2653" y="2432"/>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31" name="Line 221"/>
              <p:cNvSpPr>
                <a:spLocks noChangeShapeType="1"/>
              </p:cNvSpPr>
              <p:nvPr/>
            </p:nvSpPr>
            <p:spPr bwMode="auto">
              <a:xfrm>
                <a:off x="1474" y="2478"/>
                <a:ext cx="227" cy="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2" name="Line 222"/>
              <p:cNvSpPr>
                <a:spLocks noChangeShapeType="1"/>
              </p:cNvSpPr>
              <p:nvPr/>
            </p:nvSpPr>
            <p:spPr bwMode="auto">
              <a:xfrm>
                <a:off x="1791" y="2478"/>
                <a:ext cx="227" cy="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 name="Line 223"/>
              <p:cNvSpPr>
                <a:spLocks noChangeShapeType="1"/>
              </p:cNvSpPr>
              <p:nvPr/>
            </p:nvSpPr>
            <p:spPr bwMode="auto">
              <a:xfrm>
                <a:off x="2109" y="2478"/>
                <a:ext cx="227" cy="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4" name="Line 224"/>
              <p:cNvSpPr>
                <a:spLocks noChangeShapeType="1"/>
              </p:cNvSpPr>
              <p:nvPr/>
            </p:nvSpPr>
            <p:spPr bwMode="auto">
              <a:xfrm>
                <a:off x="2426" y="2478"/>
                <a:ext cx="227" cy="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25" name="Text Box 225"/>
            <p:cNvSpPr txBox="1">
              <a:spLocks noChangeArrowheads="1"/>
            </p:cNvSpPr>
            <p:nvPr/>
          </p:nvSpPr>
          <p:spPr bwMode="auto">
            <a:xfrm>
              <a:off x="1701" y="2886"/>
              <a:ext cx="72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线性结构</a:t>
              </a:r>
            </a:p>
          </p:txBody>
        </p:sp>
      </p:grpSp>
      <p:grpSp>
        <p:nvGrpSpPr>
          <p:cNvPr id="135" name="Group 226"/>
          <p:cNvGrpSpPr>
            <a:grpSpLocks/>
          </p:cNvGrpSpPr>
          <p:nvPr/>
        </p:nvGrpSpPr>
        <p:grpSpPr bwMode="auto">
          <a:xfrm>
            <a:off x="4787900" y="3500438"/>
            <a:ext cx="1800225" cy="1519237"/>
            <a:chOff x="3016" y="2160"/>
            <a:chExt cx="1134" cy="957"/>
          </a:xfrm>
        </p:grpSpPr>
        <p:grpSp>
          <p:nvGrpSpPr>
            <p:cNvPr id="136" name="Group 227"/>
            <p:cNvGrpSpPr>
              <a:grpSpLocks/>
            </p:cNvGrpSpPr>
            <p:nvPr/>
          </p:nvGrpSpPr>
          <p:grpSpPr bwMode="auto">
            <a:xfrm>
              <a:off x="3016" y="2160"/>
              <a:ext cx="1134" cy="635"/>
              <a:chOff x="3016" y="2160"/>
              <a:chExt cx="1134" cy="635"/>
            </a:xfrm>
          </p:grpSpPr>
          <p:sp>
            <p:nvSpPr>
              <p:cNvPr id="138" name="Line 228"/>
              <p:cNvSpPr>
                <a:spLocks noChangeShapeType="1"/>
              </p:cNvSpPr>
              <p:nvPr/>
            </p:nvSpPr>
            <p:spPr bwMode="auto">
              <a:xfrm flipH="1">
                <a:off x="3243" y="2205"/>
                <a:ext cx="363" cy="18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9" name="Line 229"/>
              <p:cNvSpPr>
                <a:spLocks noChangeShapeType="1"/>
              </p:cNvSpPr>
              <p:nvPr/>
            </p:nvSpPr>
            <p:spPr bwMode="auto">
              <a:xfrm>
                <a:off x="3696" y="2205"/>
                <a:ext cx="363" cy="18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0" name="Line 230"/>
              <p:cNvSpPr>
                <a:spLocks noChangeShapeType="1"/>
              </p:cNvSpPr>
              <p:nvPr/>
            </p:nvSpPr>
            <p:spPr bwMode="auto">
              <a:xfrm flipH="1">
                <a:off x="3527" y="2251"/>
                <a:ext cx="79" cy="136"/>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1" name="Line 231"/>
              <p:cNvSpPr>
                <a:spLocks noChangeShapeType="1"/>
              </p:cNvSpPr>
              <p:nvPr/>
            </p:nvSpPr>
            <p:spPr bwMode="auto">
              <a:xfrm>
                <a:off x="3696" y="2251"/>
                <a:ext cx="79" cy="136"/>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2" name="Line 232"/>
              <p:cNvSpPr>
                <a:spLocks noChangeShapeType="1"/>
              </p:cNvSpPr>
              <p:nvPr/>
            </p:nvSpPr>
            <p:spPr bwMode="auto">
              <a:xfrm flipH="1">
                <a:off x="3061" y="2432"/>
                <a:ext cx="110" cy="27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3" name="Line 233"/>
              <p:cNvSpPr>
                <a:spLocks noChangeShapeType="1"/>
              </p:cNvSpPr>
              <p:nvPr/>
            </p:nvSpPr>
            <p:spPr bwMode="auto">
              <a:xfrm>
                <a:off x="3198" y="2432"/>
                <a:ext cx="110" cy="27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4" name="Line 234"/>
              <p:cNvSpPr>
                <a:spLocks noChangeShapeType="1"/>
              </p:cNvSpPr>
              <p:nvPr/>
            </p:nvSpPr>
            <p:spPr bwMode="auto">
              <a:xfrm flipH="1">
                <a:off x="3606" y="2432"/>
                <a:ext cx="181" cy="27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5" name="Line 235"/>
              <p:cNvSpPr>
                <a:spLocks noChangeShapeType="1"/>
              </p:cNvSpPr>
              <p:nvPr/>
            </p:nvSpPr>
            <p:spPr bwMode="auto">
              <a:xfrm>
                <a:off x="3787" y="2432"/>
                <a:ext cx="181" cy="27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6" name="Line 236"/>
              <p:cNvSpPr>
                <a:spLocks noChangeShapeType="1"/>
              </p:cNvSpPr>
              <p:nvPr/>
            </p:nvSpPr>
            <p:spPr bwMode="auto">
              <a:xfrm>
                <a:off x="3787" y="2478"/>
                <a:ext cx="0" cy="226"/>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 name="AutoShape 237"/>
              <p:cNvSpPr>
                <a:spLocks noChangeArrowheads="1"/>
              </p:cNvSpPr>
              <p:nvPr/>
            </p:nvSpPr>
            <p:spPr bwMode="auto">
              <a:xfrm>
                <a:off x="3605" y="2160"/>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48" name="AutoShape 238"/>
              <p:cNvSpPr>
                <a:spLocks noChangeArrowheads="1"/>
              </p:cNvSpPr>
              <p:nvPr/>
            </p:nvSpPr>
            <p:spPr bwMode="auto">
              <a:xfrm>
                <a:off x="3741" y="2387"/>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latin typeface="Arial" panose="020B0604020202020204" pitchFamily="34" charset="0"/>
                  <a:ea typeface="楷体" panose="02010609060101010101" pitchFamily="49" charset="-122"/>
                  <a:cs typeface="Arial" panose="020B0604020202020204" pitchFamily="34" charset="0"/>
                </a:endParaRPr>
              </a:p>
            </p:txBody>
          </p:sp>
          <p:sp>
            <p:nvSpPr>
              <p:cNvPr id="149" name="AutoShape 239"/>
              <p:cNvSpPr>
                <a:spLocks noChangeArrowheads="1"/>
              </p:cNvSpPr>
              <p:nvPr/>
            </p:nvSpPr>
            <p:spPr bwMode="auto">
              <a:xfrm>
                <a:off x="4059" y="2387"/>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50" name="AutoShape 240"/>
              <p:cNvSpPr>
                <a:spLocks noChangeArrowheads="1"/>
              </p:cNvSpPr>
              <p:nvPr/>
            </p:nvSpPr>
            <p:spPr bwMode="auto">
              <a:xfrm>
                <a:off x="3470" y="2387"/>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51" name="AutoShape 241"/>
              <p:cNvSpPr>
                <a:spLocks noChangeArrowheads="1"/>
              </p:cNvSpPr>
              <p:nvPr/>
            </p:nvSpPr>
            <p:spPr bwMode="auto">
              <a:xfrm>
                <a:off x="3152" y="2387"/>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52" name="AutoShape 242"/>
              <p:cNvSpPr>
                <a:spLocks noChangeArrowheads="1"/>
              </p:cNvSpPr>
              <p:nvPr/>
            </p:nvSpPr>
            <p:spPr bwMode="auto">
              <a:xfrm>
                <a:off x="3923" y="2704"/>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53" name="AutoShape 243"/>
              <p:cNvSpPr>
                <a:spLocks noChangeArrowheads="1"/>
              </p:cNvSpPr>
              <p:nvPr/>
            </p:nvSpPr>
            <p:spPr bwMode="auto">
              <a:xfrm>
                <a:off x="3742" y="2704"/>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54" name="AutoShape 244"/>
              <p:cNvSpPr>
                <a:spLocks noChangeArrowheads="1"/>
              </p:cNvSpPr>
              <p:nvPr/>
            </p:nvSpPr>
            <p:spPr bwMode="auto">
              <a:xfrm>
                <a:off x="3560" y="2704"/>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55" name="AutoShape 245"/>
              <p:cNvSpPr>
                <a:spLocks noChangeArrowheads="1"/>
              </p:cNvSpPr>
              <p:nvPr/>
            </p:nvSpPr>
            <p:spPr bwMode="auto">
              <a:xfrm>
                <a:off x="3243" y="2704"/>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56" name="AutoShape 246"/>
              <p:cNvSpPr>
                <a:spLocks noChangeArrowheads="1"/>
              </p:cNvSpPr>
              <p:nvPr/>
            </p:nvSpPr>
            <p:spPr bwMode="auto">
              <a:xfrm>
                <a:off x="3016" y="2704"/>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grpSp>
        <p:sp>
          <p:nvSpPr>
            <p:cNvPr id="137" name="Text Box 247"/>
            <p:cNvSpPr txBox="1">
              <a:spLocks noChangeArrowheads="1"/>
            </p:cNvSpPr>
            <p:nvPr/>
          </p:nvSpPr>
          <p:spPr bwMode="auto">
            <a:xfrm>
              <a:off x="3288" y="2886"/>
              <a:ext cx="72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树形结构</a:t>
              </a:r>
            </a:p>
          </p:txBody>
        </p:sp>
      </p:grpSp>
      <p:grpSp>
        <p:nvGrpSpPr>
          <p:cNvPr id="157" name="Group 248"/>
          <p:cNvGrpSpPr>
            <a:grpSpLocks/>
          </p:cNvGrpSpPr>
          <p:nvPr/>
        </p:nvGrpSpPr>
        <p:grpSpPr bwMode="auto">
          <a:xfrm>
            <a:off x="7235825" y="3500438"/>
            <a:ext cx="1584325" cy="1522412"/>
            <a:chOff x="4558" y="2160"/>
            <a:chExt cx="998" cy="959"/>
          </a:xfrm>
        </p:grpSpPr>
        <p:grpSp>
          <p:nvGrpSpPr>
            <p:cNvPr id="158" name="Group 249"/>
            <p:cNvGrpSpPr>
              <a:grpSpLocks/>
            </p:cNvGrpSpPr>
            <p:nvPr/>
          </p:nvGrpSpPr>
          <p:grpSpPr bwMode="auto">
            <a:xfrm>
              <a:off x="4558" y="2160"/>
              <a:ext cx="998" cy="681"/>
              <a:chOff x="4558" y="2160"/>
              <a:chExt cx="998" cy="681"/>
            </a:xfrm>
          </p:grpSpPr>
          <p:sp>
            <p:nvSpPr>
              <p:cNvPr id="160" name="Line 250"/>
              <p:cNvSpPr>
                <a:spLocks noChangeShapeType="1"/>
              </p:cNvSpPr>
              <p:nvPr/>
            </p:nvSpPr>
            <p:spPr bwMode="auto">
              <a:xfrm>
                <a:off x="4604" y="2478"/>
                <a:ext cx="0" cy="27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1" name="Line 251"/>
              <p:cNvSpPr>
                <a:spLocks noChangeShapeType="1"/>
              </p:cNvSpPr>
              <p:nvPr/>
            </p:nvSpPr>
            <p:spPr bwMode="auto">
              <a:xfrm>
                <a:off x="5511" y="2478"/>
                <a:ext cx="0" cy="27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2" name="Line 252"/>
              <p:cNvSpPr>
                <a:spLocks noChangeShapeType="1"/>
              </p:cNvSpPr>
              <p:nvPr/>
            </p:nvSpPr>
            <p:spPr bwMode="auto">
              <a:xfrm>
                <a:off x="5012" y="2296"/>
                <a:ext cx="0" cy="454"/>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3" name="Line 253"/>
              <p:cNvSpPr>
                <a:spLocks noChangeShapeType="1"/>
              </p:cNvSpPr>
              <p:nvPr/>
            </p:nvSpPr>
            <p:spPr bwMode="auto">
              <a:xfrm flipH="1">
                <a:off x="4649" y="2251"/>
                <a:ext cx="318" cy="136"/>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4" name="Line 254"/>
              <p:cNvSpPr>
                <a:spLocks noChangeShapeType="1"/>
              </p:cNvSpPr>
              <p:nvPr/>
            </p:nvSpPr>
            <p:spPr bwMode="auto">
              <a:xfrm flipH="1">
                <a:off x="4604" y="2250"/>
                <a:ext cx="725" cy="545"/>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5" name="Line 255"/>
              <p:cNvSpPr>
                <a:spLocks noChangeShapeType="1"/>
              </p:cNvSpPr>
              <p:nvPr/>
            </p:nvSpPr>
            <p:spPr bwMode="auto">
              <a:xfrm flipV="1">
                <a:off x="4649" y="2432"/>
                <a:ext cx="816" cy="363"/>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6" name="Line 256"/>
              <p:cNvSpPr>
                <a:spLocks noChangeShapeType="1"/>
              </p:cNvSpPr>
              <p:nvPr/>
            </p:nvSpPr>
            <p:spPr bwMode="auto">
              <a:xfrm>
                <a:off x="5057" y="2795"/>
                <a:ext cx="408" cy="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7" name="Line 257"/>
              <p:cNvSpPr>
                <a:spLocks noChangeShapeType="1"/>
              </p:cNvSpPr>
              <p:nvPr/>
            </p:nvSpPr>
            <p:spPr bwMode="auto">
              <a:xfrm>
                <a:off x="5057" y="2251"/>
                <a:ext cx="408" cy="136"/>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8" name="Line 258"/>
              <p:cNvSpPr>
                <a:spLocks noChangeShapeType="1"/>
              </p:cNvSpPr>
              <p:nvPr/>
            </p:nvSpPr>
            <p:spPr bwMode="auto">
              <a:xfrm>
                <a:off x="5375" y="2205"/>
                <a:ext cx="136" cy="182"/>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9" name="AutoShape 259"/>
              <p:cNvSpPr>
                <a:spLocks noChangeArrowheads="1"/>
              </p:cNvSpPr>
              <p:nvPr/>
            </p:nvSpPr>
            <p:spPr bwMode="auto">
              <a:xfrm>
                <a:off x="4558" y="2387"/>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70" name="AutoShape 260"/>
              <p:cNvSpPr>
                <a:spLocks noChangeArrowheads="1"/>
              </p:cNvSpPr>
              <p:nvPr/>
            </p:nvSpPr>
            <p:spPr bwMode="auto">
              <a:xfrm>
                <a:off x="4558" y="2749"/>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71" name="AutoShape 261"/>
              <p:cNvSpPr>
                <a:spLocks noChangeArrowheads="1"/>
              </p:cNvSpPr>
              <p:nvPr/>
            </p:nvSpPr>
            <p:spPr bwMode="auto">
              <a:xfrm>
                <a:off x="4966" y="2750"/>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72" name="AutoShape 262"/>
              <p:cNvSpPr>
                <a:spLocks noChangeArrowheads="1"/>
              </p:cNvSpPr>
              <p:nvPr/>
            </p:nvSpPr>
            <p:spPr bwMode="auto">
              <a:xfrm>
                <a:off x="5465" y="2750"/>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73" name="AutoShape 263"/>
              <p:cNvSpPr>
                <a:spLocks noChangeArrowheads="1"/>
              </p:cNvSpPr>
              <p:nvPr/>
            </p:nvSpPr>
            <p:spPr bwMode="auto">
              <a:xfrm>
                <a:off x="5465" y="2387"/>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74" name="AutoShape 264"/>
              <p:cNvSpPr>
                <a:spLocks noChangeArrowheads="1"/>
              </p:cNvSpPr>
              <p:nvPr/>
            </p:nvSpPr>
            <p:spPr bwMode="auto">
              <a:xfrm>
                <a:off x="5329" y="2160"/>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sp>
            <p:nvSpPr>
              <p:cNvPr id="175" name="AutoShape 265"/>
              <p:cNvSpPr>
                <a:spLocks noChangeArrowheads="1"/>
              </p:cNvSpPr>
              <p:nvPr/>
            </p:nvSpPr>
            <p:spPr bwMode="auto">
              <a:xfrm>
                <a:off x="4967" y="2205"/>
                <a:ext cx="91" cy="91"/>
              </a:xfrm>
              <a:prstGeom prst="flowChartConnector">
                <a:avLst/>
              </a:prstGeom>
              <a:solidFill>
                <a:srgbClr val="FFFF00"/>
              </a:solidFill>
              <a:ln w="38100">
                <a:solidFill>
                  <a:srgbClr val="3333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楷体" panose="02010609060101010101" pitchFamily="49" charset="-122"/>
                  <a:cs typeface="Arial" panose="020B0604020202020204" pitchFamily="34" charset="0"/>
                </a:endParaRPr>
              </a:p>
            </p:txBody>
          </p:sp>
        </p:grpSp>
        <p:sp>
          <p:nvSpPr>
            <p:cNvPr id="159" name="Text Box 266"/>
            <p:cNvSpPr txBox="1">
              <a:spLocks noChangeArrowheads="1"/>
            </p:cNvSpPr>
            <p:nvPr/>
          </p:nvSpPr>
          <p:spPr bwMode="auto">
            <a:xfrm>
              <a:off x="4558" y="2886"/>
              <a:ext cx="907"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b="1">
                  <a:solidFill>
                    <a:srgbClr val="3333FF"/>
                  </a:solidFill>
                  <a:latin typeface="Arial" panose="020B0604020202020204" pitchFamily="34" charset="0"/>
                  <a:ea typeface="楷体" panose="02010609060101010101" pitchFamily="49" charset="-122"/>
                  <a:cs typeface="Arial" panose="020B0604020202020204" pitchFamily="34" charset="0"/>
                </a:rPr>
                <a:t>图或网结构</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p:cTn id="7" dur="500" fill="hold"/>
                                        <p:tgtEl>
                                          <p:spTgt spid="112"/>
                                        </p:tgtEl>
                                        <p:attrNameLst>
                                          <p:attrName>ppt_w</p:attrName>
                                        </p:attrNameLst>
                                      </p:cBhvr>
                                      <p:tavLst>
                                        <p:tav tm="0">
                                          <p:val>
                                            <p:fltVal val="0"/>
                                          </p:val>
                                        </p:tav>
                                        <p:tav tm="100000">
                                          <p:val>
                                            <p:strVal val="#ppt_w"/>
                                          </p:val>
                                        </p:tav>
                                      </p:tavLst>
                                    </p:anim>
                                    <p:anim calcmode="lin" valueType="num">
                                      <p:cBhvr>
                                        <p:cTn id="8" dur="500" fill="hold"/>
                                        <p:tgtEl>
                                          <p:spTgt spid="11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laser.wav"/>
                                        </p:tgtEl>
                                      </p:cMediaNode>
                                    </p:audio>
                                  </p:sub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wipe(up)">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3" fill="hold" nodeType="clickEffect">
                                  <p:stCondLst>
                                    <p:cond delay="0"/>
                                  </p:stCondLst>
                                  <p:childTnLst>
                                    <p:set>
                                      <p:cBhvr>
                                        <p:cTn id="16" dur="1" fill="hold">
                                          <p:stCondLst>
                                            <p:cond delay="0"/>
                                          </p:stCondLst>
                                        </p:cTn>
                                        <p:tgtEl>
                                          <p:spTgt spid="106"/>
                                        </p:tgtEl>
                                        <p:attrNameLst>
                                          <p:attrName>style.visibility</p:attrName>
                                        </p:attrNameLst>
                                      </p:cBhvr>
                                      <p:to>
                                        <p:strVal val="visible"/>
                                      </p:to>
                                    </p:set>
                                    <p:animEffect transition="in" filter="strips(upRight)">
                                      <p:cBhvr>
                                        <p:cTn id="17" dur="500"/>
                                        <p:tgtEl>
                                          <p:spTgt spid="106"/>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18" presetClass="exit" presetSubtype="3" fill="hold" nodeType="clickEffect">
                                  <p:stCondLst>
                                    <p:cond delay="0"/>
                                  </p:stCondLst>
                                  <p:childTnLst>
                                    <p:animEffect transition="out" filter="strips(upRight)">
                                      <p:cBhvr>
                                        <p:cTn id="21" dur="500"/>
                                        <p:tgtEl>
                                          <p:spTgt spid="106"/>
                                        </p:tgtEl>
                                      </p:cBhvr>
                                    </p:animEffect>
                                    <p:set>
                                      <p:cBhvr>
                                        <p:cTn id="22" dur="1" fill="hold">
                                          <p:stCondLst>
                                            <p:cond delay="499"/>
                                          </p:stCondLst>
                                        </p:cTn>
                                        <p:tgtEl>
                                          <p:spTgt spid="106"/>
                                        </p:tgtEl>
                                        <p:attrNameLst>
                                          <p:attrName>style.visibility</p:attrName>
                                        </p:attrNameLst>
                                      </p:cBhvr>
                                      <p:to>
                                        <p:strVal val="hidden"/>
                                      </p:to>
                                    </p:set>
                                  </p:childTnLst>
                                </p:cTn>
                              </p:par>
                            </p:childTnLst>
                          </p:cTn>
                        </p:par>
                        <p:par>
                          <p:cTn id="23" fill="hold">
                            <p:stCondLst>
                              <p:cond delay="500"/>
                            </p:stCondLst>
                            <p:childTnLst>
                              <p:par>
                                <p:cTn id="24" presetID="9" presetClass="entr" presetSubtype="0" fill="hold" nodeType="afterEffect">
                                  <p:stCondLst>
                                    <p:cond delay="0"/>
                                  </p:stCondLst>
                                  <p:childTnLst>
                                    <p:set>
                                      <p:cBhvr>
                                        <p:cTn id="25" dur="1" fill="hold">
                                          <p:stCondLst>
                                            <p:cond delay="0"/>
                                          </p:stCondLst>
                                        </p:cTn>
                                        <p:tgtEl>
                                          <p:spTgt spid="113"/>
                                        </p:tgtEl>
                                        <p:attrNameLst>
                                          <p:attrName>style.visibility</p:attrName>
                                        </p:attrNameLst>
                                      </p:cBhvr>
                                      <p:to>
                                        <p:strVal val="visible"/>
                                      </p:to>
                                    </p:set>
                                    <p:animEffect transition="in" filter="dissolve">
                                      <p:cBhvr>
                                        <p:cTn id="26" dur="500"/>
                                        <p:tgtEl>
                                          <p:spTgt spid="113"/>
                                        </p:tgtEl>
                                      </p:cBhvr>
                                    </p:animEffect>
                                  </p:childTnLst>
                                </p:cTn>
                              </p:par>
                            </p:childTnLst>
                          </p:cTn>
                        </p:par>
                        <p:par>
                          <p:cTn id="27" fill="hold">
                            <p:stCondLst>
                              <p:cond delay="1000"/>
                            </p:stCondLst>
                            <p:childTnLst>
                              <p:par>
                                <p:cTn id="28" presetID="9" presetClass="entr" presetSubtype="0" fill="hold" nodeType="afterEffect">
                                  <p:stCondLst>
                                    <p:cond delay="0"/>
                                  </p:stCondLst>
                                  <p:childTnLst>
                                    <p:set>
                                      <p:cBhvr>
                                        <p:cTn id="29" dur="1" fill="hold">
                                          <p:stCondLst>
                                            <p:cond delay="0"/>
                                          </p:stCondLst>
                                        </p:cTn>
                                        <p:tgtEl>
                                          <p:spTgt spid="123"/>
                                        </p:tgtEl>
                                        <p:attrNameLst>
                                          <p:attrName>style.visibility</p:attrName>
                                        </p:attrNameLst>
                                      </p:cBhvr>
                                      <p:to>
                                        <p:strVal val="visible"/>
                                      </p:to>
                                    </p:set>
                                    <p:animEffect transition="in" filter="dissolve">
                                      <p:cBhvr>
                                        <p:cTn id="30" dur="500"/>
                                        <p:tgtEl>
                                          <p:spTgt spid="123"/>
                                        </p:tgtEl>
                                      </p:cBhvr>
                                    </p:animEffect>
                                  </p:childTnLst>
                                </p:cTn>
                              </p:par>
                            </p:childTnLst>
                          </p:cTn>
                        </p:par>
                        <p:par>
                          <p:cTn id="31" fill="hold">
                            <p:stCondLst>
                              <p:cond delay="1500"/>
                            </p:stCondLst>
                            <p:childTnLst>
                              <p:par>
                                <p:cTn id="32" presetID="9" presetClass="entr" presetSubtype="0" fill="hold" nodeType="afterEffect">
                                  <p:stCondLst>
                                    <p:cond delay="0"/>
                                  </p:stCondLst>
                                  <p:childTnLst>
                                    <p:set>
                                      <p:cBhvr>
                                        <p:cTn id="33" dur="1" fill="hold">
                                          <p:stCondLst>
                                            <p:cond delay="0"/>
                                          </p:stCondLst>
                                        </p:cTn>
                                        <p:tgtEl>
                                          <p:spTgt spid="135"/>
                                        </p:tgtEl>
                                        <p:attrNameLst>
                                          <p:attrName>style.visibility</p:attrName>
                                        </p:attrNameLst>
                                      </p:cBhvr>
                                      <p:to>
                                        <p:strVal val="visible"/>
                                      </p:to>
                                    </p:set>
                                    <p:animEffect transition="in" filter="dissolve">
                                      <p:cBhvr>
                                        <p:cTn id="34" dur="500"/>
                                        <p:tgtEl>
                                          <p:spTgt spid="135"/>
                                        </p:tgtEl>
                                      </p:cBhvr>
                                    </p:animEffect>
                                  </p:childTnLst>
                                </p:cTn>
                              </p:par>
                            </p:childTnLst>
                          </p:cTn>
                        </p:par>
                        <p:par>
                          <p:cTn id="35" fill="hold">
                            <p:stCondLst>
                              <p:cond delay="2000"/>
                            </p:stCondLst>
                            <p:childTnLst>
                              <p:par>
                                <p:cTn id="36" presetID="9" presetClass="entr" presetSubtype="0" fill="hold" nodeType="afterEffect">
                                  <p:stCondLst>
                                    <p:cond delay="0"/>
                                  </p:stCondLst>
                                  <p:childTnLst>
                                    <p:set>
                                      <p:cBhvr>
                                        <p:cTn id="37" dur="1" fill="hold">
                                          <p:stCondLst>
                                            <p:cond delay="0"/>
                                          </p:stCondLst>
                                        </p:cTn>
                                        <p:tgtEl>
                                          <p:spTgt spid="157"/>
                                        </p:tgtEl>
                                        <p:attrNameLst>
                                          <p:attrName>style.visibility</p:attrName>
                                        </p:attrNameLst>
                                      </p:cBhvr>
                                      <p:to>
                                        <p:strVal val="visible"/>
                                      </p:to>
                                    </p:set>
                                    <p:animEffect transition="in" filter="dissolve">
                                      <p:cBhvr>
                                        <p:cTn id="38" dur="500"/>
                                        <p:tgtEl>
                                          <p:spTgt spid="157"/>
                                        </p:tgtEl>
                                      </p:cBhvr>
                                    </p:animEffect>
                                  </p:childTnLst>
                                </p:cTn>
                              </p:par>
                            </p:childTnLst>
                          </p:cTn>
                        </p:par>
                      </p:childTnLst>
                    </p:cTn>
                  </p:par>
                  <p:par>
                    <p:cTn id="39" fill="hold">
                      <p:stCondLst>
                        <p:cond delay="indefinite"/>
                      </p:stCondLst>
                      <p:childTnLst>
                        <p:par>
                          <p:cTn id="40" fill="hold">
                            <p:stCondLst>
                              <p:cond delay="0"/>
                            </p:stCondLst>
                            <p:childTnLst>
                              <p:par>
                                <p:cTn id="41" presetID="6" presetClass="emph" presetSubtype="0" autoRev="1" fill="hold" nodeType="clickEffect">
                                  <p:stCondLst>
                                    <p:cond delay="0"/>
                                  </p:stCondLst>
                                  <p:childTnLst>
                                    <p:animScale>
                                      <p:cBhvr>
                                        <p:cTn id="42" dur="1000" fill="hold"/>
                                        <p:tgtEl>
                                          <p:spTgt spid="113"/>
                                        </p:tgtEl>
                                      </p:cBhvr>
                                      <p:by x="150000" y="150000"/>
                                    </p:animScale>
                                  </p:childTnLst>
                                </p:cTn>
                              </p:par>
                            </p:childTnLst>
                          </p:cTn>
                        </p:par>
                        <p:par>
                          <p:cTn id="43" fill="hold">
                            <p:stCondLst>
                              <p:cond delay="2000"/>
                            </p:stCondLst>
                            <p:childTnLst>
                              <p:par>
                                <p:cTn id="44" presetID="18" presetClass="entr" presetSubtype="6" fill="hold" nodeType="afterEffect">
                                  <p:stCondLst>
                                    <p:cond delay="0"/>
                                  </p:stCondLst>
                                  <p:childTnLst>
                                    <p:set>
                                      <p:cBhvr>
                                        <p:cTn id="45" dur="1" fill="hold">
                                          <p:stCondLst>
                                            <p:cond delay="0"/>
                                          </p:stCondLst>
                                        </p:cTn>
                                        <p:tgtEl>
                                          <p:spTgt spid="94"/>
                                        </p:tgtEl>
                                        <p:attrNameLst>
                                          <p:attrName>style.visibility</p:attrName>
                                        </p:attrNameLst>
                                      </p:cBhvr>
                                      <p:to>
                                        <p:strVal val="visible"/>
                                      </p:to>
                                    </p:set>
                                    <p:animEffect transition="in" filter="strips(downRight)">
                                      <p:cBhvr>
                                        <p:cTn id="46" dur="500"/>
                                        <p:tgtEl>
                                          <p:spTgt spid="94"/>
                                        </p:tgtEl>
                                      </p:cBhvr>
                                    </p:animEffect>
                                  </p:childTnLst>
                                  <p:subTnLst>
                                    <p:audio>
                                      <p:cMediaNode>
                                        <p:cTn display="0" masterRel="sameClick">
                                          <p:stCondLst>
                                            <p:cond evt="begin" delay="0">
                                              <p:tn val="44"/>
                                            </p:cond>
                                          </p:stCondLst>
                                          <p:endCondLst>
                                            <p:cond evt="onStopAudio" delay="0">
                                              <p:tgtEl>
                                                <p:sldTgt/>
                                              </p:tgtEl>
                                            </p:cond>
                                          </p:endCondLst>
                                        </p:cTn>
                                        <p:tgtEl>
                                          <p:sndTgt r:embed="rId3" name="camera.wav"/>
                                        </p:tgtEl>
                                      </p:cMediaNode>
                                    </p:audio>
                                  </p:subTnLst>
                                </p:cTn>
                              </p:par>
                            </p:childTnLst>
                          </p:cTn>
                        </p:par>
                      </p:childTnLst>
                    </p:cTn>
                  </p:par>
                  <p:par>
                    <p:cTn id="47" fill="hold">
                      <p:stCondLst>
                        <p:cond delay="indefinite"/>
                      </p:stCondLst>
                      <p:childTnLst>
                        <p:par>
                          <p:cTn id="48" fill="hold">
                            <p:stCondLst>
                              <p:cond delay="0"/>
                            </p:stCondLst>
                            <p:childTnLst>
                              <p:par>
                                <p:cTn id="49" presetID="18" presetClass="exit" presetSubtype="6" fill="hold" nodeType="clickEffect">
                                  <p:stCondLst>
                                    <p:cond delay="0"/>
                                  </p:stCondLst>
                                  <p:childTnLst>
                                    <p:animEffect transition="out" filter="strips(downRight)">
                                      <p:cBhvr>
                                        <p:cTn id="50" dur="500"/>
                                        <p:tgtEl>
                                          <p:spTgt spid="94"/>
                                        </p:tgtEl>
                                      </p:cBhvr>
                                    </p:animEffect>
                                    <p:set>
                                      <p:cBhvr>
                                        <p:cTn id="51" dur="1" fill="hold">
                                          <p:stCondLst>
                                            <p:cond delay="499"/>
                                          </p:stCondLst>
                                        </p:cTn>
                                        <p:tgtEl>
                                          <p:spTgt spid="94"/>
                                        </p:tgtEl>
                                        <p:attrNameLst>
                                          <p:attrName>style.visibility</p:attrName>
                                        </p:attrNameLst>
                                      </p:cBhvr>
                                      <p:to>
                                        <p:strVal val="hidden"/>
                                      </p:to>
                                    </p:set>
                                  </p:childTnLst>
                                </p:cTn>
                              </p:par>
                            </p:childTnLst>
                          </p:cTn>
                        </p:par>
                        <p:par>
                          <p:cTn id="52" fill="hold">
                            <p:stCondLst>
                              <p:cond delay="500"/>
                            </p:stCondLst>
                            <p:childTnLst>
                              <p:par>
                                <p:cTn id="53" presetID="6" presetClass="emph" presetSubtype="0" autoRev="1" fill="hold" nodeType="afterEffect">
                                  <p:stCondLst>
                                    <p:cond delay="0"/>
                                  </p:stCondLst>
                                  <p:childTnLst>
                                    <p:animScale>
                                      <p:cBhvr>
                                        <p:cTn id="54" dur="1000" fill="hold"/>
                                        <p:tgtEl>
                                          <p:spTgt spid="123"/>
                                        </p:tgtEl>
                                      </p:cBhvr>
                                      <p:by x="150000" y="150000"/>
                                    </p:animScale>
                                  </p:childTnLst>
                                </p:cTn>
                              </p:par>
                            </p:childTnLst>
                          </p:cTn>
                        </p:par>
                        <p:par>
                          <p:cTn id="55" fill="hold">
                            <p:stCondLst>
                              <p:cond delay="2500"/>
                            </p:stCondLst>
                            <p:childTnLst>
                              <p:par>
                                <p:cTn id="56" presetID="18" presetClass="entr" presetSubtype="6" fill="hold" nodeType="afterEffect">
                                  <p:stCondLst>
                                    <p:cond delay="0"/>
                                  </p:stCondLst>
                                  <p:childTnLst>
                                    <p:set>
                                      <p:cBhvr>
                                        <p:cTn id="57" dur="1" fill="hold">
                                          <p:stCondLst>
                                            <p:cond delay="0"/>
                                          </p:stCondLst>
                                        </p:cTn>
                                        <p:tgtEl>
                                          <p:spTgt spid="97"/>
                                        </p:tgtEl>
                                        <p:attrNameLst>
                                          <p:attrName>style.visibility</p:attrName>
                                        </p:attrNameLst>
                                      </p:cBhvr>
                                      <p:to>
                                        <p:strVal val="visible"/>
                                      </p:to>
                                    </p:set>
                                    <p:animEffect transition="in" filter="strips(downRight)">
                                      <p:cBhvr>
                                        <p:cTn id="58" dur="500"/>
                                        <p:tgtEl>
                                          <p:spTgt spid="97"/>
                                        </p:tgtEl>
                                      </p:cBhvr>
                                    </p:animEffect>
                                  </p:childTnLst>
                                  <p:subTnLst>
                                    <p:audio>
                                      <p:cMediaNode>
                                        <p:cTn display="0" masterRel="sameClick">
                                          <p:stCondLst>
                                            <p:cond evt="begin" delay="0">
                                              <p:tn val="56"/>
                                            </p:cond>
                                          </p:stCondLst>
                                          <p:endCondLst>
                                            <p:cond evt="onStopAudio" delay="0">
                                              <p:tgtEl>
                                                <p:sldTgt/>
                                              </p:tgtEl>
                                            </p:cond>
                                          </p:endCondLst>
                                        </p:cTn>
                                        <p:tgtEl>
                                          <p:sndTgt r:embed="rId3" name="camera.wav"/>
                                        </p:tgtEl>
                                      </p:cMediaNode>
                                    </p:audio>
                                  </p:subTnLst>
                                </p:cTn>
                              </p:par>
                            </p:childTnLst>
                          </p:cTn>
                        </p:par>
                      </p:childTnLst>
                    </p:cTn>
                  </p:par>
                  <p:par>
                    <p:cTn id="59" fill="hold">
                      <p:stCondLst>
                        <p:cond delay="indefinite"/>
                      </p:stCondLst>
                      <p:childTnLst>
                        <p:par>
                          <p:cTn id="60" fill="hold">
                            <p:stCondLst>
                              <p:cond delay="0"/>
                            </p:stCondLst>
                            <p:childTnLst>
                              <p:par>
                                <p:cTn id="61" presetID="18" presetClass="exit" presetSubtype="6" fill="hold" nodeType="clickEffect">
                                  <p:stCondLst>
                                    <p:cond delay="0"/>
                                  </p:stCondLst>
                                  <p:childTnLst>
                                    <p:animEffect transition="out" filter="strips(downRight)">
                                      <p:cBhvr>
                                        <p:cTn id="62" dur="500"/>
                                        <p:tgtEl>
                                          <p:spTgt spid="97"/>
                                        </p:tgtEl>
                                      </p:cBhvr>
                                    </p:animEffect>
                                    <p:set>
                                      <p:cBhvr>
                                        <p:cTn id="63" dur="1" fill="hold">
                                          <p:stCondLst>
                                            <p:cond delay="499"/>
                                          </p:stCondLst>
                                        </p:cTn>
                                        <p:tgtEl>
                                          <p:spTgt spid="97"/>
                                        </p:tgtEl>
                                        <p:attrNameLst>
                                          <p:attrName>style.visibility</p:attrName>
                                        </p:attrNameLst>
                                      </p:cBhvr>
                                      <p:to>
                                        <p:strVal val="hidden"/>
                                      </p:to>
                                    </p:set>
                                  </p:childTnLst>
                                </p:cTn>
                              </p:par>
                            </p:childTnLst>
                          </p:cTn>
                        </p:par>
                        <p:par>
                          <p:cTn id="64" fill="hold">
                            <p:stCondLst>
                              <p:cond delay="500"/>
                            </p:stCondLst>
                            <p:childTnLst>
                              <p:par>
                                <p:cTn id="65" presetID="6" presetClass="emph" presetSubtype="0" autoRev="1" fill="hold" nodeType="afterEffect">
                                  <p:stCondLst>
                                    <p:cond delay="0"/>
                                  </p:stCondLst>
                                  <p:childTnLst>
                                    <p:animScale>
                                      <p:cBhvr>
                                        <p:cTn id="66" dur="1000" fill="hold"/>
                                        <p:tgtEl>
                                          <p:spTgt spid="135"/>
                                        </p:tgtEl>
                                      </p:cBhvr>
                                      <p:by x="150000" y="150000"/>
                                    </p:animScale>
                                  </p:childTnLst>
                                </p:cTn>
                              </p:par>
                            </p:childTnLst>
                          </p:cTn>
                        </p:par>
                        <p:par>
                          <p:cTn id="67" fill="hold">
                            <p:stCondLst>
                              <p:cond delay="2500"/>
                            </p:stCondLst>
                            <p:childTnLst>
                              <p:par>
                                <p:cTn id="68" presetID="18" presetClass="entr" presetSubtype="6" fill="hold" nodeType="afterEffect">
                                  <p:stCondLst>
                                    <p:cond delay="0"/>
                                  </p:stCondLst>
                                  <p:childTnLst>
                                    <p:set>
                                      <p:cBhvr>
                                        <p:cTn id="69" dur="1" fill="hold">
                                          <p:stCondLst>
                                            <p:cond delay="0"/>
                                          </p:stCondLst>
                                        </p:cTn>
                                        <p:tgtEl>
                                          <p:spTgt spid="100"/>
                                        </p:tgtEl>
                                        <p:attrNameLst>
                                          <p:attrName>style.visibility</p:attrName>
                                        </p:attrNameLst>
                                      </p:cBhvr>
                                      <p:to>
                                        <p:strVal val="visible"/>
                                      </p:to>
                                    </p:set>
                                    <p:animEffect transition="in" filter="strips(downRight)">
                                      <p:cBhvr>
                                        <p:cTn id="70" dur="500"/>
                                        <p:tgtEl>
                                          <p:spTgt spid="100"/>
                                        </p:tgtEl>
                                      </p:cBhvr>
                                    </p:animEffect>
                                  </p:childTnLst>
                                  <p:subTnLst>
                                    <p:audio>
                                      <p:cMediaNode>
                                        <p:cTn display="0" masterRel="sameClick">
                                          <p:stCondLst>
                                            <p:cond evt="begin" delay="0">
                                              <p:tn val="68"/>
                                            </p:cond>
                                          </p:stCondLst>
                                          <p:endCondLst>
                                            <p:cond evt="onStopAudio" delay="0">
                                              <p:tgtEl>
                                                <p:sldTgt/>
                                              </p:tgtEl>
                                            </p:cond>
                                          </p:endCondLst>
                                        </p:cTn>
                                        <p:tgtEl>
                                          <p:sndTgt r:embed="rId3" name="camera.wav"/>
                                        </p:tgtEl>
                                      </p:cMediaNode>
                                    </p:audio>
                                  </p:subTnLst>
                                </p:cTn>
                              </p:par>
                            </p:childTnLst>
                          </p:cTn>
                        </p:par>
                      </p:childTnLst>
                    </p:cTn>
                  </p:par>
                  <p:par>
                    <p:cTn id="71" fill="hold">
                      <p:stCondLst>
                        <p:cond delay="indefinite"/>
                      </p:stCondLst>
                      <p:childTnLst>
                        <p:par>
                          <p:cTn id="72" fill="hold">
                            <p:stCondLst>
                              <p:cond delay="0"/>
                            </p:stCondLst>
                            <p:childTnLst>
                              <p:par>
                                <p:cTn id="73" presetID="18" presetClass="exit" presetSubtype="6" fill="hold" nodeType="clickEffect">
                                  <p:stCondLst>
                                    <p:cond delay="0"/>
                                  </p:stCondLst>
                                  <p:childTnLst>
                                    <p:animEffect transition="out" filter="strips(downRight)">
                                      <p:cBhvr>
                                        <p:cTn id="74" dur="500"/>
                                        <p:tgtEl>
                                          <p:spTgt spid="100"/>
                                        </p:tgtEl>
                                      </p:cBhvr>
                                    </p:animEffect>
                                    <p:set>
                                      <p:cBhvr>
                                        <p:cTn id="75" dur="1" fill="hold">
                                          <p:stCondLst>
                                            <p:cond delay="499"/>
                                          </p:stCondLst>
                                        </p:cTn>
                                        <p:tgtEl>
                                          <p:spTgt spid="100"/>
                                        </p:tgtEl>
                                        <p:attrNameLst>
                                          <p:attrName>style.visibility</p:attrName>
                                        </p:attrNameLst>
                                      </p:cBhvr>
                                      <p:to>
                                        <p:strVal val="hidden"/>
                                      </p:to>
                                    </p:set>
                                  </p:childTnLst>
                                </p:cTn>
                              </p:par>
                            </p:childTnLst>
                          </p:cTn>
                        </p:par>
                        <p:par>
                          <p:cTn id="76" fill="hold">
                            <p:stCondLst>
                              <p:cond delay="500"/>
                            </p:stCondLst>
                            <p:childTnLst>
                              <p:par>
                                <p:cTn id="77" presetID="6" presetClass="emph" presetSubtype="0" autoRev="1" fill="hold" nodeType="afterEffect">
                                  <p:stCondLst>
                                    <p:cond delay="0"/>
                                  </p:stCondLst>
                                  <p:childTnLst>
                                    <p:animScale>
                                      <p:cBhvr>
                                        <p:cTn id="78" dur="1000" fill="hold"/>
                                        <p:tgtEl>
                                          <p:spTgt spid="157"/>
                                        </p:tgtEl>
                                      </p:cBhvr>
                                      <p:by x="150000" y="150000"/>
                                    </p:animScale>
                                  </p:childTnLst>
                                </p:cTn>
                              </p:par>
                            </p:childTnLst>
                          </p:cTn>
                        </p:par>
                        <p:par>
                          <p:cTn id="79" fill="hold">
                            <p:stCondLst>
                              <p:cond delay="2500"/>
                            </p:stCondLst>
                            <p:childTnLst>
                              <p:par>
                                <p:cTn id="80" presetID="18" presetClass="entr" presetSubtype="6" fill="hold" nodeType="afterEffect">
                                  <p:stCondLst>
                                    <p:cond delay="0"/>
                                  </p:stCondLst>
                                  <p:childTnLst>
                                    <p:set>
                                      <p:cBhvr>
                                        <p:cTn id="81" dur="1" fill="hold">
                                          <p:stCondLst>
                                            <p:cond delay="0"/>
                                          </p:stCondLst>
                                        </p:cTn>
                                        <p:tgtEl>
                                          <p:spTgt spid="103"/>
                                        </p:tgtEl>
                                        <p:attrNameLst>
                                          <p:attrName>style.visibility</p:attrName>
                                        </p:attrNameLst>
                                      </p:cBhvr>
                                      <p:to>
                                        <p:strVal val="visible"/>
                                      </p:to>
                                    </p:set>
                                    <p:animEffect transition="in" filter="strips(downRight)">
                                      <p:cBhvr>
                                        <p:cTn id="82" dur="500"/>
                                        <p:tgtEl>
                                          <p:spTgt spid="103"/>
                                        </p:tgtEl>
                                      </p:cBhvr>
                                    </p:animEffect>
                                  </p:childTnLst>
                                  <p:subTnLst>
                                    <p:audio>
                                      <p:cMediaNode>
                                        <p:cTn display="0" masterRel="sameClick">
                                          <p:stCondLst>
                                            <p:cond evt="begin" delay="0">
                                              <p:tn val="80"/>
                                            </p:cond>
                                          </p:stCondLst>
                                          <p:endCondLst>
                                            <p:cond evt="onStopAudio" delay="0">
                                              <p:tgtEl>
                                                <p:sldTgt/>
                                              </p:tgtEl>
                                            </p:cond>
                                          </p:endCondLst>
                                        </p:cTn>
                                        <p:tgtEl>
                                          <p:sndTgt r:embed="rId3" name="camera.wav"/>
                                        </p:tgtEl>
                                      </p:cMediaNode>
                                    </p:audio>
                                  </p:subTnLst>
                                </p:cTn>
                              </p:par>
                            </p:childTnLst>
                          </p:cTn>
                        </p:par>
                      </p:childTnLst>
                    </p:cTn>
                  </p:par>
                  <p:par>
                    <p:cTn id="83" fill="hold">
                      <p:stCondLst>
                        <p:cond delay="indefinite"/>
                      </p:stCondLst>
                      <p:childTnLst>
                        <p:par>
                          <p:cTn id="84" fill="hold">
                            <p:stCondLst>
                              <p:cond delay="0"/>
                            </p:stCondLst>
                            <p:childTnLst>
                              <p:par>
                                <p:cTn id="85" presetID="18" presetClass="exit" presetSubtype="6" fill="hold" nodeType="clickEffect">
                                  <p:stCondLst>
                                    <p:cond delay="0"/>
                                  </p:stCondLst>
                                  <p:childTnLst>
                                    <p:animEffect transition="out" filter="strips(downRight)">
                                      <p:cBhvr>
                                        <p:cTn id="86" dur="500"/>
                                        <p:tgtEl>
                                          <p:spTgt spid="103"/>
                                        </p:tgtEl>
                                      </p:cBhvr>
                                    </p:animEffect>
                                    <p:set>
                                      <p:cBhvr>
                                        <p:cTn id="87" dur="1" fill="hold">
                                          <p:stCondLst>
                                            <p:cond delay="499"/>
                                          </p:stCondLst>
                                        </p:cTn>
                                        <p:tgtEl>
                                          <p:spTgt spid="10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组合 9"/>
          <p:cNvGrpSpPr>
            <a:grpSpLocks/>
          </p:cNvGrpSpPr>
          <p:nvPr/>
        </p:nvGrpSpPr>
        <p:grpSpPr bwMode="auto">
          <a:xfrm>
            <a:off x="34925" y="92075"/>
            <a:ext cx="8870950" cy="1565275"/>
            <a:chOff x="34925" y="92075"/>
            <a:chExt cx="8870950" cy="1565275"/>
          </a:xfrm>
        </p:grpSpPr>
        <p:grpSp>
          <p:nvGrpSpPr>
            <p:cNvPr id="28694" name="组合 1"/>
            <p:cNvGrpSpPr>
              <a:grpSpLocks/>
            </p:cNvGrpSpPr>
            <p:nvPr/>
          </p:nvGrpSpPr>
          <p:grpSpPr bwMode="auto">
            <a:xfrm>
              <a:off x="34925" y="92075"/>
              <a:ext cx="7632700" cy="1104900"/>
              <a:chOff x="34925" y="92075"/>
              <a:chExt cx="7632700" cy="1104900"/>
            </a:xfrm>
          </p:grpSpPr>
          <p:grpSp>
            <p:nvGrpSpPr>
              <p:cNvPr id="28696" name="组合 2"/>
              <p:cNvGrpSpPr>
                <a:grpSpLocks/>
              </p:cNvGrpSpPr>
              <p:nvPr/>
            </p:nvGrpSpPr>
            <p:grpSpPr bwMode="auto">
              <a:xfrm>
                <a:off x="34925" y="92075"/>
                <a:ext cx="7632700" cy="461665"/>
                <a:chOff x="34925" y="92075"/>
                <a:chExt cx="7632700" cy="461665"/>
              </a:xfrm>
            </p:grpSpPr>
            <p:sp>
              <p:nvSpPr>
                <p:cNvPr id="28700" name="Rectangle 126"/>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8701" name="Rectangle 23"/>
                <p:cNvSpPr>
                  <a:spLocks noChangeArrowheads="1"/>
                </p:cNvSpPr>
                <p:nvPr/>
              </p:nvSpPr>
              <p:spPr bwMode="auto">
                <a:xfrm>
                  <a:off x="58738" y="92075"/>
                  <a:ext cx="444023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1.3  </a:t>
                  </a:r>
                  <a:r>
                    <a:rPr lang="zh-CN" altLang="en-US" sz="2400" b="1">
                      <a:solidFill>
                        <a:srgbClr val="FF0000"/>
                      </a:solidFill>
                      <a:latin typeface="黑体" panose="02010609060101010101" pitchFamily="49" charset="-122"/>
                      <a:ea typeface="黑体" panose="02010609060101010101" pitchFamily="49" charset="-122"/>
                    </a:rPr>
                    <a:t>数据结构相关的概念</a:t>
                  </a:r>
                </a:p>
              </p:txBody>
            </p:sp>
          </p:grpSp>
          <p:grpSp>
            <p:nvGrpSpPr>
              <p:cNvPr id="28697" name="Group 8"/>
              <p:cNvGrpSpPr>
                <a:grpSpLocks/>
              </p:cNvGrpSpPr>
              <p:nvPr/>
            </p:nvGrpSpPr>
            <p:grpSpPr bwMode="auto">
              <a:xfrm>
                <a:off x="107950" y="700088"/>
                <a:ext cx="2563813" cy="496887"/>
                <a:chOff x="113" y="441"/>
                <a:chExt cx="1615" cy="313"/>
              </a:xfrm>
            </p:grpSpPr>
            <p:sp>
              <p:nvSpPr>
                <p:cNvPr id="28698" name="Text Box 9"/>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1.3.2  </a:t>
                  </a:r>
                  <a:r>
                    <a:rPr kumimoji="1" lang="zh-CN" altLang="en-US" sz="2200" b="1">
                      <a:solidFill>
                        <a:srgbClr val="3333FF"/>
                      </a:solidFill>
                      <a:latin typeface="Arial" panose="020B0604020202020204" pitchFamily="34" charset="0"/>
                      <a:ea typeface="黑体" panose="02010609060101010101" pitchFamily="49" charset="-122"/>
                    </a:rPr>
                    <a:t>结构概念</a:t>
                  </a:r>
                </a:p>
              </p:txBody>
            </p:sp>
            <p:sp>
              <p:nvSpPr>
                <p:cNvPr id="28699" name="Rectangle 10"/>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8695" name="AutoShape 440"/>
            <p:cNvSpPr>
              <a:spLocks noChangeArrowheads="1"/>
            </p:cNvSpPr>
            <p:nvPr/>
          </p:nvSpPr>
          <p:spPr bwMode="auto">
            <a:xfrm rot="505156">
              <a:off x="5510213" y="506413"/>
              <a:ext cx="3395662" cy="1150937"/>
            </a:xfrm>
            <a:prstGeom prst="irregularSeal1">
              <a:avLst/>
            </a:prstGeom>
            <a:gradFill rotWithShape="0">
              <a:gsLst>
                <a:gs pos="0">
                  <a:srgbClr val="FFFFFF"/>
                </a:gs>
                <a:gs pos="100000">
                  <a:srgbClr val="CCFFCC"/>
                </a:gs>
              </a:gsLst>
              <a:path path="shape">
                <a:fillToRect l="50000" t="50000" r="50000" b="50000"/>
              </a:path>
            </a:gradFill>
            <a:ln w="57150">
              <a:solidFill>
                <a:srgbClr val="339933"/>
              </a:solidFill>
              <a:miter lim="800000"/>
              <a:headEnd/>
              <a:tailEnd/>
            </a:ln>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zh-CN" altLang="en-US" sz="2400" b="1">
                  <a:solidFill>
                    <a:srgbClr val="339933"/>
                  </a:solidFill>
                  <a:latin typeface="方正舒体" panose="02010601030101010101" pitchFamily="2" charset="-122"/>
                  <a:ea typeface="方正舒体" panose="02010601030101010101" pitchFamily="2" charset="-122"/>
                </a:rPr>
                <a:t>逻辑结构</a:t>
              </a:r>
            </a:p>
          </p:txBody>
        </p:sp>
      </p:grpSp>
      <p:sp>
        <p:nvSpPr>
          <p:cNvPr id="30" name="Text Box 135"/>
          <p:cNvSpPr txBox="1">
            <a:spLocks noChangeArrowheads="1"/>
          </p:cNvSpPr>
          <p:nvPr/>
        </p:nvSpPr>
        <p:spPr bwMode="auto">
          <a:xfrm>
            <a:off x="107950" y="1341438"/>
            <a:ext cx="8686800" cy="473075"/>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chemeClr val="hlink"/>
                </a:solidFill>
                <a:latin typeface="Times New Roman" panose="02020603050405020304" pitchFamily="18" charset="0"/>
                <a:ea typeface="幼圆" panose="02010509060101010101" pitchFamily="49" charset="-122"/>
              </a:rPr>
              <a:t>        </a:t>
            </a: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1-4</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一周七天数据的逻辑结构。</a:t>
            </a:r>
          </a:p>
        </p:txBody>
      </p:sp>
      <p:sp>
        <p:nvSpPr>
          <p:cNvPr id="31" name="Text Box 136"/>
          <p:cNvSpPr txBox="1">
            <a:spLocks noChangeArrowheads="1"/>
          </p:cNvSpPr>
          <p:nvPr/>
        </p:nvSpPr>
        <p:spPr bwMode="auto">
          <a:xfrm>
            <a:off x="107950" y="1827213"/>
            <a:ext cx="8686800" cy="909637"/>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000000"/>
                </a:solidFill>
                <a:latin typeface="+mj-lt"/>
                <a:ea typeface="仿宋" panose="02010609060101010101" pitchFamily="49" charset="-122"/>
              </a:rPr>
              <a:t>        </a:t>
            </a:r>
            <a:r>
              <a:rPr kumimoji="1" lang="zh-CN" altLang="en-US" sz="2000" b="1" dirty="0" smtClean="0">
                <a:solidFill>
                  <a:srgbClr val="000000"/>
                </a:solidFill>
                <a:latin typeface="+mj-lt"/>
                <a:ea typeface="仿宋" panose="02010609060101010101" pitchFamily="49" charset="-122"/>
              </a:rPr>
              <a:t>该</a:t>
            </a:r>
            <a:r>
              <a:rPr kumimoji="1" lang="zh-CN" altLang="en-US" sz="2000" b="1" dirty="0">
                <a:solidFill>
                  <a:srgbClr val="000000"/>
                </a:solidFill>
                <a:latin typeface="+mj-lt"/>
                <a:ea typeface="仿宋" panose="02010609060101010101" pitchFamily="49" charset="-122"/>
              </a:rPr>
              <a:t>数据的逻辑结构可以用一个数据元素的集合</a:t>
            </a:r>
            <a:r>
              <a:rPr kumimoji="1" lang="en-US" altLang="zh-CN" sz="2000" b="1" dirty="0">
                <a:solidFill>
                  <a:srgbClr val="000000"/>
                </a:solidFill>
                <a:latin typeface="+mj-lt"/>
                <a:ea typeface="仿宋" panose="02010609060101010101" pitchFamily="49" charset="-122"/>
              </a:rPr>
              <a:t>D</a:t>
            </a:r>
            <a:r>
              <a:rPr kumimoji="1" lang="zh-CN" altLang="en-US" sz="2000" b="1" dirty="0">
                <a:solidFill>
                  <a:srgbClr val="000000"/>
                </a:solidFill>
                <a:latin typeface="+mj-lt"/>
                <a:ea typeface="仿宋" panose="02010609060101010101" pitchFamily="49" charset="-122"/>
              </a:rPr>
              <a:t>和定义在该集合上的一个关系</a:t>
            </a:r>
            <a:r>
              <a:rPr kumimoji="1" lang="en-US" altLang="zh-CN" sz="2000" b="1" dirty="0">
                <a:solidFill>
                  <a:srgbClr val="000000"/>
                </a:solidFill>
                <a:latin typeface="+mj-lt"/>
                <a:ea typeface="仿宋" panose="02010609060101010101" pitchFamily="49" charset="-122"/>
              </a:rPr>
              <a:t>R</a:t>
            </a:r>
            <a:r>
              <a:rPr kumimoji="1" lang="zh-CN" altLang="en-US" sz="2000" b="1" dirty="0">
                <a:solidFill>
                  <a:srgbClr val="000000"/>
                </a:solidFill>
                <a:latin typeface="+mj-lt"/>
                <a:ea typeface="仿宋" panose="02010609060101010101" pitchFamily="49" charset="-122"/>
              </a:rPr>
              <a:t>来表示，其中：</a:t>
            </a:r>
            <a:endParaRPr kumimoji="1" lang="zh-CN" altLang="en-US" sz="2000" b="1" dirty="0" smtClean="0">
              <a:solidFill>
                <a:schemeClr val="hlink"/>
              </a:solidFill>
              <a:latin typeface="+mj-lt"/>
              <a:ea typeface="仿宋" panose="02010609060101010101" pitchFamily="49" charset="-122"/>
            </a:endParaRPr>
          </a:p>
        </p:txBody>
      </p:sp>
      <p:sp>
        <p:nvSpPr>
          <p:cNvPr id="32" name="Text Box 137"/>
          <p:cNvSpPr txBox="1">
            <a:spLocks noChangeArrowheads="1"/>
          </p:cNvSpPr>
          <p:nvPr/>
        </p:nvSpPr>
        <p:spPr bwMode="auto">
          <a:xfrm>
            <a:off x="635000" y="2795588"/>
            <a:ext cx="7777163" cy="1520825"/>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kumimoji="1" lang="en-US" altLang="zh-CN" b="1">
                <a:latin typeface="Courier New" panose="02070309020205020404" pitchFamily="49" charset="0"/>
                <a:ea typeface="幼圆" panose="02010509060101010101" pitchFamily="49" charset="-122"/>
              </a:rPr>
              <a:t>B=(D,R)</a:t>
            </a:r>
          </a:p>
          <a:p>
            <a:pPr eaLnBrk="1" hangingPunct="1">
              <a:lnSpc>
                <a:spcPct val="130000"/>
              </a:lnSpc>
            </a:pPr>
            <a:r>
              <a:rPr kumimoji="1" lang="en-US" altLang="zh-CN" b="1">
                <a:latin typeface="Courier New" panose="02070309020205020404" pitchFamily="49" charset="0"/>
                <a:ea typeface="幼圆" panose="02010509060101010101" pitchFamily="49" charset="-122"/>
              </a:rPr>
              <a:t>D={Sun,Mon,Tue,Wed,Thu,Fri,Sat}</a:t>
            </a:r>
          </a:p>
          <a:p>
            <a:pPr eaLnBrk="1" hangingPunct="1">
              <a:lnSpc>
                <a:spcPct val="130000"/>
              </a:lnSpc>
            </a:pPr>
            <a:r>
              <a:rPr kumimoji="1" lang="en-US" altLang="zh-CN" b="1">
                <a:latin typeface="Courier New" panose="02070309020205020404" pitchFamily="49" charset="0"/>
                <a:ea typeface="幼圆" panose="02010509060101010101" pitchFamily="49" charset="-122"/>
              </a:rPr>
              <a:t>R={&lt;Sun,Mon&gt;,&lt;Mon,Tue&gt;,&lt;Tue,Wed&gt;,&lt;Wed,Thu&gt;,</a:t>
            </a:r>
          </a:p>
          <a:p>
            <a:pPr eaLnBrk="1" hangingPunct="1">
              <a:lnSpc>
                <a:spcPct val="130000"/>
              </a:lnSpc>
            </a:pPr>
            <a:r>
              <a:rPr kumimoji="1" lang="en-US" altLang="zh-CN" b="1">
                <a:latin typeface="Courier New" panose="02070309020205020404" pitchFamily="49" charset="0"/>
                <a:ea typeface="幼圆" panose="02010509060101010101" pitchFamily="49" charset="-122"/>
              </a:rPr>
              <a:t>					&lt;Thu,Fri&gt;,&lt;Fri,Sat&gt;}</a:t>
            </a:r>
          </a:p>
        </p:txBody>
      </p:sp>
      <p:grpSp>
        <p:nvGrpSpPr>
          <p:cNvPr id="33" name="Group 138"/>
          <p:cNvGrpSpPr>
            <a:grpSpLocks/>
          </p:cNvGrpSpPr>
          <p:nvPr/>
        </p:nvGrpSpPr>
        <p:grpSpPr bwMode="auto">
          <a:xfrm>
            <a:off x="539750" y="4689475"/>
            <a:ext cx="8001000" cy="1128713"/>
            <a:chOff x="384" y="2838"/>
            <a:chExt cx="5040" cy="711"/>
          </a:xfrm>
        </p:grpSpPr>
        <p:grpSp>
          <p:nvGrpSpPr>
            <p:cNvPr id="28679" name="Group 139"/>
            <p:cNvGrpSpPr>
              <a:grpSpLocks/>
            </p:cNvGrpSpPr>
            <p:nvPr/>
          </p:nvGrpSpPr>
          <p:grpSpPr bwMode="auto">
            <a:xfrm>
              <a:off x="384" y="2838"/>
              <a:ext cx="5040" cy="288"/>
              <a:chOff x="3219" y="12944"/>
              <a:chExt cx="6195" cy="312"/>
            </a:xfrm>
          </p:grpSpPr>
          <p:sp>
            <p:nvSpPr>
              <p:cNvPr id="28681" name="Rectangle 140"/>
              <p:cNvSpPr>
                <a:spLocks noChangeArrowheads="1"/>
              </p:cNvSpPr>
              <p:nvPr/>
            </p:nvSpPr>
            <p:spPr bwMode="auto">
              <a:xfrm>
                <a:off x="3219" y="12944"/>
                <a:ext cx="525" cy="312"/>
              </a:xfrm>
              <a:prstGeom prst="rect">
                <a:avLst/>
              </a:prstGeom>
              <a:gradFill rotWithShape="1">
                <a:gsLst>
                  <a:gs pos="0">
                    <a:srgbClr val="FFFFFF"/>
                  </a:gs>
                  <a:gs pos="100000">
                    <a:srgbClr val="FFFF00"/>
                  </a:gs>
                </a:gsLst>
                <a:path path="shape">
                  <a:fillToRect l="50000" t="50000" r="50000" b="50000"/>
                </a:path>
              </a:gradFill>
              <a:ln w="38100">
                <a:solidFill>
                  <a:srgbClr val="3333FF"/>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_GB2312" pitchFamily="49" charset="-122"/>
                  </a:rPr>
                  <a:t>Sun</a:t>
                </a:r>
              </a:p>
            </p:txBody>
          </p:sp>
          <p:sp>
            <p:nvSpPr>
              <p:cNvPr id="28682" name="Rectangle 141"/>
              <p:cNvSpPr>
                <a:spLocks noChangeArrowheads="1"/>
              </p:cNvSpPr>
              <p:nvPr/>
            </p:nvSpPr>
            <p:spPr bwMode="auto">
              <a:xfrm>
                <a:off x="4164" y="12944"/>
                <a:ext cx="525" cy="312"/>
              </a:xfrm>
              <a:prstGeom prst="rect">
                <a:avLst/>
              </a:prstGeom>
              <a:gradFill rotWithShape="1">
                <a:gsLst>
                  <a:gs pos="0">
                    <a:srgbClr val="FFFFFF"/>
                  </a:gs>
                  <a:gs pos="100000">
                    <a:srgbClr val="FFFF00"/>
                  </a:gs>
                </a:gsLst>
                <a:path path="shape">
                  <a:fillToRect l="50000" t="50000" r="50000" b="50000"/>
                </a:path>
              </a:gradFill>
              <a:ln w="38100">
                <a:solidFill>
                  <a:srgbClr val="3333FF"/>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_GB2312" pitchFamily="49" charset="-122"/>
                  </a:rPr>
                  <a:t>Mon</a:t>
                </a:r>
              </a:p>
            </p:txBody>
          </p:sp>
          <p:sp>
            <p:nvSpPr>
              <p:cNvPr id="28683" name="Rectangle 142"/>
              <p:cNvSpPr>
                <a:spLocks noChangeArrowheads="1"/>
              </p:cNvSpPr>
              <p:nvPr/>
            </p:nvSpPr>
            <p:spPr bwMode="auto">
              <a:xfrm>
                <a:off x="5109" y="12944"/>
                <a:ext cx="525" cy="312"/>
              </a:xfrm>
              <a:prstGeom prst="rect">
                <a:avLst/>
              </a:prstGeom>
              <a:gradFill rotWithShape="1">
                <a:gsLst>
                  <a:gs pos="0">
                    <a:srgbClr val="FFFFFF"/>
                  </a:gs>
                  <a:gs pos="100000">
                    <a:srgbClr val="FFFF00"/>
                  </a:gs>
                </a:gsLst>
                <a:path path="shape">
                  <a:fillToRect l="50000" t="50000" r="50000" b="50000"/>
                </a:path>
              </a:gradFill>
              <a:ln w="38100">
                <a:solidFill>
                  <a:srgbClr val="3333FF"/>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_GB2312" pitchFamily="49" charset="-122"/>
                  </a:rPr>
                  <a:t>Tue</a:t>
                </a:r>
              </a:p>
            </p:txBody>
          </p:sp>
          <p:sp>
            <p:nvSpPr>
              <p:cNvPr id="28684" name="Rectangle 143"/>
              <p:cNvSpPr>
                <a:spLocks noChangeArrowheads="1"/>
              </p:cNvSpPr>
              <p:nvPr/>
            </p:nvSpPr>
            <p:spPr bwMode="auto">
              <a:xfrm>
                <a:off x="6054" y="12944"/>
                <a:ext cx="525" cy="312"/>
              </a:xfrm>
              <a:prstGeom prst="rect">
                <a:avLst/>
              </a:prstGeom>
              <a:gradFill rotWithShape="1">
                <a:gsLst>
                  <a:gs pos="0">
                    <a:srgbClr val="FFFFFF"/>
                  </a:gs>
                  <a:gs pos="100000">
                    <a:srgbClr val="FFFF00"/>
                  </a:gs>
                </a:gsLst>
                <a:path path="shape">
                  <a:fillToRect l="50000" t="50000" r="50000" b="50000"/>
                </a:path>
              </a:gradFill>
              <a:ln w="38100">
                <a:solidFill>
                  <a:srgbClr val="3333FF"/>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_GB2312" pitchFamily="49" charset="-122"/>
                  </a:rPr>
                  <a:t>Wed</a:t>
                </a:r>
              </a:p>
            </p:txBody>
          </p:sp>
          <p:sp>
            <p:nvSpPr>
              <p:cNvPr id="28685" name="Rectangle 144"/>
              <p:cNvSpPr>
                <a:spLocks noChangeArrowheads="1"/>
              </p:cNvSpPr>
              <p:nvPr/>
            </p:nvSpPr>
            <p:spPr bwMode="auto">
              <a:xfrm>
                <a:off x="6999" y="12944"/>
                <a:ext cx="525" cy="312"/>
              </a:xfrm>
              <a:prstGeom prst="rect">
                <a:avLst/>
              </a:prstGeom>
              <a:gradFill rotWithShape="1">
                <a:gsLst>
                  <a:gs pos="0">
                    <a:srgbClr val="FFFFFF"/>
                  </a:gs>
                  <a:gs pos="100000">
                    <a:srgbClr val="FFFF00"/>
                  </a:gs>
                </a:gsLst>
                <a:path path="shape">
                  <a:fillToRect l="50000" t="50000" r="50000" b="50000"/>
                </a:path>
              </a:gradFill>
              <a:ln w="38100">
                <a:solidFill>
                  <a:srgbClr val="3333FF"/>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_GB2312" pitchFamily="49" charset="-122"/>
                  </a:rPr>
                  <a:t>Thu</a:t>
                </a:r>
              </a:p>
            </p:txBody>
          </p:sp>
          <p:sp>
            <p:nvSpPr>
              <p:cNvPr id="28686" name="Rectangle 145"/>
              <p:cNvSpPr>
                <a:spLocks noChangeArrowheads="1"/>
              </p:cNvSpPr>
              <p:nvPr/>
            </p:nvSpPr>
            <p:spPr bwMode="auto">
              <a:xfrm>
                <a:off x="7944" y="12944"/>
                <a:ext cx="525" cy="312"/>
              </a:xfrm>
              <a:prstGeom prst="rect">
                <a:avLst/>
              </a:prstGeom>
              <a:gradFill rotWithShape="1">
                <a:gsLst>
                  <a:gs pos="0">
                    <a:srgbClr val="FFFFFF"/>
                  </a:gs>
                  <a:gs pos="100000">
                    <a:srgbClr val="FFFF00"/>
                  </a:gs>
                </a:gsLst>
                <a:path path="shape">
                  <a:fillToRect l="50000" t="50000" r="50000" b="50000"/>
                </a:path>
              </a:gradFill>
              <a:ln w="38100">
                <a:solidFill>
                  <a:srgbClr val="3333FF"/>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_GB2312" pitchFamily="49" charset="-122"/>
                  </a:rPr>
                  <a:t>Fri</a:t>
                </a:r>
              </a:p>
            </p:txBody>
          </p:sp>
          <p:sp>
            <p:nvSpPr>
              <p:cNvPr id="28687" name="Rectangle 146"/>
              <p:cNvSpPr>
                <a:spLocks noChangeArrowheads="1"/>
              </p:cNvSpPr>
              <p:nvPr/>
            </p:nvSpPr>
            <p:spPr bwMode="auto">
              <a:xfrm>
                <a:off x="8889" y="12944"/>
                <a:ext cx="525" cy="312"/>
              </a:xfrm>
              <a:prstGeom prst="rect">
                <a:avLst/>
              </a:prstGeom>
              <a:gradFill rotWithShape="1">
                <a:gsLst>
                  <a:gs pos="0">
                    <a:srgbClr val="FFFFFF"/>
                  </a:gs>
                  <a:gs pos="100000">
                    <a:srgbClr val="FFFF00"/>
                  </a:gs>
                </a:gsLst>
                <a:path path="shape">
                  <a:fillToRect l="50000" t="50000" r="50000" b="50000"/>
                </a:path>
              </a:gradFill>
              <a:ln w="38100">
                <a:solidFill>
                  <a:srgbClr val="3333FF"/>
                </a:solidFill>
                <a:miter lim="800000"/>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_GB2312" pitchFamily="49" charset="-122"/>
                  </a:rPr>
                  <a:t>Sat</a:t>
                </a:r>
              </a:p>
            </p:txBody>
          </p:sp>
          <p:sp>
            <p:nvSpPr>
              <p:cNvPr id="28688" name="Line 147"/>
              <p:cNvSpPr>
                <a:spLocks noChangeShapeType="1"/>
              </p:cNvSpPr>
              <p:nvPr/>
            </p:nvSpPr>
            <p:spPr bwMode="auto">
              <a:xfrm>
                <a:off x="3744" y="13100"/>
                <a:ext cx="420" cy="0"/>
              </a:xfrm>
              <a:prstGeom prst="line">
                <a:avLst/>
              </a:prstGeom>
              <a:noFill/>
              <a:ln w="38100">
                <a:solidFill>
                  <a:srgbClr val="3333FF"/>
                </a:solidFill>
                <a:round/>
                <a:headEnd/>
                <a:tailEnd type="triangle" w="med" len="med"/>
              </a:ln>
              <a:extLst>
                <a:ext uri="{909E8E84-426E-40DD-AFC4-6F175D3DCCD1}">
                  <a14:hiddenFill xmlns:a14="http://schemas.microsoft.com/office/drawing/2010/main">
                    <a:noFill/>
                  </a14:hiddenFill>
                </a:ext>
              </a:extLst>
            </p:spPr>
            <p:txBody>
              <a:bodyPr anchor="ctr"/>
              <a:lstStyle/>
              <a:p>
                <a:endParaRPr lang="zh-CN" altLang="en-US"/>
              </a:p>
            </p:txBody>
          </p:sp>
          <p:sp>
            <p:nvSpPr>
              <p:cNvPr id="28689" name="Line 148"/>
              <p:cNvSpPr>
                <a:spLocks noChangeShapeType="1"/>
              </p:cNvSpPr>
              <p:nvPr/>
            </p:nvSpPr>
            <p:spPr bwMode="auto">
              <a:xfrm>
                <a:off x="4689" y="13100"/>
                <a:ext cx="420" cy="0"/>
              </a:xfrm>
              <a:prstGeom prst="line">
                <a:avLst/>
              </a:prstGeom>
              <a:noFill/>
              <a:ln w="38100">
                <a:solidFill>
                  <a:srgbClr val="3333FF"/>
                </a:solidFill>
                <a:round/>
                <a:headEnd/>
                <a:tailEnd type="triangle" w="med" len="med"/>
              </a:ln>
              <a:extLst>
                <a:ext uri="{909E8E84-426E-40DD-AFC4-6F175D3DCCD1}">
                  <a14:hiddenFill xmlns:a14="http://schemas.microsoft.com/office/drawing/2010/main">
                    <a:noFill/>
                  </a14:hiddenFill>
                </a:ext>
              </a:extLst>
            </p:spPr>
            <p:txBody>
              <a:bodyPr anchor="ctr"/>
              <a:lstStyle/>
              <a:p>
                <a:endParaRPr lang="zh-CN" altLang="en-US"/>
              </a:p>
            </p:txBody>
          </p:sp>
          <p:sp>
            <p:nvSpPr>
              <p:cNvPr id="28690" name="Line 149"/>
              <p:cNvSpPr>
                <a:spLocks noChangeShapeType="1"/>
              </p:cNvSpPr>
              <p:nvPr/>
            </p:nvSpPr>
            <p:spPr bwMode="auto">
              <a:xfrm>
                <a:off x="5634" y="13100"/>
                <a:ext cx="420" cy="0"/>
              </a:xfrm>
              <a:prstGeom prst="line">
                <a:avLst/>
              </a:prstGeom>
              <a:noFill/>
              <a:ln w="38100">
                <a:solidFill>
                  <a:srgbClr val="3333FF"/>
                </a:solidFill>
                <a:round/>
                <a:headEnd/>
                <a:tailEnd type="triangle" w="med" len="med"/>
              </a:ln>
              <a:extLst>
                <a:ext uri="{909E8E84-426E-40DD-AFC4-6F175D3DCCD1}">
                  <a14:hiddenFill xmlns:a14="http://schemas.microsoft.com/office/drawing/2010/main">
                    <a:noFill/>
                  </a14:hiddenFill>
                </a:ext>
              </a:extLst>
            </p:spPr>
            <p:txBody>
              <a:bodyPr anchor="ctr"/>
              <a:lstStyle/>
              <a:p>
                <a:endParaRPr lang="zh-CN" altLang="en-US"/>
              </a:p>
            </p:txBody>
          </p:sp>
          <p:sp>
            <p:nvSpPr>
              <p:cNvPr id="28691" name="Line 150"/>
              <p:cNvSpPr>
                <a:spLocks noChangeShapeType="1"/>
              </p:cNvSpPr>
              <p:nvPr/>
            </p:nvSpPr>
            <p:spPr bwMode="auto">
              <a:xfrm>
                <a:off x="6579" y="13100"/>
                <a:ext cx="420" cy="0"/>
              </a:xfrm>
              <a:prstGeom prst="line">
                <a:avLst/>
              </a:prstGeom>
              <a:noFill/>
              <a:ln w="38100">
                <a:solidFill>
                  <a:srgbClr val="3333FF"/>
                </a:solidFill>
                <a:round/>
                <a:headEnd/>
                <a:tailEnd type="triangle" w="med" len="med"/>
              </a:ln>
              <a:extLst>
                <a:ext uri="{909E8E84-426E-40DD-AFC4-6F175D3DCCD1}">
                  <a14:hiddenFill xmlns:a14="http://schemas.microsoft.com/office/drawing/2010/main">
                    <a:noFill/>
                  </a14:hiddenFill>
                </a:ext>
              </a:extLst>
            </p:spPr>
            <p:txBody>
              <a:bodyPr anchor="ctr"/>
              <a:lstStyle/>
              <a:p>
                <a:endParaRPr lang="zh-CN" altLang="en-US"/>
              </a:p>
            </p:txBody>
          </p:sp>
          <p:sp>
            <p:nvSpPr>
              <p:cNvPr id="28692" name="Line 151"/>
              <p:cNvSpPr>
                <a:spLocks noChangeShapeType="1"/>
              </p:cNvSpPr>
              <p:nvPr/>
            </p:nvSpPr>
            <p:spPr bwMode="auto">
              <a:xfrm>
                <a:off x="7524" y="13100"/>
                <a:ext cx="420" cy="0"/>
              </a:xfrm>
              <a:prstGeom prst="line">
                <a:avLst/>
              </a:prstGeom>
              <a:noFill/>
              <a:ln w="38100">
                <a:solidFill>
                  <a:srgbClr val="3333FF"/>
                </a:solidFill>
                <a:round/>
                <a:headEnd/>
                <a:tailEnd type="triangle" w="med" len="med"/>
              </a:ln>
              <a:extLst>
                <a:ext uri="{909E8E84-426E-40DD-AFC4-6F175D3DCCD1}">
                  <a14:hiddenFill xmlns:a14="http://schemas.microsoft.com/office/drawing/2010/main">
                    <a:noFill/>
                  </a14:hiddenFill>
                </a:ext>
              </a:extLst>
            </p:spPr>
            <p:txBody>
              <a:bodyPr anchor="ctr"/>
              <a:lstStyle/>
              <a:p>
                <a:endParaRPr lang="zh-CN" altLang="en-US"/>
              </a:p>
            </p:txBody>
          </p:sp>
          <p:sp>
            <p:nvSpPr>
              <p:cNvPr id="28693" name="Line 152"/>
              <p:cNvSpPr>
                <a:spLocks noChangeShapeType="1"/>
              </p:cNvSpPr>
              <p:nvPr/>
            </p:nvSpPr>
            <p:spPr bwMode="auto">
              <a:xfrm>
                <a:off x="8469" y="13100"/>
                <a:ext cx="420" cy="0"/>
              </a:xfrm>
              <a:prstGeom prst="line">
                <a:avLst/>
              </a:prstGeom>
              <a:noFill/>
              <a:ln w="38100">
                <a:solidFill>
                  <a:srgbClr val="3333FF"/>
                </a:solidFill>
                <a:round/>
                <a:headEnd/>
                <a:tailEnd type="triangle" w="med" len="med"/>
              </a:ln>
              <a:extLst>
                <a:ext uri="{909E8E84-426E-40DD-AFC4-6F175D3DCCD1}">
                  <a14:hiddenFill xmlns:a14="http://schemas.microsoft.com/office/drawing/2010/main">
                    <a:noFill/>
                  </a14:hiddenFill>
                </a:ext>
              </a:extLst>
            </p:spPr>
            <p:txBody>
              <a:bodyPr anchor="ctr"/>
              <a:lstStyle/>
              <a:p>
                <a:endParaRPr lang="zh-CN" altLang="en-US"/>
              </a:p>
            </p:txBody>
          </p:sp>
        </p:grpSp>
        <p:sp>
          <p:nvSpPr>
            <p:cNvPr id="35" name="Rectangle 153"/>
            <p:cNvSpPr>
              <a:spLocks noChangeArrowheads="1"/>
            </p:cNvSpPr>
            <p:nvPr/>
          </p:nvSpPr>
          <p:spPr bwMode="auto">
            <a:xfrm>
              <a:off x="1440" y="3318"/>
              <a:ext cx="288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r>
                <a:rPr kumimoji="1" lang="zh-CN" altLang="en-US" sz="1800" b="1" dirty="0" smtClean="0">
                  <a:solidFill>
                    <a:srgbClr val="3333FF"/>
                  </a:solidFill>
                  <a:latin typeface="+mj-lt"/>
                  <a:ea typeface="楷体" panose="02010609060101010101" pitchFamily="49" charset="-122"/>
                </a:rPr>
                <a:t>一周七天数据的逻辑结构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slide(fromBottom)">
                                      <p:cBhvr>
                                        <p:cTn id="7" dur="500"/>
                                        <p:tgtEl>
                                          <p:spTgt spid="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slide(fromBottom)">
                                      <p:cBhvr>
                                        <p:cTn id="12" dur="500"/>
                                        <p:tgtEl>
                                          <p:spTgt spid="3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slide(fromBottom)">
                                      <p:cBhvr>
                                        <p:cTn id="17" dur="500"/>
                                        <p:tgtEl>
                                          <p:spTgt spid="3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dissolve">
                                      <p:cBhvr>
                                        <p:cTn id="2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utoUpdateAnimBg="0"/>
      <p:bldP spid="31" grpId="0" autoUpdateAnimBg="0"/>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组合 1"/>
          <p:cNvGrpSpPr>
            <a:grpSpLocks/>
          </p:cNvGrpSpPr>
          <p:nvPr/>
        </p:nvGrpSpPr>
        <p:grpSpPr bwMode="auto">
          <a:xfrm>
            <a:off x="34925" y="92075"/>
            <a:ext cx="7632700" cy="1104900"/>
            <a:chOff x="34925" y="92075"/>
            <a:chExt cx="7632700" cy="1104900"/>
          </a:xfrm>
        </p:grpSpPr>
        <p:grpSp>
          <p:nvGrpSpPr>
            <p:cNvPr id="29704" name="组合 2"/>
            <p:cNvGrpSpPr>
              <a:grpSpLocks/>
            </p:cNvGrpSpPr>
            <p:nvPr/>
          </p:nvGrpSpPr>
          <p:grpSpPr bwMode="auto">
            <a:xfrm>
              <a:off x="34925" y="92075"/>
              <a:ext cx="7632700" cy="461665"/>
              <a:chOff x="34925" y="92075"/>
              <a:chExt cx="7632700" cy="461665"/>
            </a:xfrm>
          </p:grpSpPr>
          <p:sp>
            <p:nvSpPr>
              <p:cNvPr id="29708" name="Rectangle 126"/>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9709" name="Rectangle 23"/>
              <p:cNvSpPr>
                <a:spLocks noChangeArrowheads="1"/>
              </p:cNvSpPr>
              <p:nvPr/>
            </p:nvSpPr>
            <p:spPr bwMode="auto">
              <a:xfrm>
                <a:off x="58738" y="92075"/>
                <a:ext cx="444023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1.3  </a:t>
                </a:r>
                <a:r>
                  <a:rPr lang="zh-CN" altLang="en-US" sz="2400" b="1">
                    <a:solidFill>
                      <a:srgbClr val="FF0000"/>
                    </a:solidFill>
                    <a:latin typeface="黑体" panose="02010609060101010101" pitchFamily="49" charset="-122"/>
                    <a:ea typeface="黑体" panose="02010609060101010101" pitchFamily="49" charset="-122"/>
                  </a:rPr>
                  <a:t>数据结构相关的概念</a:t>
                </a:r>
              </a:p>
            </p:txBody>
          </p:sp>
        </p:grpSp>
        <p:grpSp>
          <p:nvGrpSpPr>
            <p:cNvPr id="29705" name="Group 8"/>
            <p:cNvGrpSpPr>
              <a:grpSpLocks/>
            </p:cNvGrpSpPr>
            <p:nvPr/>
          </p:nvGrpSpPr>
          <p:grpSpPr bwMode="auto">
            <a:xfrm>
              <a:off x="107950" y="700088"/>
              <a:ext cx="2563813" cy="496887"/>
              <a:chOff x="113" y="441"/>
              <a:chExt cx="1615" cy="313"/>
            </a:xfrm>
          </p:grpSpPr>
          <p:sp>
            <p:nvSpPr>
              <p:cNvPr id="29706" name="Text Box 9"/>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1.3.2  </a:t>
                </a:r>
                <a:r>
                  <a:rPr kumimoji="1" lang="zh-CN" altLang="en-US" sz="2200" b="1">
                    <a:solidFill>
                      <a:srgbClr val="3333FF"/>
                    </a:solidFill>
                    <a:latin typeface="Arial" panose="020B0604020202020204" pitchFamily="34" charset="0"/>
                    <a:ea typeface="黑体" panose="02010609060101010101" pitchFamily="49" charset="-122"/>
                  </a:rPr>
                  <a:t>结构概念</a:t>
                </a:r>
              </a:p>
            </p:txBody>
          </p:sp>
          <p:sp>
            <p:nvSpPr>
              <p:cNvPr id="29707" name="Rectangle 10"/>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6" name="Group 14"/>
          <p:cNvGrpSpPr>
            <a:grpSpLocks/>
          </p:cNvGrpSpPr>
          <p:nvPr/>
        </p:nvGrpSpPr>
        <p:grpSpPr bwMode="auto">
          <a:xfrm>
            <a:off x="228600" y="1484313"/>
            <a:ext cx="8686800" cy="1223962"/>
            <a:chOff x="144" y="1071"/>
            <a:chExt cx="5472" cy="771"/>
          </a:xfrm>
        </p:grpSpPr>
        <p:sp>
          <p:nvSpPr>
            <p:cNvPr id="17" name="AutoShape 12"/>
            <p:cNvSpPr>
              <a:spLocks noChangeArrowheads="1"/>
            </p:cNvSpPr>
            <p:nvPr/>
          </p:nvSpPr>
          <p:spPr bwMode="auto">
            <a:xfrm>
              <a:off x="144" y="1071"/>
              <a:ext cx="5472" cy="771"/>
            </a:xfrm>
            <a:prstGeom prst="roundRect">
              <a:avLst>
                <a:gd name="adj" fmla="val 16667"/>
              </a:avLst>
            </a:prstGeom>
            <a:gradFill rotWithShape="0">
              <a:gsLst>
                <a:gs pos="0">
                  <a:srgbClr val="FFFFCC"/>
                </a:gs>
                <a:gs pos="50000">
                  <a:srgbClr val="FFFFFF"/>
                </a:gs>
                <a:gs pos="100000">
                  <a:srgbClr val="FFFFCC"/>
                </a:gs>
              </a:gsLst>
              <a:lin ang="2700000" scaled="1"/>
            </a:gradFill>
            <a:ln w="57150">
              <a:solidFill>
                <a:srgbClr val="CC6600"/>
              </a:solidFill>
              <a:round/>
              <a:headEnd/>
              <a:tailEnd/>
            </a:ln>
            <a:effec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endParaRPr lang="zh-CN" altLang="en-US" sz="2000" smtClean="0">
                <a:latin typeface="+mj-lt"/>
                <a:ea typeface="仿宋" panose="02010609060101010101" pitchFamily="49" charset="-122"/>
              </a:endParaRPr>
            </a:p>
          </p:txBody>
        </p:sp>
        <p:sp>
          <p:nvSpPr>
            <p:cNvPr id="18" name="Text Box 13"/>
            <p:cNvSpPr txBox="1">
              <a:spLocks noChangeArrowheads="1"/>
            </p:cNvSpPr>
            <p:nvPr/>
          </p:nvSpPr>
          <p:spPr bwMode="auto">
            <a:xfrm>
              <a:off x="269" y="1140"/>
              <a:ext cx="5180" cy="612"/>
            </a:xfrm>
            <a:prstGeom prst="rect">
              <a:avLst/>
            </a:prstGeom>
            <a:noFill/>
            <a:ln>
              <a:noFill/>
            </a:ln>
            <a:effectLst/>
            <a:extLst>
              <a:ext uri="{909E8E84-426E-40DD-AFC4-6F175D3DCCD1}">
                <a14:hiddenFill xmlns:a14="http://schemas.microsoft.com/office/drawing/2010/main">
                  <a:gradFill rotWithShape="0">
                    <a:gsLst>
                      <a:gs pos="0">
                        <a:srgbClr val="FFFFCC"/>
                      </a:gs>
                      <a:gs pos="50000">
                        <a:srgbClr val="FFFFFF"/>
                      </a:gs>
                      <a:gs pos="100000">
                        <a:srgbClr val="FFFFCC"/>
                      </a:gs>
                    </a:gsLst>
                    <a:lin ang="2700000" scaled="1"/>
                  </a:gradFill>
                </a14:hiddenFill>
              </a:ext>
              <a:ext uri="{91240B29-F687-4F45-9708-019B960494DF}">
                <a14:hiddenLine xmlns:a14="http://schemas.microsoft.com/office/drawing/2010/main" w="9525">
                  <a:solidFill>
                    <a:schemeClr val="hlink"/>
                  </a:solidFill>
                  <a:miter lim="800000"/>
                  <a:headEnd/>
                  <a:tailEnd/>
                </a14:hiddenLine>
              </a:ext>
            </a:extLst>
          </p:spPr>
          <p:txBody>
            <a:bodyPr lIns="0" tIns="72000" r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CC6600"/>
                  </a:solidFill>
                  <a:latin typeface="+mj-lt"/>
                  <a:ea typeface="仿宋" panose="02010609060101010101" pitchFamily="49" charset="-122"/>
                </a:rPr>
                <a:t>        </a:t>
              </a:r>
              <a:r>
                <a:rPr kumimoji="1" lang="zh-CN" altLang="en-US" sz="2000" b="1" dirty="0" smtClean="0">
                  <a:solidFill>
                    <a:srgbClr val="CC6600"/>
                  </a:solidFill>
                  <a:latin typeface="+mj-lt"/>
                  <a:ea typeface="仿宋" panose="02010609060101010101" pitchFamily="49" charset="-122"/>
                </a:rPr>
                <a:t>数据物理结构又称存储结构，是数据及其逻辑结构在计算机中的表示；即除了存储元素外，还必须隐式或显式地存储元素间的逻辑关系。</a:t>
              </a:r>
            </a:p>
          </p:txBody>
        </p:sp>
      </p:grpSp>
      <p:sp>
        <p:nvSpPr>
          <p:cNvPr id="19" name="AutoShape 149"/>
          <p:cNvSpPr>
            <a:spLocks noChangeArrowheads="1"/>
          </p:cNvSpPr>
          <p:nvPr/>
        </p:nvSpPr>
        <p:spPr bwMode="auto">
          <a:xfrm rot="505156">
            <a:off x="5510213" y="506413"/>
            <a:ext cx="3395662" cy="1150937"/>
          </a:xfrm>
          <a:prstGeom prst="irregularSeal1">
            <a:avLst/>
          </a:prstGeom>
          <a:gradFill rotWithShape="0">
            <a:gsLst>
              <a:gs pos="0">
                <a:srgbClr val="FFFFFF"/>
              </a:gs>
              <a:gs pos="100000">
                <a:srgbClr val="FFFFCC"/>
              </a:gs>
            </a:gsLst>
            <a:path path="shape">
              <a:fillToRect l="50000" t="50000" r="50000" b="50000"/>
            </a:path>
          </a:gradFill>
          <a:ln w="57150">
            <a:solidFill>
              <a:srgbClr val="CC6600"/>
            </a:solidFill>
            <a:miter lim="800000"/>
            <a:headEnd/>
            <a:tailEnd/>
          </a:ln>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zh-CN" altLang="en-US" sz="2400" b="1">
                <a:solidFill>
                  <a:srgbClr val="CC6600"/>
                </a:solidFill>
                <a:latin typeface="方正舒体" panose="02010601030101010101" pitchFamily="2" charset="-122"/>
                <a:ea typeface="方正舒体" panose="02010601030101010101" pitchFamily="2" charset="-122"/>
              </a:rPr>
              <a:t>物理结构</a:t>
            </a:r>
          </a:p>
        </p:txBody>
      </p:sp>
      <p:grpSp>
        <p:nvGrpSpPr>
          <p:cNvPr id="20" name="Group 20"/>
          <p:cNvGrpSpPr>
            <a:grpSpLocks/>
          </p:cNvGrpSpPr>
          <p:nvPr/>
        </p:nvGrpSpPr>
        <p:grpSpPr bwMode="auto">
          <a:xfrm>
            <a:off x="321998" y="3436466"/>
            <a:ext cx="8500004" cy="1313333"/>
            <a:chOff x="113" y="3203"/>
            <a:chExt cx="5489" cy="726"/>
          </a:xfrm>
          <a:gradFill flip="none" rotWithShape="1">
            <a:gsLst>
              <a:gs pos="0">
                <a:srgbClr val="FFCCCC"/>
              </a:gs>
              <a:gs pos="100000">
                <a:srgbClr val="FFFFFF"/>
              </a:gs>
            </a:gsLst>
            <a:path path="circle">
              <a:fillToRect l="100000" t="100000"/>
            </a:path>
            <a:tileRect r="-100000" b="-100000"/>
          </a:gradFill>
        </p:grpSpPr>
        <p:sp>
          <p:nvSpPr>
            <p:cNvPr id="21" name="AutoShape 13"/>
            <p:cNvSpPr>
              <a:spLocks noChangeArrowheads="1"/>
            </p:cNvSpPr>
            <p:nvPr/>
          </p:nvSpPr>
          <p:spPr bwMode="auto">
            <a:xfrm flipH="1" flipV="1">
              <a:off x="113" y="3203"/>
              <a:ext cx="5489" cy="726"/>
            </a:xfrm>
            <a:prstGeom prst="wedgeRectCallout">
              <a:avLst>
                <a:gd name="adj1" fmla="val 500"/>
                <a:gd name="adj2" fmla="val 87602"/>
              </a:avLst>
            </a:prstGeom>
            <a:grpFill/>
            <a:ln w="57150">
              <a:solidFill>
                <a:srgbClr val="FF0000"/>
              </a:solidFill>
              <a:miter lim="800000"/>
              <a:headEnd/>
              <a:tailEnd/>
            </a:ln>
            <a:effectLst/>
          </p:spPr>
          <p:txBody>
            <a:bodyPr rot="10800000" anchor="ctr"/>
            <a:lstStyle/>
            <a:p>
              <a:pPr algn="ctr" eaLnBrk="1" hangingPunct="1">
                <a:defRPr/>
              </a:pPr>
              <a:endParaRPr kumimoji="1" lang="zh-CN" altLang="zh-CN" sz="2400">
                <a:latin typeface="+mj-lt"/>
                <a:ea typeface="楷体" panose="02010609060101010101" pitchFamily="49" charset="-122"/>
              </a:endParaRPr>
            </a:p>
          </p:txBody>
        </p:sp>
        <p:sp>
          <p:nvSpPr>
            <p:cNvPr id="22" name="Text Box 14"/>
            <p:cNvSpPr txBox="1">
              <a:spLocks noChangeArrowheads="1"/>
            </p:cNvSpPr>
            <p:nvPr/>
          </p:nvSpPr>
          <p:spPr bwMode="auto">
            <a:xfrm>
              <a:off x="249" y="3316"/>
              <a:ext cx="5262" cy="493"/>
            </a:xfrm>
            <a:prstGeom prst="rect">
              <a:avLst/>
            </a:prstGeom>
            <a:noFill/>
            <a:ln w="9525">
              <a:noFill/>
              <a:miter lim="800000"/>
              <a:headEnd/>
              <a:tailEnd/>
            </a:ln>
            <a:effectLst/>
            <a:extLst/>
          </p:spPr>
          <p:txBody>
            <a:bodyPr lIns="0" rIns="0" anchor="ctr">
              <a:spAutoFit/>
            </a:bodyPr>
            <a:lstStyle/>
            <a:p>
              <a:pPr algn="just" eaLnBrk="1" hangingPunct="1">
                <a:lnSpc>
                  <a:spcPct val="130000"/>
                </a:lnSpc>
                <a:defRPr/>
              </a:pPr>
              <a:r>
                <a:rPr kumimoji="1" lang="en-US" altLang="zh-CN" sz="2000" b="1" dirty="0">
                  <a:solidFill>
                    <a:srgbClr val="FF0000"/>
                  </a:solidFill>
                  <a:latin typeface="+mj-lt"/>
                  <a:ea typeface="楷体" panose="02010609060101010101" pitchFamily="49" charset="-122"/>
                </a:rPr>
                <a:t>        </a:t>
              </a:r>
              <a:r>
                <a:rPr kumimoji="1" lang="zh-CN" altLang="en-US" sz="2000" b="1" dirty="0">
                  <a:solidFill>
                    <a:srgbClr val="FF0000"/>
                  </a:solidFill>
                  <a:ea typeface="楷体" panose="02010609060101010101" pitchFamily="49" charset="-122"/>
                </a:rPr>
                <a:t>数据元素之间关系在计算机中有两种不同表示方法，由此得到两种不同存储结构：顺序存储结构和链式存储结构。</a:t>
              </a:r>
              <a:endParaRPr kumimoji="1" lang="zh-CN" altLang="en-US" sz="2000" b="1" dirty="0">
                <a:solidFill>
                  <a:srgbClr val="FF0000"/>
                </a:solidFill>
                <a:latin typeface="+mj-lt"/>
                <a:ea typeface="楷体" panose="02010609060101010101" pitchFamily="49"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laser.wav"/>
                                        </p:tgtEl>
                                      </p:cMediaNode>
                                    </p:audio>
                                  </p:sub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3"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strips(upRight)">
                                      <p:cBhvr>
                                        <p:cTn id="17" dur="500"/>
                                        <p:tgtEl>
                                          <p:spTgt spid="20"/>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252"/>
          <p:cNvGrpSpPr>
            <a:grpSpLocks/>
          </p:cNvGrpSpPr>
          <p:nvPr/>
        </p:nvGrpSpPr>
        <p:grpSpPr bwMode="auto">
          <a:xfrm>
            <a:off x="179388" y="1484313"/>
            <a:ext cx="8785225" cy="1366837"/>
            <a:chOff x="158" y="3158"/>
            <a:chExt cx="5444" cy="771"/>
          </a:xfrm>
        </p:grpSpPr>
        <p:sp>
          <p:nvSpPr>
            <p:cNvPr id="20" name="AutoShape 253"/>
            <p:cNvSpPr>
              <a:spLocks noChangeArrowheads="1"/>
            </p:cNvSpPr>
            <p:nvPr/>
          </p:nvSpPr>
          <p:spPr bwMode="auto">
            <a:xfrm>
              <a:off x="158" y="3158"/>
              <a:ext cx="5444" cy="771"/>
            </a:xfrm>
            <a:prstGeom prst="foldedCorner">
              <a:avLst>
                <a:gd name="adj" fmla="val 12500"/>
              </a:avLst>
            </a:prstGeom>
            <a:solidFill>
              <a:srgbClr val="FFFFFF"/>
            </a:solidFill>
            <a:ln w="571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endParaRPr lang="zh-CN" altLang="en-US" sz="2000" smtClean="0">
                <a:latin typeface="+mj-lt"/>
                <a:ea typeface="仿宋" panose="02010609060101010101" pitchFamily="49" charset="-122"/>
              </a:endParaRPr>
            </a:p>
          </p:txBody>
        </p:sp>
        <p:sp>
          <p:nvSpPr>
            <p:cNvPr id="21" name="Text Box 254"/>
            <p:cNvSpPr txBox="1">
              <a:spLocks noChangeArrowheads="1"/>
            </p:cNvSpPr>
            <p:nvPr/>
          </p:nvSpPr>
          <p:spPr bwMode="auto">
            <a:xfrm>
              <a:off x="203" y="3234"/>
              <a:ext cx="5293" cy="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lIns="90000" tIns="108000" rIns="9000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lang="en-US" altLang="zh-CN" sz="2000" b="1" dirty="0" smtClean="0">
                  <a:solidFill>
                    <a:srgbClr val="A50021"/>
                  </a:solidFill>
                  <a:latin typeface="+mj-lt"/>
                  <a:ea typeface="仿宋" panose="02010609060101010101" pitchFamily="49" charset="-122"/>
                </a:rPr>
                <a:t>        </a:t>
              </a:r>
              <a:r>
                <a:rPr kumimoji="1" lang="en-US" altLang="zh-CN" sz="2000" b="1" dirty="0" smtClean="0">
                  <a:solidFill>
                    <a:srgbClr val="FF0000"/>
                  </a:solidFill>
                  <a:latin typeface="+mj-lt"/>
                  <a:ea typeface="仿宋" panose="02010609060101010101" pitchFamily="49" charset="-122"/>
                </a:rPr>
                <a:t>●</a:t>
              </a:r>
              <a:r>
                <a:rPr kumimoji="1" lang="en-US" altLang="zh-CN" sz="2000" b="1" dirty="0" smtClean="0">
                  <a:solidFill>
                    <a:schemeClr val="tx2"/>
                  </a:solidFill>
                  <a:latin typeface="+mj-lt"/>
                  <a:ea typeface="仿宋" panose="02010609060101010101" pitchFamily="49" charset="-122"/>
                </a:rPr>
                <a:t> </a:t>
              </a:r>
              <a:r>
                <a:rPr kumimoji="1" lang="zh-CN" altLang="en-US" sz="2000" b="1" dirty="0" smtClean="0">
                  <a:latin typeface="+mj-lt"/>
                  <a:ea typeface="仿宋" panose="02010609060101010101" pitchFamily="49" charset="-122"/>
                </a:rPr>
                <a:t>顺序存储结构：</a:t>
              </a:r>
              <a:r>
                <a:rPr kumimoji="1" lang="zh-CN" altLang="en-US" sz="2000" b="1" dirty="0">
                  <a:ea typeface="仿宋" panose="02010609060101010101" pitchFamily="49" charset="-122"/>
                </a:rPr>
                <a:t>用数据元素在存储器中的相对位置来表示数据元素之间的逻辑关系。通常借助程序语言的数组来描述。</a:t>
              </a:r>
              <a:r>
                <a:rPr kumimoji="1" lang="zh-CN" altLang="en-US" sz="2000" dirty="0">
                  <a:ea typeface="仿宋" panose="02010609060101010101" pitchFamily="49" charset="-122"/>
                </a:rPr>
                <a:t> </a:t>
              </a:r>
              <a:endParaRPr kumimoji="1" lang="zh-CN" altLang="en-US" sz="2000" dirty="0" smtClean="0">
                <a:latin typeface="+mj-lt"/>
                <a:ea typeface="仿宋" panose="02010609060101010101" pitchFamily="49" charset="-122"/>
              </a:endParaRPr>
            </a:p>
          </p:txBody>
        </p:sp>
      </p:grpSp>
      <p:grpSp>
        <p:nvGrpSpPr>
          <p:cNvPr id="29699" name="组合 9"/>
          <p:cNvGrpSpPr>
            <a:grpSpLocks/>
          </p:cNvGrpSpPr>
          <p:nvPr/>
        </p:nvGrpSpPr>
        <p:grpSpPr bwMode="auto">
          <a:xfrm>
            <a:off x="34925" y="92075"/>
            <a:ext cx="8870950" cy="1565275"/>
            <a:chOff x="34925" y="92075"/>
            <a:chExt cx="8870950" cy="1565275"/>
          </a:xfrm>
        </p:grpSpPr>
        <p:grpSp>
          <p:nvGrpSpPr>
            <p:cNvPr id="29720" name="组合 1"/>
            <p:cNvGrpSpPr>
              <a:grpSpLocks/>
            </p:cNvGrpSpPr>
            <p:nvPr/>
          </p:nvGrpSpPr>
          <p:grpSpPr bwMode="auto">
            <a:xfrm>
              <a:off x="34925" y="92075"/>
              <a:ext cx="7632700" cy="1104900"/>
              <a:chOff x="34925" y="92075"/>
              <a:chExt cx="7632700" cy="1104900"/>
            </a:xfrm>
          </p:grpSpPr>
          <p:grpSp>
            <p:nvGrpSpPr>
              <p:cNvPr id="29722" name="组合 2"/>
              <p:cNvGrpSpPr>
                <a:grpSpLocks/>
              </p:cNvGrpSpPr>
              <p:nvPr/>
            </p:nvGrpSpPr>
            <p:grpSpPr bwMode="auto">
              <a:xfrm>
                <a:off x="34925" y="92075"/>
                <a:ext cx="7632700" cy="461665"/>
                <a:chOff x="34925" y="92075"/>
                <a:chExt cx="7632700" cy="461665"/>
              </a:xfrm>
            </p:grpSpPr>
            <p:sp>
              <p:nvSpPr>
                <p:cNvPr id="29726" name="Rectangle 126"/>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9727" name="Rectangle 23"/>
                <p:cNvSpPr>
                  <a:spLocks noChangeArrowheads="1"/>
                </p:cNvSpPr>
                <p:nvPr/>
              </p:nvSpPr>
              <p:spPr bwMode="auto">
                <a:xfrm>
                  <a:off x="58738" y="92075"/>
                  <a:ext cx="444023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dirty="0" smtClean="0">
                      <a:solidFill>
                        <a:srgbClr val="FF0000"/>
                      </a:solidFill>
                      <a:latin typeface="Arial" panose="020B0604020202020204" pitchFamily="34" charset="0"/>
                    </a:rPr>
                    <a:t>1.3  </a:t>
                  </a:r>
                  <a:r>
                    <a:rPr lang="zh-CN" altLang="en-US" sz="2400" b="1" dirty="0">
                      <a:solidFill>
                        <a:srgbClr val="FF0000"/>
                      </a:solidFill>
                      <a:latin typeface="黑体" panose="02010609060101010101" pitchFamily="49" charset="-122"/>
                      <a:ea typeface="黑体" panose="02010609060101010101" pitchFamily="49" charset="-122"/>
                    </a:rPr>
                    <a:t>数据结构相关的概念</a:t>
                  </a:r>
                </a:p>
              </p:txBody>
            </p:sp>
          </p:grpSp>
          <p:grpSp>
            <p:nvGrpSpPr>
              <p:cNvPr id="29723" name="Group 8"/>
              <p:cNvGrpSpPr>
                <a:grpSpLocks/>
              </p:cNvGrpSpPr>
              <p:nvPr/>
            </p:nvGrpSpPr>
            <p:grpSpPr bwMode="auto">
              <a:xfrm>
                <a:off x="107950" y="700088"/>
                <a:ext cx="2563813" cy="496887"/>
                <a:chOff x="113" y="441"/>
                <a:chExt cx="1615" cy="313"/>
              </a:xfrm>
            </p:grpSpPr>
            <p:sp>
              <p:nvSpPr>
                <p:cNvPr id="29724" name="Text Box 9"/>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smtClean="0">
                      <a:solidFill>
                        <a:srgbClr val="3333FF"/>
                      </a:solidFill>
                      <a:latin typeface="Arial" panose="020B0604020202020204" pitchFamily="34" charset="0"/>
                      <a:ea typeface="黑体" panose="02010609060101010101" pitchFamily="49" charset="-122"/>
                    </a:rPr>
                    <a:t>1.3.2  </a:t>
                  </a:r>
                  <a:r>
                    <a:rPr kumimoji="1" lang="zh-CN" altLang="en-US" sz="2200" b="1" dirty="0">
                      <a:solidFill>
                        <a:srgbClr val="3333FF"/>
                      </a:solidFill>
                      <a:latin typeface="Arial" panose="020B0604020202020204" pitchFamily="34" charset="0"/>
                      <a:ea typeface="黑体" panose="02010609060101010101" pitchFamily="49" charset="-122"/>
                    </a:rPr>
                    <a:t>结构概念</a:t>
                  </a:r>
                </a:p>
              </p:txBody>
            </p:sp>
            <p:sp>
              <p:nvSpPr>
                <p:cNvPr id="29725" name="Rectangle 10"/>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29721" name="AutoShape 149"/>
            <p:cNvSpPr>
              <a:spLocks noChangeArrowheads="1"/>
            </p:cNvSpPr>
            <p:nvPr/>
          </p:nvSpPr>
          <p:spPr bwMode="auto">
            <a:xfrm rot="505156">
              <a:off x="5510213" y="506413"/>
              <a:ext cx="3395662" cy="1150937"/>
            </a:xfrm>
            <a:prstGeom prst="irregularSeal1">
              <a:avLst/>
            </a:prstGeom>
            <a:gradFill rotWithShape="0">
              <a:gsLst>
                <a:gs pos="0">
                  <a:srgbClr val="FFFFFF"/>
                </a:gs>
                <a:gs pos="100000">
                  <a:srgbClr val="FFFFCC"/>
                </a:gs>
              </a:gsLst>
              <a:path path="shape">
                <a:fillToRect l="50000" t="50000" r="50000" b="50000"/>
              </a:path>
            </a:gradFill>
            <a:ln w="57150">
              <a:solidFill>
                <a:srgbClr val="CC6600"/>
              </a:solidFill>
              <a:miter lim="800000"/>
              <a:headEnd/>
              <a:tailEnd/>
            </a:ln>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zh-CN" altLang="en-US" sz="2400" b="1">
                  <a:solidFill>
                    <a:srgbClr val="CC6600"/>
                  </a:solidFill>
                  <a:latin typeface="方正舒体" panose="02010601030101010101" pitchFamily="2" charset="-122"/>
                  <a:ea typeface="方正舒体" panose="02010601030101010101" pitchFamily="2" charset="-122"/>
                </a:rPr>
                <a:t>物理结构</a:t>
              </a:r>
            </a:p>
          </p:txBody>
        </p:sp>
      </p:grpSp>
      <p:grpSp>
        <p:nvGrpSpPr>
          <p:cNvPr id="34" name="Group 25"/>
          <p:cNvGrpSpPr>
            <a:grpSpLocks/>
          </p:cNvGrpSpPr>
          <p:nvPr/>
        </p:nvGrpSpPr>
        <p:grpSpPr bwMode="auto">
          <a:xfrm>
            <a:off x="203200" y="3068638"/>
            <a:ext cx="8689975" cy="1296987"/>
            <a:chOff x="128" y="2296"/>
            <a:chExt cx="5474" cy="1355"/>
          </a:xfrm>
        </p:grpSpPr>
        <p:sp>
          <p:nvSpPr>
            <p:cNvPr id="35" name="AutoShape 26"/>
            <p:cNvSpPr>
              <a:spLocks noChangeArrowheads="1"/>
            </p:cNvSpPr>
            <p:nvPr/>
          </p:nvSpPr>
          <p:spPr bwMode="auto">
            <a:xfrm flipH="1" flipV="1">
              <a:off x="128" y="2296"/>
              <a:ext cx="5474" cy="1355"/>
            </a:xfrm>
            <a:prstGeom prst="wedgeRectCallout">
              <a:avLst>
                <a:gd name="adj1" fmla="val -5074"/>
                <a:gd name="adj2" fmla="val 77523"/>
              </a:avLst>
            </a:prstGeom>
            <a:gradFill rotWithShape="0">
              <a:gsLst>
                <a:gs pos="0">
                  <a:srgbClr val="FFCCCC">
                    <a:gamma/>
                    <a:tint val="3922"/>
                    <a:invGamma/>
                  </a:srgbClr>
                </a:gs>
                <a:gs pos="100000">
                  <a:srgbClr val="FFCCCC"/>
                </a:gs>
              </a:gsLst>
              <a:lin ang="2700000" scaled="1"/>
            </a:gradFill>
            <a:ln w="57150">
              <a:solidFill>
                <a:srgbClr val="FF0000"/>
              </a:solidFill>
              <a:miter lim="800000"/>
              <a:headEnd/>
              <a:tailEnd/>
            </a:ln>
            <a:effectLst/>
          </p:spPr>
          <p:txBody>
            <a:bodyPr rot="10800000"/>
            <a:lstStyle/>
            <a:p>
              <a:pPr algn="ctr" eaLnBrk="1" hangingPunct="1">
                <a:lnSpc>
                  <a:spcPct val="140000"/>
                </a:lnSpc>
                <a:defRPr/>
              </a:pPr>
              <a:endParaRPr kumimoji="1" lang="zh-CN" altLang="zh-CN" sz="2000">
                <a:solidFill>
                  <a:srgbClr val="FF3300"/>
                </a:solidFill>
                <a:latin typeface="+mj-lt"/>
                <a:ea typeface="楷体" panose="02010609060101010101" pitchFamily="49" charset="-122"/>
              </a:endParaRPr>
            </a:p>
          </p:txBody>
        </p:sp>
        <p:sp>
          <p:nvSpPr>
            <p:cNvPr id="36" name="Text Box 27"/>
            <p:cNvSpPr txBox="1">
              <a:spLocks noChangeArrowheads="1"/>
            </p:cNvSpPr>
            <p:nvPr/>
          </p:nvSpPr>
          <p:spPr bwMode="auto">
            <a:xfrm>
              <a:off x="260" y="2389"/>
              <a:ext cx="5240" cy="1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tIns="108000">
              <a:spAutoFit/>
            </a:bodyPr>
            <a:lstStyle/>
            <a:p>
              <a:pPr algn="just" eaLnBrk="1" hangingPunct="1">
                <a:lnSpc>
                  <a:spcPct val="140000"/>
                </a:lnSpc>
                <a:defRPr/>
              </a:pPr>
              <a:r>
                <a:rPr kumimoji="1" lang="en-US" altLang="zh-CN" sz="2000" b="1" dirty="0">
                  <a:solidFill>
                    <a:srgbClr val="FF3300"/>
                  </a:solidFill>
                  <a:latin typeface="+mj-lt"/>
                  <a:ea typeface="楷体" panose="02010609060101010101" pitchFamily="49" charset="-122"/>
                </a:rPr>
                <a:t>        </a:t>
              </a:r>
              <a:r>
                <a:rPr kumimoji="1" lang="zh-CN" altLang="en-US" sz="2000" b="1" dirty="0">
                  <a:solidFill>
                    <a:srgbClr val="FF0000"/>
                  </a:solidFill>
                  <a:latin typeface="+mj-lt"/>
                  <a:ea typeface="楷体" panose="02010609060101010101" pitchFamily="49" charset="-122"/>
                </a:rPr>
                <a:t>把逻辑上相邻的数据元素存储在物理位置上相邻的存储单元</a:t>
              </a:r>
              <a:r>
                <a:rPr kumimoji="1" lang="zh-CN" altLang="en-US" sz="2000" b="1">
                  <a:solidFill>
                    <a:srgbClr val="FF0000"/>
                  </a:solidFill>
                  <a:latin typeface="+mj-lt"/>
                  <a:ea typeface="楷体" panose="02010609060101010101" pitchFamily="49" charset="-122"/>
                </a:rPr>
                <a:t>里，元素</a:t>
              </a:r>
              <a:r>
                <a:rPr kumimoji="1" lang="zh-CN" altLang="en-US" sz="2000" b="1" dirty="0">
                  <a:solidFill>
                    <a:srgbClr val="FF0000"/>
                  </a:solidFill>
                  <a:latin typeface="+mj-lt"/>
                  <a:ea typeface="楷体" panose="02010609060101010101" pitchFamily="49" charset="-122"/>
                </a:rPr>
                <a:t>之间的逻辑关系由存储单元的邻接关系来体现。</a:t>
              </a:r>
              <a:endParaRPr kumimoji="1" lang="zh-CN" altLang="en-US" sz="2000" dirty="0">
                <a:solidFill>
                  <a:srgbClr val="FF0000"/>
                </a:solidFill>
                <a:latin typeface="+mj-lt"/>
                <a:ea typeface="楷体" panose="02010609060101010101" pitchFamily="49" charset="-122"/>
              </a:endParaRPr>
            </a:p>
          </p:txBody>
        </p:sp>
      </p:grpSp>
      <p:grpSp>
        <p:nvGrpSpPr>
          <p:cNvPr id="37" name="Group 67"/>
          <p:cNvGrpSpPr>
            <a:grpSpLocks/>
          </p:cNvGrpSpPr>
          <p:nvPr/>
        </p:nvGrpSpPr>
        <p:grpSpPr bwMode="auto">
          <a:xfrm>
            <a:off x="4292600" y="3325813"/>
            <a:ext cx="1785938" cy="2082800"/>
            <a:chOff x="2704" y="2232"/>
            <a:chExt cx="1125" cy="1312"/>
          </a:xfrm>
        </p:grpSpPr>
        <p:grpSp>
          <p:nvGrpSpPr>
            <p:cNvPr id="29703" name="Group 68"/>
            <p:cNvGrpSpPr>
              <a:grpSpLocks/>
            </p:cNvGrpSpPr>
            <p:nvPr/>
          </p:nvGrpSpPr>
          <p:grpSpPr bwMode="auto">
            <a:xfrm>
              <a:off x="3181" y="2232"/>
              <a:ext cx="648" cy="1312"/>
              <a:chOff x="1656" y="2592"/>
              <a:chExt cx="875" cy="1392"/>
            </a:xfrm>
          </p:grpSpPr>
          <p:sp>
            <p:nvSpPr>
              <p:cNvPr id="29708" name="Line 69"/>
              <p:cNvSpPr>
                <a:spLocks noChangeShapeType="1"/>
              </p:cNvSpPr>
              <p:nvPr/>
            </p:nvSpPr>
            <p:spPr bwMode="auto">
              <a:xfrm>
                <a:off x="1656" y="2592"/>
                <a:ext cx="0" cy="1366"/>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p>
                <a:endParaRPr lang="zh-CN" altLang="en-US"/>
              </a:p>
            </p:txBody>
          </p:sp>
          <p:sp>
            <p:nvSpPr>
              <p:cNvPr id="29709" name="Line 70"/>
              <p:cNvSpPr>
                <a:spLocks noChangeShapeType="1"/>
              </p:cNvSpPr>
              <p:nvPr/>
            </p:nvSpPr>
            <p:spPr bwMode="auto">
              <a:xfrm>
                <a:off x="2531" y="2592"/>
                <a:ext cx="0" cy="1366"/>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p>
                <a:endParaRPr lang="zh-CN" altLang="en-US"/>
              </a:p>
            </p:txBody>
          </p:sp>
          <p:sp>
            <p:nvSpPr>
              <p:cNvPr id="29710" name="Line 71"/>
              <p:cNvSpPr>
                <a:spLocks noChangeShapeType="1"/>
              </p:cNvSpPr>
              <p:nvPr/>
            </p:nvSpPr>
            <p:spPr bwMode="auto">
              <a:xfrm>
                <a:off x="1656" y="2798"/>
                <a:ext cx="875" cy="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p>
                <a:endParaRPr lang="zh-CN" altLang="en-US"/>
              </a:p>
            </p:txBody>
          </p:sp>
          <p:sp>
            <p:nvSpPr>
              <p:cNvPr id="29711" name="Line 72"/>
              <p:cNvSpPr>
                <a:spLocks noChangeShapeType="1"/>
              </p:cNvSpPr>
              <p:nvPr/>
            </p:nvSpPr>
            <p:spPr bwMode="auto">
              <a:xfrm>
                <a:off x="1656" y="3005"/>
                <a:ext cx="875" cy="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p>
                <a:endParaRPr lang="zh-CN" altLang="en-US"/>
              </a:p>
            </p:txBody>
          </p:sp>
          <p:sp>
            <p:nvSpPr>
              <p:cNvPr id="29712" name="Line 73"/>
              <p:cNvSpPr>
                <a:spLocks noChangeShapeType="1"/>
              </p:cNvSpPr>
              <p:nvPr/>
            </p:nvSpPr>
            <p:spPr bwMode="auto">
              <a:xfrm>
                <a:off x="1656" y="3211"/>
                <a:ext cx="875" cy="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p>
                <a:endParaRPr lang="zh-CN" altLang="en-US"/>
              </a:p>
            </p:txBody>
          </p:sp>
          <p:sp>
            <p:nvSpPr>
              <p:cNvPr id="29713" name="Line 74"/>
              <p:cNvSpPr>
                <a:spLocks noChangeShapeType="1"/>
              </p:cNvSpPr>
              <p:nvPr/>
            </p:nvSpPr>
            <p:spPr bwMode="auto">
              <a:xfrm>
                <a:off x="1656" y="3571"/>
                <a:ext cx="875" cy="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p>
                <a:endParaRPr lang="zh-CN" altLang="en-US"/>
              </a:p>
            </p:txBody>
          </p:sp>
          <p:sp>
            <p:nvSpPr>
              <p:cNvPr id="29714" name="Line 75"/>
              <p:cNvSpPr>
                <a:spLocks noChangeShapeType="1"/>
              </p:cNvSpPr>
              <p:nvPr/>
            </p:nvSpPr>
            <p:spPr bwMode="auto">
              <a:xfrm>
                <a:off x="1656" y="3778"/>
                <a:ext cx="875" cy="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p>
                <a:endParaRPr lang="zh-CN" altLang="en-US"/>
              </a:p>
            </p:txBody>
          </p:sp>
          <p:sp>
            <p:nvSpPr>
              <p:cNvPr id="29715" name="Line 76"/>
              <p:cNvSpPr>
                <a:spLocks noChangeShapeType="1"/>
              </p:cNvSpPr>
              <p:nvPr/>
            </p:nvSpPr>
            <p:spPr bwMode="auto">
              <a:xfrm>
                <a:off x="2093" y="2592"/>
                <a:ext cx="0" cy="155"/>
              </a:xfrm>
              <a:prstGeom prst="line">
                <a:avLst/>
              </a:prstGeom>
              <a:noFill/>
              <a:ln w="38100">
                <a:solidFill>
                  <a:srgbClr val="3333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p>
                <a:endParaRPr lang="zh-CN" altLang="en-US"/>
              </a:p>
            </p:txBody>
          </p:sp>
          <p:sp>
            <p:nvSpPr>
              <p:cNvPr id="29716" name="Line 77"/>
              <p:cNvSpPr>
                <a:spLocks noChangeShapeType="1"/>
              </p:cNvSpPr>
              <p:nvPr/>
            </p:nvSpPr>
            <p:spPr bwMode="auto">
              <a:xfrm>
                <a:off x="2093" y="3266"/>
                <a:ext cx="0" cy="238"/>
              </a:xfrm>
              <a:prstGeom prst="line">
                <a:avLst/>
              </a:prstGeom>
              <a:noFill/>
              <a:ln w="38100">
                <a:solidFill>
                  <a:srgbClr val="3333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p>
                <a:endParaRPr lang="zh-CN" altLang="en-US"/>
              </a:p>
            </p:txBody>
          </p:sp>
          <p:sp>
            <p:nvSpPr>
              <p:cNvPr id="29717" name="Line 78"/>
              <p:cNvSpPr>
                <a:spLocks noChangeShapeType="1"/>
              </p:cNvSpPr>
              <p:nvPr/>
            </p:nvSpPr>
            <p:spPr bwMode="auto">
              <a:xfrm>
                <a:off x="2093" y="3829"/>
                <a:ext cx="0" cy="155"/>
              </a:xfrm>
              <a:prstGeom prst="line">
                <a:avLst/>
              </a:prstGeom>
              <a:noFill/>
              <a:ln w="38100">
                <a:solidFill>
                  <a:srgbClr val="3333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p>
                <a:endParaRPr lang="zh-CN" altLang="en-US"/>
              </a:p>
            </p:txBody>
          </p:sp>
        </p:grpSp>
        <p:sp>
          <p:nvSpPr>
            <p:cNvPr id="29704" name="Text Box 79"/>
            <p:cNvSpPr txBox="1">
              <a:spLocks noChangeArrowheads="1"/>
            </p:cNvSpPr>
            <p:nvPr/>
          </p:nvSpPr>
          <p:spPr bwMode="auto">
            <a:xfrm>
              <a:off x="2704" y="2426"/>
              <a:ext cx="549" cy="196"/>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0" tIns="3600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_GB2312" pitchFamily="49" charset="-122"/>
                </a:rPr>
                <a:t>0200</a:t>
              </a:r>
            </a:p>
          </p:txBody>
        </p:sp>
        <p:sp>
          <p:nvSpPr>
            <p:cNvPr id="29705" name="Text Box 80"/>
            <p:cNvSpPr txBox="1">
              <a:spLocks noChangeArrowheads="1"/>
            </p:cNvSpPr>
            <p:nvPr/>
          </p:nvSpPr>
          <p:spPr bwMode="auto">
            <a:xfrm>
              <a:off x="2704" y="2627"/>
              <a:ext cx="549" cy="196"/>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0" tIns="3600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_GB2312" pitchFamily="49" charset="-122"/>
                </a:rPr>
                <a:t>0204</a:t>
              </a:r>
            </a:p>
          </p:txBody>
        </p:sp>
        <p:sp>
          <p:nvSpPr>
            <p:cNvPr id="29706" name="Text Box 81"/>
            <p:cNvSpPr txBox="1">
              <a:spLocks noChangeArrowheads="1"/>
            </p:cNvSpPr>
            <p:nvPr/>
          </p:nvSpPr>
          <p:spPr bwMode="auto">
            <a:xfrm>
              <a:off x="3350" y="2426"/>
              <a:ext cx="308" cy="196"/>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3333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0" tIns="3600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_GB2312" pitchFamily="49" charset="-122"/>
                </a:rPr>
                <a:t>3</a:t>
              </a:r>
            </a:p>
          </p:txBody>
        </p:sp>
        <p:sp>
          <p:nvSpPr>
            <p:cNvPr id="29707" name="Text Box 82"/>
            <p:cNvSpPr txBox="1">
              <a:spLocks noChangeArrowheads="1"/>
            </p:cNvSpPr>
            <p:nvPr/>
          </p:nvSpPr>
          <p:spPr bwMode="auto">
            <a:xfrm>
              <a:off x="3349" y="2628"/>
              <a:ext cx="308" cy="196"/>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3333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0" tIns="3600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_GB2312" pitchFamily="49" charset="-122"/>
                </a:rPr>
                <a:t>6</a:t>
              </a:r>
            </a:p>
          </p:txBody>
        </p:sp>
      </p:grpSp>
      <p:sp>
        <p:nvSpPr>
          <p:cNvPr id="57" name="Text Box 83"/>
          <p:cNvSpPr txBox="1">
            <a:spLocks noChangeArrowheads="1"/>
          </p:cNvSpPr>
          <p:nvPr/>
        </p:nvSpPr>
        <p:spPr bwMode="auto">
          <a:xfrm>
            <a:off x="1979613" y="3213100"/>
            <a:ext cx="2008187" cy="396875"/>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r>
              <a:rPr lang="zh-CN" altLang="en-US" sz="2000" b="1" dirty="0">
                <a:solidFill>
                  <a:srgbClr val="FF0000"/>
                </a:solidFill>
                <a:latin typeface="Arial" panose="020B0604020202020204" pitchFamily="34" charset="0"/>
                <a:ea typeface="黑体" panose="02010609060101010101" pitchFamily="49" charset="-122"/>
              </a:rPr>
              <a:t>例如：</a:t>
            </a:r>
            <a:r>
              <a:rPr lang="en-US" altLang="zh-CN" sz="2000" b="1" dirty="0">
                <a:latin typeface="Arial" panose="020B0604020202020204" pitchFamily="34" charset="0"/>
                <a:ea typeface="楷体_GB2312" pitchFamily="49" charset="-122"/>
              </a:rPr>
              <a:t>Y = 3 + 6</a:t>
            </a:r>
          </a:p>
        </p:txBody>
      </p:sp>
    </p:spTree>
    <p:extLst>
      <p:ext uri="{BB962C8B-B14F-4D97-AF65-F5344CB8AC3E}">
        <p14:creationId xmlns:p14="http://schemas.microsoft.com/office/powerpoint/2010/main" val="354167761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trips(downRight)">
                                      <p:cBhvr>
                                        <p:cTn id="7" dur="500"/>
                                        <p:tgtEl>
                                          <p:spTgt spid="19"/>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9"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strips(upLeft)">
                                      <p:cBhvr>
                                        <p:cTn id="12" dur="500"/>
                                        <p:tgtEl>
                                          <p:spTgt spid="34"/>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xit" presetSubtype="9" fill="hold" nodeType="clickEffect">
                                  <p:stCondLst>
                                    <p:cond delay="0"/>
                                  </p:stCondLst>
                                  <p:childTnLst>
                                    <p:animEffect transition="out" filter="strips(upLeft)">
                                      <p:cBhvr>
                                        <p:cTn id="16" dur="500"/>
                                        <p:tgtEl>
                                          <p:spTgt spid="34"/>
                                        </p:tgtEl>
                                      </p:cBhvr>
                                    </p:animEffect>
                                    <p:set>
                                      <p:cBhvr>
                                        <p:cTn id="17" dur="1" fill="hold">
                                          <p:stCondLst>
                                            <p:cond delay="499"/>
                                          </p:stCondLst>
                                        </p:cTn>
                                        <p:tgtEl>
                                          <p:spTgt spid="34"/>
                                        </p:tgtEl>
                                        <p:attrNameLst>
                                          <p:attrName>style.visibility</p:attrName>
                                        </p:attrNameLst>
                                      </p:cBhvr>
                                      <p:to>
                                        <p:strVal val="hidden"/>
                                      </p:to>
                                    </p:set>
                                  </p:childTnLst>
                                </p:cTn>
                              </p:par>
                            </p:childTnLst>
                          </p:cTn>
                        </p:par>
                        <p:par>
                          <p:cTn id="18" fill="hold" nodeType="afterGroup">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slide(fromBottom)">
                                      <p:cBhvr>
                                        <p:cTn id="21" dur="500"/>
                                        <p:tgtEl>
                                          <p:spTgt spid="57"/>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1" fill="hold" nodeType="click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wipe(up)">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252"/>
          <p:cNvGrpSpPr>
            <a:grpSpLocks/>
          </p:cNvGrpSpPr>
          <p:nvPr/>
        </p:nvGrpSpPr>
        <p:grpSpPr bwMode="auto">
          <a:xfrm>
            <a:off x="179388" y="1484313"/>
            <a:ext cx="8785225" cy="1366837"/>
            <a:chOff x="158" y="3158"/>
            <a:chExt cx="5444" cy="771"/>
          </a:xfrm>
        </p:grpSpPr>
        <p:sp>
          <p:nvSpPr>
            <p:cNvPr id="20" name="AutoShape 253"/>
            <p:cNvSpPr>
              <a:spLocks noChangeArrowheads="1"/>
            </p:cNvSpPr>
            <p:nvPr/>
          </p:nvSpPr>
          <p:spPr bwMode="auto">
            <a:xfrm>
              <a:off x="158" y="3158"/>
              <a:ext cx="5444" cy="771"/>
            </a:xfrm>
            <a:prstGeom prst="foldedCorner">
              <a:avLst>
                <a:gd name="adj" fmla="val 12500"/>
              </a:avLst>
            </a:prstGeom>
            <a:solidFill>
              <a:srgbClr val="FFFFFF"/>
            </a:solidFill>
            <a:ln w="571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endParaRPr lang="zh-CN" altLang="en-US" sz="2000" smtClean="0">
                <a:latin typeface="+mj-lt"/>
                <a:ea typeface="仿宋" panose="02010609060101010101" pitchFamily="49" charset="-122"/>
              </a:endParaRPr>
            </a:p>
          </p:txBody>
        </p:sp>
        <p:sp>
          <p:nvSpPr>
            <p:cNvPr id="21" name="Text Box 254"/>
            <p:cNvSpPr txBox="1">
              <a:spLocks noChangeArrowheads="1"/>
            </p:cNvSpPr>
            <p:nvPr/>
          </p:nvSpPr>
          <p:spPr bwMode="auto">
            <a:xfrm>
              <a:off x="203" y="3234"/>
              <a:ext cx="5293" cy="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lIns="90000" tIns="108000" rIns="9000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lang="en-US" altLang="zh-CN" sz="2000" b="1" dirty="0" smtClean="0">
                  <a:solidFill>
                    <a:srgbClr val="A50021"/>
                  </a:solidFill>
                  <a:latin typeface="+mj-lt"/>
                  <a:ea typeface="仿宋" panose="02010609060101010101" pitchFamily="49" charset="-122"/>
                </a:rPr>
                <a:t>        </a:t>
              </a:r>
              <a:r>
                <a:rPr kumimoji="1" lang="en-US" altLang="zh-CN" sz="2000" b="1" dirty="0" smtClean="0">
                  <a:solidFill>
                    <a:srgbClr val="3333FF"/>
                  </a:solidFill>
                  <a:ea typeface="仿宋" panose="02010609060101010101" pitchFamily="49" charset="-122"/>
                </a:rPr>
                <a:t>●</a:t>
              </a:r>
              <a:r>
                <a:rPr kumimoji="1" lang="en-US" altLang="zh-CN" sz="2000" b="1" dirty="0" smtClean="0">
                  <a:solidFill>
                    <a:schemeClr val="tx2"/>
                  </a:solidFill>
                  <a:ea typeface="仿宋" panose="02010609060101010101" pitchFamily="49" charset="-122"/>
                </a:rPr>
                <a:t> </a:t>
              </a:r>
              <a:r>
                <a:rPr kumimoji="1" lang="zh-CN" altLang="en-US" sz="2000" b="1" dirty="0">
                  <a:ea typeface="仿宋" panose="02010609060101010101" pitchFamily="49" charset="-122"/>
                </a:rPr>
                <a:t>链式存储结构：在每个数据元素中增加一个存放地址的指针，用此表示数据元素之间的逻辑关系。通常借助于程序语言指针类型描述。</a:t>
              </a:r>
              <a:endParaRPr kumimoji="1" lang="zh-CN" altLang="en-US" sz="2000" dirty="0" smtClean="0">
                <a:latin typeface="+mj-lt"/>
                <a:ea typeface="仿宋" panose="02010609060101010101" pitchFamily="49" charset="-122"/>
              </a:endParaRPr>
            </a:p>
          </p:txBody>
        </p:sp>
      </p:grpSp>
      <p:grpSp>
        <p:nvGrpSpPr>
          <p:cNvPr id="30723" name="组合 9"/>
          <p:cNvGrpSpPr>
            <a:grpSpLocks/>
          </p:cNvGrpSpPr>
          <p:nvPr/>
        </p:nvGrpSpPr>
        <p:grpSpPr bwMode="auto">
          <a:xfrm>
            <a:off x="34925" y="92075"/>
            <a:ext cx="8870950" cy="1565275"/>
            <a:chOff x="34925" y="92075"/>
            <a:chExt cx="8870950" cy="1565275"/>
          </a:xfrm>
        </p:grpSpPr>
        <p:grpSp>
          <p:nvGrpSpPr>
            <p:cNvPr id="30748" name="组合 1"/>
            <p:cNvGrpSpPr>
              <a:grpSpLocks/>
            </p:cNvGrpSpPr>
            <p:nvPr/>
          </p:nvGrpSpPr>
          <p:grpSpPr bwMode="auto">
            <a:xfrm>
              <a:off x="34925" y="92075"/>
              <a:ext cx="7632700" cy="1104900"/>
              <a:chOff x="34925" y="92075"/>
              <a:chExt cx="7632700" cy="1104900"/>
            </a:xfrm>
          </p:grpSpPr>
          <p:grpSp>
            <p:nvGrpSpPr>
              <p:cNvPr id="30750" name="组合 2"/>
              <p:cNvGrpSpPr>
                <a:grpSpLocks/>
              </p:cNvGrpSpPr>
              <p:nvPr/>
            </p:nvGrpSpPr>
            <p:grpSpPr bwMode="auto">
              <a:xfrm>
                <a:off x="34925" y="92075"/>
                <a:ext cx="7632700" cy="461665"/>
                <a:chOff x="34925" y="92075"/>
                <a:chExt cx="7632700" cy="461665"/>
              </a:xfrm>
            </p:grpSpPr>
            <p:sp>
              <p:nvSpPr>
                <p:cNvPr id="30754" name="Rectangle 126"/>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0755" name="Rectangle 23"/>
                <p:cNvSpPr>
                  <a:spLocks noChangeArrowheads="1"/>
                </p:cNvSpPr>
                <p:nvPr/>
              </p:nvSpPr>
              <p:spPr bwMode="auto">
                <a:xfrm>
                  <a:off x="58738" y="92075"/>
                  <a:ext cx="444023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dirty="0" smtClean="0">
                      <a:solidFill>
                        <a:srgbClr val="FF0000"/>
                      </a:solidFill>
                      <a:latin typeface="Arial" panose="020B0604020202020204" pitchFamily="34" charset="0"/>
                    </a:rPr>
                    <a:t>1.3  </a:t>
                  </a:r>
                  <a:r>
                    <a:rPr lang="zh-CN" altLang="en-US" sz="2400" b="1" dirty="0">
                      <a:solidFill>
                        <a:srgbClr val="FF0000"/>
                      </a:solidFill>
                      <a:latin typeface="黑体" panose="02010609060101010101" pitchFamily="49" charset="-122"/>
                      <a:ea typeface="黑体" panose="02010609060101010101" pitchFamily="49" charset="-122"/>
                    </a:rPr>
                    <a:t>数据结构相关的概念</a:t>
                  </a:r>
                </a:p>
              </p:txBody>
            </p:sp>
          </p:grpSp>
          <p:grpSp>
            <p:nvGrpSpPr>
              <p:cNvPr id="30751" name="Group 8"/>
              <p:cNvGrpSpPr>
                <a:grpSpLocks/>
              </p:cNvGrpSpPr>
              <p:nvPr/>
            </p:nvGrpSpPr>
            <p:grpSpPr bwMode="auto">
              <a:xfrm>
                <a:off x="107950" y="700088"/>
                <a:ext cx="2563813" cy="496887"/>
                <a:chOff x="113" y="441"/>
                <a:chExt cx="1615" cy="313"/>
              </a:xfrm>
            </p:grpSpPr>
            <p:sp>
              <p:nvSpPr>
                <p:cNvPr id="30752" name="Text Box 9"/>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smtClean="0">
                      <a:solidFill>
                        <a:srgbClr val="3333FF"/>
                      </a:solidFill>
                      <a:latin typeface="Arial" panose="020B0604020202020204" pitchFamily="34" charset="0"/>
                      <a:ea typeface="黑体" panose="02010609060101010101" pitchFamily="49" charset="-122"/>
                    </a:rPr>
                    <a:t>1.3.2  </a:t>
                  </a:r>
                  <a:r>
                    <a:rPr kumimoji="1" lang="zh-CN" altLang="en-US" sz="2200" b="1" dirty="0">
                      <a:solidFill>
                        <a:srgbClr val="3333FF"/>
                      </a:solidFill>
                      <a:latin typeface="Arial" panose="020B0604020202020204" pitchFamily="34" charset="0"/>
                      <a:ea typeface="黑体" panose="02010609060101010101" pitchFamily="49" charset="-122"/>
                    </a:rPr>
                    <a:t>结构概念</a:t>
                  </a:r>
                </a:p>
              </p:txBody>
            </p:sp>
            <p:sp>
              <p:nvSpPr>
                <p:cNvPr id="30753" name="Rectangle 10"/>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30749" name="AutoShape 149"/>
            <p:cNvSpPr>
              <a:spLocks noChangeArrowheads="1"/>
            </p:cNvSpPr>
            <p:nvPr/>
          </p:nvSpPr>
          <p:spPr bwMode="auto">
            <a:xfrm rot="505156">
              <a:off x="5510213" y="506413"/>
              <a:ext cx="3395662" cy="1150937"/>
            </a:xfrm>
            <a:prstGeom prst="irregularSeal1">
              <a:avLst/>
            </a:prstGeom>
            <a:gradFill rotWithShape="0">
              <a:gsLst>
                <a:gs pos="0">
                  <a:srgbClr val="FFFFFF"/>
                </a:gs>
                <a:gs pos="100000">
                  <a:srgbClr val="FFFFCC"/>
                </a:gs>
              </a:gsLst>
              <a:path path="shape">
                <a:fillToRect l="50000" t="50000" r="50000" b="50000"/>
              </a:path>
            </a:gradFill>
            <a:ln w="57150">
              <a:solidFill>
                <a:srgbClr val="CC6600"/>
              </a:solidFill>
              <a:miter lim="800000"/>
              <a:headEnd/>
              <a:tailEnd/>
            </a:ln>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zh-CN" altLang="en-US" sz="2400" b="1">
                  <a:solidFill>
                    <a:srgbClr val="CC6600"/>
                  </a:solidFill>
                  <a:latin typeface="方正舒体" panose="02010601030101010101" pitchFamily="2" charset="-122"/>
                  <a:ea typeface="方正舒体" panose="02010601030101010101" pitchFamily="2" charset="-122"/>
                </a:rPr>
                <a:t>物理结构</a:t>
              </a:r>
            </a:p>
          </p:txBody>
        </p:sp>
      </p:grpSp>
      <p:grpSp>
        <p:nvGrpSpPr>
          <p:cNvPr id="41" name="Group 25"/>
          <p:cNvGrpSpPr>
            <a:grpSpLocks/>
          </p:cNvGrpSpPr>
          <p:nvPr/>
        </p:nvGrpSpPr>
        <p:grpSpPr bwMode="auto">
          <a:xfrm>
            <a:off x="195263" y="3068638"/>
            <a:ext cx="8689975" cy="1296987"/>
            <a:chOff x="128" y="2296"/>
            <a:chExt cx="5474" cy="1355"/>
          </a:xfrm>
        </p:grpSpPr>
        <p:sp>
          <p:nvSpPr>
            <p:cNvPr id="43" name="AutoShape 26"/>
            <p:cNvSpPr>
              <a:spLocks noChangeArrowheads="1"/>
            </p:cNvSpPr>
            <p:nvPr/>
          </p:nvSpPr>
          <p:spPr bwMode="auto">
            <a:xfrm flipH="1" flipV="1">
              <a:off x="128" y="2296"/>
              <a:ext cx="5474" cy="1355"/>
            </a:xfrm>
            <a:prstGeom prst="wedgeRectCallout">
              <a:avLst>
                <a:gd name="adj1" fmla="val -5074"/>
                <a:gd name="adj2" fmla="val 77523"/>
              </a:avLst>
            </a:prstGeom>
            <a:gradFill rotWithShape="0">
              <a:gsLst>
                <a:gs pos="0">
                  <a:srgbClr val="FFCCCC">
                    <a:gamma/>
                    <a:tint val="3922"/>
                    <a:invGamma/>
                  </a:srgbClr>
                </a:gs>
                <a:gs pos="100000">
                  <a:srgbClr val="FFCCCC"/>
                </a:gs>
              </a:gsLst>
              <a:lin ang="2700000" scaled="1"/>
            </a:gradFill>
            <a:ln w="57150">
              <a:solidFill>
                <a:srgbClr val="FF0000"/>
              </a:solidFill>
              <a:miter lim="800000"/>
              <a:headEnd/>
              <a:tailEnd/>
            </a:ln>
            <a:effectLst/>
          </p:spPr>
          <p:txBody>
            <a:bodyPr rot="10800000"/>
            <a:lstStyle/>
            <a:p>
              <a:pPr algn="ctr" eaLnBrk="1" hangingPunct="1">
                <a:lnSpc>
                  <a:spcPct val="140000"/>
                </a:lnSpc>
                <a:defRPr/>
              </a:pPr>
              <a:endParaRPr kumimoji="1" lang="zh-CN" altLang="zh-CN" sz="2000">
                <a:solidFill>
                  <a:srgbClr val="FF3300"/>
                </a:solidFill>
                <a:latin typeface="+mj-lt"/>
                <a:ea typeface="楷体" panose="02010609060101010101" pitchFamily="49" charset="-122"/>
              </a:endParaRPr>
            </a:p>
          </p:txBody>
        </p:sp>
        <p:sp>
          <p:nvSpPr>
            <p:cNvPr id="44" name="Text Box 27"/>
            <p:cNvSpPr txBox="1">
              <a:spLocks noChangeArrowheads="1"/>
            </p:cNvSpPr>
            <p:nvPr/>
          </p:nvSpPr>
          <p:spPr bwMode="auto">
            <a:xfrm>
              <a:off x="260" y="2389"/>
              <a:ext cx="5240" cy="1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tIns="108000">
              <a:spAutoFit/>
            </a:bodyPr>
            <a:lstStyle/>
            <a:p>
              <a:pPr algn="just" eaLnBrk="1" hangingPunct="1">
                <a:lnSpc>
                  <a:spcPct val="140000"/>
                </a:lnSpc>
                <a:defRPr/>
              </a:pPr>
              <a:r>
                <a:rPr kumimoji="1" lang="zh-CN" altLang="en-US" sz="2000" b="1" dirty="0">
                  <a:solidFill>
                    <a:srgbClr val="FF0000"/>
                  </a:solidFill>
                  <a:latin typeface="+mj-lt"/>
                  <a:ea typeface="楷体" panose="02010609060101010101" pitchFamily="49" charset="-122"/>
                </a:rPr>
                <a:t>        数据元素之间的逻辑关系由附加的指针字段表示，并</a:t>
              </a:r>
              <a:r>
                <a:rPr kumimoji="1" lang="zh-CN" altLang="en-US" sz="2000" b="1" dirty="0">
                  <a:solidFill>
                    <a:srgbClr val="FF0000"/>
                  </a:solidFill>
                  <a:ea typeface="楷体" panose="02010609060101010101" pitchFamily="49" charset="-122"/>
                </a:rPr>
                <a:t>不要求逻辑上相邻的元素在物理位置上相邻。</a:t>
              </a:r>
              <a:endParaRPr kumimoji="1" lang="zh-CN" altLang="en-US" sz="2000" dirty="0">
                <a:solidFill>
                  <a:srgbClr val="FF0000"/>
                </a:solidFill>
                <a:latin typeface="+mj-lt"/>
                <a:ea typeface="楷体" panose="02010609060101010101" pitchFamily="49" charset="-122"/>
              </a:endParaRPr>
            </a:p>
          </p:txBody>
        </p:sp>
      </p:grpSp>
      <p:sp>
        <p:nvSpPr>
          <p:cNvPr id="46" name="Text Box 267"/>
          <p:cNvSpPr txBox="1">
            <a:spLocks noChangeArrowheads="1"/>
          </p:cNvSpPr>
          <p:nvPr/>
        </p:nvSpPr>
        <p:spPr bwMode="auto">
          <a:xfrm>
            <a:off x="1979613" y="3213100"/>
            <a:ext cx="2008187" cy="396875"/>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r>
              <a:rPr lang="zh-CN" altLang="en-US" sz="2000" b="1">
                <a:solidFill>
                  <a:srgbClr val="FF0000"/>
                </a:solidFill>
                <a:latin typeface="Arial" panose="020B0604020202020204" pitchFamily="34" charset="0"/>
                <a:ea typeface="黑体" panose="02010609060101010101" pitchFamily="49" charset="-122"/>
              </a:rPr>
              <a:t>例如：</a:t>
            </a:r>
            <a:r>
              <a:rPr lang="en-US" altLang="zh-CN" sz="2000" b="1">
                <a:latin typeface="Arial" panose="020B0604020202020204" pitchFamily="34" charset="0"/>
                <a:ea typeface="楷体_GB2312" pitchFamily="49" charset="-122"/>
              </a:rPr>
              <a:t>Y = 3 + 6</a:t>
            </a:r>
          </a:p>
        </p:txBody>
      </p:sp>
      <p:grpSp>
        <p:nvGrpSpPr>
          <p:cNvPr id="47" name="Group 322"/>
          <p:cNvGrpSpPr>
            <a:grpSpLocks/>
          </p:cNvGrpSpPr>
          <p:nvPr/>
        </p:nvGrpSpPr>
        <p:grpSpPr bwMode="auto">
          <a:xfrm>
            <a:off x="4284663" y="3284538"/>
            <a:ext cx="1800225" cy="2449512"/>
            <a:chOff x="2699" y="2069"/>
            <a:chExt cx="1134" cy="1543"/>
          </a:xfrm>
        </p:grpSpPr>
        <p:sp>
          <p:nvSpPr>
            <p:cNvPr id="30727" name="Line 269"/>
            <p:cNvSpPr>
              <a:spLocks noChangeShapeType="1"/>
            </p:cNvSpPr>
            <p:nvPr/>
          </p:nvSpPr>
          <p:spPr bwMode="auto">
            <a:xfrm>
              <a:off x="3171" y="2069"/>
              <a:ext cx="0" cy="1543"/>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p>
              <a:endParaRPr lang="zh-CN" altLang="en-US"/>
            </a:p>
          </p:txBody>
        </p:sp>
        <p:sp>
          <p:nvSpPr>
            <p:cNvPr id="30728" name="Line 270"/>
            <p:cNvSpPr>
              <a:spLocks noChangeShapeType="1"/>
            </p:cNvSpPr>
            <p:nvPr/>
          </p:nvSpPr>
          <p:spPr bwMode="auto">
            <a:xfrm>
              <a:off x="3819" y="2069"/>
              <a:ext cx="0" cy="1543"/>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p>
              <a:endParaRPr lang="zh-CN" altLang="en-US"/>
            </a:p>
          </p:txBody>
        </p:sp>
        <p:sp>
          <p:nvSpPr>
            <p:cNvPr id="30729" name="Line 271"/>
            <p:cNvSpPr>
              <a:spLocks noChangeShapeType="1"/>
            </p:cNvSpPr>
            <p:nvPr/>
          </p:nvSpPr>
          <p:spPr bwMode="auto">
            <a:xfrm>
              <a:off x="3171" y="2265"/>
              <a:ext cx="648" cy="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p>
              <a:endParaRPr lang="zh-CN" altLang="en-US"/>
            </a:p>
          </p:txBody>
        </p:sp>
        <p:sp>
          <p:nvSpPr>
            <p:cNvPr id="30730" name="Line 272"/>
            <p:cNvSpPr>
              <a:spLocks noChangeShapeType="1"/>
            </p:cNvSpPr>
            <p:nvPr/>
          </p:nvSpPr>
          <p:spPr bwMode="auto">
            <a:xfrm>
              <a:off x="3171" y="2463"/>
              <a:ext cx="648" cy="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p>
              <a:endParaRPr lang="zh-CN" altLang="en-US"/>
            </a:p>
          </p:txBody>
        </p:sp>
        <p:sp>
          <p:nvSpPr>
            <p:cNvPr id="30731" name="Line 273"/>
            <p:cNvSpPr>
              <a:spLocks noChangeShapeType="1"/>
            </p:cNvSpPr>
            <p:nvPr/>
          </p:nvSpPr>
          <p:spPr bwMode="auto">
            <a:xfrm>
              <a:off x="3171" y="3022"/>
              <a:ext cx="648" cy="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p>
              <a:endParaRPr lang="zh-CN" altLang="en-US"/>
            </a:p>
          </p:txBody>
        </p:sp>
        <p:sp>
          <p:nvSpPr>
            <p:cNvPr id="30732" name="Line 274"/>
            <p:cNvSpPr>
              <a:spLocks noChangeShapeType="1"/>
            </p:cNvSpPr>
            <p:nvPr/>
          </p:nvSpPr>
          <p:spPr bwMode="auto">
            <a:xfrm>
              <a:off x="3171" y="3218"/>
              <a:ext cx="648" cy="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p>
              <a:endParaRPr lang="zh-CN" altLang="en-US"/>
            </a:p>
          </p:txBody>
        </p:sp>
        <p:sp>
          <p:nvSpPr>
            <p:cNvPr id="30733" name="Line 275"/>
            <p:cNvSpPr>
              <a:spLocks noChangeShapeType="1"/>
            </p:cNvSpPr>
            <p:nvPr/>
          </p:nvSpPr>
          <p:spPr bwMode="auto">
            <a:xfrm>
              <a:off x="3171" y="3415"/>
              <a:ext cx="648" cy="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p>
              <a:endParaRPr lang="zh-CN" altLang="en-US"/>
            </a:p>
          </p:txBody>
        </p:sp>
        <p:sp>
          <p:nvSpPr>
            <p:cNvPr id="30734" name="Line 276"/>
            <p:cNvSpPr>
              <a:spLocks noChangeShapeType="1"/>
            </p:cNvSpPr>
            <p:nvPr/>
          </p:nvSpPr>
          <p:spPr bwMode="auto">
            <a:xfrm>
              <a:off x="3495" y="2069"/>
              <a:ext cx="0" cy="147"/>
            </a:xfrm>
            <a:prstGeom prst="line">
              <a:avLst/>
            </a:prstGeom>
            <a:noFill/>
            <a:ln w="38100">
              <a:solidFill>
                <a:srgbClr val="3333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p>
              <a:endParaRPr lang="zh-CN" altLang="en-US"/>
            </a:p>
          </p:txBody>
        </p:sp>
        <p:sp>
          <p:nvSpPr>
            <p:cNvPr id="30735" name="Line 277"/>
            <p:cNvSpPr>
              <a:spLocks noChangeShapeType="1"/>
            </p:cNvSpPr>
            <p:nvPr/>
          </p:nvSpPr>
          <p:spPr bwMode="auto">
            <a:xfrm>
              <a:off x="3495" y="2753"/>
              <a:ext cx="0" cy="216"/>
            </a:xfrm>
            <a:prstGeom prst="line">
              <a:avLst/>
            </a:prstGeom>
            <a:noFill/>
            <a:ln w="38100">
              <a:solidFill>
                <a:srgbClr val="3333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p>
              <a:endParaRPr lang="zh-CN" altLang="en-US"/>
            </a:p>
          </p:txBody>
        </p:sp>
        <p:sp>
          <p:nvSpPr>
            <p:cNvPr id="30736" name="Line 278"/>
            <p:cNvSpPr>
              <a:spLocks noChangeShapeType="1"/>
            </p:cNvSpPr>
            <p:nvPr/>
          </p:nvSpPr>
          <p:spPr bwMode="auto">
            <a:xfrm>
              <a:off x="3495" y="3465"/>
              <a:ext cx="0" cy="147"/>
            </a:xfrm>
            <a:prstGeom prst="line">
              <a:avLst/>
            </a:prstGeom>
            <a:noFill/>
            <a:ln w="38100">
              <a:solidFill>
                <a:srgbClr val="3333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p>
              <a:endParaRPr lang="zh-CN" altLang="en-US"/>
            </a:p>
          </p:txBody>
        </p:sp>
        <p:sp>
          <p:nvSpPr>
            <p:cNvPr id="30737" name="Text Box 279"/>
            <p:cNvSpPr txBox="1">
              <a:spLocks noChangeArrowheads="1"/>
            </p:cNvSpPr>
            <p:nvPr/>
          </p:nvSpPr>
          <p:spPr bwMode="auto">
            <a:xfrm>
              <a:off x="2699" y="2280"/>
              <a:ext cx="473" cy="173"/>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0000"/>
                  </a:solidFill>
                  <a:latin typeface="Arial" panose="020B0604020202020204" pitchFamily="34" charset="0"/>
                  <a:ea typeface="楷体_GB2312" pitchFamily="49" charset="-122"/>
                </a:rPr>
                <a:t>0400</a:t>
              </a:r>
            </a:p>
          </p:txBody>
        </p:sp>
        <p:sp>
          <p:nvSpPr>
            <p:cNvPr id="30738" name="Text Box 280"/>
            <p:cNvSpPr txBox="1">
              <a:spLocks noChangeArrowheads="1"/>
            </p:cNvSpPr>
            <p:nvPr/>
          </p:nvSpPr>
          <p:spPr bwMode="auto">
            <a:xfrm>
              <a:off x="2699" y="3042"/>
              <a:ext cx="473" cy="173"/>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_GB2312" pitchFamily="49" charset="-122"/>
                </a:rPr>
                <a:t>0600</a:t>
              </a:r>
            </a:p>
          </p:txBody>
        </p:sp>
        <p:sp>
          <p:nvSpPr>
            <p:cNvPr id="30739" name="Text Box 281"/>
            <p:cNvSpPr txBox="1">
              <a:spLocks noChangeArrowheads="1"/>
            </p:cNvSpPr>
            <p:nvPr/>
          </p:nvSpPr>
          <p:spPr bwMode="auto">
            <a:xfrm>
              <a:off x="3329" y="3010"/>
              <a:ext cx="323" cy="196"/>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0" tIns="36000" rIns="0" bIns="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_GB2312" pitchFamily="49" charset="-122"/>
                </a:rPr>
                <a:t>3</a:t>
              </a:r>
            </a:p>
          </p:txBody>
        </p:sp>
        <p:sp>
          <p:nvSpPr>
            <p:cNvPr id="30740" name="Text Box 282"/>
            <p:cNvSpPr txBox="1">
              <a:spLocks noChangeArrowheads="1"/>
            </p:cNvSpPr>
            <p:nvPr/>
          </p:nvSpPr>
          <p:spPr bwMode="auto">
            <a:xfrm>
              <a:off x="3276" y="2257"/>
              <a:ext cx="424" cy="196"/>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0" tIns="3600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_GB2312" pitchFamily="49" charset="-122"/>
                </a:rPr>
                <a:t>6</a:t>
              </a:r>
            </a:p>
          </p:txBody>
        </p:sp>
        <p:sp>
          <p:nvSpPr>
            <p:cNvPr id="30741" name="Text Box 283"/>
            <p:cNvSpPr txBox="1">
              <a:spLocks noChangeArrowheads="1"/>
            </p:cNvSpPr>
            <p:nvPr/>
          </p:nvSpPr>
          <p:spPr bwMode="auto">
            <a:xfrm>
              <a:off x="3276" y="3206"/>
              <a:ext cx="424" cy="196"/>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0" tIns="36000" rIns="0" bIns="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FF0000"/>
                  </a:solidFill>
                  <a:latin typeface="Arial" panose="020B0604020202020204" pitchFamily="34" charset="0"/>
                  <a:ea typeface="楷体_GB2312" pitchFamily="49" charset="-122"/>
                </a:rPr>
                <a:t>0400</a:t>
              </a:r>
            </a:p>
          </p:txBody>
        </p:sp>
        <p:sp>
          <p:nvSpPr>
            <p:cNvPr id="30742" name="Text Box 284"/>
            <p:cNvSpPr txBox="1">
              <a:spLocks noChangeArrowheads="1"/>
            </p:cNvSpPr>
            <p:nvPr/>
          </p:nvSpPr>
          <p:spPr bwMode="auto">
            <a:xfrm>
              <a:off x="2699" y="3240"/>
              <a:ext cx="473" cy="173"/>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_GB2312" pitchFamily="49" charset="-122"/>
                </a:rPr>
                <a:t>0604</a:t>
              </a:r>
            </a:p>
          </p:txBody>
        </p:sp>
        <p:sp>
          <p:nvSpPr>
            <p:cNvPr id="30743" name="Line 319"/>
            <p:cNvSpPr>
              <a:spLocks noChangeShapeType="1"/>
            </p:cNvSpPr>
            <p:nvPr/>
          </p:nvSpPr>
          <p:spPr bwMode="auto">
            <a:xfrm>
              <a:off x="3185" y="2659"/>
              <a:ext cx="648" cy="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wrap="none" lIns="0" tIns="0" rIns="0" bIns="0" anchor="ctr"/>
            <a:lstStyle/>
            <a:p>
              <a:endParaRPr lang="zh-CN" altLang="en-US"/>
            </a:p>
          </p:txBody>
        </p:sp>
        <p:sp>
          <p:nvSpPr>
            <p:cNvPr id="30744" name="Text Box 320"/>
            <p:cNvSpPr txBox="1">
              <a:spLocks noChangeArrowheads="1"/>
            </p:cNvSpPr>
            <p:nvPr/>
          </p:nvSpPr>
          <p:spPr bwMode="auto">
            <a:xfrm>
              <a:off x="2699" y="2486"/>
              <a:ext cx="473" cy="173"/>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楷体_GB2312" pitchFamily="49" charset="-122"/>
                </a:rPr>
                <a:t>0404</a:t>
              </a:r>
            </a:p>
          </p:txBody>
        </p:sp>
        <p:sp>
          <p:nvSpPr>
            <p:cNvPr id="30745" name="Text Box 321"/>
            <p:cNvSpPr txBox="1">
              <a:spLocks noChangeArrowheads="1"/>
            </p:cNvSpPr>
            <p:nvPr/>
          </p:nvSpPr>
          <p:spPr bwMode="auto">
            <a:xfrm>
              <a:off x="3288" y="2432"/>
              <a:ext cx="424" cy="173"/>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b="1">
                  <a:solidFill>
                    <a:srgbClr val="3333FF"/>
                  </a:solidFill>
                  <a:latin typeface="Arial" panose="020B0604020202020204" pitchFamily="34" charset="0"/>
                  <a:ea typeface="幼圆" panose="02010509060101010101" pitchFamily="49" charset="-122"/>
                </a:rPr>
                <a:t>…</a:t>
              </a:r>
            </a:p>
          </p:txBody>
        </p:sp>
      </p:grpSp>
    </p:spTree>
    <p:extLst>
      <p:ext uri="{BB962C8B-B14F-4D97-AF65-F5344CB8AC3E}">
        <p14:creationId xmlns:p14="http://schemas.microsoft.com/office/powerpoint/2010/main" val="229143236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trips(downRight)">
                                      <p:cBhvr>
                                        <p:cTn id="7" dur="500"/>
                                        <p:tgtEl>
                                          <p:spTgt spid="19"/>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9"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strips(upLeft)">
                                      <p:cBhvr>
                                        <p:cTn id="12" dur="500"/>
                                        <p:tgtEl>
                                          <p:spTgt spid="41"/>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xit" presetSubtype="9" fill="hold" nodeType="clickEffect">
                                  <p:stCondLst>
                                    <p:cond delay="0"/>
                                  </p:stCondLst>
                                  <p:childTnLst>
                                    <p:animEffect transition="out" filter="strips(upLeft)">
                                      <p:cBhvr>
                                        <p:cTn id="16" dur="500"/>
                                        <p:tgtEl>
                                          <p:spTgt spid="41"/>
                                        </p:tgtEl>
                                      </p:cBhvr>
                                    </p:animEffect>
                                    <p:set>
                                      <p:cBhvr>
                                        <p:cTn id="17" dur="1" fill="hold">
                                          <p:stCondLst>
                                            <p:cond delay="499"/>
                                          </p:stCondLst>
                                        </p:cTn>
                                        <p:tgtEl>
                                          <p:spTgt spid="41"/>
                                        </p:tgtEl>
                                        <p:attrNameLst>
                                          <p:attrName>style.visibility</p:attrName>
                                        </p:attrNameLst>
                                      </p:cBhvr>
                                      <p:to>
                                        <p:strVal val="hidden"/>
                                      </p:to>
                                    </p:set>
                                  </p:childTnLst>
                                </p:cTn>
                              </p:par>
                            </p:childTnLst>
                          </p:cTn>
                        </p:par>
                        <p:par>
                          <p:cTn id="18" fill="hold" nodeType="afterGroup">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slide(fromBottom)">
                                      <p:cBhvr>
                                        <p:cTn id="21" dur="500"/>
                                        <p:tgtEl>
                                          <p:spTgt spid="46"/>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1" fill="hold" nodeType="click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up)">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组合 1"/>
          <p:cNvGrpSpPr>
            <a:grpSpLocks/>
          </p:cNvGrpSpPr>
          <p:nvPr/>
        </p:nvGrpSpPr>
        <p:grpSpPr bwMode="auto">
          <a:xfrm>
            <a:off x="34925" y="92075"/>
            <a:ext cx="7632700" cy="461963"/>
            <a:chOff x="34925" y="92075"/>
            <a:chExt cx="7632700" cy="461665"/>
          </a:xfrm>
        </p:grpSpPr>
        <p:sp>
          <p:nvSpPr>
            <p:cNvPr id="34832" name="Rectangle 126"/>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4833" name="Rectangle 23"/>
            <p:cNvSpPr>
              <a:spLocks noChangeArrowheads="1"/>
            </p:cNvSpPr>
            <p:nvPr/>
          </p:nvSpPr>
          <p:spPr bwMode="auto">
            <a:xfrm>
              <a:off x="58738" y="92075"/>
              <a:ext cx="444023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dirty="0" smtClean="0">
                  <a:solidFill>
                    <a:srgbClr val="FF0000"/>
                  </a:solidFill>
                  <a:latin typeface="Arial" panose="020B0604020202020204" pitchFamily="34" charset="0"/>
                </a:rPr>
                <a:t>1.3  </a:t>
              </a:r>
              <a:r>
                <a:rPr lang="zh-CN" altLang="en-US" sz="2400" b="1" dirty="0">
                  <a:solidFill>
                    <a:srgbClr val="FF0000"/>
                  </a:solidFill>
                  <a:latin typeface="黑体" panose="02010609060101010101" pitchFamily="49" charset="-122"/>
                  <a:ea typeface="黑体" panose="02010609060101010101" pitchFamily="49" charset="-122"/>
                </a:rPr>
                <a:t>数据结构相关的概念</a:t>
              </a:r>
            </a:p>
          </p:txBody>
        </p:sp>
      </p:grpSp>
      <p:grpSp>
        <p:nvGrpSpPr>
          <p:cNvPr id="5" name="Group 8"/>
          <p:cNvGrpSpPr>
            <a:grpSpLocks/>
          </p:cNvGrpSpPr>
          <p:nvPr/>
        </p:nvGrpSpPr>
        <p:grpSpPr bwMode="auto">
          <a:xfrm>
            <a:off x="107950" y="700088"/>
            <a:ext cx="2563813" cy="496887"/>
            <a:chOff x="113" y="441"/>
            <a:chExt cx="1615" cy="313"/>
          </a:xfrm>
        </p:grpSpPr>
        <p:sp>
          <p:nvSpPr>
            <p:cNvPr id="34830" name="Text Box 9"/>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smtClean="0">
                  <a:solidFill>
                    <a:srgbClr val="3333FF"/>
                  </a:solidFill>
                  <a:latin typeface="Arial" panose="020B0604020202020204" pitchFamily="34" charset="0"/>
                  <a:ea typeface="黑体" panose="02010609060101010101" pitchFamily="49" charset="-122"/>
                </a:rPr>
                <a:t>1.3.3  </a:t>
              </a:r>
              <a:r>
                <a:rPr kumimoji="1" lang="zh-CN" altLang="en-US" sz="2200" b="1" dirty="0">
                  <a:solidFill>
                    <a:srgbClr val="3333FF"/>
                  </a:solidFill>
                  <a:latin typeface="Arial" panose="020B0604020202020204" pitchFamily="34" charset="0"/>
                  <a:ea typeface="黑体" panose="02010609060101010101" pitchFamily="49" charset="-122"/>
                </a:rPr>
                <a:t>类型概念</a:t>
              </a:r>
            </a:p>
          </p:txBody>
        </p:sp>
        <p:sp>
          <p:nvSpPr>
            <p:cNvPr id="34831" name="Rectangle 10"/>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8" name="Group 11"/>
          <p:cNvGrpSpPr>
            <a:grpSpLocks/>
          </p:cNvGrpSpPr>
          <p:nvPr/>
        </p:nvGrpSpPr>
        <p:grpSpPr bwMode="auto">
          <a:xfrm>
            <a:off x="228600" y="1484313"/>
            <a:ext cx="8686800" cy="1223962"/>
            <a:chOff x="144" y="1071"/>
            <a:chExt cx="5472" cy="771"/>
          </a:xfrm>
        </p:grpSpPr>
        <p:sp>
          <p:nvSpPr>
            <p:cNvPr id="9" name="AutoShape 12"/>
            <p:cNvSpPr>
              <a:spLocks noChangeArrowheads="1"/>
            </p:cNvSpPr>
            <p:nvPr/>
          </p:nvSpPr>
          <p:spPr bwMode="auto">
            <a:xfrm>
              <a:off x="144" y="1071"/>
              <a:ext cx="5472" cy="771"/>
            </a:xfrm>
            <a:prstGeom prst="roundRect">
              <a:avLst>
                <a:gd name="adj" fmla="val 16667"/>
              </a:avLst>
            </a:prstGeom>
            <a:gradFill rotWithShape="0">
              <a:gsLst>
                <a:gs pos="0">
                  <a:srgbClr val="CCFFFF"/>
                </a:gs>
                <a:gs pos="50000">
                  <a:srgbClr val="FFFFFF"/>
                </a:gs>
                <a:gs pos="100000">
                  <a:srgbClr val="CCFFFF"/>
                </a:gs>
              </a:gsLst>
              <a:lin ang="2700000" scaled="1"/>
            </a:gradFill>
            <a:ln w="57150">
              <a:solidFill>
                <a:srgbClr val="0070C0"/>
              </a:solidFill>
              <a:round/>
              <a:headEnd/>
              <a:tailEnd/>
            </a:ln>
            <a:effec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endParaRPr lang="zh-CN" altLang="en-US" sz="2000" smtClean="0">
                <a:latin typeface="+mj-lt"/>
                <a:ea typeface="仿宋" panose="02010609060101010101" pitchFamily="49" charset="-122"/>
              </a:endParaRPr>
            </a:p>
          </p:txBody>
        </p:sp>
        <p:sp>
          <p:nvSpPr>
            <p:cNvPr id="10" name="Text Box 13"/>
            <p:cNvSpPr txBox="1">
              <a:spLocks noChangeArrowheads="1"/>
            </p:cNvSpPr>
            <p:nvPr/>
          </p:nvSpPr>
          <p:spPr bwMode="auto">
            <a:xfrm>
              <a:off x="249" y="1140"/>
              <a:ext cx="5262" cy="612"/>
            </a:xfrm>
            <a:prstGeom prst="rect">
              <a:avLst/>
            </a:prstGeom>
            <a:noFill/>
            <a:ln>
              <a:noFill/>
            </a:ln>
            <a:effectLst/>
            <a:extLst>
              <a:ext uri="{909E8E84-426E-40DD-AFC4-6F175D3DCCD1}">
                <a14:hiddenFill xmlns:a14="http://schemas.microsoft.com/office/drawing/2010/main">
                  <a:gradFill rotWithShape="0">
                    <a:gsLst>
                      <a:gs pos="0">
                        <a:srgbClr val="FFFFCC"/>
                      </a:gs>
                      <a:gs pos="50000">
                        <a:srgbClr val="FFFFFF"/>
                      </a:gs>
                      <a:gs pos="100000">
                        <a:srgbClr val="FFFFCC"/>
                      </a:gs>
                    </a:gsLst>
                    <a:lin ang="2700000" scaled="1"/>
                  </a:gradFill>
                </a14:hiddenFill>
              </a:ext>
              <a:ext uri="{91240B29-F687-4F45-9708-019B960494DF}">
                <a14:hiddenLine xmlns:a14="http://schemas.microsoft.com/office/drawing/2010/main" w="9525">
                  <a:solidFill>
                    <a:schemeClr val="hlink"/>
                  </a:solidFill>
                  <a:miter lim="800000"/>
                  <a:headEnd/>
                  <a:tailEnd/>
                </a14:hiddenLine>
              </a:ext>
            </a:extLst>
          </p:spPr>
          <p:txBody>
            <a:bodyPr lIns="0" tIns="72000" r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0070C0"/>
                  </a:solidFill>
                  <a:latin typeface="+mj-lt"/>
                  <a:ea typeface="仿宋" panose="02010609060101010101" pitchFamily="49" charset="-122"/>
                </a:rPr>
                <a:t>        </a:t>
              </a:r>
              <a:r>
                <a:rPr kumimoji="1" lang="zh-CN" altLang="en-US" sz="2000" b="1" dirty="0">
                  <a:solidFill>
                    <a:srgbClr val="0070C0"/>
                  </a:solidFill>
                  <a:latin typeface="+mj-lt"/>
                  <a:ea typeface="仿宋" panose="02010609060101010101" pitchFamily="49" charset="-122"/>
                </a:rPr>
                <a:t>数据类型明显或隐含地规定了在程序执行期间变量或表达式所有可能取值的范围，以及在这些值上允许进行的操作。</a:t>
              </a:r>
              <a:endParaRPr kumimoji="1" lang="zh-CN" altLang="en-US" sz="2000" b="1" dirty="0" smtClean="0">
                <a:solidFill>
                  <a:srgbClr val="0070C0"/>
                </a:solidFill>
                <a:latin typeface="+mj-lt"/>
                <a:ea typeface="仿宋" panose="02010609060101010101" pitchFamily="49" charset="-122"/>
              </a:endParaRPr>
            </a:p>
          </p:txBody>
        </p:sp>
      </p:grpSp>
      <p:sp>
        <p:nvSpPr>
          <p:cNvPr id="11" name="AutoShape 10"/>
          <p:cNvSpPr>
            <a:spLocks noChangeArrowheads="1"/>
          </p:cNvSpPr>
          <p:nvPr/>
        </p:nvSpPr>
        <p:spPr bwMode="auto">
          <a:xfrm rot="505156">
            <a:off x="5510213" y="506413"/>
            <a:ext cx="3395662" cy="1150937"/>
          </a:xfrm>
          <a:prstGeom prst="irregularSeal1">
            <a:avLst/>
          </a:prstGeom>
          <a:gradFill rotWithShape="0">
            <a:gsLst>
              <a:gs pos="0">
                <a:srgbClr val="FFFFFF"/>
              </a:gs>
              <a:gs pos="100000">
                <a:srgbClr val="CCFFFF"/>
              </a:gs>
            </a:gsLst>
            <a:path path="shape">
              <a:fillToRect l="50000" t="50000" r="50000" b="50000"/>
            </a:path>
          </a:gradFill>
          <a:ln w="57150">
            <a:solidFill>
              <a:srgbClr val="0070C0"/>
            </a:solidFill>
            <a:miter lim="800000"/>
            <a:headEnd/>
            <a:tailEnd/>
          </a:ln>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zh-CN" altLang="en-US" sz="2400" b="1">
                <a:solidFill>
                  <a:srgbClr val="0070C0"/>
                </a:solidFill>
                <a:ea typeface="方正舒体" panose="02010601030101010101" pitchFamily="2" charset="-122"/>
              </a:rPr>
              <a:t>数据类型</a:t>
            </a:r>
          </a:p>
        </p:txBody>
      </p:sp>
      <p:grpSp>
        <p:nvGrpSpPr>
          <p:cNvPr id="18" name="Group 25"/>
          <p:cNvGrpSpPr>
            <a:grpSpLocks/>
          </p:cNvGrpSpPr>
          <p:nvPr/>
        </p:nvGrpSpPr>
        <p:grpSpPr bwMode="auto">
          <a:xfrm>
            <a:off x="250825" y="3271839"/>
            <a:ext cx="8642350" cy="1270824"/>
            <a:chOff x="128" y="2332"/>
            <a:chExt cx="5474" cy="1327"/>
          </a:xfrm>
        </p:grpSpPr>
        <p:sp>
          <p:nvSpPr>
            <p:cNvPr id="19" name="AutoShape 26"/>
            <p:cNvSpPr>
              <a:spLocks noChangeArrowheads="1"/>
            </p:cNvSpPr>
            <p:nvPr/>
          </p:nvSpPr>
          <p:spPr bwMode="auto">
            <a:xfrm flipH="1" flipV="1">
              <a:off x="128" y="2332"/>
              <a:ext cx="5474" cy="1327"/>
            </a:xfrm>
            <a:prstGeom prst="wedgeRectCallout">
              <a:avLst>
                <a:gd name="adj1" fmla="val -5517"/>
                <a:gd name="adj2" fmla="val 85097"/>
              </a:avLst>
            </a:prstGeom>
            <a:gradFill rotWithShape="0">
              <a:gsLst>
                <a:gs pos="0">
                  <a:srgbClr val="FFCCCC">
                    <a:gamma/>
                    <a:tint val="3922"/>
                    <a:invGamma/>
                  </a:srgbClr>
                </a:gs>
                <a:gs pos="100000">
                  <a:srgbClr val="FFCCCC"/>
                </a:gs>
              </a:gsLst>
              <a:lin ang="2700000" scaled="1"/>
            </a:gradFill>
            <a:ln w="57150">
              <a:solidFill>
                <a:srgbClr val="FF0000"/>
              </a:solidFill>
              <a:miter lim="800000"/>
              <a:headEnd/>
              <a:tailEnd/>
            </a:ln>
            <a:effectLst/>
          </p:spPr>
          <p:txBody>
            <a:bodyPr rot="10800000"/>
            <a:lstStyle/>
            <a:p>
              <a:pPr algn="ctr" eaLnBrk="1" hangingPunct="1">
                <a:lnSpc>
                  <a:spcPct val="140000"/>
                </a:lnSpc>
                <a:defRPr/>
              </a:pPr>
              <a:endParaRPr kumimoji="1" lang="zh-CN" altLang="zh-CN">
                <a:solidFill>
                  <a:srgbClr val="FF3300"/>
                </a:solidFill>
                <a:latin typeface="+mj-lt"/>
                <a:ea typeface="楷体" panose="02010609060101010101" pitchFamily="49" charset="-122"/>
              </a:endParaRPr>
            </a:p>
          </p:txBody>
        </p:sp>
        <p:sp>
          <p:nvSpPr>
            <p:cNvPr id="21" name="Text Box 27"/>
            <p:cNvSpPr txBox="1">
              <a:spLocks noChangeArrowheads="1"/>
            </p:cNvSpPr>
            <p:nvPr/>
          </p:nvSpPr>
          <p:spPr bwMode="auto">
            <a:xfrm>
              <a:off x="260" y="2407"/>
              <a:ext cx="5240" cy="10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tIns="108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dirty="0">
                  <a:solidFill>
                    <a:srgbClr val="FF33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例如</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C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语言中</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的 </a:t>
              </a:r>
              <a:r>
                <a:rPr kumimoji="1" lang="en-US" altLang="zh-CN" sz="2000" b="1" dirty="0" err="1" smtClean="0">
                  <a:solidFill>
                    <a:srgbClr val="FF0000"/>
                  </a:solidFill>
                  <a:latin typeface="Arial" panose="020B0604020202020204" pitchFamily="34" charset="0"/>
                  <a:ea typeface="楷体" panose="02010609060101010101" pitchFamily="49" charset="-122"/>
                  <a:cs typeface="Arial" panose="020B0604020202020204" pitchFamily="34" charset="0"/>
                </a:rPr>
                <a:t>int</a:t>
              </a:r>
              <a:r>
                <a:rPr kumimoji="1" lang="en-US" altLang="zh-CN"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类型，</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其值集为某个区间上的</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整数，</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定义在其上的操作为：加、减、乘、除和取模等算数运算。</a:t>
              </a:r>
              <a:endParaRPr kumimoji="1" lang="zh-CN" altLang="en-US" sz="2000" dirty="0">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grpSp>
      <p:grpSp>
        <p:nvGrpSpPr>
          <p:cNvPr id="24" name="Group 24"/>
          <p:cNvGrpSpPr>
            <a:grpSpLocks/>
          </p:cNvGrpSpPr>
          <p:nvPr/>
        </p:nvGrpSpPr>
        <p:grpSpPr bwMode="auto">
          <a:xfrm>
            <a:off x="250825" y="2967038"/>
            <a:ext cx="8640763" cy="893762"/>
            <a:chOff x="113" y="1869"/>
            <a:chExt cx="5534" cy="563"/>
          </a:xfrm>
        </p:grpSpPr>
        <p:sp>
          <p:nvSpPr>
            <p:cNvPr id="25" name="AutoShape 22"/>
            <p:cNvSpPr>
              <a:spLocks noChangeArrowheads="1"/>
            </p:cNvSpPr>
            <p:nvPr/>
          </p:nvSpPr>
          <p:spPr bwMode="auto">
            <a:xfrm>
              <a:off x="113" y="1869"/>
              <a:ext cx="5534" cy="563"/>
            </a:xfrm>
            <a:prstGeom prst="foldedCorner">
              <a:avLst>
                <a:gd name="adj" fmla="val 12500"/>
              </a:avLst>
            </a:prstGeom>
            <a:solidFill>
              <a:srgbClr val="FFFFFF"/>
            </a:solidFill>
            <a:ln w="571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6" name="Text Box 23"/>
            <p:cNvSpPr txBox="1">
              <a:spLocks noChangeArrowheads="1"/>
            </p:cNvSpPr>
            <p:nvPr/>
          </p:nvSpPr>
          <p:spPr bwMode="auto">
            <a:xfrm>
              <a:off x="159" y="1934"/>
              <a:ext cx="5397" cy="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lIns="90000" tIns="108000" rIns="9000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lang="en-US" altLang="zh-CN" sz="2000" b="1" dirty="0" smtClean="0">
                  <a:solidFill>
                    <a:srgbClr val="A50021"/>
                  </a:solidFill>
                  <a:latin typeface="Times New Roman" panose="02020603050405020304" pitchFamily="18" charset="0"/>
                  <a:ea typeface="楷体_GB2312" pitchFamily="49" charset="-122"/>
                </a:rPr>
                <a:t>        </a:t>
              </a:r>
              <a:r>
                <a:rPr kumimoji="1" lang="en-US" altLang="zh-CN" sz="2000" b="1" dirty="0" smtClean="0">
                  <a:solidFill>
                    <a:srgbClr val="FF0000"/>
                  </a:solidFill>
                  <a:latin typeface="Times New Roman" panose="02020603050405020304" pitchFamily="18" charset="0"/>
                  <a:ea typeface="幼圆" panose="02010509060101010101" pitchFamily="49" charset="-122"/>
                </a:rPr>
                <a:t>●</a:t>
              </a:r>
              <a:r>
                <a:rPr kumimoji="1" lang="en-US" altLang="zh-CN" sz="2000" b="1" dirty="0" smtClean="0">
                  <a:solidFill>
                    <a:srgbClr val="FF0000"/>
                  </a:solidFill>
                  <a:latin typeface="幼圆" panose="02010509060101010101" pitchFamily="49" charset="-122"/>
                  <a:ea typeface="幼圆" panose="02010509060101010101" pitchFamily="49" charset="-122"/>
                </a:rPr>
                <a:t> </a:t>
              </a:r>
              <a:r>
                <a:rPr kumimoji="1" lang="zh-CN" altLang="en-US" sz="2000" b="1" i="1" dirty="0" smtClean="0">
                  <a:solidFill>
                    <a:srgbClr val="FF0000"/>
                  </a:solidFill>
                  <a:latin typeface="Times New Roman" panose="02020603050405020304" pitchFamily="18" charset="0"/>
                  <a:ea typeface="黑体" panose="02010609060101010101" pitchFamily="49" charset="-122"/>
                </a:rPr>
                <a:t>原子类型</a:t>
              </a:r>
              <a:r>
                <a:rPr kumimoji="1" lang="zh-CN" altLang="en-US" sz="2000" b="1" dirty="0" smtClean="0">
                  <a:solidFill>
                    <a:srgbClr val="FF0000"/>
                  </a:solidFill>
                  <a:latin typeface="Times New Roman" panose="02020603050405020304" pitchFamily="18" charset="0"/>
                  <a:ea typeface="黑体" panose="02010609060101010101" pitchFamily="49" charset="-122"/>
                </a:rPr>
                <a:t>：</a:t>
              </a:r>
              <a:r>
                <a:rPr kumimoji="1" lang="zh-CN" altLang="en-US" sz="2000" b="1" dirty="0" smtClean="0">
                  <a:latin typeface="+mj-lt"/>
                  <a:ea typeface="仿宋" panose="02010609060101010101" pitchFamily="49" charset="-122"/>
                </a:rPr>
                <a:t>其值是不可分解的，通常由语言直接提供。 </a:t>
              </a:r>
            </a:p>
          </p:txBody>
        </p:sp>
      </p:grpSp>
      <p:grpSp>
        <p:nvGrpSpPr>
          <p:cNvPr id="27" name="Group 25"/>
          <p:cNvGrpSpPr>
            <a:grpSpLocks/>
          </p:cNvGrpSpPr>
          <p:nvPr/>
        </p:nvGrpSpPr>
        <p:grpSpPr bwMode="auto">
          <a:xfrm>
            <a:off x="250825" y="4076700"/>
            <a:ext cx="8640763" cy="1757363"/>
            <a:chOff x="158" y="3158"/>
            <a:chExt cx="5444" cy="771"/>
          </a:xfrm>
        </p:grpSpPr>
        <p:sp>
          <p:nvSpPr>
            <p:cNvPr id="28" name="AutoShape 26"/>
            <p:cNvSpPr>
              <a:spLocks noChangeArrowheads="1"/>
            </p:cNvSpPr>
            <p:nvPr/>
          </p:nvSpPr>
          <p:spPr bwMode="auto">
            <a:xfrm>
              <a:off x="158" y="3158"/>
              <a:ext cx="5444" cy="771"/>
            </a:xfrm>
            <a:prstGeom prst="foldedCorner">
              <a:avLst>
                <a:gd name="adj" fmla="val 12500"/>
              </a:avLst>
            </a:prstGeom>
            <a:solidFill>
              <a:srgbClr val="FFFFFF"/>
            </a:solidFill>
            <a:ln w="571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29" name="Text Box 27"/>
            <p:cNvSpPr txBox="1">
              <a:spLocks noChangeArrowheads="1"/>
            </p:cNvSpPr>
            <p:nvPr/>
          </p:nvSpPr>
          <p:spPr bwMode="auto">
            <a:xfrm>
              <a:off x="203" y="3203"/>
              <a:ext cx="5263" cy="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lIns="90000" tIns="108000" rIns="9000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lang="en-US" altLang="zh-CN" sz="2000" b="1" dirty="0" smtClean="0">
                  <a:solidFill>
                    <a:srgbClr val="A50021"/>
                  </a:solidFill>
                  <a:latin typeface="Times New Roman" panose="02020603050405020304" pitchFamily="18" charset="0"/>
                  <a:ea typeface="楷体_GB2312" pitchFamily="49" charset="-122"/>
                </a:rPr>
                <a:t>        </a:t>
              </a:r>
              <a:r>
                <a:rPr kumimoji="1" lang="en-US" altLang="zh-CN" sz="2000" b="1" dirty="0" smtClean="0">
                  <a:solidFill>
                    <a:srgbClr val="FF0000"/>
                  </a:solidFill>
                  <a:latin typeface="Times New Roman" panose="02020603050405020304" pitchFamily="18" charset="0"/>
                  <a:ea typeface="幼圆" panose="02010509060101010101" pitchFamily="49" charset="-122"/>
                </a:rPr>
                <a:t>● </a:t>
              </a:r>
              <a:r>
                <a:rPr kumimoji="1" lang="zh-CN" altLang="en-US" sz="2000" b="1" i="1" dirty="0" smtClean="0">
                  <a:solidFill>
                    <a:srgbClr val="FF0000"/>
                  </a:solidFill>
                  <a:latin typeface="Times New Roman" panose="02020603050405020304" pitchFamily="18" charset="0"/>
                  <a:ea typeface="黑体" panose="02010609060101010101" pitchFamily="49" charset="-122"/>
                </a:rPr>
                <a:t>结构类型</a:t>
              </a:r>
              <a:r>
                <a:rPr kumimoji="1" lang="zh-CN" altLang="en-US" sz="2000" b="1" dirty="0" smtClean="0">
                  <a:solidFill>
                    <a:srgbClr val="FF0000"/>
                  </a:solidFill>
                  <a:latin typeface="Times New Roman" panose="02020603050405020304" pitchFamily="18" charset="0"/>
                  <a:ea typeface="黑体" panose="02010609060101010101" pitchFamily="49" charset="-122"/>
                </a:rPr>
                <a:t>：</a:t>
              </a:r>
              <a:r>
                <a:rPr kumimoji="1" lang="zh-CN" altLang="en-US" sz="2000" b="1" dirty="0" smtClean="0">
                  <a:latin typeface="+mj-lt"/>
                  <a:ea typeface="仿宋" panose="02010609060101010101" pitchFamily="49" charset="-122"/>
                </a:rPr>
                <a:t>其值可分解为若干个成分（或称为分量</a:t>
              </a:r>
              <a:r>
                <a:rPr kumimoji="1" lang="zh-CN" altLang="en-US" sz="2000" b="1" dirty="0">
                  <a:latin typeface="+mj-lt"/>
                  <a:ea typeface="仿宋" panose="02010609060101010101" pitchFamily="49" charset="-122"/>
                </a:rPr>
                <a:t>），并且它的成分（分量）可以是非结构的，也可以是结构的。通常借助于语言提供的描述机制来定义。 </a:t>
              </a:r>
              <a:endParaRPr kumimoji="1" lang="zh-CN" altLang="en-US" sz="2000" b="1" dirty="0" smtClean="0">
                <a:latin typeface="+mj-lt"/>
                <a:ea typeface="仿宋" panose="02010609060101010101" pitchFamily="49" charset="-122"/>
              </a:endParaRPr>
            </a:p>
          </p:txBody>
        </p:sp>
      </p:grpSp>
    </p:spTree>
    <p:extLst>
      <p:ext uri="{BB962C8B-B14F-4D97-AF65-F5344CB8AC3E}">
        <p14:creationId xmlns:p14="http://schemas.microsoft.com/office/powerpoint/2010/main" val="290680427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0"/>
                                            </p:cond>
                                          </p:stCondLst>
                                          <p:endCondLst>
                                            <p:cond evt="onStopAudio" delay="0">
                                              <p:tgtEl>
                                                <p:sldTgt/>
                                              </p:tgtEl>
                                            </p:cond>
                                          </p:endCondLst>
                                        </p:cTn>
                                        <p:tgtEl>
                                          <p:sndTgt r:embed="rId4" name="laser.wav"/>
                                        </p:tgtEl>
                                      </p:cMediaNode>
                                    </p:audio>
                                  </p:subTnLst>
                                </p:cTn>
                              </p:par>
                            </p:childTnLst>
                          </p:cTn>
                        </p:par>
                        <p:par>
                          <p:cTn id="14" fill="hold" nodeType="afterGroup">
                            <p:stCondLst>
                              <p:cond delay="500"/>
                            </p:stCondLst>
                            <p:childTnLst>
                              <p:par>
                                <p:cTn id="15" presetID="22" presetClass="entr" presetSubtype="1"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9"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strips(upLeft)">
                                      <p:cBhvr>
                                        <p:cTn id="22" dur="500"/>
                                        <p:tgtEl>
                                          <p:spTgt spid="18"/>
                                        </p:tgtEl>
                                      </p:cBhvr>
                                    </p:animEffect>
                                  </p:childTnLst>
                                  <p:subTnLst>
                                    <p:audio>
                                      <p:cMediaNode>
                                        <p:cTn display="0" masterRel="sameClick">
                                          <p:stCondLst>
                                            <p:cond evt="begin" delay="0">
                                              <p:tn val="20"/>
                                            </p:cond>
                                          </p:stCondLst>
                                          <p:endCondLst>
                                            <p:cond evt="onStopAudio" delay="0">
                                              <p:tgtEl>
                                                <p:sldTgt/>
                                              </p:tgtEl>
                                            </p:cond>
                                          </p:endCondLst>
                                        </p:cTn>
                                        <p:tgtEl>
                                          <p:sndTgt r:embed="rId5" name="camera.wav"/>
                                        </p:tgtEl>
                                      </p:cMediaNode>
                                    </p:audio>
                                  </p:subTnLst>
                                </p:cTn>
                              </p:par>
                            </p:childTnLst>
                          </p:cTn>
                        </p:par>
                      </p:childTnLst>
                    </p:cTn>
                  </p:par>
                  <p:par>
                    <p:cTn id="23" fill="hold">
                      <p:stCondLst>
                        <p:cond delay="indefinite"/>
                      </p:stCondLst>
                      <p:childTnLst>
                        <p:par>
                          <p:cTn id="24" fill="hold">
                            <p:stCondLst>
                              <p:cond delay="0"/>
                            </p:stCondLst>
                            <p:childTnLst>
                              <p:par>
                                <p:cTn id="25" presetID="18" presetClass="exit" presetSubtype="9" fill="hold" nodeType="clickEffect">
                                  <p:stCondLst>
                                    <p:cond delay="0"/>
                                  </p:stCondLst>
                                  <p:childTnLst>
                                    <p:animEffect transition="out" filter="strips(upLeft)">
                                      <p:cBhvr>
                                        <p:cTn id="26" dur="500"/>
                                        <p:tgtEl>
                                          <p:spTgt spid="18"/>
                                        </p:tgtEl>
                                      </p:cBhvr>
                                    </p:animEffect>
                                    <p:set>
                                      <p:cBhvr>
                                        <p:cTn id="27" dur="1" fill="hold">
                                          <p:stCondLst>
                                            <p:cond delay="499"/>
                                          </p:stCondLst>
                                        </p:cTn>
                                        <p:tgtEl>
                                          <p:spTgt spid="18"/>
                                        </p:tgtEl>
                                        <p:attrNameLst>
                                          <p:attrName>style.visibility</p:attrName>
                                        </p:attrNameLst>
                                      </p:cBhvr>
                                      <p:to>
                                        <p:strVal val="hidden"/>
                                      </p:to>
                                    </p:set>
                                  </p:childTnLst>
                                </p:cTn>
                              </p:par>
                            </p:childTnLst>
                          </p:cTn>
                        </p:par>
                        <p:par>
                          <p:cTn id="28" fill="hold">
                            <p:stCondLst>
                              <p:cond delay="500"/>
                            </p:stCondLst>
                            <p:childTnLst>
                              <p:par>
                                <p:cTn id="29" presetID="18" presetClass="entr" presetSubtype="6"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strips(downRight)">
                                      <p:cBhvr>
                                        <p:cTn id="31" dur="500"/>
                                        <p:tgtEl>
                                          <p:spTgt spid="24"/>
                                        </p:tgtEl>
                                      </p:cBhvr>
                                    </p:animEffect>
                                  </p:childTnLst>
                                </p:cTn>
                              </p:par>
                            </p:childTnLst>
                          </p:cTn>
                        </p:par>
                      </p:childTnLst>
                    </p:cTn>
                  </p:par>
                  <p:par>
                    <p:cTn id="32" fill="hold">
                      <p:stCondLst>
                        <p:cond delay="indefinite"/>
                      </p:stCondLst>
                      <p:childTnLst>
                        <p:par>
                          <p:cTn id="33" fill="hold">
                            <p:stCondLst>
                              <p:cond delay="0"/>
                            </p:stCondLst>
                            <p:childTnLst>
                              <p:par>
                                <p:cTn id="34" presetID="18" presetClass="entr" presetSubtype="6" fill="hold" nodeType="click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strips(downRight)">
                                      <p:cBhvr>
                                        <p:cTn id="36" dur="500"/>
                                        <p:tgtEl>
                                          <p:spTgt spid="27"/>
                                        </p:tgtEl>
                                      </p:cBhvr>
                                    </p:animEffect>
                                  </p:childTnLst>
                                  <p:subTnLst>
                                    <p:audio>
                                      <p:cMediaNode>
                                        <p:cTn display="0" masterRel="sameClick">
                                          <p:stCondLst>
                                            <p:cond evt="begin" delay="0">
                                              <p:tn val="34"/>
                                            </p:cond>
                                          </p:stCondLst>
                                          <p:endCondLst>
                                            <p:cond evt="onStopAudio" delay="0">
                                              <p:tgtEl>
                                                <p:sldTgt/>
                                              </p:tgtEl>
                                            </p:cond>
                                          </p:endCondLst>
                                        </p:cTn>
                                        <p:tgtEl>
                                          <p:sndTgt r:embed="rId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6" name="组合 11"/>
          <p:cNvGrpSpPr>
            <a:grpSpLocks/>
          </p:cNvGrpSpPr>
          <p:nvPr/>
        </p:nvGrpSpPr>
        <p:grpSpPr bwMode="auto">
          <a:xfrm>
            <a:off x="34925" y="92075"/>
            <a:ext cx="7632700" cy="1104900"/>
            <a:chOff x="34925" y="92075"/>
            <a:chExt cx="7632700" cy="1104900"/>
          </a:xfrm>
        </p:grpSpPr>
        <p:grpSp>
          <p:nvGrpSpPr>
            <p:cNvPr id="33803" name="组合 5"/>
            <p:cNvGrpSpPr>
              <a:grpSpLocks/>
            </p:cNvGrpSpPr>
            <p:nvPr/>
          </p:nvGrpSpPr>
          <p:grpSpPr bwMode="auto">
            <a:xfrm>
              <a:off x="34925" y="92075"/>
              <a:ext cx="7632700" cy="461963"/>
              <a:chOff x="34925" y="92075"/>
              <a:chExt cx="7632700" cy="461665"/>
            </a:xfrm>
          </p:grpSpPr>
          <p:sp>
            <p:nvSpPr>
              <p:cNvPr id="33807" name="Rectangle 126"/>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3808" name="Rectangle 23"/>
              <p:cNvSpPr>
                <a:spLocks noChangeArrowheads="1"/>
              </p:cNvSpPr>
              <p:nvPr/>
            </p:nvSpPr>
            <p:spPr bwMode="auto">
              <a:xfrm>
                <a:off x="58738" y="92075"/>
                <a:ext cx="444023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1.3  </a:t>
                </a:r>
                <a:r>
                  <a:rPr lang="zh-CN" altLang="en-US" sz="2400" b="1">
                    <a:solidFill>
                      <a:srgbClr val="FF0000"/>
                    </a:solidFill>
                    <a:latin typeface="黑体" panose="02010609060101010101" pitchFamily="49" charset="-122"/>
                    <a:ea typeface="黑体" panose="02010609060101010101" pitchFamily="49" charset="-122"/>
                  </a:rPr>
                  <a:t>数据结构相关的概念</a:t>
                </a:r>
              </a:p>
            </p:txBody>
          </p:sp>
        </p:grpSp>
        <p:grpSp>
          <p:nvGrpSpPr>
            <p:cNvPr id="33804" name="Group 8"/>
            <p:cNvGrpSpPr>
              <a:grpSpLocks/>
            </p:cNvGrpSpPr>
            <p:nvPr/>
          </p:nvGrpSpPr>
          <p:grpSpPr bwMode="auto">
            <a:xfrm>
              <a:off x="107950" y="700088"/>
              <a:ext cx="2563813" cy="496887"/>
              <a:chOff x="113" y="441"/>
              <a:chExt cx="1615" cy="313"/>
            </a:xfrm>
          </p:grpSpPr>
          <p:sp>
            <p:nvSpPr>
              <p:cNvPr id="33805" name="Text Box 9"/>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1.3.3  </a:t>
                </a:r>
                <a:r>
                  <a:rPr kumimoji="1" lang="zh-CN" altLang="en-US" sz="2200" b="1">
                    <a:solidFill>
                      <a:srgbClr val="3333FF"/>
                    </a:solidFill>
                    <a:latin typeface="Arial" panose="020B0604020202020204" pitchFamily="34" charset="0"/>
                    <a:ea typeface="黑体" panose="02010609060101010101" pitchFamily="49" charset="-122"/>
                  </a:rPr>
                  <a:t>类型概念</a:t>
                </a:r>
              </a:p>
            </p:txBody>
          </p:sp>
          <p:sp>
            <p:nvSpPr>
              <p:cNvPr id="33806" name="Rectangle 10"/>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grpSp>
        <p:nvGrpSpPr>
          <p:cNvPr id="19" name="Group 124"/>
          <p:cNvGrpSpPr>
            <a:grpSpLocks/>
          </p:cNvGrpSpPr>
          <p:nvPr/>
        </p:nvGrpSpPr>
        <p:grpSpPr bwMode="auto">
          <a:xfrm>
            <a:off x="228600" y="1484313"/>
            <a:ext cx="8686800" cy="1223962"/>
            <a:chOff x="144" y="1071"/>
            <a:chExt cx="5472" cy="771"/>
          </a:xfrm>
        </p:grpSpPr>
        <p:sp>
          <p:nvSpPr>
            <p:cNvPr id="23" name="AutoShape 125"/>
            <p:cNvSpPr>
              <a:spLocks noChangeArrowheads="1"/>
            </p:cNvSpPr>
            <p:nvPr/>
          </p:nvSpPr>
          <p:spPr bwMode="auto">
            <a:xfrm>
              <a:off x="144" y="1071"/>
              <a:ext cx="5472" cy="771"/>
            </a:xfrm>
            <a:prstGeom prst="roundRect">
              <a:avLst>
                <a:gd name="adj" fmla="val 16667"/>
              </a:avLst>
            </a:prstGeom>
            <a:gradFill rotWithShape="0">
              <a:gsLst>
                <a:gs pos="0">
                  <a:srgbClr val="CCFFFF"/>
                </a:gs>
                <a:gs pos="50000">
                  <a:srgbClr val="FFFFFF"/>
                </a:gs>
                <a:gs pos="100000">
                  <a:srgbClr val="CCFFFF"/>
                </a:gs>
              </a:gsLst>
              <a:lin ang="2700000" scaled="1"/>
            </a:gradFill>
            <a:ln w="57150">
              <a:solidFill>
                <a:srgbClr val="3333FF"/>
              </a:solidFill>
              <a:round/>
              <a:headEnd/>
              <a:tailEnd/>
            </a:ln>
            <a:effec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defRPr/>
              </a:pPr>
              <a:endParaRPr lang="zh-CN" altLang="en-US" sz="2000" smtClean="0">
                <a:latin typeface="+mj-lt"/>
                <a:ea typeface="仿宋" panose="02010609060101010101" pitchFamily="49" charset="-122"/>
              </a:endParaRPr>
            </a:p>
          </p:txBody>
        </p:sp>
        <p:sp>
          <p:nvSpPr>
            <p:cNvPr id="24" name="Text Box 126"/>
            <p:cNvSpPr txBox="1">
              <a:spLocks noChangeArrowheads="1"/>
            </p:cNvSpPr>
            <p:nvPr/>
          </p:nvSpPr>
          <p:spPr bwMode="auto">
            <a:xfrm>
              <a:off x="249" y="1134"/>
              <a:ext cx="5262" cy="618"/>
            </a:xfrm>
            <a:prstGeom prst="rect">
              <a:avLst/>
            </a:prstGeom>
            <a:noFill/>
            <a:ln>
              <a:noFill/>
            </a:ln>
            <a:extLst>
              <a:ext uri="{909E8E84-426E-40DD-AFC4-6F175D3DCCD1}">
                <a14:hiddenFill xmlns:a14="http://schemas.microsoft.com/office/drawing/2010/main">
                  <a:gradFill rotWithShape="0">
                    <a:gsLst>
                      <a:gs pos="0">
                        <a:srgbClr val="FFFFCC"/>
                      </a:gs>
                      <a:gs pos="50000">
                        <a:srgbClr val="FFFFFF"/>
                      </a:gs>
                      <a:gs pos="100000">
                        <a:srgbClr val="FFFFCC"/>
                      </a:gs>
                    </a:gsLst>
                    <a:lin ang="2700000" scaled="1"/>
                  </a:gradFill>
                </a14:hiddenFill>
              </a:ext>
              <a:ext uri="{91240B29-F687-4F45-9708-019B960494DF}">
                <a14:hiddenLine xmlns:a14="http://schemas.microsoft.com/office/drawing/2010/main" w="9525">
                  <a:solidFill>
                    <a:schemeClr val="hlink"/>
                  </a:solidFill>
                  <a:miter lim="800000"/>
                  <a:headEnd/>
                  <a:tailEnd/>
                </a14:hiddenLine>
              </a:ext>
            </a:extLst>
          </p:spPr>
          <p:txBody>
            <a:bodyPr lIns="0" tIns="7200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solidFill>
                    <a:srgbClr val="3333FF"/>
                  </a:solidFill>
                  <a:latin typeface="Arial" panose="020B0604020202020204" pitchFamily="34" charset="0"/>
                  <a:ea typeface="仿宋" panose="02010609060101010101" pitchFamily="49" charset="-122"/>
                  <a:cs typeface="Arial" panose="020B0604020202020204" pitchFamily="34" charset="0"/>
                </a:rPr>
                <a:t>抽象数据类型（</a:t>
              </a:r>
              <a:r>
                <a:rPr kumimoji="1" lang="en-US" altLang="zh-CN" sz="2000" b="1">
                  <a:solidFill>
                    <a:srgbClr val="3333FF"/>
                  </a:solidFill>
                  <a:latin typeface="Arial" panose="020B0604020202020204" pitchFamily="34" charset="0"/>
                  <a:ea typeface="仿宋" panose="02010609060101010101" pitchFamily="49" charset="-122"/>
                  <a:cs typeface="Arial" panose="020B0604020202020204" pitchFamily="34" charset="0"/>
                </a:rPr>
                <a:t>Abstract Data Type</a:t>
              </a:r>
              <a:r>
                <a:rPr kumimoji="1" lang="zh-CN" altLang="en-US" sz="2000" b="1">
                  <a:solidFill>
                    <a:srgbClr val="3333FF"/>
                  </a:solidFill>
                  <a:latin typeface="Arial" panose="020B0604020202020204" pitchFamily="34" charset="0"/>
                  <a:ea typeface="仿宋" panose="02010609060101010101" pitchFamily="49" charset="-122"/>
                  <a:cs typeface="Arial" panose="020B0604020202020204" pitchFamily="34" charset="0"/>
                </a:rPr>
                <a:t>，简称 </a:t>
              </a:r>
              <a:r>
                <a:rPr kumimoji="1" lang="en-US" altLang="zh-CN" sz="2000" b="1">
                  <a:solidFill>
                    <a:srgbClr val="3333FF"/>
                  </a:solidFill>
                  <a:latin typeface="Arial" panose="020B0604020202020204" pitchFamily="34" charset="0"/>
                  <a:ea typeface="仿宋" panose="02010609060101010101" pitchFamily="49" charset="-122"/>
                  <a:cs typeface="Arial" panose="020B0604020202020204" pitchFamily="34" charset="0"/>
                </a:rPr>
                <a:t>ADT</a:t>
              </a:r>
              <a:r>
                <a:rPr kumimoji="1" lang="zh-CN" altLang="en-US" sz="2000" b="1">
                  <a:solidFill>
                    <a:srgbClr val="3333FF"/>
                  </a:solidFill>
                  <a:latin typeface="Arial" panose="020B0604020202020204" pitchFamily="34" charset="0"/>
                  <a:ea typeface="仿宋" panose="02010609060101010101" pitchFamily="49" charset="-122"/>
                  <a:cs typeface="Arial" panose="020B0604020202020204" pitchFamily="34" charset="0"/>
                </a:rPr>
                <a:t>）是指一个数据模型以及定义在该模型上的一组操作。可以理解为对数据类型的进一步抽象。</a:t>
              </a:r>
              <a:r>
                <a:rPr kumimoji="1" lang="zh-CN" altLang="en-US" sz="2000">
                  <a:solidFill>
                    <a:srgbClr val="3333FF"/>
                  </a:solidFill>
                  <a:latin typeface="Arial" panose="020B0604020202020204" pitchFamily="34" charset="0"/>
                  <a:ea typeface="仿宋" panose="02010609060101010101" pitchFamily="49" charset="-122"/>
                  <a:cs typeface="Arial" panose="020B0604020202020204" pitchFamily="34" charset="0"/>
                </a:rPr>
                <a:t> </a:t>
              </a:r>
            </a:p>
          </p:txBody>
        </p:sp>
      </p:grpSp>
      <p:sp>
        <p:nvSpPr>
          <p:cNvPr id="25" name="AutoShape 123"/>
          <p:cNvSpPr>
            <a:spLocks noChangeArrowheads="1"/>
          </p:cNvSpPr>
          <p:nvPr/>
        </p:nvSpPr>
        <p:spPr bwMode="auto">
          <a:xfrm rot="505156">
            <a:off x="5510213" y="506413"/>
            <a:ext cx="3395662" cy="1150937"/>
          </a:xfrm>
          <a:prstGeom prst="irregularSeal1">
            <a:avLst/>
          </a:prstGeom>
          <a:gradFill rotWithShape="0">
            <a:gsLst>
              <a:gs pos="0">
                <a:srgbClr val="FFFFFF"/>
              </a:gs>
              <a:gs pos="100000">
                <a:srgbClr val="CCFFFF"/>
              </a:gs>
            </a:gsLst>
            <a:path path="shape">
              <a:fillToRect l="50000" t="50000" r="50000" b="50000"/>
            </a:path>
          </a:gradFill>
          <a:ln w="57150">
            <a:solidFill>
              <a:srgbClr val="3333FF"/>
            </a:solidFill>
            <a:miter lim="800000"/>
            <a:headEnd/>
            <a:tailEnd/>
          </a:ln>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1" lang="zh-CN" altLang="en-US" sz="2400" b="1">
                <a:solidFill>
                  <a:srgbClr val="3333FF"/>
                </a:solidFill>
                <a:ea typeface="方正舒体" panose="02010601030101010101" pitchFamily="2" charset="-122"/>
              </a:rPr>
              <a:t>抽象数据类型</a:t>
            </a:r>
          </a:p>
        </p:txBody>
      </p:sp>
      <p:grpSp>
        <p:nvGrpSpPr>
          <p:cNvPr id="26" name="Group 25"/>
          <p:cNvGrpSpPr>
            <a:grpSpLocks/>
          </p:cNvGrpSpPr>
          <p:nvPr/>
        </p:nvGrpSpPr>
        <p:grpSpPr bwMode="auto">
          <a:xfrm>
            <a:off x="203200" y="3271838"/>
            <a:ext cx="8689975" cy="1706562"/>
            <a:chOff x="128" y="2332"/>
            <a:chExt cx="5474" cy="1782"/>
          </a:xfrm>
        </p:grpSpPr>
        <p:sp>
          <p:nvSpPr>
            <p:cNvPr id="27" name="AutoShape 26"/>
            <p:cNvSpPr>
              <a:spLocks noChangeArrowheads="1"/>
            </p:cNvSpPr>
            <p:nvPr/>
          </p:nvSpPr>
          <p:spPr bwMode="auto">
            <a:xfrm flipH="1" flipV="1">
              <a:off x="128" y="2332"/>
              <a:ext cx="5474" cy="1782"/>
            </a:xfrm>
            <a:prstGeom prst="wedgeRectCallout">
              <a:avLst>
                <a:gd name="adj1" fmla="val -5074"/>
                <a:gd name="adj2" fmla="val 77523"/>
              </a:avLst>
            </a:prstGeom>
            <a:gradFill rotWithShape="0">
              <a:gsLst>
                <a:gs pos="0">
                  <a:srgbClr val="FFCCCC">
                    <a:gamma/>
                    <a:tint val="3922"/>
                    <a:invGamma/>
                  </a:srgbClr>
                </a:gs>
                <a:gs pos="100000">
                  <a:srgbClr val="FFCCCC"/>
                </a:gs>
              </a:gsLst>
              <a:lin ang="2700000" scaled="1"/>
            </a:gradFill>
            <a:ln w="57150">
              <a:solidFill>
                <a:srgbClr val="FF0000"/>
              </a:solidFill>
              <a:miter lim="800000"/>
              <a:headEnd/>
              <a:tailEnd/>
            </a:ln>
            <a:effectLst/>
          </p:spPr>
          <p:txBody>
            <a:bodyPr rot="10800000"/>
            <a:lstStyle/>
            <a:p>
              <a:pPr algn="ctr" eaLnBrk="1" hangingPunct="1">
                <a:lnSpc>
                  <a:spcPct val="140000"/>
                </a:lnSpc>
                <a:defRPr/>
              </a:pPr>
              <a:endParaRPr kumimoji="1" lang="zh-CN" altLang="zh-CN">
                <a:solidFill>
                  <a:srgbClr val="FF3300"/>
                </a:solidFill>
                <a:latin typeface="+mj-lt"/>
                <a:ea typeface="楷体" panose="02010609060101010101" pitchFamily="49" charset="-122"/>
              </a:endParaRPr>
            </a:p>
          </p:txBody>
        </p:sp>
        <p:sp>
          <p:nvSpPr>
            <p:cNvPr id="28" name="Text Box 27"/>
            <p:cNvSpPr txBox="1">
              <a:spLocks noChangeArrowheads="1"/>
            </p:cNvSpPr>
            <p:nvPr/>
          </p:nvSpPr>
          <p:spPr bwMode="auto">
            <a:xfrm>
              <a:off x="260" y="2407"/>
              <a:ext cx="5240" cy="1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tIns="108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FF3300"/>
                  </a:solidFill>
                  <a:latin typeface="Arial" panose="020B0604020202020204" pitchFamily="34" charset="0"/>
                  <a:ea typeface="楷体" panose="02010609060101010101" pitchFamily="49" charset="-122"/>
                  <a:cs typeface="Arial" panose="020B0604020202020204" pitchFamily="34" charset="0"/>
                </a:rPr>
                <a:t>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ADT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的定义仅取决于它的一组逻辑特性，而与其在计算机的内部如何表示和实现无关，即不论其内部结构如何变化，只要它的数学特性不变，都不影响其外部的使用。</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ADT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的提出是为了提高软件的复用率。</a:t>
              </a:r>
              <a:endParaRPr kumimoji="1" lang="zh-CN" altLang="en-US" sz="2000">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grpSp>
      <p:grpSp>
        <p:nvGrpSpPr>
          <p:cNvPr id="29" name="Group 127"/>
          <p:cNvGrpSpPr>
            <a:grpSpLocks/>
          </p:cNvGrpSpPr>
          <p:nvPr/>
        </p:nvGrpSpPr>
        <p:grpSpPr bwMode="auto">
          <a:xfrm>
            <a:off x="195263" y="3578225"/>
            <a:ext cx="8697912" cy="1783558"/>
            <a:chOff x="840" y="2438"/>
            <a:chExt cx="3721" cy="1468"/>
          </a:xfrm>
        </p:grpSpPr>
        <p:sp>
          <p:nvSpPr>
            <p:cNvPr id="30" name="AutoShape 128"/>
            <p:cNvSpPr>
              <a:spLocks noChangeArrowheads="1"/>
            </p:cNvSpPr>
            <p:nvPr/>
          </p:nvSpPr>
          <p:spPr bwMode="auto">
            <a:xfrm flipV="1">
              <a:off x="840" y="2438"/>
              <a:ext cx="3721" cy="1468"/>
            </a:xfrm>
            <a:prstGeom prst="wedgeRectCallout">
              <a:avLst>
                <a:gd name="adj1" fmla="val -2119"/>
                <a:gd name="adj2" fmla="val 93343"/>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spcBef>
                  <a:spcPct val="0"/>
                </a:spcBef>
                <a:buFontTx/>
                <a:buNone/>
                <a:defRPr/>
              </a:pPr>
              <a:endParaRPr kumimoji="1" lang="zh-CN" altLang="zh-CN" sz="2000" smtClean="0">
                <a:solidFill>
                  <a:srgbClr val="996633"/>
                </a:solidFill>
                <a:latin typeface="+mj-lt"/>
                <a:ea typeface="楷体" panose="02010609060101010101" pitchFamily="49" charset="-122"/>
              </a:endParaRPr>
            </a:p>
          </p:txBody>
        </p:sp>
        <p:sp>
          <p:nvSpPr>
            <p:cNvPr id="31" name="Text Box 129"/>
            <p:cNvSpPr txBox="1">
              <a:spLocks noChangeArrowheads="1"/>
            </p:cNvSpPr>
            <p:nvPr/>
          </p:nvSpPr>
          <p:spPr bwMode="auto">
            <a:xfrm>
              <a:off x="903" y="2557"/>
              <a:ext cx="3574" cy="1192"/>
            </a:xfrm>
            <a:prstGeom prst="rect">
              <a:avLst/>
            </a:prstGeom>
            <a:noFill/>
            <a:ln>
              <a:noFill/>
            </a:ln>
            <a:effectLst/>
            <a:extLst>
              <a:ext uri="{909E8E84-426E-40DD-AFC4-6F175D3DCCD1}">
                <a14:hiddenFill xmlns:a14="http://schemas.microsoft.com/office/drawing/2010/main">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tIns="10800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FFFF00"/>
                  </a:solidFill>
                  <a:latin typeface="+mj-lt"/>
                  <a:ea typeface="楷体" panose="02010609060101010101" pitchFamily="49" charset="-122"/>
                </a:rPr>
                <a:t>        </a:t>
              </a:r>
              <a:r>
                <a:rPr kumimoji="1" lang="en-US" altLang="zh-CN" sz="2000" b="1" dirty="0">
                  <a:solidFill>
                    <a:srgbClr val="FFFF00"/>
                  </a:solidFill>
                  <a:ea typeface="楷体" panose="02010609060101010101" pitchFamily="49" charset="-122"/>
                </a:rPr>
                <a:t> </a:t>
              </a:r>
              <a:r>
                <a:rPr kumimoji="1" lang="zh-CN" altLang="en-US" sz="2000" b="1" dirty="0">
                  <a:solidFill>
                    <a:srgbClr val="FFFF00"/>
                  </a:solidFill>
                  <a:ea typeface="楷体" panose="02010609060101010101" pitchFamily="49" charset="-122"/>
                </a:rPr>
                <a:t>数据类型和 </a:t>
              </a:r>
              <a:r>
                <a:rPr kumimoji="1" lang="en-US" altLang="zh-CN" sz="2000" b="1" dirty="0">
                  <a:solidFill>
                    <a:srgbClr val="FFFF00"/>
                  </a:solidFill>
                  <a:ea typeface="楷体" panose="02010609060101010101" pitchFamily="49" charset="-122"/>
                </a:rPr>
                <a:t>ADT </a:t>
              </a:r>
              <a:r>
                <a:rPr kumimoji="1" lang="zh-CN" altLang="en-US" sz="2000" b="1" dirty="0">
                  <a:solidFill>
                    <a:srgbClr val="FFFF00"/>
                  </a:solidFill>
                  <a:ea typeface="楷体" panose="02010609060101010101" pitchFamily="49" charset="-122"/>
                </a:rPr>
                <a:t>的区别仅在于</a:t>
              </a:r>
              <a:r>
                <a:rPr kumimoji="1" lang="zh-CN" altLang="en-US" sz="2000" b="1" dirty="0" smtClean="0">
                  <a:solidFill>
                    <a:srgbClr val="FFFF00"/>
                  </a:solidFill>
                  <a:ea typeface="楷体" panose="02010609060101010101" pitchFamily="49" charset="-122"/>
                </a:rPr>
                <a:t>：</a:t>
              </a:r>
              <a:r>
                <a:rPr kumimoji="1" lang="zh-CN" altLang="en-US" sz="2000" b="1" dirty="0" smtClean="0">
                  <a:solidFill>
                    <a:srgbClr val="FFFF00"/>
                  </a:solidFill>
                  <a:ea typeface="楷体" panose="02010609060101010101" pitchFamily="49" charset="-122"/>
                  <a:cs typeface="Arial" panose="020B0604020202020204" pitchFamily="34" charset="0"/>
                </a:rPr>
                <a:t>数据类型</a:t>
              </a:r>
              <a:r>
                <a:rPr kumimoji="1" lang="zh-CN" altLang="en-US" sz="2000" b="1" dirty="0">
                  <a:solidFill>
                    <a:srgbClr val="FFFF00"/>
                  </a:solidFill>
                  <a:ea typeface="楷体" panose="02010609060101010101" pitchFamily="49" charset="-122"/>
                  <a:cs typeface="Arial" panose="020B0604020202020204" pitchFamily="34" charset="0"/>
                </a:rPr>
                <a:t>是一个值的集合和定义在这个值集上一组操作的总称。抽象数据类型可以看成是对数据类型的一种抽象，指一个数据结构以及定义在该结构上的一组操作。</a:t>
              </a:r>
              <a:endParaRPr kumimoji="1" lang="zh-CN" altLang="en-US" sz="2000" b="1" dirty="0" smtClean="0">
                <a:solidFill>
                  <a:srgbClr val="FFFF00"/>
                </a:solidFill>
                <a:latin typeface="+mj-lt"/>
                <a:ea typeface="楷体" panose="02010609060101010101" pitchFamily="49"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laser.wav"/>
                                        </p:tgtEl>
                                      </p:cMediaNode>
                                    </p:audio>
                                  </p:sub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up)">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9"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strips(upLeft)">
                                      <p:cBhvr>
                                        <p:cTn id="17" dur="500"/>
                                        <p:tgtEl>
                                          <p:spTgt spid="26"/>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18" presetClass="exit" presetSubtype="9" fill="hold" nodeType="clickEffect">
                                  <p:stCondLst>
                                    <p:cond delay="0"/>
                                  </p:stCondLst>
                                  <p:childTnLst>
                                    <p:animEffect transition="out" filter="strips(upLeft)">
                                      <p:cBhvr>
                                        <p:cTn id="21" dur="500"/>
                                        <p:tgtEl>
                                          <p:spTgt spid="26"/>
                                        </p:tgtEl>
                                      </p:cBhvr>
                                    </p:animEffect>
                                    <p:set>
                                      <p:cBhvr>
                                        <p:cTn id="22" dur="1" fill="hold">
                                          <p:stCondLst>
                                            <p:cond delay="499"/>
                                          </p:stCondLst>
                                        </p:cTn>
                                        <p:tgtEl>
                                          <p:spTgt spid="26"/>
                                        </p:tgtEl>
                                        <p:attrNameLst>
                                          <p:attrName>style.visibility</p:attrName>
                                        </p:attrNameLst>
                                      </p:cBhvr>
                                      <p:to>
                                        <p:strVal val="hidden"/>
                                      </p:to>
                                    </p:set>
                                  </p:childTnLst>
                                </p:cTn>
                              </p:par>
                            </p:childTnLst>
                          </p:cTn>
                        </p:par>
                        <p:par>
                          <p:cTn id="23" fill="hold">
                            <p:stCondLst>
                              <p:cond delay="500"/>
                            </p:stCondLst>
                            <p:childTnLst>
                              <p:par>
                                <p:cTn id="24" presetID="18" presetClass="entr" presetSubtype="3"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strips(upRight)">
                                      <p:cBhvr>
                                        <p:cTn id="26" dur="500"/>
                                        <p:tgtEl>
                                          <p:spTgt spid="29"/>
                                        </p:tgtEl>
                                      </p:cBhvr>
                                    </p:animEffect>
                                  </p:childTnLst>
                                  <p:subTnLst>
                                    <p:audio>
                                      <p:cMediaNode>
                                        <p:cTn display="0" masterRel="sameClick">
                                          <p:stCondLst>
                                            <p:cond evt="begin" delay="0">
                                              <p:tn val="24"/>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组合 1"/>
          <p:cNvGrpSpPr>
            <a:grpSpLocks/>
          </p:cNvGrpSpPr>
          <p:nvPr/>
        </p:nvGrpSpPr>
        <p:grpSpPr bwMode="auto">
          <a:xfrm>
            <a:off x="34925" y="92075"/>
            <a:ext cx="7632700" cy="1104900"/>
            <a:chOff x="34925" y="92075"/>
            <a:chExt cx="7632700" cy="1104900"/>
          </a:xfrm>
        </p:grpSpPr>
        <p:grpSp>
          <p:nvGrpSpPr>
            <p:cNvPr id="34826" name="组合 2"/>
            <p:cNvGrpSpPr>
              <a:grpSpLocks/>
            </p:cNvGrpSpPr>
            <p:nvPr/>
          </p:nvGrpSpPr>
          <p:grpSpPr bwMode="auto">
            <a:xfrm>
              <a:off x="34925" y="92075"/>
              <a:ext cx="7632700" cy="461963"/>
              <a:chOff x="34925" y="92075"/>
              <a:chExt cx="7632700" cy="461665"/>
            </a:xfrm>
          </p:grpSpPr>
          <p:sp>
            <p:nvSpPr>
              <p:cNvPr id="34830" name="Rectangle 126"/>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4831" name="Rectangle 23"/>
              <p:cNvSpPr>
                <a:spLocks noChangeArrowheads="1"/>
              </p:cNvSpPr>
              <p:nvPr/>
            </p:nvSpPr>
            <p:spPr bwMode="auto">
              <a:xfrm>
                <a:off x="58738" y="92075"/>
                <a:ext cx="444023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1.3  </a:t>
                </a:r>
                <a:r>
                  <a:rPr lang="zh-CN" altLang="en-US" sz="2400" b="1">
                    <a:solidFill>
                      <a:srgbClr val="FF0000"/>
                    </a:solidFill>
                    <a:latin typeface="黑体" panose="02010609060101010101" pitchFamily="49" charset="-122"/>
                    <a:ea typeface="黑体" panose="02010609060101010101" pitchFamily="49" charset="-122"/>
                  </a:rPr>
                  <a:t>数据结构相关的概念</a:t>
                </a:r>
              </a:p>
            </p:txBody>
          </p:sp>
        </p:grpSp>
        <p:grpSp>
          <p:nvGrpSpPr>
            <p:cNvPr id="34827" name="Group 8"/>
            <p:cNvGrpSpPr>
              <a:grpSpLocks/>
            </p:cNvGrpSpPr>
            <p:nvPr/>
          </p:nvGrpSpPr>
          <p:grpSpPr bwMode="auto">
            <a:xfrm>
              <a:off x="107950" y="700088"/>
              <a:ext cx="2563813" cy="496887"/>
              <a:chOff x="113" y="441"/>
              <a:chExt cx="1615" cy="313"/>
            </a:xfrm>
          </p:grpSpPr>
          <p:sp>
            <p:nvSpPr>
              <p:cNvPr id="34828" name="Text Box 9"/>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1.3.3  </a:t>
                </a:r>
                <a:r>
                  <a:rPr kumimoji="1" lang="zh-CN" altLang="en-US" sz="2200" b="1">
                    <a:solidFill>
                      <a:srgbClr val="3333FF"/>
                    </a:solidFill>
                    <a:latin typeface="Arial" panose="020B0604020202020204" pitchFamily="34" charset="0"/>
                    <a:ea typeface="黑体" panose="02010609060101010101" pitchFamily="49" charset="-122"/>
                  </a:rPr>
                  <a:t>类型概念</a:t>
                </a:r>
              </a:p>
            </p:txBody>
          </p:sp>
          <p:sp>
            <p:nvSpPr>
              <p:cNvPr id="34829" name="Rectangle 10"/>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6" name="Text Box 181"/>
          <p:cNvSpPr txBox="1">
            <a:spLocks noChangeArrowheads="1"/>
          </p:cNvSpPr>
          <p:nvPr/>
        </p:nvSpPr>
        <p:spPr bwMode="auto">
          <a:xfrm>
            <a:off x="250825" y="1528763"/>
            <a:ext cx="8642350" cy="4829175"/>
          </a:xfrm>
          <a:prstGeom prst="rect">
            <a:avLst/>
          </a:prstGeom>
          <a:solidFill>
            <a:srgbClr val="FFFFFF"/>
          </a:solidFill>
          <a:ln w="57150">
            <a:solidFill>
              <a:srgbClr val="CC6600"/>
            </a:solidFill>
            <a:miter lim="800000"/>
            <a:headEnd/>
            <a:tailEnd/>
          </a:ln>
        </p:spPr>
        <p:txBody>
          <a:bodyPr lIns="180000" tIns="252000" rIns="0" bIns="25200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kumimoji="1" lang="en-US" altLang="zh-CN" b="1">
                <a:latin typeface="Arial" panose="020B0604020202020204" pitchFamily="34" charset="0"/>
                <a:ea typeface="仿宋" panose="02010609060101010101" pitchFamily="49" charset="-122"/>
                <a:cs typeface="Arial" panose="020B0604020202020204" pitchFamily="34" charset="0"/>
              </a:rPr>
              <a:t>ADT  </a:t>
            </a:r>
            <a:r>
              <a:rPr kumimoji="1" lang="zh-CN" altLang="en-US" b="1">
                <a:latin typeface="Arial" panose="020B0604020202020204" pitchFamily="34" charset="0"/>
                <a:ea typeface="仿宋" panose="02010609060101010101" pitchFamily="49" charset="-122"/>
                <a:cs typeface="Arial" panose="020B0604020202020204" pitchFamily="34" charset="0"/>
              </a:rPr>
              <a:t>抽象数据类型名  </a:t>
            </a:r>
            <a:r>
              <a:rPr kumimoji="1" lang="en-US" altLang="zh-CN" b="1">
                <a:latin typeface="Arial" panose="020B0604020202020204" pitchFamily="34" charset="0"/>
                <a:ea typeface="仿宋" panose="02010609060101010101" pitchFamily="49" charset="-122"/>
                <a:cs typeface="Arial" panose="020B0604020202020204" pitchFamily="34" charset="0"/>
              </a:rPr>
              <a:t>{</a:t>
            </a:r>
          </a:p>
          <a:p>
            <a:pPr eaLnBrk="1" hangingPunct="1">
              <a:lnSpc>
                <a:spcPct val="130000"/>
              </a:lnSpc>
            </a:pPr>
            <a:r>
              <a:rPr kumimoji="1" lang="en-US" altLang="zh-CN" b="1">
                <a:latin typeface="Arial" panose="020B0604020202020204" pitchFamily="34" charset="0"/>
                <a:ea typeface="仿宋" panose="02010609060101010101" pitchFamily="49" charset="-122"/>
                <a:cs typeface="Arial" panose="020B0604020202020204" pitchFamily="34" charset="0"/>
              </a:rPr>
              <a:t>    </a:t>
            </a:r>
            <a:r>
              <a:rPr kumimoji="1" lang="zh-CN" altLang="en-US" b="1">
                <a:latin typeface="Arial" panose="020B0604020202020204" pitchFamily="34" charset="0"/>
                <a:ea typeface="仿宋" panose="02010609060101010101" pitchFamily="49" charset="-122"/>
                <a:cs typeface="Arial" panose="020B0604020202020204" pitchFamily="34" charset="0"/>
              </a:rPr>
              <a:t>数据对象</a:t>
            </a:r>
            <a:r>
              <a:rPr kumimoji="1" lang="en-US" altLang="zh-CN" b="1">
                <a:latin typeface="Arial" panose="020B0604020202020204" pitchFamily="34" charset="0"/>
                <a:ea typeface="仿宋" panose="02010609060101010101" pitchFamily="49" charset="-122"/>
                <a:cs typeface="Arial" panose="020B0604020202020204" pitchFamily="34" charset="0"/>
              </a:rPr>
              <a:t>(Data)</a:t>
            </a:r>
            <a:r>
              <a:rPr kumimoji="1" lang="zh-CN" altLang="en-US" b="1">
                <a:latin typeface="Arial" panose="020B0604020202020204" pitchFamily="34" charset="0"/>
                <a:ea typeface="仿宋" panose="02010609060101010101" pitchFamily="49" charset="-122"/>
                <a:cs typeface="Arial" panose="020B0604020202020204" pitchFamily="34" charset="0"/>
              </a:rPr>
              <a:t>：</a:t>
            </a:r>
            <a:r>
              <a:rPr kumimoji="1" lang="en-US" altLang="zh-CN" b="1">
                <a:latin typeface="Arial" panose="020B0604020202020204" pitchFamily="34" charset="0"/>
                <a:ea typeface="仿宋" panose="02010609060101010101" pitchFamily="49" charset="-122"/>
                <a:cs typeface="Arial" panose="020B0604020202020204" pitchFamily="34" charset="0"/>
              </a:rPr>
              <a:t>&lt;</a:t>
            </a:r>
            <a:r>
              <a:rPr kumimoji="1" lang="zh-CN" altLang="en-US" b="1">
                <a:latin typeface="Arial" panose="020B0604020202020204" pitchFamily="34" charset="0"/>
                <a:ea typeface="仿宋" panose="02010609060101010101" pitchFamily="49" charset="-122"/>
                <a:cs typeface="Arial" panose="020B0604020202020204" pitchFamily="34" charset="0"/>
              </a:rPr>
              <a:t>数据对象的定义</a:t>
            </a:r>
            <a:r>
              <a:rPr kumimoji="1" lang="en-US" altLang="zh-CN" b="1">
                <a:latin typeface="Arial" panose="020B0604020202020204" pitchFamily="34" charset="0"/>
                <a:ea typeface="仿宋" panose="02010609060101010101" pitchFamily="49" charset="-122"/>
                <a:cs typeface="Arial" panose="020B0604020202020204" pitchFamily="34" charset="0"/>
              </a:rPr>
              <a:t>&gt;</a:t>
            </a:r>
          </a:p>
          <a:p>
            <a:pPr eaLnBrk="1" hangingPunct="1">
              <a:lnSpc>
                <a:spcPct val="130000"/>
              </a:lnSpc>
            </a:pPr>
            <a:r>
              <a:rPr kumimoji="1" lang="en-US" altLang="zh-CN" b="1">
                <a:latin typeface="Arial" panose="020B0604020202020204" pitchFamily="34" charset="0"/>
                <a:ea typeface="仿宋" panose="02010609060101010101" pitchFamily="49" charset="-122"/>
                <a:cs typeface="Arial" panose="020B0604020202020204" pitchFamily="34" charset="0"/>
              </a:rPr>
              <a:t>    </a:t>
            </a:r>
            <a:r>
              <a:rPr kumimoji="1" lang="zh-CN" altLang="en-US" b="1">
                <a:latin typeface="Arial" panose="020B0604020202020204" pitchFamily="34" charset="0"/>
                <a:ea typeface="仿宋" panose="02010609060101010101" pitchFamily="49" charset="-122"/>
                <a:cs typeface="Arial" panose="020B0604020202020204" pitchFamily="34" charset="0"/>
              </a:rPr>
              <a:t>逻辑关系</a:t>
            </a:r>
            <a:r>
              <a:rPr kumimoji="1" lang="en-US" altLang="zh-CN" b="1">
                <a:latin typeface="Arial" panose="020B0604020202020204" pitchFamily="34" charset="0"/>
                <a:ea typeface="仿宋" panose="02010609060101010101" pitchFamily="49" charset="-122"/>
                <a:cs typeface="Arial" panose="020B0604020202020204" pitchFamily="34" charset="0"/>
              </a:rPr>
              <a:t>(Relation)</a:t>
            </a:r>
            <a:r>
              <a:rPr kumimoji="1" lang="zh-CN" altLang="en-US" b="1">
                <a:latin typeface="Arial" panose="020B0604020202020204" pitchFamily="34" charset="0"/>
                <a:ea typeface="仿宋" panose="02010609060101010101" pitchFamily="49" charset="-122"/>
                <a:cs typeface="Arial" panose="020B0604020202020204" pitchFamily="34" charset="0"/>
              </a:rPr>
              <a:t>：</a:t>
            </a:r>
            <a:r>
              <a:rPr kumimoji="1" lang="en-US" altLang="zh-CN" b="1">
                <a:latin typeface="Arial" panose="020B0604020202020204" pitchFamily="34" charset="0"/>
                <a:ea typeface="仿宋" panose="02010609060101010101" pitchFamily="49" charset="-122"/>
                <a:cs typeface="Arial" panose="020B0604020202020204" pitchFamily="34" charset="0"/>
              </a:rPr>
              <a:t>&lt;</a:t>
            </a:r>
            <a:r>
              <a:rPr kumimoji="1" lang="zh-CN" altLang="en-US" b="1">
                <a:latin typeface="Arial" panose="020B0604020202020204" pitchFamily="34" charset="0"/>
                <a:ea typeface="仿宋" panose="02010609060101010101" pitchFamily="49" charset="-122"/>
                <a:cs typeface="Arial" panose="020B0604020202020204" pitchFamily="34" charset="0"/>
              </a:rPr>
              <a:t>逻辑关系的定义</a:t>
            </a:r>
            <a:r>
              <a:rPr kumimoji="1" lang="en-US" altLang="zh-CN" b="1">
                <a:latin typeface="Arial" panose="020B0604020202020204" pitchFamily="34" charset="0"/>
                <a:ea typeface="仿宋" panose="02010609060101010101" pitchFamily="49" charset="-122"/>
                <a:cs typeface="Arial" panose="020B0604020202020204" pitchFamily="34" charset="0"/>
              </a:rPr>
              <a:t>&gt;</a:t>
            </a:r>
          </a:p>
          <a:p>
            <a:pPr eaLnBrk="1" hangingPunct="1">
              <a:lnSpc>
                <a:spcPct val="130000"/>
              </a:lnSpc>
            </a:pPr>
            <a:r>
              <a:rPr kumimoji="1" lang="en-US" altLang="zh-CN" b="1">
                <a:latin typeface="Arial" panose="020B0604020202020204" pitchFamily="34" charset="0"/>
                <a:ea typeface="仿宋" panose="02010609060101010101" pitchFamily="49" charset="-122"/>
                <a:cs typeface="Arial" panose="020B0604020202020204" pitchFamily="34" charset="0"/>
              </a:rPr>
              <a:t>    </a:t>
            </a:r>
            <a:r>
              <a:rPr kumimoji="1" lang="zh-CN" altLang="en-US" b="1">
                <a:latin typeface="Arial" panose="020B0604020202020204" pitchFamily="34" charset="0"/>
                <a:ea typeface="仿宋" panose="02010609060101010101" pitchFamily="49" charset="-122"/>
                <a:cs typeface="Arial" panose="020B0604020202020204" pitchFamily="34" charset="0"/>
              </a:rPr>
              <a:t>基本操作</a:t>
            </a:r>
            <a:r>
              <a:rPr kumimoji="1" lang="en-US" altLang="zh-CN" b="1">
                <a:latin typeface="Arial" panose="020B0604020202020204" pitchFamily="34" charset="0"/>
                <a:ea typeface="仿宋" panose="02010609060101010101" pitchFamily="49" charset="-122"/>
                <a:cs typeface="Arial" panose="020B0604020202020204" pitchFamily="34" charset="0"/>
              </a:rPr>
              <a:t>(Operation)</a:t>
            </a:r>
            <a:r>
              <a:rPr kumimoji="1" lang="zh-CN" altLang="en-US" b="1">
                <a:latin typeface="Arial" panose="020B0604020202020204" pitchFamily="34" charset="0"/>
                <a:ea typeface="仿宋" panose="02010609060101010101" pitchFamily="49" charset="-122"/>
                <a:cs typeface="Arial" panose="020B0604020202020204" pitchFamily="34" charset="0"/>
              </a:rPr>
              <a:t>：</a:t>
            </a:r>
          </a:p>
          <a:p>
            <a:pPr eaLnBrk="1" hangingPunct="1">
              <a:lnSpc>
                <a:spcPct val="130000"/>
              </a:lnSpc>
            </a:pPr>
            <a:r>
              <a:rPr kumimoji="1" lang="zh-CN" altLang="en-US" b="1">
                <a:latin typeface="Arial" panose="020B0604020202020204" pitchFamily="34" charset="0"/>
                <a:ea typeface="仿宋" panose="02010609060101010101" pitchFamily="49" charset="-122"/>
                <a:cs typeface="Arial" panose="020B0604020202020204" pitchFamily="34" charset="0"/>
              </a:rPr>
              <a:t>           基本操作名</a:t>
            </a:r>
            <a:r>
              <a:rPr kumimoji="1" lang="en-US" altLang="zh-CN" b="1">
                <a:latin typeface="Arial" panose="020B0604020202020204" pitchFamily="34" charset="0"/>
                <a:ea typeface="仿宋" panose="02010609060101010101" pitchFamily="49" charset="-122"/>
                <a:cs typeface="Arial" panose="020B0604020202020204" pitchFamily="34" charset="0"/>
              </a:rPr>
              <a:t>1</a:t>
            </a:r>
            <a:r>
              <a:rPr kumimoji="1" lang="zh-CN" altLang="en-US" b="1">
                <a:latin typeface="Arial" panose="020B0604020202020204" pitchFamily="34" charset="0"/>
                <a:ea typeface="仿宋" panose="02010609060101010101" pitchFamily="49" charset="-122"/>
                <a:cs typeface="Arial" panose="020B0604020202020204" pitchFamily="34" charset="0"/>
              </a:rPr>
              <a:t>：</a:t>
            </a:r>
          </a:p>
          <a:p>
            <a:pPr eaLnBrk="1" hangingPunct="1">
              <a:lnSpc>
                <a:spcPct val="130000"/>
              </a:lnSpc>
            </a:pPr>
            <a:r>
              <a:rPr kumimoji="1" lang="zh-CN" altLang="en-US" b="1">
                <a:latin typeface="Arial" panose="020B0604020202020204" pitchFamily="34" charset="0"/>
                <a:ea typeface="仿宋" panose="02010609060101010101" pitchFamily="49" charset="-122"/>
                <a:cs typeface="Arial" panose="020B0604020202020204" pitchFamily="34" charset="0"/>
              </a:rPr>
              <a:t>                  初始条件：</a:t>
            </a:r>
            <a:r>
              <a:rPr kumimoji="1" lang="en-US" altLang="zh-CN" b="1">
                <a:latin typeface="Arial" panose="020B0604020202020204" pitchFamily="34" charset="0"/>
                <a:ea typeface="仿宋" panose="02010609060101010101" pitchFamily="49" charset="-122"/>
                <a:cs typeface="Arial" panose="020B0604020202020204" pitchFamily="34" charset="0"/>
              </a:rPr>
              <a:t>&lt;</a:t>
            </a:r>
            <a:r>
              <a:rPr kumimoji="1" lang="zh-CN" altLang="en-US" b="1">
                <a:latin typeface="Arial" panose="020B0604020202020204" pitchFamily="34" charset="0"/>
                <a:ea typeface="仿宋" panose="02010609060101010101" pitchFamily="49" charset="-122"/>
                <a:cs typeface="Arial" panose="020B0604020202020204" pitchFamily="34" charset="0"/>
              </a:rPr>
              <a:t>初始条件描述</a:t>
            </a:r>
            <a:r>
              <a:rPr kumimoji="1" lang="en-US" altLang="zh-CN" b="1">
                <a:latin typeface="Arial" panose="020B0604020202020204" pitchFamily="34" charset="0"/>
                <a:ea typeface="仿宋" panose="02010609060101010101" pitchFamily="49" charset="-122"/>
                <a:cs typeface="Arial" panose="020B0604020202020204" pitchFamily="34" charset="0"/>
              </a:rPr>
              <a:t>&gt;</a:t>
            </a:r>
          </a:p>
          <a:p>
            <a:pPr eaLnBrk="1" hangingPunct="1">
              <a:lnSpc>
                <a:spcPct val="130000"/>
              </a:lnSpc>
            </a:pPr>
            <a:r>
              <a:rPr kumimoji="1" lang="en-US" altLang="zh-CN" b="1">
                <a:latin typeface="Arial" panose="020B0604020202020204" pitchFamily="34" charset="0"/>
                <a:ea typeface="仿宋" panose="02010609060101010101" pitchFamily="49" charset="-122"/>
                <a:cs typeface="Arial" panose="020B0604020202020204" pitchFamily="34" charset="0"/>
              </a:rPr>
              <a:t>                  </a:t>
            </a:r>
            <a:r>
              <a:rPr kumimoji="1" lang="zh-CN" altLang="en-US" b="1">
                <a:latin typeface="Arial" panose="020B0604020202020204" pitchFamily="34" charset="0"/>
                <a:ea typeface="仿宋" panose="02010609060101010101" pitchFamily="49" charset="-122"/>
                <a:cs typeface="Arial" panose="020B0604020202020204" pitchFamily="34" charset="0"/>
              </a:rPr>
              <a:t>操作结果：</a:t>
            </a:r>
            <a:r>
              <a:rPr kumimoji="1" lang="en-US" altLang="zh-CN" b="1">
                <a:latin typeface="Arial" panose="020B0604020202020204" pitchFamily="34" charset="0"/>
                <a:ea typeface="仿宋" panose="02010609060101010101" pitchFamily="49" charset="-122"/>
                <a:cs typeface="Arial" panose="020B0604020202020204" pitchFamily="34" charset="0"/>
              </a:rPr>
              <a:t>&lt;</a:t>
            </a:r>
            <a:r>
              <a:rPr kumimoji="1" lang="zh-CN" altLang="en-US" b="1">
                <a:latin typeface="Arial" panose="020B0604020202020204" pitchFamily="34" charset="0"/>
                <a:ea typeface="仿宋" panose="02010609060101010101" pitchFamily="49" charset="-122"/>
                <a:cs typeface="Arial" panose="020B0604020202020204" pitchFamily="34" charset="0"/>
              </a:rPr>
              <a:t>操作结果描述</a:t>
            </a:r>
            <a:r>
              <a:rPr kumimoji="1" lang="en-US" altLang="zh-CN" b="1">
                <a:latin typeface="Arial" panose="020B0604020202020204" pitchFamily="34" charset="0"/>
                <a:ea typeface="仿宋" panose="02010609060101010101" pitchFamily="49" charset="-122"/>
                <a:cs typeface="Arial" panose="020B0604020202020204" pitchFamily="34" charset="0"/>
              </a:rPr>
              <a:t>&gt;</a:t>
            </a:r>
          </a:p>
          <a:p>
            <a:pPr eaLnBrk="1" hangingPunct="1">
              <a:lnSpc>
                <a:spcPct val="130000"/>
              </a:lnSpc>
            </a:pPr>
            <a:r>
              <a:rPr kumimoji="1" lang="en-US" altLang="zh-CN" b="1">
                <a:latin typeface="Arial" panose="020B0604020202020204" pitchFamily="34" charset="0"/>
                <a:ea typeface="仿宋" panose="02010609060101010101" pitchFamily="49" charset="-122"/>
                <a:cs typeface="Arial" panose="020B0604020202020204" pitchFamily="34" charset="0"/>
              </a:rPr>
              <a:t>           </a:t>
            </a:r>
            <a:r>
              <a:rPr kumimoji="1" lang="zh-CN" altLang="en-US" b="1">
                <a:latin typeface="Arial" panose="020B0604020202020204" pitchFamily="34" charset="0"/>
                <a:ea typeface="仿宋" panose="02010609060101010101" pitchFamily="49" charset="-122"/>
                <a:cs typeface="Arial" panose="020B0604020202020204" pitchFamily="34" charset="0"/>
              </a:rPr>
              <a:t>基本操作名</a:t>
            </a:r>
            <a:r>
              <a:rPr kumimoji="1" lang="en-US" altLang="zh-CN" b="1">
                <a:latin typeface="Arial" panose="020B0604020202020204" pitchFamily="34" charset="0"/>
                <a:ea typeface="仿宋" panose="02010609060101010101" pitchFamily="49" charset="-122"/>
                <a:cs typeface="Arial" panose="020B0604020202020204" pitchFamily="34" charset="0"/>
              </a:rPr>
              <a:t>2</a:t>
            </a:r>
            <a:r>
              <a:rPr kumimoji="1" lang="zh-CN" altLang="en-US" b="1">
                <a:latin typeface="Arial" panose="020B0604020202020204" pitchFamily="34" charset="0"/>
                <a:ea typeface="仿宋" panose="02010609060101010101" pitchFamily="49" charset="-122"/>
                <a:cs typeface="Arial" panose="020B0604020202020204" pitchFamily="34" charset="0"/>
              </a:rPr>
              <a:t>：</a:t>
            </a:r>
          </a:p>
          <a:p>
            <a:pPr eaLnBrk="1" hangingPunct="1">
              <a:lnSpc>
                <a:spcPct val="130000"/>
              </a:lnSpc>
            </a:pPr>
            <a:r>
              <a:rPr kumimoji="1" lang="zh-CN" altLang="en-US" b="1">
                <a:latin typeface="Arial" panose="020B0604020202020204" pitchFamily="34" charset="0"/>
                <a:ea typeface="仿宋" panose="02010609060101010101" pitchFamily="49" charset="-122"/>
                <a:cs typeface="Arial" panose="020B0604020202020204" pitchFamily="34" charset="0"/>
              </a:rPr>
              <a:t>                  初始条件：</a:t>
            </a:r>
            <a:r>
              <a:rPr kumimoji="1" lang="en-US" altLang="zh-CN" b="1">
                <a:latin typeface="Arial" panose="020B0604020202020204" pitchFamily="34" charset="0"/>
                <a:ea typeface="仿宋" panose="02010609060101010101" pitchFamily="49" charset="-122"/>
                <a:cs typeface="Arial" panose="020B0604020202020204" pitchFamily="34" charset="0"/>
              </a:rPr>
              <a:t>&lt;</a:t>
            </a:r>
            <a:r>
              <a:rPr kumimoji="1" lang="zh-CN" altLang="en-US" b="1">
                <a:latin typeface="Arial" panose="020B0604020202020204" pitchFamily="34" charset="0"/>
                <a:ea typeface="仿宋" panose="02010609060101010101" pitchFamily="49" charset="-122"/>
                <a:cs typeface="Arial" panose="020B0604020202020204" pitchFamily="34" charset="0"/>
              </a:rPr>
              <a:t>描述操作执行之前数据结构和参数应满足的条件</a:t>
            </a:r>
            <a:r>
              <a:rPr kumimoji="1" lang="en-US" altLang="zh-CN" b="1">
                <a:latin typeface="Arial" panose="020B0604020202020204" pitchFamily="34" charset="0"/>
                <a:ea typeface="仿宋" panose="02010609060101010101" pitchFamily="49" charset="-122"/>
                <a:cs typeface="Arial" panose="020B0604020202020204" pitchFamily="34" charset="0"/>
              </a:rPr>
              <a:t>&gt;</a:t>
            </a:r>
          </a:p>
          <a:p>
            <a:pPr eaLnBrk="1" hangingPunct="1">
              <a:lnSpc>
                <a:spcPct val="130000"/>
              </a:lnSpc>
            </a:pPr>
            <a:r>
              <a:rPr kumimoji="1" lang="en-US" altLang="zh-CN" b="1">
                <a:latin typeface="Arial" panose="020B0604020202020204" pitchFamily="34" charset="0"/>
                <a:ea typeface="仿宋" panose="02010609060101010101" pitchFamily="49" charset="-122"/>
                <a:cs typeface="Arial" panose="020B0604020202020204" pitchFamily="34" charset="0"/>
              </a:rPr>
              <a:t>                  </a:t>
            </a:r>
            <a:r>
              <a:rPr kumimoji="1" lang="zh-CN" altLang="en-US" b="1">
                <a:latin typeface="Arial" panose="020B0604020202020204" pitchFamily="34" charset="0"/>
                <a:ea typeface="仿宋" panose="02010609060101010101" pitchFamily="49" charset="-122"/>
                <a:cs typeface="Arial" panose="020B0604020202020204" pitchFamily="34" charset="0"/>
              </a:rPr>
              <a:t>操作结果：</a:t>
            </a:r>
            <a:r>
              <a:rPr kumimoji="1" lang="en-US" altLang="zh-CN" b="1">
                <a:latin typeface="Arial" panose="020B0604020202020204" pitchFamily="34" charset="0"/>
                <a:ea typeface="仿宋" panose="02010609060101010101" pitchFamily="49" charset="-122"/>
                <a:cs typeface="Arial" panose="020B0604020202020204" pitchFamily="34" charset="0"/>
              </a:rPr>
              <a:t>&lt;</a:t>
            </a:r>
            <a:r>
              <a:rPr kumimoji="1" lang="zh-CN" altLang="en-US" b="1">
                <a:latin typeface="Arial" panose="020B0604020202020204" pitchFamily="34" charset="0"/>
                <a:ea typeface="仿宋" panose="02010609060101010101" pitchFamily="49" charset="-122"/>
                <a:cs typeface="Arial" panose="020B0604020202020204" pitchFamily="34" charset="0"/>
              </a:rPr>
              <a:t>说明操作正常完成后数据结构的变化状况和应返回的结果</a:t>
            </a:r>
            <a:r>
              <a:rPr kumimoji="1" lang="en-US" altLang="zh-CN" b="1">
                <a:latin typeface="Arial" panose="020B0604020202020204" pitchFamily="34" charset="0"/>
                <a:ea typeface="仿宋" panose="02010609060101010101" pitchFamily="49" charset="-122"/>
                <a:cs typeface="Arial" panose="020B0604020202020204" pitchFamily="34" charset="0"/>
              </a:rPr>
              <a:t>&gt;</a:t>
            </a:r>
          </a:p>
          <a:p>
            <a:pPr eaLnBrk="1" hangingPunct="1">
              <a:lnSpc>
                <a:spcPct val="130000"/>
              </a:lnSpc>
            </a:pPr>
            <a:r>
              <a:rPr kumimoji="1" lang="en-US" altLang="zh-CN" b="1">
                <a:latin typeface="Arial" panose="020B0604020202020204" pitchFamily="34" charset="0"/>
                <a:ea typeface="仿宋" panose="02010609060101010101" pitchFamily="49" charset="-122"/>
                <a:cs typeface="Arial" panose="020B0604020202020204" pitchFamily="34" charset="0"/>
                <a:sym typeface="Symbol" panose="05050102010706020507" pitchFamily="18" charset="2"/>
              </a:rPr>
              <a:t>        </a:t>
            </a:r>
            <a:endParaRPr kumimoji="1" lang="en-US" altLang="zh-CN" b="1">
              <a:latin typeface="Arial" panose="020B0604020202020204" pitchFamily="34" charset="0"/>
              <a:ea typeface="仿宋" panose="02010609060101010101" pitchFamily="49" charset="-122"/>
              <a:cs typeface="Arial" panose="020B0604020202020204" pitchFamily="34" charset="0"/>
            </a:endParaRPr>
          </a:p>
          <a:p>
            <a:pPr eaLnBrk="1" hangingPunct="1">
              <a:lnSpc>
                <a:spcPct val="130000"/>
              </a:lnSpc>
            </a:pPr>
            <a:r>
              <a:rPr kumimoji="1" lang="en-US" altLang="zh-CN" b="1">
                <a:latin typeface="Arial" panose="020B0604020202020204" pitchFamily="34" charset="0"/>
                <a:ea typeface="仿宋" panose="02010609060101010101" pitchFamily="49" charset="-122"/>
                <a:cs typeface="Arial" panose="020B0604020202020204" pitchFamily="34" charset="0"/>
              </a:rPr>
              <a:t>} ADT </a:t>
            </a:r>
            <a:r>
              <a:rPr kumimoji="1" lang="zh-CN" altLang="en-US" b="1">
                <a:latin typeface="Arial" panose="020B0604020202020204" pitchFamily="34" charset="0"/>
                <a:ea typeface="仿宋" panose="02010609060101010101" pitchFamily="49" charset="-122"/>
                <a:cs typeface="Arial" panose="020B0604020202020204" pitchFamily="34" charset="0"/>
              </a:rPr>
              <a:t>抽象数据类型名</a:t>
            </a:r>
          </a:p>
        </p:txBody>
      </p:sp>
      <p:grpSp>
        <p:nvGrpSpPr>
          <p:cNvPr id="20" name="Group 178"/>
          <p:cNvGrpSpPr>
            <a:grpSpLocks/>
          </p:cNvGrpSpPr>
          <p:nvPr/>
        </p:nvGrpSpPr>
        <p:grpSpPr bwMode="auto">
          <a:xfrm>
            <a:off x="5580063" y="838200"/>
            <a:ext cx="3259137" cy="862013"/>
            <a:chOff x="3792" y="528"/>
            <a:chExt cx="1776" cy="672"/>
          </a:xfrm>
        </p:grpSpPr>
        <p:sp>
          <p:nvSpPr>
            <p:cNvPr id="21" name="AutoShape 179"/>
            <p:cNvSpPr>
              <a:spLocks noChangeArrowheads="1"/>
            </p:cNvSpPr>
            <p:nvPr/>
          </p:nvSpPr>
          <p:spPr bwMode="auto">
            <a:xfrm rot="144396">
              <a:off x="3792" y="528"/>
              <a:ext cx="1776" cy="672"/>
            </a:xfrm>
            <a:prstGeom prst="cloudCallout">
              <a:avLst>
                <a:gd name="adj1" fmla="val -112111"/>
                <a:gd name="adj2" fmla="val 74713"/>
              </a:avLst>
            </a:prstGeom>
            <a:gradFill rotWithShape="0">
              <a:gsLst>
                <a:gs pos="0">
                  <a:srgbClr val="FFFFFF"/>
                </a:gs>
                <a:gs pos="100000">
                  <a:srgbClr val="FFFFCC"/>
                </a:gs>
              </a:gsLst>
              <a:path path="rect">
                <a:fillToRect l="50000" t="50000" r="50000" b="50000"/>
              </a:path>
            </a:gradFill>
            <a:ln w="57150">
              <a:solidFill>
                <a:srgbClr val="CC6600"/>
              </a:solidFill>
              <a:round/>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sz="2400" b="1" i="1">
                <a:solidFill>
                  <a:schemeClr val="tx2"/>
                </a:solidFill>
                <a:latin typeface="Times New Roman" panose="02020603050405020304" pitchFamily="18" charset="0"/>
                <a:ea typeface="方正舒体" panose="02010601030101010101" pitchFamily="2" charset="-122"/>
              </a:endParaRPr>
            </a:p>
          </p:txBody>
        </p:sp>
        <p:sp>
          <p:nvSpPr>
            <p:cNvPr id="22" name="Text Box 180"/>
            <p:cNvSpPr txBox="1">
              <a:spLocks noChangeArrowheads="1"/>
            </p:cNvSpPr>
            <p:nvPr/>
          </p:nvSpPr>
          <p:spPr bwMode="auto">
            <a:xfrm>
              <a:off x="4128" y="672"/>
              <a:ext cx="1104" cy="3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en-US" altLang="zh-CN" sz="2400" b="1">
                  <a:solidFill>
                    <a:srgbClr val="CC6600"/>
                  </a:solidFill>
                  <a:latin typeface="Arial" panose="020B0604020202020204" pitchFamily="34" charset="0"/>
                  <a:ea typeface="方正舒体" panose="02010601030101010101" pitchFamily="2" charset="-122"/>
                </a:rPr>
                <a:t>ADT</a:t>
              </a:r>
              <a:r>
                <a:rPr kumimoji="1" lang="zh-CN" altLang="en-US" sz="2400" b="1">
                  <a:solidFill>
                    <a:srgbClr val="CC6600"/>
                  </a:solidFill>
                  <a:latin typeface="Arial" panose="020B0604020202020204" pitchFamily="34" charset="0"/>
                  <a:ea typeface="方正舒体" panose="02010601030101010101" pitchFamily="2" charset="-122"/>
                </a:rPr>
                <a:t>描述格式</a:t>
              </a:r>
            </a:p>
          </p:txBody>
        </p:sp>
      </p:grpSp>
      <p:grpSp>
        <p:nvGrpSpPr>
          <p:cNvPr id="23" name="Group 186"/>
          <p:cNvGrpSpPr>
            <a:grpSpLocks/>
          </p:cNvGrpSpPr>
          <p:nvPr/>
        </p:nvGrpSpPr>
        <p:grpSpPr bwMode="auto">
          <a:xfrm>
            <a:off x="5364163" y="1989138"/>
            <a:ext cx="3167062" cy="1655762"/>
            <a:chOff x="3470" y="1525"/>
            <a:chExt cx="1995" cy="1043"/>
          </a:xfrm>
        </p:grpSpPr>
        <p:sp>
          <p:nvSpPr>
            <p:cNvPr id="24" name="AutoShape 184"/>
            <p:cNvSpPr>
              <a:spLocks noChangeArrowheads="1"/>
            </p:cNvSpPr>
            <p:nvPr/>
          </p:nvSpPr>
          <p:spPr bwMode="auto">
            <a:xfrm flipH="1">
              <a:off x="3470" y="1525"/>
              <a:ext cx="1995" cy="1043"/>
            </a:xfrm>
            <a:prstGeom prst="wedgeRectCallout">
              <a:avLst>
                <a:gd name="adj1" fmla="val -4190"/>
                <a:gd name="adj2" fmla="val 77995"/>
              </a:avLst>
            </a:prstGeom>
            <a:gradFill rotWithShape="0">
              <a:gsLst>
                <a:gs pos="0">
                  <a:srgbClr val="FFFFFF"/>
                </a:gs>
                <a:gs pos="100000">
                  <a:srgbClr val="FFCCCC"/>
                </a:gs>
              </a:gsLst>
              <a:lin ang="18900000" scaled="1"/>
            </a:gradFill>
            <a:ln w="57150">
              <a:solidFill>
                <a:srgbClr val="FF0000"/>
              </a:solidFill>
              <a:miter lim="800000"/>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25" name="Text Box 185"/>
            <p:cNvSpPr txBox="1">
              <a:spLocks noChangeArrowheads="1"/>
            </p:cNvSpPr>
            <p:nvPr/>
          </p:nvSpPr>
          <p:spPr bwMode="auto">
            <a:xfrm>
              <a:off x="3568" y="1653"/>
              <a:ext cx="1807" cy="779"/>
            </a:xfrm>
            <a:prstGeom prst="rect">
              <a:avLst/>
            </a:prstGeom>
            <a:noFill/>
            <a:ln>
              <a:noFill/>
            </a:ln>
            <a:extLst>
              <a:ext uri="{909E8E84-426E-40DD-AFC4-6F175D3DCCD1}">
                <a14:hiddenFill xmlns:a14="http://schemas.microsoft.com/office/drawing/2010/main">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t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一个 </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ADT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的定义不涉及其实现细节，在形式上可繁可简。</a:t>
              </a:r>
              <a:endParaRPr kumimoji="1" lang="zh-CN" altLang="en-US" sz="2000" dirty="0">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subTnLst>
                                    <p:audio>
                                      <p:cMediaNode>
                                        <p:cTn display="0" masterRel="sameClick">
                                          <p:stCondLst>
                                            <p:cond evt="begin" delay="0">
                                              <p:tn val="5"/>
                                            </p:cond>
                                          </p:stCondLst>
                                          <p:endCondLst>
                                            <p:cond evt="onStopAudio" delay="0">
                                              <p:tgtEl>
                                                <p:sldTgt/>
                                              </p:tgtEl>
                                            </p:cond>
                                          </p:endCondLst>
                                        </p:cTn>
                                        <p:tgtEl>
                                          <p:sndTgt r:embed="rId2" name="laser.wav"/>
                                        </p:tgtEl>
                                      </p:cMediaNode>
                                    </p:audio>
                                  </p:sub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nodeType="click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strips(downLeft)">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8" name="组合 1"/>
          <p:cNvGrpSpPr>
            <a:grpSpLocks/>
          </p:cNvGrpSpPr>
          <p:nvPr/>
        </p:nvGrpSpPr>
        <p:grpSpPr bwMode="auto">
          <a:xfrm>
            <a:off x="250825" y="838200"/>
            <a:ext cx="8642350" cy="5519738"/>
            <a:chOff x="250825" y="838200"/>
            <a:chExt cx="8642350" cy="5520206"/>
          </a:xfrm>
        </p:grpSpPr>
        <p:sp>
          <p:nvSpPr>
            <p:cNvPr id="39954" name="Text Box 181"/>
            <p:cNvSpPr txBox="1">
              <a:spLocks noChangeArrowheads="1"/>
            </p:cNvSpPr>
            <p:nvPr/>
          </p:nvSpPr>
          <p:spPr bwMode="auto">
            <a:xfrm>
              <a:off x="250825" y="1528301"/>
              <a:ext cx="8642350" cy="4830105"/>
            </a:xfrm>
            <a:prstGeom prst="rect">
              <a:avLst/>
            </a:prstGeom>
            <a:solidFill>
              <a:srgbClr val="FFFFFF"/>
            </a:solidFill>
            <a:ln w="57150">
              <a:solidFill>
                <a:srgbClr val="CC6600"/>
              </a:solidFill>
              <a:miter lim="800000"/>
              <a:headEnd/>
              <a:tailEnd/>
            </a:ln>
          </p:spPr>
          <p:txBody>
            <a:bodyPr lIns="180000" tIns="252000" rIns="0" bIns="25200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endParaRPr kumimoji="1" lang="en-US" altLang="zh-CN" b="1">
                <a:latin typeface="Arial" panose="020B0604020202020204" pitchFamily="34" charset="0"/>
                <a:ea typeface="仿宋" panose="02010609060101010101" pitchFamily="49" charset="-122"/>
                <a:cs typeface="Arial" panose="020B0604020202020204" pitchFamily="34" charset="0"/>
              </a:endParaRPr>
            </a:p>
            <a:p>
              <a:pPr eaLnBrk="1" hangingPunct="1">
                <a:lnSpc>
                  <a:spcPct val="130000"/>
                </a:lnSpc>
              </a:pPr>
              <a:endParaRPr kumimoji="1" lang="en-US" altLang="zh-CN" b="1">
                <a:latin typeface="Arial" panose="020B0604020202020204" pitchFamily="34" charset="0"/>
                <a:ea typeface="仿宋" panose="02010609060101010101" pitchFamily="49" charset="-122"/>
                <a:cs typeface="Arial" panose="020B0604020202020204" pitchFamily="34" charset="0"/>
              </a:endParaRPr>
            </a:p>
            <a:p>
              <a:pPr eaLnBrk="1" hangingPunct="1">
                <a:lnSpc>
                  <a:spcPct val="130000"/>
                </a:lnSpc>
              </a:pPr>
              <a:endParaRPr kumimoji="1" lang="en-US" altLang="zh-CN" b="1">
                <a:latin typeface="Arial" panose="020B0604020202020204" pitchFamily="34" charset="0"/>
                <a:ea typeface="仿宋" panose="02010609060101010101" pitchFamily="49" charset="-122"/>
                <a:cs typeface="Arial" panose="020B0604020202020204" pitchFamily="34" charset="0"/>
              </a:endParaRPr>
            </a:p>
            <a:p>
              <a:pPr eaLnBrk="1" hangingPunct="1">
                <a:lnSpc>
                  <a:spcPct val="130000"/>
                </a:lnSpc>
              </a:pPr>
              <a:endParaRPr kumimoji="1" lang="en-US" altLang="zh-CN" b="1">
                <a:latin typeface="Arial" panose="020B0604020202020204" pitchFamily="34" charset="0"/>
                <a:ea typeface="仿宋" panose="02010609060101010101" pitchFamily="49" charset="-122"/>
                <a:cs typeface="Arial" panose="020B0604020202020204" pitchFamily="34" charset="0"/>
              </a:endParaRPr>
            </a:p>
            <a:p>
              <a:pPr eaLnBrk="1" hangingPunct="1">
                <a:lnSpc>
                  <a:spcPct val="130000"/>
                </a:lnSpc>
              </a:pPr>
              <a:endParaRPr kumimoji="1" lang="en-US" altLang="zh-CN" b="1">
                <a:latin typeface="Arial" panose="020B0604020202020204" pitchFamily="34" charset="0"/>
                <a:ea typeface="仿宋" panose="02010609060101010101" pitchFamily="49" charset="-122"/>
                <a:cs typeface="Arial" panose="020B0604020202020204" pitchFamily="34" charset="0"/>
              </a:endParaRPr>
            </a:p>
            <a:p>
              <a:pPr eaLnBrk="1" hangingPunct="1">
                <a:lnSpc>
                  <a:spcPct val="130000"/>
                </a:lnSpc>
              </a:pPr>
              <a:endParaRPr kumimoji="1" lang="en-US" altLang="zh-CN" b="1">
                <a:latin typeface="Arial" panose="020B0604020202020204" pitchFamily="34" charset="0"/>
                <a:ea typeface="仿宋" panose="02010609060101010101" pitchFamily="49" charset="-122"/>
                <a:cs typeface="Arial" panose="020B0604020202020204" pitchFamily="34" charset="0"/>
              </a:endParaRPr>
            </a:p>
            <a:p>
              <a:pPr eaLnBrk="1" hangingPunct="1">
                <a:lnSpc>
                  <a:spcPct val="130000"/>
                </a:lnSpc>
              </a:pPr>
              <a:endParaRPr kumimoji="1" lang="en-US" altLang="zh-CN" b="1">
                <a:latin typeface="Arial" panose="020B0604020202020204" pitchFamily="34" charset="0"/>
                <a:ea typeface="仿宋" panose="02010609060101010101" pitchFamily="49" charset="-122"/>
                <a:cs typeface="Arial" panose="020B0604020202020204" pitchFamily="34" charset="0"/>
              </a:endParaRPr>
            </a:p>
            <a:p>
              <a:pPr eaLnBrk="1" hangingPunct="1">
                <a:lnSpc>
                  <a:spcPct val="130000"/>
                </a:lnSpc>
              </a:pPr>
              <a:endParaRPr kumimoji="1" lang="en-US" altLang="zh-CN" b="1">
                <a:latin typeface="Arial" panose="020B0604020202020204" pitchFamily="34" charset="0"/>
                <a:ea typeface="仿宋" panose="02010609060101010101" pitchFamily="49" charset="-122"/>
                <a:cs typeface="Arial" panose="020B0604020202020204" pitchFamily="34" charset="0"/>
              </a:endParaRPr>
            </a:p>
            <a:p>
              <a:pPr eaLnBrk="1" hangingPunct="1">
                <a:lnSpc>
                  <a:spcPct val="130000"/>
                </a:lnSpc>
              </a:pPr>
              <a:endParaRPr kumimoji="1" lang="en-US" altLang="zh-CN" b="1">
                <a:latin typeface="Arial" panose="020B0604020202020204" pitchFamily="34" charset="0"/>
                <a:ea typeface="仿宋" panose="02010609060101010101" pitchFamily="49" charset="-122"/>
                <a:cs typeface="Arial" panose="020B0604020202020204" pitchFamily="34" charset="0"/>
              </a:endParaRPr>
            </a:p>
            <a:p>
              <a:pPr eaLnBrk="1" hangingPunct="1">
                <a:lnSpc>
                  <a:spcPct val="130000"/>
                </a:lnSpc>
              </a:pPr>
              <a:endParaRPr kumimoji="1" lang="en-US" altLang="zh-CN" b="1">
                <a:latin typeface="Arial" panose="020B0604020202020204" pitchFamily="34" charset="0"/>
                <a:ea typeface="仿宋" panose="02010609060101010101" pitchFamily="49" charset="-122"/>
                <a:cs typeface="Arial" panose="020B0604020202020204" pitchFamily="34" charset="0"/>
              </a:endParaRPr>
            </a:p>
            <a:p>
              <a:pPr eaLnBrk="1" hangingPunct="1">
                <a:lnSpc>
                  <a:spcPct val="130000"/>
                </a:lnSpc>
              </a:pPr>
              <a:endParaRPr kumimoji="1" lang="en-US" altLang="zh-CN" b="1">
                <a:latin typeface="Arial" panose="020B0604020202020204" pitchFamily="34" charset="0"/>
                <a:ea typeface="仿宋" panose="02010609060101010101" pitchFamily="49" charset="-122"/>
                <a:cs typeface="Arial" panose="020B0604020202020204" pitchFamily="34" charset="0"/>
              </a:endParaRPr>
            </a:p>
            <a:p>
              <a:pPr eaLnBrk="1" hangingPunct="1">
                <a:lnSpc>
                  <a:spcPct val="130000"/>
                </a:lnSpc>
              </a:pPr>
              <a:endParaRPr kumimoji="1" lang="en-US" altLang="zh-CN" b="1">
                <a:latin typeface="Arial" panose="020B0604020202020204" pitchFamily="34" charset="0"/>
                <a:ea typeface="仿宋" panose="02010609060101010101" pitchFamily="49" charset="-122"/>
                <a:cs typeface="Arial" panose="020B0604020202020204" pitchFamily="34" charset="0"/>
              </a:endParaRPr>
            </a:p>
          </p:txBody>
        </p:sp>
        <p:grpSp>
          <p:nvGrpSpPr>
            <p:cNvPr id="39955" name="Group 178"/>
            <p:cNvGrpSpPr>
              <a:grpSpLocks/>
            </p:cNvGrpSpPr>
            <p:nvPr/>
          </p:nvGrpSpPr>
          <p:grpSpPr bwMode="auto">
            <a:xfrm>
              <a:off x="5580063" y="838200"/>
              <a:ext cx="3259137" cy="862013"/>
              <a:chOff x="3792" y="528"/>
              <a:chExt cx="1776" cy="672"/>
            </a:xfrm>
          </p:grpSpPr>
          <p:sp>
            <p:nvSpPr>
              <p:cNvPr id="39956" name="AutoShape 179"/>
              <p:cNvSpPr>
                <a:spLocks noChangeArrowheads="1"/>
              </p:cNvSpPr>
              <p:nvPr/>
            </p:nvSpPr>
            <p:spPr bwMode="auto">
              <a:xfrm rot="144396">
                <a:off x="3792" y="528"/>
                <a:ext cx="1776" cy="672"/>
              </a:xfrm>
              <a:prstGeom prst="cloudCallout">
                <a:avLst>
                  <a:gd name="adj1" fmla="val -112111"/>
                  <a:gd name="adj2" fmla="val 74713"/>
                </a:avLst>
              </a:prstGeom>
              <a:gradFill rotWithShape="0">
                <a:gsLst>
                  <a:gs pos="0">
                    <a:srgbClr val="FFFFFF"/>
                  </a:gs>
                  <a:gs pos="100000">
                    <a:srgbClr val="FFFFCC"/>
                  </a:gs>
                </a:gsLst>
                <a:path path="rect">
                  <a:fillToRect l="50000" t="50000" r="50000" b="50000"/>
                </a:path>
              </a:gradFill>
              <a:ln w="57150">
                <a:solidFill>
                  <a:srgbClr val="CC6600"/>
                </a:solidFill>
                <a:round/>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sz="2400" b="1" i="1">
                  <a:solidFill>
                    <a:schemeClr val="tx2"/>
                  </a:solidFill>
                  <a:latin typeface="Times New Roman" panose="02020603050405020304" pitchFamily="18" charset="0"/>
                  <a:ea typeface="方正舒体" panose="02010601030101010101" pitchFamily="2" charset="-122"/>
                </a:endParaRPr>
              </a:p>
            </p:txBody>
          </p:sp>
          <p:sp>
            <p:nvSpPr>
              <p:cNvPr id="39957" name="Text Box 180"/>
              <p:cNvSpPr txBox="1">
                <a:spLocks noChangeArrowheads="1"/>
              </p:cNvSpPr>
              <p:nvPr/>
            </p:nvSpPr>
            <p:spPr bwMode="auto">
              <a:xfrm>
                <a:off x="4128" y="672"/>
                <a:ext cx="1104" cy="3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en-US" altLang="zh-CN" sz="2400" b="1">
                    <a:solidFill>
                      <a:srgbClr val="CC6600"/>
                    </a:solidFill>
                    <a:latin typeface="Arial" panose="020B0604020202020204" pitchFamily="34" charset="0"/>
                    <a:ea typeface="方正舒体" panose="02010601030101010101" pitchFamily="2" charset="-122"/>
                  </a:rPr>
                  <a:t>ADT</a:t>
                </a:r>
                <a:r>
                  <a:rPr kumimoji="1" lang="zh-CN" altLang="en-US" sz="2400" b="1">
                    <a:solidFill>
                      <a:srgbClr val="CC6600"/>
                    </a:solidFill>
                    <a:latin typeface="Arial" panose="020B0604020202020204" pitchFamily="34" charset="0"/>
                    <a:ea typeface="方正舒体" panose="02010601030101010101" pitchFamily="2" charset="-122"/>
                  </a:rPr>
                  <a:t>描述格式</a:t>
                </a:r>
              </a:p>
            </p:txBody>
          </p:sp>
        </p:grpSp>
      </p:grpSp>
      <p:grpSp>
        <p:nvGrpSpPr>
          <p:cNvPr id="39939" name="组合 1"/>
          <p:cNvGrpSpPr>
            <a:grpSpLocks/>
          </p:cNvGrpSpPr>
          <p:nvPr/>
        </p:nvGrpSpPr>
        <p:grpSpPr bwMode="auto">
          <a:xfrm>
            <a:off x="34925" y="92075"/>
            <a:ext cx="7632700" cy="1104900"/>
            <a:chOff x="34925" y="92075"/>
            <a:chExt cx="7632700" cy="1104900"/>
          </a:xfrm>
        </p:grpSpPr>
        <p:grpSp>
          <p:nvGrpSpPr>
            <p:cNvPr id="39948" name="组合 2"/>
            <p:cNvGrpSpPr>
              <a:grpSpLocks/>
            </p:cNvGrpSpPr>
            <p:nvPr/>
          </p:nvGrpSpPr>
          <p:grpSpPr bwMode="auto">
            <a:xfrm>
              <a:off x="34925" y="92075"/>
              <a:ext cx="7632700" cy="461963"/>
              <a:chOff x="34925" y="92075"/>
              <a:chExt cx="7632700" cy="461665"/>
            </a:xfrm>
          </p:grpSpPr>
          <p:sp>
            <p:nvSpPr>
              <p:cNvPr id="39952" name="Rectangle 126"/>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9953" name="Rectangle 23"/>
              <p:cNvSpPr>
                <a:spLocks noChangeArrowheads="1"/>
              </p:cNvSpPr>
              <p:nvPr/>
            </p:nvSpPr>
            <p:spPr bwMode="auto">
              <a:xfrm>
                <a:off x="58738" y="92075"/>
                <a:ext cx="444023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dirty="0" smtClean="0">
                    <a:solidFill>
                      <a:srgbClr val="FF0000"/>
                    </a:solidFill>
                    <a:latin typeface="Arial" panose="020B0604020202020204" pitchFamily="34" charset="0"/>
                  </a:rPr>
                  <a:t>1.3  </a:t>
                </a:r>
                <a:r>
                  <a:rPr lang="zh-CN" altLang="en-US" sz="2400" b="1" dirty="0">
                    <a:solidFill>
                      <a:srgbClr val="FF0000"/>
                    </a:solidFill>
                    <a:latin typeface="黑体" panose="02010609060101010101" pitchFamily="49" charset="-122"/>
                    <a:ea typeface="黑体" panose="02010609060101010101" pitchFamily="49" charset="-122"/>
                  </a:rPr>
                  <a:t>数据结构相关的概念</a:t>
                </a:r>
              </a:p>
            </p:txBody>
          </p:sp>
        </p:grpSp>
        <p:grpSp>
          <p:nvGrpSpPr>
            <p:cNvPr id="39949" name="Group 8"/>
            <p:cNvGrpSpPr>
              <a:grpSpLocks/>
            </p:cNvGrpSpPr>
            <p:nvPr/>
          </p:nvGrpSpPr>
          <p:grpSpPr bwMode="auto">
            <a:xfrm>
              <a:off x="107950" y="700088"/>
              <a:ext cx="2563813" cy="496887"/>
              <a:chOff x="113" y="441"/>
              <a:chExt cx="1615" cy="313"/>
            </a:xfrm>
          </p:grpSpPr>
          <p:sp>
            <p:nvSpPr>
              <p:cNvPr id="39950" name="Text Box 9"/>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smtClean="0">
                    <a:solidFill>
                      <a:srgbClr val="3333FF"/>
                    </a:solidFill>
                    <a:latin typeface="Arial" panose="020B0604020202020204" pitchFamily="34" charset="0"/>
                    <a:ea typeface="黑体" panose="02010609060101010101" pitchFamily="49" charset="-122"/>
                  </a:rPr>
                  <a:t>1.3.3  </a:t>
                </a:r>
                <a:r>
                  <a:rPr kumimoji="1" lang="zh-CN" altLang="en-US" sz="2200" b="1" dirty="0">
                    <a:solidFill>
                      <a:srgbClr val="3333FF"/>
                    </a:solidFill>
                    <a:latin typeface="Arial" panose="020B0604020202020204" pitchFamily="34" charset="0"/>
                    <a:ea typeface="黑体" panose="02010609060101010101" pitchFamily="49" charset="-122"/>
                  </a:rPr>
                  <a:t>类型概念</a:t>
                </a:r>
              </a:p>
            </p:txBody>
          </p:sp>
          <p:sp>
            <p:nvSpPr>
              <p:cNvPr id="39951" name="Rectangle 10"/>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sp>
        <p:nvSpPr>
          <p:cNvPr id="14" name="Text Box 181"/>
          <p:cNvSpPr txBox="1">
            <a:spLocks noChangeArrowheads="1"/>
          </p:cNvSpPr>
          <p:nvPr/>
        </p:nvSpPr>
        <p:spPr bwMode="auto">
          <a:xfrm>
            <a:off x="179388" y="1685925"/>
            <a:ext cx="8785225" cy="523875"/>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chemeClr val="hlink"/>
                </a:solidFill>
                <a:latin typeface="Arial" panose="020B0604020202020204" pitchFamily="34" charset="0"/>
                <a:ea typeface="幼圆" panose="02010509060101010101" pitchFamily="49" charset="-122"/>
                <a:cs typeface="Arial" panose="020B0604020202020204" pitchFamily="34" charset="0"/>
              </a:rPr>
              <a:t>      </a:t>
            </a:r>
            <a:r>
              <a:rPr kumimoji="1" lang="zh-CN" altLang="en-US" sz="2000" b="1">
                <a:solidFill>
                  <a:srgbClr val="FF3300"/>
                </a:solidFill>
                <a:latin typeface="Arial" panose="020B0604020202020204" pitchFamily="34" charset="0"/>
                <a:ea typeface="黑体" panose="02010609060101010101" pitchFamily="49" charset="-122"/>
                <a:cs typeface="Arial" panose="020B0604020202020204" pitchFamily="34" charset="0"/>
              </a:rPr>
              <a:t>例</a:t>
            </a:r>
            <a:r>
              <a:rPr kumimoji="1" lang="en-US" altLang="zh-CN" sz="2000" b="1">
                <a:solidFill>
                  <a:srgbClr val="FF3300"/>
                </a:solidFill>
                <a:latin typeface="Arial" panose="020B0604020202020204" pitchFamily="34" charset="0"/>
                <a:ea typeface="黑体" panose="02010609060101010101" pitchFamily="49" charset="-122"/>
                <a:cs typeface="Arial" panose="020B0604020202020204" pitchFamily="34" charset="0"/>
              </a:rPr>
              <a:t>1-6</a:t>
            </a:r>
            <a:r>
              <a:rPr kumimoji="1" lang="en-US" altLang="zh-CN" sz="2000" b="1">
                <a:solidFill>
                  <a:srgbClr val="FF3300"/>
                </a:solidFill>
                <a:latin typeface="Arial" panose="020B0604020202020204" pitchFamily="34" charset="0"/>
                <a:ea typeface="幼圆" panose="020105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复数的 </a:t>
            </a:r>
            <a:r>
              <a:rPr kumimoji="1" lang="en-US" altLang="zh-CN" sz="2000" b="1">
                <a:latin typeface="Arial" panose="020B0604020202020204" pitchFamily="34" charset="0"/>
                <a:ea typeface="仿宋" panose="02010609060101010101" pitchFamily="49" charset="-122"/>
                <a:cs typeface="Arial" panose="020B0604020202020204" pitchFamily="34" charset="0"/>
              </a:rPr>
              <a:t>ADT </a:t>
            </a:r>
            <a:r>
              <a:rPr kumimoji="1" lang="zh-CN" altLang="en-US" sz="2000" b="1">
                <a:latin typeface="Arial" panose="020B0604020202020204" pitchFamily="34" charset="0"/>
                <a:ea typeface="仿宋" panose="02010609060101010101" pitchFamily="49" charset="-122"/>
                <a:cs typeface="Arial" panose="020B0604020202020204" pitchFamily="34" charset="0"/>
              </a:rPr>
              <a:t>定义。</a:t>
            </a:r>
            <a:r>
              <a:rPr kumimoji="1" lang="zh-CN" altLang="en-US" sz="2000">
                <a:latin typeface="Arial" panose="020B0604020202020204" pitchFamily="34" charset="0"/>
                <a:ea typeface="仿宋" panose="02010609060101010101" pitchFamily="49" charset="-122"/>
                <a:cs typeface="Arial" panose="020B0604020202020204" pitchFamily="34" charset="0"/>
              </a:rPr>
              <a:t> </a:t>
            </a:r>
            <a:endParaRPr kumimoji="1" lang="zh-CN" altLang="pt-BR" sz="2000" b="1">
              <a:latin typeface="Arial" panose="020B0604020202020204" pitchFamily="34" charset="0"/>
              <a:ea typeface="仿宋" panose="02010609060101010101" pitchFamily="49" charset="-122"/>
              <a:cs typeface="Arial" panose="020B0604020202020204" pitchFamily="34" charset="0"/>
            </a:endParaRPr>
          </a:p>
        </p:txBody>
      </p:sp>
      <p:sp>
        <p:nvSpPr>
          <p:cNvPr id="15" name="Text Box 182"/>
          <p:cNvSpPr txBox="1">
            <a:spLocks noChangeArrowheads="1"/>
          </p:cNvSpPr>
          <p:nvPr/>
        </p:nvSpPr>
        <p:spPr bwMode="auto">
          <a:xfrm>
            <a:off x="179388" y="2179638"/>
            <a:ext cx="8785225" cy="4087812"/>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defRPr/>
            </a:pPr>
            <a:r>
              <a:rPr kumimoji="1" lang="en-US" altLang="zh-CN" sz="1550" b="1" dirty="0" smtClean="0">
                <a:latin typeface="Courier New" panose="02070309020205020404" pitchFamily="49" charset="0"/>
                <a:ea typeface="仿宋" panose="02010609060101010101" pitchFamily="49" charset="-122"/>
                <a:cs typeface="Courier New" panose="02070309020205020404" pitchFamily="49" charset="0"/>
              </a:rPr>
              <a:t>    ADT Complex  {</a:t>
            </a:r>
          </a:p>
          <a:p>
            <a:pPr eaLnBrk="1" hangingPunct="1">
              <a:lnSpc>
                <a:spcPct val="120000"/>
              </a:lnSpc>
              <a:defRPr/>
            </a:pPr>
            <a:r>
              <a:rPr kumimoji="1" lang="en-US" altLang="zh-CN" sz="1550" b="1" dirty="0" smtClean="0">
                <a:latin typeface="Courier New" panose="02070309020205020404" pitchFamily="49" charset="0"/>
                <a:ea typeface="仿宋" panose="02010609060101010101" pitchFamily="49" charset="-122"/>
                <a:cs typeface="Courier New" panose="02070309020205020404" pitchFamily="49" charset="0"/>
              </a:rPr>
              <a:t>      Data</a:t>
            </a:r>
            <a:r>
              <a:rPr kumimoji="1" lang="zh-CN" altLang="en-US" sz="1550" b="1" dirty="0" smtClean="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defRPr/>
            </a:pPr>
            <a:r>
              <a:rPr kumimoji="1" lang="zh-CN" altLang="en-US" sz="1550" b="1" dirty="0" smtClean="0">
                <a:latin typeface="Courier New" panose="02070309020205020404" pitchFamily="49" charset="0"/>
                <a:ea typeface="仿宋" panose="02010609060101010101" pitchFamily="49" charset="-122"/>
                <a:cs typeface="Courier New" panose="02070309020205020404" pitchFamily="49" charset="0"/>
              </a:rPr>
              <a:t>        </a:t>
            </a:r>
            <a:r>
              <a:rPr kumimoji="1" lang="en-US" altLang="zh-CN" sz="1550" b="1" dirty="0" smtClean="0">
                <a:latin typeface="Courier New" panose="02070309020205020404" pitchFamily="49" charset="0"/>
                <a:ea typeface="仿宋" panose="02010609060101010101" pitchFamily="49" charset="-122"/>
                <a:cs typeface="Courier New" panose="02070309020205020404" pitchFamily="49" charset="0"/>
              </a:rPr>
              <a:t>D={e1,e2|e1,e2</a:t>
            </a:r>
            <a:r>
              <a:rPr kumimoji="1" lang="en-US" altLang="zh-CN" sz="1550" b="1" dirty="0" smtClean="0">
                <a:latin typeface="Courier New" panose="02070309020205020404" pitchFamily="49" charset="0"/>
                <a:ea typeface="仿宋" panose="02010609060101010101" pitchFamily="49" charset="-122"/>
                <a:cs typeface="Courier New" panose="02070309020205020404" pitchFamily="49" charset="0"/>
                <a:sym typeface="Symbol" panose="05050102010706020507" pitchFamily="18" charset="2"/>
              </a:rPr>
              <a:t></a:t>
            </a:r>
            <a:r>
              <a:rPr kumimoji="1" lang="en-US" altLang="zh-CN" sz="1550" b="1" dirty="0" smtClean="0">
                <a:latin typeface="Courier New" panose="02070309020205020404" pitchFamily="49" charset="0"/>
                <a:ea typeface="仿宋" panose="02010609060101010101" pitchFamily="49" charset="-122"/>
                <a:cs typeface="Courier New" panose="02070309020205020404" pitchFamily="49" charset="0"/>
              </a:rPr>
              <a:t>RealSet}</a:t>
            </a:r>
          </a:p>
          <a:p>
            <a:pPr eaLnBrk="1" hangingPunct="1">
              <a:lnSpc>
                <a:spcPct val="120000"/>
              </a:lnSpc>
              <a:defRPr/>
            </a:pPr>
            <a:r>
              <a:rPr kumimoji="1" lang="en-US" altLang="zh-CN" sz="1550" b="1" dirty="0" smtClean="0">
                <a:latin typeface="Courier New" panose="02070309020205020404" pitchFamily="49" charset="0"/>
                <a:ea typeface="仿宋" panose="02010609060101010101" pitchFamily="49" charset="-122"/>
                <a:cs typeface="Courier New" panose="02070309020205020404" pitchFamily="49" charset="0"/>
              </a:rPr>
              <a:t>      Relation</a:t>
            </a:r>
            <a:r>
              <a:rPr kumimoji="1" lang="zh-CN" altLang="en-US" sz="1550" b="1" dirty="0" smtClean="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defRPr/>
            </a:pPr>
            <a:r>
              <a:rPr kumimoji="1" lang="zh-CN" altLang="en-US" sz="1550" b="1" dirty="0" smtClean="0">
                <a:latin typeface="Courier New" panose="02070309020205020404" pitchFamily="49" charset="0"/>
                <a:ea typeface="仿宋" panose="02010609060101010101" pitchFamily="49" charset="-122"/>
                <a:cs typeface="Courier New" panose="02070309020205020404" pitchFamily="49" charset="0"/>
              </a:rPr>
              <a:t>        </a:t>
            </a:r>
            <a:r>
              <a:rPr kumimoji="1" lang="en-US" altLang="zh-CN" sz="1550" b="1" dirty="0" smtClean="0">
                <a:latin typeface="Courier New" panose="02070309020205020404" pitchFamily="49" charset="0"/>
                <a:ea typeface="仿宋" panose="02010609060101010101" pitchFamily="49" charset="-122"/>
                <a:cs typeface="Courier New" panose="02070309020205020404" pitchFamily="49" charset="0"/>
              </a:rPr>
              <a:t>R={&lt;e1,e2&gt;|e1</a:t>
            </a:r>
            <a:r>
              <a:rPr kumimoji="1" lang="zh-CN" altLang="en-US" sz="1550" b="1" dirty="0" smtClean="0">
                <a:latin typeface="Courier New" panose="02070309020205020404" pitchFamily="49" charset="0"/>
                <a:ea typeface="仿宋" panose="02010609060101010101" pitchFamily="49" charset="-122"/>
                <a:cs typeface="Courier New" panose="02070309020205020404" pitchFamily="49" charset="0"/>
              </a:rPr>
              <a:t>是复数的实数部分，</a:t>
            </a:r>
            <a:r>
              <a:rPr kumimoji="1" lang="en-US" altLang="zh-CN" sz="1550" b="1" dirty="0" smtClean="0">
                <a:latin typeface="Courier New" panose="02070309020205020404" pitchFamily="49" charset="0"/>
                <a:ea typeface="仿宋" panose="02010609060101010101" pitchFamily="49" charset="-122"/>
                <a:cs typeface="Courier New" panose="02070309020205020404" pitchFamily="49" charset="0"/>
              </a:rPr>
              <a:t>e2</a:t>
            </a:r>
            <a:r>
              <a:rPr kumimoji="1" lang="zh-CN" altLang="en-US" sz="1550" b="1" dirty="0" smtClean="0">
                <a:latin typeface="Courier New" panose="02070309020205020404" pitchFamily="49" charset="0"/>
                <a:ea typeface="仿宋" panose="02010609060101010101" pitchFamily="49" charset="-122"/>
                <a:cs typeface="Courier New" panose="02070309020205020404" pitchFamily="49" charset="0"/>
              </a:rPr>
              <a:t>是复数的虚数部分</a:t>
            </a:r>
            <a:r>
              <a:rPr kumimoji="1" lang="en-US" altLang="zh-CN" sz="1550" b="1" dirty="0" smtClean="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defRPr/>
            </a:pPr>
            <a:r>
              <a:rPr kumimoji="1" lang="en-US" altLang="zh-CN" sz="1550" b="1" dirty="0" smtClean="0">
                <a:latin typeface="Courier New" panose="02070309020205020404" pitchFamily="49" charset="0"/>
                <a:ea typeface="仿宋" panose="02010609060101010101" pitchFamily="49" charset="-122"/>
                <a:cs typeface="Courier New" panose="02070309020205020404" pitchFamily="49" charset="0"/>
              </a:rPr>
              <a:t>      Operation</a:t>
            </a:r>
            <a:r>
              <a:rPr kumimoji="1" lang="zh-CN" altLang="en-US" sz="1550" b="1" dirty="0" smtClean="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defRPr/>
            </a:pPr>
            <a:r>
              <a:rPr kumimoji="1" lang="zh-CN" altLang="en-US" sz="1550" b="1" dirty="0" smtClean="0">
                <a:latin typeface="Courier New" panose="02070309020205020404" pitchFamily="49" charset="0"/>
                <a:ea typeface="仿宋" panose="02010609060101010101" pitchFamily="49" charset="-122"/>
                <a:cs typeface="Courier New" panose="02070309020205020404" pitchFamily="49" charset="0"/>
              </a:rPr>
              <a:t>        </a:t>
            </a:r>
            <a:r>
              <a:rPr kumimoji="1" lang="en-US" altLang="zh-CN" sz="1550" b="1" dirty="0" err="1" smtClean="0">
                <a:latin typeface="Courier New" panose="02070309020205020404" pitchFamily="49" charset="0"/>
                <a:ea typeface="仿宋" panose="02010609060101010101" pitchFamily="49" charset="-122"/>
                <a:cs typeface="Courier New" panose="02070309020205020404" pitchFamily="49" charset="0"/>
              </a:rPr>
              <a:t>InitComplex</a:t>
            </a:r>
            <a:r>
              <a:rPr kumimoji="1" lang="en-US" altLang="zh-CN" sz="1550" b="1" dirty="0" smtClean="0">
                <a:latin typeface="Courier New" panose="02070309020205020404" pitchFamily="49" charset="0"/>
                <a:ea typeface="仿宋" panose="02010609060101010101" pitchFamily="49" charset="-122"/>
                <a:cs typeface="Courier New" panose="02070309020205020404" pitchFamily="49" charset="0"/>
              </a:rPr>
              <a:t>(&amp;z,v1,v2)</a:t>
            </a:r>
          </a:p>
          <a:p>
            <a:pPr eaLnBrk="1" hangingPunct="1">
              <a:lnSpc>
                <a:spcPct val="120000"/>
              </a:lnSpc>
              <a:defRPr/>
            </a:pPr>
            <a:r>
              <a:rPr kumimoji="1" lang="en-US" altLang="zh-CN" sz="1550" b="1" dirty="0" smtClean="0">
                <a:latin typeface="Courier New" panose="02070309020205020404" pitchFamily="49" charset="0"/>
                <a:ea typeface="仿宋" panose="02010609060101010101" pitchFamily="49" charset="-122"/>
                <a:cs typeface="Courier New" panose="02070309020205020404" pitchFamily="49" charset="0"/>
              </a:rPr>
              <a:t>          </a:t>
            </a:r>
            <a:r>
              <a:rPr kumimoji="1" lang="zh-CN" altLang="en-US" sz="1550" b="1" dirty="0" smtClean="0">
                <a:latin typeface="Courier New" panose="02070309020205020404" pitchFamily="49" charset="0"/>
                <a:ea typeface="仿宋" panose="02010609060101010101" pitchFamily="49" charset="-122"/>
                <a:cs typeface="Courier New" panose="02070309020205020404" pitchFamily="49" charset="0"/>
              </a:rPr>
              <a:t>初始条件：无</a:t>
            </a:r>
          </a:p>
          <a:p>
            <a:pPr eaLnBrk="1" hangingPunct="1">
              <a:lnSpc>
                <a:spcPct val="120000"/>
              </a:lnSpc>
              <a:defRPr/>
            </a:pPr>
            <a:r>
              <a:rPr kumimoji="1" lang="zh-CN" altLang="en-US" sz="1550" b="1" dirty="0" smtClean="0">
                <a:latin typeface="Courier New" panose="02070309020205020404" pitchFamily="49" charset="0"/>
                <a:ea typeface="仿宋" panose="02010609060101010101" pitchFamily="49" charset="-122"/>
                <a:cs typeface="Courier New" panose="02070309020205020404" pitchFamily="49" charset="0"/>
              </a:rPr>
              <a:t>          操作结果：构造并返回复数</a:t>
            </a:r>
            <a:r>
              <a:rPr kumimoji="1" lang="en-US" altLang="zh-CN" sz="1550" b="1" dirty="0" smtClean="0">
                <a:latin typeface="Courier New" panose="02070309020205020404" pitchFamily="49" charset="0"/>
                <a:ea typeface="仿宋" panose="02010609060101010101" pitchFamily="49" charset="-122"/>
                <a:cs typeface="Courier New" panose="02070309020205020404" pitchFamily="49" charset="0"/>
              </a:rPr>
              <a:t>z</a:t>
            </a:r>
            <a:r>
              <a:rPr kumimoji="1" lang="zh-CN" altLang="en-US" sz="1550" b="1" dirty="0" smtClean="0">
                <a:latin typeface="Courier New" panose="02070309020205020404" pitchFamily="49" charset="0"/>
                <a:ea typeface="仿宋" panose="02010609060101010101" pitchFamily="49" charset="-122"/>
                <a:cs typeface="Courier New" panose="02070309020205020404" pitchFamily="49" charset="0"/>
              </a:rPr>
              <a:t>，其实部和虚部分别赋予参数</a:t>
            </a:r>
            <a:r>
              <a:rPr kumimoji="1" lang="en-US" altLang="zh-CN" sz="1550" b="1" dirty="0" smtClean="0">
                <a:latin typeface="Courier New" panose="02070309020205020404" pitchFamily="49" charset="0"/>
                <a:ea typeface="仿宋" panose="02010609060101010101" pitchFamily="49" charset="-122"/>
                <a:cs typeface="Courier New" panose="02070309020205020404" pitchFamily="49" charset="0"/>
              </a:rPr>
              <a:t>v1</a:t>
            </a:r>
            <a:r>
              <a:rPr kumimoji="1" lang="zh-CN" altLang="en-US" sz="1550" b="1" dirty="0" smtClean="0">
                <a:latin typeface="Courier New" panose="02070309020205020404" pitchFamily="49" charset="0"/>
                <a:ea typeface="仿宋" panose="02010609060101010101" pitchFamily="49" charset="-122"/>
                <a:cs typeface="Courier New" panose="02070309020205020404" pitchFamily="49" charset="0"/>
              </a:rPr>
              <a:t>和</a:t>
            </a:r>
            <a:r>
              <a:rPr kumimoji="1" lang="en-US" altLang="zh-CN" sz="1550" b="1" dirty="0" smtClean="0">
                <a:latin typeface="Courier New" panose="02070309020205020404" pitchFamily="49" charset="0"/>
                <a:ea typeface="仿宋" panose="02010609060101010101" pitchFamily="49" charset="-122"/>
                <a:cs typeface="Courier New" panose="02070309020205020404" pitchFamily="49" charset="0"/>
              </a:rPr>
              <a:t>v2</a:t>
            </a:r>
            <a:r>
              <a:rPr kumimoji="1" lang="zh-CN" altLang="en-US" sz="1550" b="1" dirty="0" smtClean="0">
                <a:latin typeface="Courier New" panose="02070309020205020404" pitchFamily="49" charset="0"/>
                <a:ea typeface="仿宋" panose="02010609060101010101" pitchFamily="49" charset="-122"/>
                <a:cs typeface="Courier New" panose="02070309020205020404" pitchFamily="49" charset="0"/>
              </a:rPr>
              <a:t>的值</a:t>
            </a:r>
          </a:p>
          <a:p>
            <a:pPr eaLnBrk="1" hangingPunct="1">
              <a:lnSpc>
                <a:spcPct val="120000"/>
              </a:lnSpc>
              <a:defRPr/>
            </a:pPr>
            <a:r>
              <a:rPr kumimoji="1" lang="zh-CN" altLang="en-US" sz="1550" b="1" dirty="0" smtClean="0">
                <a:latin typeface="Courier New" panose="02070309020205020404" pitchFamily="49" charset="0"/>
                <a:ea typeface="仿宋" panose="02010609060101010101" pitchFamily="49" charset="-122"/>
                <a:cs typeface="Courier New" panose="02070309020205020404" pitchFamily="49" charset="0"/>
              </a:rPr>
              <a:t>        </a:t>
            </a:r>
            <a:r>
              <a:rPr kumimoji="1" lang="en-US" altLang="zh-CN" sz="1550" b="1" dirty="0" err="1" smtClean="0">
                <a:latin typeface="Courier New" panose="02070309020205020404" pitchFamily="49" charset="0"/>
                <a:ea typeface="仿宋" panose="02010609060101010101" pitchFamily="49" charset="-122"/>
                <a:cs typeface="Courier New" panose="02070309020205020404" pitchFamily="49" charset="0"/>
              </a:rPr>
              <a:t>GetReal</a:t>
            </a:r>
            <a:r>
              <a:rPr kumimoji="1" lang="en-US" altLang="zh-CN" sz="1550" b="1" dirty="0" smtClean="0">
                <a:latin typeface="Courier New" panose="02070309020205020404" pitchFamily="49" charset="0"/>
                <a:ea typeface="仿宋" panose="02010609060101010101" pitchFamily="49" charset="-122"/>
                <a:cs typeface="Courier New" panose="02070309020205020404" pitchFamily="49" charset="0"/>
              </a:rPr>
              <a:t>(z,&amp;</a:t>
            </a:r>
            <a:r>
              <a:rPr kumimoji="1" lang="en-US" altLang="zh-CN" sz="1550" b="1" dirty="0" err="1" smtClean="0">
                <a:latin typeface="Courier New" panose="02070309020205020404" pitchFamily="49" charset="0"/>
                <a:ea typeface="仿宋" panose="02010609060101010101" pitchFamily="49" charset="-122"/>
                <a:cs typeface="Courier New" panose="02070309020205020404" pitchFamily="49" charset="0"/>
              </a:rPr>
              <a:t>RealPart</a:t>
            </a:r>
            <a:r>
              <a:rPr kumimoji="1" lang="en-US" altLang="zh-CN" sz="1550" b="1" dirty="0" smtClean="0">
                <a:latin typeface="Courier New" panose="02070309020205020404" pitchFamily="49" charset="0"/>
                <a:ea typeface="仿宋" panose="02010609060101010101" pitchFamily="49" charset="-122"/>
                <a:cs typeface="Courier New" panose="02070309020205020404" pitchFamily="49" charset="0"/>
              </a:rPr>
              <a:t>)</a:t>
            </a:r>
          </a:p>
          <a:p>
            <a:pPr eaLnBrk="1" hangingPunct="1">
              <a:lnSpc>
                <a:spcPct val="120000"/>
              </a:lnSpc>
              <a:defRPr/>
            </a:pPr>
            <a:r>
              <a:rPr kumimoji="1" lang="zh-CN" altLang="en-US" sz="1550" b="1" dirty="0" smtClean="0">
                <a:latin typeface="Courier New" panose="02070309020205020404" pitchFamily="49" charset="0"/>
                <a:ea typeface="仿宋" panose="02010609060101010101" pitchFamily="49" charset="-122"/>
                <a:cs typeface="Courier New" panose="02070309020205020404" pitchFamily="49" charset="0"/>
              </a:rPr>
              <a:t>          初始条件：复数</a:t>
            </a:r>
            <a:r>
              <a:rPr kumimoji="1" lang="en-US" altLang="zh-CN" sz="1550" b="1" dirty="0" smtClean="0">
                <a:latin typeface="Courier New" panose="02070309020205020404" pitchFamily="49" charset="0"/>
                <a:ea typeface="仿宋" panose="02010609060101010101" pitchFamily="49" charset="-122"/>
                <a:cs typeface="Courier New" panose="02070309020205020404" pitchFamily="49" charset="0"/>
              </a:rPr>
              <a:t>z</a:t>
            </a:r>
            <a:r>
              <a:rPr kumimoji="1" lang="zh-CN" altLang="en-US" sz="1550" b="1" dirty="0" smtClean="0">
                <a:latin typeface="Courier New" panose="02070309020205020404" pitchFamily="49" charset="0"/>
                <a:ea typeface="仿宋" panose="02010609060101010101" pitchFamily="49" charset="-122"/>
                <a:cs typeface="Courier New" panose="02070309020205020404" pitchFamily="49" charset="0"/>
              </a:rPr>
              <a:t>已经存在。</a:t>
            </a:r>
          </a:p>
          <a:p>
            <a:pPr eaLnBrk="1" hangingPunct="1">
              <a:lnSpc>
                <a:spcPct val="120000"/>
              </a:lnSpc>
              <a:defRPr/>
            </a:pPr>
            <a:r>
              <a:rPr kumimoji="1" lang="zh-CN" altLang="en-US" sz="1550" b="1" dirty="0" smtClean="0">
                <a:latin typeface="Courier New" panose="02070309020205020404" pitchFamily="49" charset="0"/>
                <a:ea typeface="仿宋" panose="02010609060101010101" pitchFamily="49" charset="-122"/>
                <a:cs typeface="Courier New" panose="02070309020205020404" pitchFamily="49" charset="0"/>
              </a:rPr>
              <a:t>          操作结果：用</a:t>
            </a:r>
            <a:r>
              <a:rPr kumimoji="1" lang="en-US" altLang="zh-CN" sz="1550" b="1" dirty="0" err="1" smtClean="0">
                <a:latin typeface="Courier New" panose="02070309020205020404" pitchFamily="49" charset="0"/>
                <a:ea typeface="仿宋" panose="02010609060101010101" pitchFamily="49" charset="-122"/>
                <a:cs typeface="Courier New" panose="02070309020205020404" pitchFamily="49" charset="0"/>
              </a:rPr>
              <a:t>RealPart</a:t>
            </a:r>
            <a:r>
              <a:rPr kumimoji="1" lang="zh-CN" altLang="en-US" sz="1550" b="1" dirty="0" smtClean="0">
                <a:latin typeface="Courier New" panose="02070309020205020404" pitchFamily="49" charset="0"/>
                <a:ea typeface="仿宋" panose="02010609060101010101" pitchFamily="49" charset="-122"/>
                <a:cs typeface="Courier New" panose="02070309020205020404" pitchFamily="49" charset="0"/>
              </a:rPr>
              <a:t>返回复数</a:t>
            </a:r>
            <a:r>
              <a:rPr kumimoji="1" lang="en-US" altLang="zh-CN" sz="1550" b="1" dirty="0" smtClean="0">
                <a:latin typeface="Courier New" panose="02070309020205020404" pitchFamily="49" charset="0"/>
                <a:ea typeface="仿宋" panose="02010609060101010101" pitchFamily="49" charset="-122"/>
                <a:cs typeface="Courier New" panose="02070309020205020404" pitchFamily="49" charset="0"/>
              </a:rPr>
              <a:t>z</a:t>
            </a:r>
            <a:r>
              <a:rPr kumimoji="1" lang="zh-CN" altLang="en-US" sz="1550" b="1" dirty="0" smtClean="0">
                <a:latin typeface="Courier New" panose="02070309020205020404" pitchFamily="49" charset="0"/>
                <a:ea typeface="仿宋" panose="02010609060101010101" pitchFamily="49" charset="-122"/>
                <a:cs typeface="Courier New" panose="02070309020205020404" pitchFamily="49" charset="0"/>
              </a:rPr>
              <a:t>的实部值。</a:t>
            </a:r>
            <a:endParaRPr kumimoji="1" lang="en-US" altLang="zh-CN" sz="1550" b="1" dirty="0" smtClean="0">
              <a:latin typeface="Courier New" panose="02070309020205020404" pitchFamily="49" charset="0"/>
              <a:ea typeface="仿宋" panose="02010609060101010101" pitchFamily="49" charset="-122"/>
              <a:cs typeface="Courier New" panose="02070309020205020404" pitchFamily="49" charset="0"/>
            </a:endParaRPr>
          </a:p>
          <a:p>
            <a:pPr eaLnBrk="1" hangingPunct="1">
              <a:lnSpc>
                <a:spcPct val="120000"/>
              </a:lnSpc>
              <a:defRPr/>
            </a:pPr>
            <a:r>
              <a:rPr kumimoji="1" lang="en-US" altLang="zh-CN" sz="1550" b="1" dirty="0" smtClean="0">
                <a:latin typeface="Courier New" panose="02070309020205020404" pitchFamily="49" charset="0"/>
                <a:ea typeface="仿宋" panose="02010609060101010101" pitchFamily="49" charset="-122"/>
                <a:cs typeface="Courier New" panose="02070309020205020404" pitchFamily="49" charset="0"/>
              </a:rPr>
              <a:t>        …………</a:t>
            </a:r>
          </a:p>
          <a:p>
            <a:pPr eaLnBrk="1" hangingPunct="1">
              <a:lnSpc>
                <a:spcPct val="120000"/>
              </a:lnSpc>
              <a:defRPr/>
            </a:pPr>
            <a:r>
              <a:rPr kumimoji="1" lang="en-US" altLang="zh-CN" sz="1550" b="1" dirty="0" smtClean="0">
                <a:latin typeface="Courier New" panose="02070309020205020404" pitchFamily="49" charset="0"/>
                <a:ea typeface="仿宋" panose="02010609060101010101" pitchFamily="49" charset="-122"/>
                <a:cs typeface="Courier New" panose="02070309020205020404" pitchFamily="49" charset="0"/>
              </a:rPr>
              <a:t>    } ADT Complex</a:t>
            </a:r>
            <a:endParaRPr kumimoji="1" lang="zh-CN" altLang="pt-BR" sz="1550" b="1" dirty="0" smtClean="0">
              <a:latin typeface="Courier New" panose="02070309020205020404" pitchFamily="49" charset="0"/>
              <a:ea typeface="仿宋" panose="02010609060101010101" pitchFamily="49" charset="-122"/>
              <a:cs typeface="Courier New" panose="02070309020205020404" pitchFamily="49" charset="0"/>
            </a:endParaRPr>
          </a:p>
        </p:txBody>
      </p:sp>
      <p:grpSp>
        <p:nvGrpSpPr>
          <p:cNvPr id="21" name="Group 186"/>
          <p:cNvGrpSpPr>
            <a:grpSpLocks/>
          </p:cNvGrpSpPr>
          <p:nvPr/>
        </p:nvGrpSpPr>
        <p:grpSpPr bwMode="auto">
          <a:xfrm>
            <a:off x="4419600" y="1900238"/>
            <a:ext cx="4221163" cy="1889125"/>
            <a:chOff x="3470" y="1378"/>
            <a:chExt cx="1995" cy="1190"/>
          </a:xfrm>
        </p:grpSpPr>
        <p:sp>
          <p:nvSpPr>
            <p:cNvPr id="39946" name="AutoShape 184"/>
            <p:cNvSpPr>
              <a:spLocks noChangeArrowheads="1"/>
            </p:cNvSpPr>
            <p:nvPr/>
          </p:nvSpPr>
          <p:spPr bwMode="auto">
            <a:xfrm flipH="1">
              <a:off x="3470" y="1378"/>
              <a:ext cx="1995" cy="1190"/>
            </a:xfrm>
            <a:prstGeom prst="wedgeRectCallout">
              <a:avLst>
                <a:gd name="adj1" fmla="val -3185"/>
                <a:gd name="adj2" fmla="val 71722"/>
              </a:avLst>
            </a:prstGeom>
            <a:gradFill rotWithShape="0">
              <a:gsLst>
                <a:gs pos="0">
                  <a:srgbClr val="FFFFFF"/>
                </a:gs>
                <a:gs pos="100000">
                  <a:srgbClr val="FFCCCC"/>
                </a:gs>
              </a:gsLst>
              <a:lin ang="18900000" scaled="1"/>
            </a:gradFill>
            <a:ln w="57150">
              <a:solidFill>
                <a:srgbClr val="FF0000"/>
              </a:solidFill>
              <a:miter lim="800000"/>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39947" name="Text Box 185"/>
            <p:cNvSpPr txBox="1">
              <a:spLocks noChangeArrowheads="1"/>
            </p:cNvSpPr>
            <p:nvPr/>
          </p:nvSpPr>
          <p:spPr bwMode="auto">
            <a:xfrm>
              <a:off x="3532" y="1470"/>
              <a:ext cx="1867" cy="1037"/>
            </a:xfrm>
            <a:prstGeom prst="rect">
              <a:avLst/>
            </a:prstGeom>
            <a:noFill/>
            <a:ln>
              <a:noFill/>
            </a:ln>
            <a:extLst>
              <a:ext uri="{909E8E84-426E-40DD-AFC4-6F175D3DCCD1}">
                <a14:hiddenFill xmlns:a14="http://schemas.microsoft.com/office/drawing/2010/main">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t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从定义的角度看，抽象数据类型中的每一个操作都应该力求功能单一且明确，并减少各操作的功能重叠。</a:t>
              </a:r>
              <a:endParaRPr kumimoji="1" lang="zh-CN" altLang="en-US" sz="2000">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grpSp>
      <p:grpSp>
        <p:nvGrpSpPr>
          <p:cNvPr id="24" name="Group 186"/>
          <p:cNvGrpSpPr>
            <a:grpSpLocks/>
          </p:cNvGrpSpPr>
          <p:nvPr/>
        </p:nvGrpSpPr>
        <p:grpSpPr bwMode="auto">
          <a:xfrm>
            <a:off x="4419600" y="1900238"/>
            <a:ext cx="4221163" cy="1889125"/>
            <a:chOff x="3470" y="1378"/>
            <a:chExt cx="1995" cy="1190"/>
          </a:xfrm>
        </p:grpSpPr>
        <p:sp>
          <p:nvSpPr>
            <p:cNvPr id="39944" name="AutoShape 184"/>
            <p:cNvSpPr>
              <a:spLocks noChangeArrowheads="1"/>
            </p:cNvSpPr>
            <p:nvPr/>
          </p:nvSpPr>
          <p:spPr bwMode="auto">
            <a:xfrm flipH="1">
              <a:off x="3470" y="1378"/>
              <a:ext cx="1995" cy="1190"/>
            </a:xfrm>
            <a:prstGeom prst="wedgeRectCallout">
              <a:avLst>
                <a:gd name="adj1" fmla="val -3185"/>
                <a:gd name="adj2" fmla="val 71722"/>
              </a:avLst>
            </a:prstGeom>
            <a:gradFill rotWithShape="0">
              <a:gsLst>
                <a:gs pos="0">
                  <a:srgbClr val="FFFFFF"/>
                </a:gs>
                <a:gs pos="100000">
                  <a:srgbClr val="CCFFFF"/>
                </a:gs>
              </a:gsLst>
              <a:lin ang="18900000" scaled="1"/>
            </a:gradFill>
            <a:ln w="57150">
              <a:solidFill>
                <a:srgbClr val="3333FF"/>
              </a:solidFill>
              <a:miter lim="800000"/>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39945" name="Text Box 185"/>
            <p:cNvSpPr txBox="1">
              <a:spLocks noChangeArrowheads="1"/>
            </p:cNvSpPr>
            <p:nvPr/>
          </p:nvSpPr>
          <p:spPr bwMode="auto">
            <a:xfrm>
              <a:off x="3532" y="1470"/>
              <a:ext cx="1867" cy="1037"/>
            </a:xfrm>
            <a:prstGeom prst="rect">
              <a:avLst/>
            </a:prstGeom>
            <a:noFill/>
            <a:ln>
              <a:noFill/>
            </a:ln>
            <a:extLst>
              <a:ext uri="{909E8E84-426E-40DD-AFC4-6F175D3DCCD1}">
                <a14:hiddenFill xmlns:a14="http://schemas.microsoft.com/office/drawing/2010/main">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t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从编程的角度看，各个模块之间必须有严格约定的接口，因此首先需要利用固有数据类型表示并描述上述定义的各个操作。</a:t>
              </a:r>
              <a:endParaRPr kumimoji="1" lang="zh-CN" altLang="en-US" sz="2000">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grpSp>
    </p:spTree>
    <p:extLst>
      <p:ext uri="{BB962C8B-B14F-4D97-AF65-F5344CB8AC3E}">
        <p14:creationId xmlns:p14="http://schemas.microsoft.com/office/powerpoint/2010/main" val="398849746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lide(fromBottom)">
                                      <p:cBhvr>
                                        <p:cTn id="7" dur="500"/>
                                        <p:tgtEl>
                                          <p:spTgt spid="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12"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strips(downLeft)">
                                      <p:cBhvr>
                                        <p:cTn id="17" dur="500"/>
                                        <p:tgtEl>
                                          <p:spTgt spid="2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xit" presetSubtype="12" fill="hold" nodeType="clickEffect">
                                  <p:stCondLst>
                                    <p:cond delay="0"/>
                                  </p:stCondLst>
                                  <p:childTnLst>
                                    <p:animEffect transition="out" filter="strips(downLeft)">
                                      <p:cBhvr>
                                        <p:cTn id="21" dur="500"/>
                                        <p:tgtEl>
                                          <p:spTgt spid="21"/>
                                        </p:tgtEl>
                                      </p:cBhvr>
                                    </p:animEffect>
                                    <p:set>
                                      <p:cBhvr>
                                        <p:cTn id="22" dur="1" fill="hold">
                                          <p:stCondLst>
                                            <p:cond delay="499"/>
                                          </p:stCondLst>
                                        </p:cTn>
                                        <p:tgtEl>
                                          <p:spTgt spid="21"/>
                                        </p:tgtEl>
                                        <p:attrNameLst>
                                          <p:attrName>style.visibility</p:attrName>
                                        </p:attrNameLst>
                                      </p:cBhvr>
                                      <p:to>
                                        <p:strVal val="hidden"/>
                                      </p:to>
                                    </p:set>
                                  </p:childTnLst>
                                </p:cTn>
                              </p:par>
                            </p:childTnLst>
                          </p:cTn>
                        </p:par>
                        <p:par>
                          <p:cTn id="23" fill="hold" nodeType="afterGroup">
                            <p:stCondLst>
                              <p:cond delay="500"/>
                            </p:stCondLst>
                            <p:childTnLst>
                              <p:par>
                                <p:cTn id="24" presetID="18" presetClass="entr" presetSubtype="12"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strips(downLeft)">
                                      <p:cBhvr>
                                        <p:cTn id="26" dur="500"/>
                                        <p:tgtEl>
                                          <p:spTgt spid="2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8" presetClass="exit" presetSubtype="12" fill="hold" nodeType="clickEffect">
                                  <p:stCondLst>
                                    <p:cond delay="0"/>
                                  </p:stCondLst>
                                  <p:childTnLst>
                                    <p:animEffect transition="out" filter="strips(downLeft)">
                                      <p:cBhvr>
                                        <p:cTn id="30" dur="500"/>
                                        <p:tgtEl>
                                          <p:spTgt spid="24"/>
                                        </p:tgtEl>
                                      </p:cBhvr>
                                    </p:animEffect>
                                    <p:set>
                                      <p:cBhvr>
                                        <p:cTn id="31"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100"/>
          <p:cNvGrpSpPr>
            <a:grpSpLocks/>
          </p:cNvGrpSpPr>
          <p:nvPr/>
        </p:nvGrpSpPr>
        <p:grpSpPr bwMode="auto">
          <a:xfrm>
            <a:off x="0" y="0"/>
            <a:ext cx="9144000" cy="6858000"/>
            <a:chOff x="0" y="0"/>
            <a:chExt cx="5760" cy="4320"/>
          </a:xfrm>
        </p:grpSpPr>
        <p:sp>
          <p:nvSpPr>
            <p:cNvPr id="8206" name="Rectangle 101"/>
            <p:cNvSpPr>
              <a:spLocks noChangeArrowheads="1"/>
            </p:cNvSpPr>
            <p:nvPr/>
          </p:nvSpPr>
          <p:spPr bwMode="auto">
            <a:xfrm>
              <a:off x="0" y="0"/>
              <a:ext cx="5760" cy="4320"/>
            </a:xfrm>
            <a:prstGeom prst="rect">
              <a:avLst/>
            </a:prstGeom>
            <a:gradFill rotWithShape="1">
              <a:gsLst>
                <a:gs pos="0">
                  <a:srgbClr val="99CCFF"/>
                </a:gs>
                <a:gs pos="50000">
                  <a:srgbClr val="FFFFFF"/>
                </a:gs>
                <a:gs pos="100000">
                  <a:srgbClr val="99CCFF"/>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latin typeface="Times New Roman" panose="02020603050405020304" pitchFamily="18" charset="0"/>
                <a:ea typeface="幼圆" panose="02010509060101010101" pitchFamily="49" charset="-122"/>
              </a:endParaRPr>
            </a:p>
          </p:txBody>
        </p:sp>
        <p:sp>
          <p:nvSpPr>
            <p:cNvPr id="8207" name="Rectangle 102"/>
            <p:cNvSpPr>
              <a:spLocks noChangeArrowheads="1"/>
            </p:cNvSpPr>
            <p:nvPr/>
          </p:nvSpPr>
          <p:spPr bwMode="auto">
            <a:xfrm>
              <a:off x="0" y="432"/>
              <a:ext cx="2928"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9191" name="Rectangle 103"/>
            <p:cNvSpPr>
              <a:spLocks noChangeArrowheads="1"/>
            </p:cNvSpPr>
            <p:nvPr/>
          </p:nvSpPr>
          <p:spPr bwMode="auto">
            <a:xfrm>
              <a:off x="0" y="3312"/>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89192" name="Rectangle 104"/>
            <p:cNvSpPr>
              <a:spLocks noChangeArrowheads="1"/>
            </p:cNvSpPr>
            <p:nvPr/>
          </p:nvSpPr>
          <p:spPr bwMode="auto">
            <a:xfrm>
              <a:off x="0" y="864"/>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8210" name="Rectangle 105"/>
            <p:cNvSpPr>
              <a:spLocks noChangeArrowheads="1"/>
            </p:cNvSpPr>
            <p:nvPr/>
          </p:nvSpPr>
          <p:spPr bwMode="auto">
            <a:xfrm>
              <a:off x="2928" y="0"/>
              <a:ext cx="2832"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211" name="Rectangle 106"/>
            <p:cNvSpPr>
              <a:spLocks noChangeArrowheads="1"/>
            </p:cNvSpPr>
            <p:nvPr/>
          </p:nvSpPr>
          <p:spPr bwMode="auto">
            <a:xfrm>
              <a:off x="2928" y="3888"/>
              <a:ext cx="2832"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212" name="Rectangle 107"/>
            <p:cNvSpPr>
              <a:spLocks noChangeArrowheads="1"/>
            </p:cNvSpPr>
            <p:nvPr/>
          </p:nvSpPr>
          <p:spPr bwMode="auto">
            <a:xfrm>
              <a:off x="0" y="3456"/>
              <a:ext cx="2928"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213" name="Rectangle 108"/>
            <p:cNvSpPr>
              <a:spLocks noChangeArrowheads="1"/>
            </p:cNvSpPr>
            <p:nvPr/>
          </p:nvSpPr>
          <p:spPr bwMode="auto">
            <a:xfrm>
              <a:off x="2928" y="1008"/>
              <a:ext cx="2832" cy="2304"/>
            </a:xfrm>
            <a:prstGeom prst="rect">
              <a:avLst/>
            </a:prstGeom>
            <a:gradFill rotWithShape="1">
              <a:gsLst>
                <a:gs pos="0">
                  <a:srgbClr val="000000"/>
                </a:gs>
                <a:gs pos="100000">
                  <a:srgbClr val="333399"/>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nvGrpSpPr>
            <p:cNvPr id="8214" name="Group 109"/>
            <p:cNvGrpSpPr>
              <a:grpSpLocks/>
            </p:cNvGrpSpPr>
            <p:nvPr/>
          </p:nvGrpSpPr>
          <p:grpSpPr bwMode="auto">
            <a:xfrm>
              <a:off x="113" y="3561"/>
              <a:ext cx="862" cy="647"/>
              <a:chOff x="113" y="3561"/>
              <a:chExt cx="862" cy="647"/>
            </a:xfrm>
          </p:grpSpPr>
          <p:grpSp>
            <p:nvGrpSpPr>
              <p:cNvPr id="8215" name="Group 110"/>
              <p:cNvGrpSpPr>
                <a:grpSpLocks/>
              </p:cNvGrpSpPr>
              <p:nvPr/>
            </p:nvGrpSpPr>
            <p:grpSpPr bwMode="auto">
              <a:xfrm flipH="1">
                <a:off x="666" y="3561"/>
                <a:ext cx="309" cy="506"/>
                <a:chOff x="4694" y="2523"/>
                <a:chExt cx="350" cy="573"/>
              </a:xfrm>
            </p:grpSpPr>
            <p:sp>
              <p:nvSpPr>
                <p:cNvPr id="8232" name="Freeform 111"/>
                <p:cNvSpPr>
                  <a:spLocks/>
                </p:cNvSpPr>
                <p:nvPr/>
              </p:nvSpPr>
              <p:spPr bwMode="auto">
                <a:xfrm>
                  <a:off x="4714" y="2567"/>
                  <a:ext cx="330" cy="400"/>
                </a:xfrm>
                <a:custGeom>
                  <a:avLst/>
                  <a:gdLst>
                    <a:gd name="T0" fmla="*/ 0 w 1318"/>
                    <a:gd name="T1" fmla="*/ 0 h 1597"/>
                    <a:gd name="T2" fmla="*/ 0 w 1318"/>
                    <a:gd name="T3" fmla="*/ 0 h 1597"/>
                    <a:gd name="T4" fmla="*/ 0 w 1318"/>
                    <a:gd name="T5" fmla="*/ 0 h 1597"/>
                    <a:gd name="T6" fmla="*/ 0 w 1318"/>
                    <a:gd name="T7" fmla="*/ 0 h 1597"/>
                    <a:gd name="T8" fmla="*/ 0 w 1318"/>
                    <a:gd name="T9" fmla="*/ 0 h 1597"/>
                    <a:gd name="T10" fmla="*/ 0 w 1318"/>
                    <a:gd name="T11" fmla="*/ 0 h 1597"/>
                    <a:gd name="T12" fmla="*/ 0 w 1318"/>
                    <a:gd name="T13" fmla="*/ 0 h 1597"/>
                    <a:gd name="T14" fmla="*/ 0 w 1318"/>
                    <a:gd name="T15" fmla="*/ 0 h 1597"/>
                    <a:gd name="T16" fmla="*/ 0 w 1318"/>
                    <a:gd name="T17" fmla="*/ 0 h 1597"/>
                    <a:gd name="T18" fmla="*/ 0 w 1318"/>
                    <a:gd name="T19" fmla="*/ 0 h 1597"/>
                    <a:gd name="T20" fmla="*/ 0 w 1318"/>
                    <a:gd name="T21" fmla="*/ 0 h 1597"/>
                    <a:gd name="T22" fmla="*/ 0 w 1318"/>
                    <a:gd name="T23" fmla="*/ 0 h 1597"/>
                    <a:gd name="T24" fmla="*/ 0 w 1318"/>
                    <a:gd name="T25" fmla="*/ 0 h 1597"/>
                    <a:gd name="T26" fmla="*/ 0 w 1318"/>
                    <a:gd name="T27" fmla="*/ 0 h 1597"/>
                    <a:gd name="T28" fmla="*/ 0 w 1318"/>
                    <a:gd name="T29" fmla="*/ 0 h 1597"/>
                    <a:gd name="T30" fmla="*/ 0 w 1318"/>
                    <a:gd name="T31" fmla="*/ 0 h 1597"/>
                    <a:gd name="T32" fmla="*/ 0 w 1318"/>
                    <a:gd name="T33" fmla="*/ 0 h 1597"/>
                    <a:gd name="T34" fmla="*/ 0 w 1318"/>
                    <a:gd name="T35" fmla="*/ 0 h 1597"/>
                    <a:gd name="T36" fmla="*/ 0 w 1318"/>
                    <a:gd name="T37" fmla="*/ 0 h 1597"/>
                    <a:gd name="T38" fmla="*/ 0 w 1318"/>
                    <a:gd name="T39" fmla="*/ 0 h 1597"/>
                    <a:gd name="T40" fmla="*/ 0 w 1318"/>
                    <a:gd name="T41" fmla="*/ 0 h 1597"/>
                    <a:gd name="T42" fmla="*/ 0 w 1318"/>
                    <a:gd name="T43" fmla="*/ 0 h 1597"/>
                    <a:gd name="T44" fmla="*/ 0 w 1318"/>
                    <a:gd name="T45" fmla="*/ 0 h 1597"/>
                    <a:gd name="T46" fmla="*/ 0 w 1318"/>
                    <a:gd name="T47" fmla="*/ 0 h 1597"/>
                    <a:gd name="T48" fmla="*/ 0 w 1318"/>
                    <a:gd name="T49" fmla="*/ 0 h 1597"/>
                    <a:gd name="T50" fmla="*/ 0 w 1318"/>
                    <a:gd name="T51" fmla="*/ 0 h 1597"/>
                    <a:gd name="T52" fmla="*/ 0 w 1318"/>
                    <a:gd name="T53" fmla="*/ 0 h 1597"/>
                    <a:gd name="T54" fmla="*/ 0 w 1318"/>
                    <a:gd name="T55" fmla="*/ 0 h 1597"/>
                    <a:gd name="T56" fmla="*/ 0 w 1318"/>
                    <a:gd name="T57" fmla="*/ 0 h 1597"/>
                    <a:gd name="T58" fmla="*/ 0 w 1318"/>
                    <a:gd name="T59" fmla="*/ 0 h 1597"/>
                    <a:gd name="T60" fmla="*/ 0 w 1318"/>
                    <a:gd name="T61" fmla="*/ 0 h 1597"/>
                    <a:gd name="T62" fmla="*/ 0 w 1318"/>
                    <a:gd name="T63" fmla="*/ 0 h 1597"/>
                    <a:gd name="T64" fmla="*/ 0 w 1318"/>
                    <a:gd name="T65" fmla="*/ 0 h 1597"/>
                    <a:gd name="T66" fmla="*/ 0 w 1318"/>
                    <a:gd name="T67" fmla="*/ 0 h 1597"/>
                    <a:gd name="T68" fmla="*/ 0 w 1318"/>
                    <a:gd name="T69" fmla="*/ 0 h 1597"/>
                    <a:gd name="T70" fmla="*/ 0 w 1318"/>
                    <a:gd name="T71" fmla="*/ 0 h 1597"/>
                    <a:gd name="T72" fmla="*/ 0 w 1318"/>
                    <a:gd name="T73" fmla="*/ 0 h 1597"/>
                    <a:gd name="T74" fmla="*/ 0 w 1318"/>
                    <a:gd name="T75" fmla="*/ 0 h 1597"/>
                    <a:gd name="T76" fmla="*/ 0 w 1318"/>
                    <a:gd name="T77" fmla="*/ 0 h 1597"/>
                    <a:gd name="T78" fmla="*/ 0 w 1318"/>
                    <a:gd name="T79" fmla="*/ 0 h 1597"/>
                    <a:gd name="T80" fmla="*/ 0 w 1318"/>
                    <a:gd name="T81" fmla="*/ 0 h 1597"/>
                    <a:gd name="T82" fmla="*/ 0 w 1318"/>
                    <a:gd name="T83" fmla="*/ 0 h 1597"/>
                    <a:gd name="T84" fmla="*/ 0 w 1318"/>
                    <a:gd name="T85" fmla="*/ 0 h 1597"/>
                    <a:gd name="T86" fmla="*/ 0 w 1318"/>
                    <a:gd name="T87" fmla="*/ 0 h 1597"/>
                    <a:gd name="T88" fmla="*/ 0 w 1318"/>
                    <a:gd name="T89" fmla="*/ 0 h 1597"/>
                    <a:gd name="T90" fmla="*/ 0 w 1318"/>
                    <a:gd name="T91" fmla="*/ 0 h 1597"/>
                    <a:gd name="T92" fmla="*/ 0 w 1318"/>
                    <a:gd name="T93" fmla="*/ 0 h 1597"/>
                    <a:gd name="T94" fmla="*/ 0 w 1318"/>
                    <a:gd name="T95" fmla="*/ 0 h 1597"/>
                    <a:gd name="T96" fmla="*/ 0 w 1318"/>
                    <a:gd name="T97" fmla="*/ 0 h 1597"/>
                    <a:gd name="T98" fmla="*/ 0 w 1318"/>
                    <a:gd name="T99" fmla="*/ 0 h 1597"/>
                    <a:gd name="T100" fmla="*/ 0 w 1318"/>
                    <a:gd name="T101" fmla="*/ 0 h 1597"/>
                    <a:gd name="T102" fmla="*/ 0 w 1318"/>
                    <a:gd name="T103" fmla="*/ 0 h 1597"/>
                    <a:gd name="T104" fmla="*/ 0 w 1318"/>
                    <a:gd name="T105" fmla="*/ 0 h 1597"/>
                    <a:gd name="T106" fmla="*/ 0 w 1318"/>
                    <a:gd name="T107" fmla="*/ 0 h 1597"/>
                    <a:gd name="T108" fmla="*/ 0 w 1318"/>
                    <a:gd name="T109" fmla="*/ 0 h 1597"/>
                    <a:gd name="T110" fmla="*/ 0 w 1318"/>
                    <a:gd name="T111" fmla="*/ 0 h 1597"/>
                    <a:gd name="T112" fmla="*/ 0 w 1318"/>
                    <a:gd name="T113" fmla="*/ 0 h 1597"/>
                    <a:gd name="T114" fmla="*/ 0 w 1318"/>
                    <a:gd name="T115" fmla="*/ 0 h 15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18" h="1597">
                      <a:moveTo>
                        <a:pt x="910" y="44"/>
                      </a:moveTo>
                      <a:lnTo>
                        <a:pt x="958" y="264"/>
                      </a:lnTo>
                      <a:lnTo>
                        <a:pt x="1006" y="437"/>
                      </a:lnTo>
                      <a:lnTo>
                        <a:pt x="1068" y="626"/>
                      </a:lnTo>
                      <a:lnTo>
                        <a:pt x="1122" y="765"/>
                      </a:lnTo>
                      <a:lnTo>
                        <a:pt x="1180" y="899"/>
                      </a:lnTo>
                      <a:lnTo>
                        <a:pt x="1213" y="981"/>
                      </a:lnTo>
                      <a:lnTo>
                        <a:pt x="958" y="1149"/>
                      </a:lnTo>
                      <a:lnTo>
                        <a:pt x="741" y="1289"/>
                      </a:lnTo>
                      <a:lnTo>
                        <a:pt x="559" y="1405"/>
                      </a:lnTo>
                      <a:lnTo>
                        <a:pt x="452" y="1492"/>
                      </a:lnTo>
                      <a:lnTo>
                        <a:pt x="424" y="1487"/>
                      </a:lnTo>
                      <a:lnTo>
                        <a:pt x="385" y="1429"/>
                      </a:lnTo>
                      <a:lnTo>
                        <a:pt x="323" y="1140"/>
                      </a:lnTo>
                      <a:lnTo>
                        <a:pt x="212" y="832"/>
                      </a:lnTo>
                      <a:lnTo>
                        <a:pt x="106" y="616"/>
                      </a:lnTo>
                      <a:lnTo>
                        <a:pt x="120" y="582"/>
                      </a:lnTo>
                      <a:lnTo>
                        <a:pt x="391" y="432"/>
                      </a:lnTo>
                      <a:lnTo>
                        <a:pt x="597" y="308"/>
                      </a:lnTo>
                      <a:lnTo>
                        <a:pt x="780" y="207"/>
                      </a:lnTo>
                      <a:lnTo>
                        <a:pt x="900" y="105"/>
                      </a:lnTo>
                      <a:lnTo>
                        <a:pt x="881" y="82"/>
                      </a:lnTo>
                      <a:lnTo>
                        <a:pt x="833" y="77"/>
                      </a:lnTo>
                      <a:lnTo>
                        <a:pt x="818" y="82"/>
                      </a:lnTo>
                      <a:lnTo>
                        <a:pt x="804" y="91"/>
                      </a:lnTo>
                      <a:lnTo>
                        <a:pt x="799" y="105"/>
                      </a:lnTo>
                      <a:lnTo>
                        <a:pt x="795" y="121"/>
                      </a:lnTo>
                      <a:lnTo>
                        <a:pt x="785" y="135"/>
                      </a:lnTo>
                      <a:lnTo>
                        <a:pt x="770" y="144"/>
                      </a:lnTo>
                      <a:lnTo>
                        <a:pt x="756" y="144"/>
                      </a:lnTo>
                      <a:lnTo>
                        <a:pt x="741" y="144"/>
                      </a:lnTo>
                      <a:lnTo>
                        <a:pt x="727" y="140"/>
                      </a:lnTo>
                      <a:lnTo>
                        <a:pt x="713" y="140"/>
                      </a:lnTo>
                      <a:lnTo>
                        <a:pt x="698" y="149"/>
                      </a:lnTo>
                      <a:lnTo>
                        <a:pt x="698" y="163"/>
                      </a:lnTo>
                      <a:lnTo>
                        <a:pt x="688" y="178"/>
                      </a:lnTo>
                      <a:lnTo>
                        <a:pt x="674" y="192"/>
                      </a:lnTo>
                      <a:lnTo>
                        <a:pt x="660" y="207"/>
                      </a:lnTo>
                      <a:lnTo>
                        <a:pt x="645" y="207"/>
                      </a:lnTo>
                      <a:lnTo>
                        <a:pt x="626" y="207"/>
                      </a:lnTo>
                      <a:lnTo>
                        <a:pt x="611" y="207"/>
                      </a:lnTo>
                      <a:lnTo>
                        <a:pt x="597" y="196"/>
                      </a:lnTo>
                      <a:lnTo>
                        <a:pt x="583" y="202"/>
                      </a:lnTo>
                      <a:lnTo>
                        <a:pt x="568" y="212"/>
                      </a:lnTo>
                      <a:lnTo>
                        <a:pt x="559" y="226"/>
                      </a:lnTo>
                      <a:lnTo>
                        <a:pt x="549" y="240"/>
                      </a:lnTo>
                      <a:lnTo>
                        <a:pt x="545" y="255"/>
                      </a:lnTo>
                      <a:lnTo>
                        <a:pt x="529" y="269"/>
                      </a:lnTo>
                      <a:lnTo>
                        <a:pt x="515" y="269"/>
                      </a:lnTo>
                      <a:lnTo>
                        <a:pt x="501" y="269"/>
                      </a:lnTo>
                      <a:lnTo>
                        <a:pt x="487" y="264"/>
                      </a:lnTo>
                      <a:lnTo>
                        <a:pt x="472" y="264"/>
                      </a:lnTo>
                      <a:lnTo>
                        <a:pt x="457" y="274"/>
                      </a:lnTo>
                      <a:lnTo>
                        <a:pt x="443" y="294"/>
                      </a:lnTo>
                      <a:lnTo>
                        <a:pt x="438" y="308"/>
                      </a:lnTo>
                      <a:lnTo>
                        <a:pt x="429" y="322"/>
                      </a:lnTo>
                      <a:lnTo>
                        <a:pt x="410" y="332"/>
                      </a:lnTo>
                      <a:lnTo>
                        <a:pt x="395" y="332"/>
                      </a:lnTo>
                      <a:lnTo>
                        <a:pt x="380" y="317"/>
                      </a:lnTo>
                      <a:lnTo>
                        <a:pt x="366" y="317"/>
                      </a:lnTo>
                      <a:lnTo>
                        <a:pt x="352" y="317"/>
                      </a:lnTo>
                      <a:lnTo>
                        <a:pt x="337" y="317"/>
                      </a:lnTo>
                      <a:lnTo>
                        <a:pt x="323" y="332"/>
                      </a:lnTo>
                      <a:lnTo>
                        <a:pt x="314" y="346"/>
                      </a:lnTo>
                      <a:lnTo>
                        <a:pt x="308" y="361"/>
                      </a:lnTo>
                      <a:lnTo>
                        <a:pt x="298" y="375"/>
                      </a:lnTo>
                      <a:lnTo>
                        <a:pt x="293" y="390"/>
                      </a:lnTo>
                      <a:lnTo>
                        <a:pt x="279" y="394"/>
                      </a:lnTo>
                      <a:lnTo>
                        <a:pt x="265" y="394"/>
                      </a:lnTo>
                      <a:lnTo>
                        <a:pt x="251" y="390"/>
                      </a:lnTo>
                      <a:lnTo>
                        <a:pt x="241" y="404"/>
                      </a:lnTo>
                      <a:lnTo>
                        <a:pt x="226" y="413"/>
                      </a:lnTo>
                      <a:lnTo>
                        <a:pt x="216" y="432"/>
                      </a:lnTo>
                      <a:lnTo>
                        <a:pt x="207" y="448"/>
                      </a:lnTo>
                      <a:lnTo>
                        <a:pt x="188" y="448"/>
                      </a:lnTo>
                      <a:lnTo>
                        <a:pt x="174" y="448"/>
                      </a:lnTo>
                      <a:lnTo>
                        <a:pt x="160" y="437"/>
                      </a:lnTo>
                      <a:lnTo>
                        <a:pt x="144" y="437"/>
                      </a:lnTo>
                      <a:lnTo>
                        <a:pt x="130" y="448"/>
                      </a:lnTo>
                      <a:lnTo>
                        <a:pt x="130" y="467"/>
                      </a:lnTo>
                      <a:lnTo>
                        <a:pt x="130" y="481"/>
                      </a:lnTo>
                      <a:lnTo>
                        <a:pt x="125" y="495"/>
                      </a:lnTo>
                      <a:lnTo>
                        <a:pt x="116" y="509"/>
                      </a:lnTo>
                      <a:lnTo>
                        <a:pt x="101" y="509"/>
                      </a:lnTo>
                      <a:lnTo>
                        <a:pt x="87" y="509"/>
                      </a:lnTo>
                      <a:lnTo>
                        <a:pt x="72" y="505"/>
                      </a:lnTo>
                      <a:lnTo>
                        <a:pt x="58" y="500"/>
                      </a:lnTo>
                      <a:lnTo>
                        <a:pt x="43" y="500"/>
                      </a:lnTo>
                      <a:lnTo>
                        <a:pt x="24" y="500"/>
                      </a:lnTo>
                      <a:lnTo>
                        <a:pt x="10" y="509"/>
                      </a:lnTo>
                      <a:lnTo>
                        <a:pt x="0" y="525"/>
                      </a:lnTo>
                      <a:lnTo>
                        <a:pt x="0" y="539"/>
                      </a:lnTo>
                      <a:lnTo>
                        <a:pt x="0" y="553"/>
                      </a:lnTo>
                      <a:lnTo>
                        <a:pt x="6" y="567"/>
                      </a:lnTo>
                      <a:lnTo>
                        <a:pt x="24" y="582"/>
                      </a:lnTo>
                      <a:lnTo>
                        <a:pt x="39" y="586"/>
                      </a:lnTo>
                      <a:lnTo>
                        <a:pt x="48" y="602"/>
                      </a:lnTo>
                      <a:lnTo>
                        <a:pt x="43" y="616"/>
                      </a:lnTo>
                      <a:lnTo>
                        <a:pt x="34" y="630"/>
                      </a:lnTo>
                      <a:lnTo>
                        <a:pt x="24" y="644"/>
                      </a:lnTo>
                      <a:lnTo>
                        <a:pt x="24" y="659"/>
                      </a:lnTo>
                      <a:lnTo>
                        <a:pt x="24" y="673"/>
                      </a:lnTo>
                      <a:lnTo>
                        <a:pt x="39" y="684"/>
                      </a:lnTo>
                      <a:lnTo>
                        <a:pt x="53" y="693"/>
                      </a:lnTo>
                      <a:lnTo>
                        <a:pt x="67" y="703"/>
                      </a:lnTo>
                      <a:lnTo>
                        <a:pt x="83" y="712"/>
                      </a:lnTo>
                      <a:lnTo>
                        <a:pt x="87" y="731"/>
                      </a:lnTo>
                      <a:lnTo>
                        <a:pt x="77" y="745"/>
                      </a:lnTo>
                      <a:lnTo>
                        <a:pt x="67" y="765"/>
                      </a:lnTo>
                      <a:lnTo>
                        <a:pt x="62" y="780"/>
                      </a:lnTo>
                      <a:lnTo>
                        <a:pt x="62" y="799"/>
                      </a:lnTo>
                      <a:lnTo>
                        <a:pt x="72" y="813"/>
                      </a:lnTo>
                      <a:lnTo>
                        <a:pt x="87" y="813"/>
                      </a:lnTo>
                      <a:lnTo>
                        <a:pt x="101" y="818"/>
                      </a:lnTo>
                      <a:lnTo>
                        <a:pt x="116" y="822"/>
                      </a:lnTo>
                      <a:lnTo>
                        <a:pt x="130" y="832"/>
                      </a:lnTo>
                      <a:lnTo>
                        <a:pt x="160" y="836"/>
                      </a:lnTo>
                      <a:lnTo>
                        <a:pt x="179" y="852"/>
                      </a:lnTo>
                      <a:lnTo>
                        <a:pt x="183" y="866"/>
                      </a:lnTo>
                      <a:lnTo>
                        <a:pt x="179" y="880"/>
                      </a:lnTo>
                      <a:lnTo>
                        <a:pt x="174" y="895"/>
                      </a:lnTo>
                      <a:lnTo>
                        <a:pt x="169" y="909"/>
                      </a:lnTo>
                      <a:lnTo>
                        <a:pt x="160" y="924"/>
                      </a:lnTo>
                      <a:lnTo>
                        <a:pt x="160" y="938"/>
                      </a:lnTo>
                      <a:lnTo>
                        <a:pt x="164" y="953"/>
                      </a:lnTo>
                      <a:lnTo>
                        <a:pt x="183" y="972"/>
                      </a:lnTo>
                      <a:lnTo>
                        <a:pt x="193" y="986"/>
                      </a:lnTo>
                      <a:lnTo>
                        <a:pt x="202" y="1001"/>
                      </a:lnTo>
                      <a:lnTo>
                        <a:pt x="202" y="1015"/>
                      </a:lnTo>
                      <a:lnTo>
                        <a:pt x="197" y="1034"/>
                      </a:lnTo>
                      <a:lnTo>
                        <a:pt x="193" y="1053"/>
                      </a:lnTo>
                      <a:lnTo>
                        <a:pt x="188" y="1068"/>
                      </a:lnTo>
                      <a:lnTo>
                        <a:pt x="188" y="1083"/>
                      </a:lnTo>
                      <a:lnTo>
                        <a:pt x="197" y="1102"/>
                      </a:lnTo>
                      <a:lnTo>
                        <a:pt x="212" y="1111"/>
                      </a:lnTo>
                      <a:lnTo>
                        <a:pt x="231" y="1121"/>
                      </a:lnTo>
                      <a:lnTo>
                        <a:pt x="270" y="1130"/>
                      </a:lnTo>
                      <a:lnTo>
                        <a:pt x="284" y="1135"/>
                      </a:lnTo>
                      <a:lnTo>
                        <a:pt x="270" y="1149"/>
                      </a:lnTo>
                      <a:lnTo>
                        <a:pt x="256" y="1165"/>
                      </a:lnTo>
                      <a:lnTo>
                        <a:pt x="237" y="1184"/>
                      </a:lnTo>
                      <a:lnTo>
                        <a:pt x="226" y="1203"/>
                      </a:lnTo>
                      <a:lnTo>
                        <a:pt x="226" y="1222"/>
                      </a:lnTo>
                      <a:lnTo>
                        <a:pt x="260" y="1242"/>
                      </a:lnTo>
                      <a:lnTo>
                        <a:pt x="289" y="1270"/>
                      </a:lnTo>
                      <a:lnTo>
                        <a:pt x="303" y="1280"/>
                      </a:lnTo>
                      <a:lnTo>
                        <a:pt x="314" y="1294"/>
                      </a:lnTo>
                      <a:lnTo>
                        <a:pt x="318" y="1308"/>
                      </a:lnTo>
                      <a:lnTo>
                        <a:pt x="308" y="1324"/>
                      </a:lnTo>
                      <a:lnTo>
                        <a:pt x="298" y="1343"/>
                      </a:lnTo>
                      <a:lnTo>
                        <a:pt x="293" y="1361"/>
                      </a:lnTo>
                      <a:lnTo>
                        <a:pt x="293" y="1376"/>
                      </a:lnTo>
                      <a:lnTo>
                        <a:pt x="308" y="1390"/>
                      </a:lnTo>
                      <a:lnTo>
                        <a:pt x="323" y="1395"/>
                      </a:lnTo>
                      <a:lnTo>
                        <a:pt x="337" y="1405"/>
                      </a:lnTo>
                      <a:lnTo>
                        <a:pt x="347" y="1420"/>
                      </a:lnTo>
                      <a:lnTo>
                        <a:pt x="342" y="1434"/>
                      </a:lnTo>
                      <a:lnTo>
                        <a:pt x="337" y="1448"/>
                      </a:lnTo>
                      <a:lnTo>
                        <a:pt x="333" y="1462"/>
                      </a:lnTo>
                      <a:lnTo>
                        <a:pt x="333" y="1476"/>
                      </a:lnTo>
                      <a:lnTo>
                        <a:pt x="333" y="1497"/>
                      </a:lnTo>
                      <a:lnTo>
                        <a:pt x="333" y="1516"/>
                      </a:lnTo>
                      <a:lnTo>
                        <a:pt x="342" y="1530"/>
                      </a:lnTo>
                      <a:lnTo>
                        <a:pt x="352" y="1544"/>
                      </a:lnTo>
                      <a:lnTo>
                        <a:pt x="366" y="1549"/>
                      </a:lnTo>
                      <a:lnTo>
                        <a:pt x="380" y="1544"/>
                      </a:lnTo>
                      <a:lnTo>
                        <a:pt x="395" y="1544"/>
                      </a:lnTo>
                      <a:lnTo>
                        <a:pt x="410" y="1544"/>
                      </a:lnTo>
                      <a:lnTo>
                        <a:pt x="424" y="1553"/>
                      </a:lnTo>
                      <a:lnTo>
                        <a:pt x="433" y="1574"/>
                      </a:lnTo>
                      <a:lnTo>
                        <a:pt x="438" y="1593"/>
                      </a:lnTo>
                      <a:lnTo>
                        <a:pt x="452" y="1597"/>
                      </a:lnTo>
                      <a:lnTo>
                        <a:pt x="468" y="1597"/>
                      </a:lnTo>
                      <a:lnTo>
                        <a:pt x="482" y="1597"/>
                      </a:lnTo>
                      <a:lnTo>
                        <a:pt x="496" y="1597"/>
                      </a:lnTo>
                      <a:lnTo>
                        <a:pt x="510" y="1593"/>
                      </a:lnTo>
                      <a:lnTo>
                        <a:pt x="515" y="1578"/>
                      </a:lnTo>
                      <a:lnTo>
                        <a:pt x="534" y="1569"/>
                      </a:lnTo>
                      <a:lnTo>
                        <a:pt x="549" y="1553"/>
                      </a:lnTo>
                      <a:lnTo>
                        <a:pt x="554" y="1535"/>
                      </a:lnTo>
                      <a:lnTo>
                        <a:pt x="554" y="1520"/>
                      </a:lnTo>
                      <a:lnTo>
                        <a:pt x="559" y="1506"/>
                      </a:lnTo>
                      <a:lnTo>
                        <a:pt x="564" y="1492"/>
                      </a:lnTo>
                      <a:lnTo>
                        <a:pt x="583" y="1476"/>
                      </a:lnTo>
                      <a:lnTo>
                        <a:pt x="597" y="1472"/>
                      </a:lnTo>
                      <a:lnTo>
                        <a:pt x="611" y="1482"/>
                      </a:lnTo>
                      <a:lnTo>
                        <a:pt x="622" y="1497"/>
                      </a:lnTo>
                      <a:lnTo>
                        <a:pt x="636" y="1497"/>
                      </a:lnTo>
                      <a:lnTo>
                        <a:pt x="650" y="1487"/>
                      </a:lnTo>
                      <a:lnTo>
                        <a:pt x="660" y="1472"/>
                      </a:lnTo>
                      <a:lnTo>
                        <a:pt x="660" y="1457"/>
                      </a:lnTo>
                      <a:lnTo>
                        <a:pt x="655" y="1443"/>
                      </a:lnTo>
                      <a:lnTo>
                        <a:pt x="655" y="1429"/>
                      </a:lnTo>
                      <a:lnTo>
                        <a:pt x="1112" y="1126"/>
                      </a:lnTo>
                      <a:lnTo>
                        <a:pt x="1136" y="1160"/>
                      </a:lnTo>
                      <a:lnTo>
                        <a:pt x="1150" y="1165"/>
                      </a:lnTo>
                      <a:lnTo>
                        <a:pt x="1166" y="1165"/>
                      </a:lnTo>
                      <a:lnTo>
                        <a:pt x="1170" y="1149"/>
                      </a:lnTo>
                      <a:lnTo>
                        <a:pt x="1175" y="1135"/>
                      </a:lnTo>
                      <a:lnTo>
                        <a:pt x="1189" y="1126"/>
                      </a:lnTo>
                      <a:lnTo>
                        <a:pt x="1208" y="1116"/>
                      </a:lnTo>
                      <a:lnTo>
                        <a:pt x="1222" y="1116"/>
                      </a:lnTo>
                      <a:lnTo>
                        <a:pt x="1237" y="1116"/>
                      </a:lnTo>
                      <a:lnTo>
                        <a:pt x="1252" y="1111"/>
                      </a:lnTo>
                      <a:lnTo>
                        <a:pt x="1266" y="1097"/>
                      </a:lnTo>
                      <a:lnTo>
                        <a:pt x="1262" y="1083"/>
                      </a:lnTo>
                      <a:lnTo>
                        <a:pt x="1262" y="1068"/>
                      </a:lnTo>
                      <a:lnTo>
                        <a:pt x="1281" y="1058"/>
                      </a:lnTo>
                      <a:lnTo>
                        <a:pt x="1295" y="1058"/>
                      </a:lnTo>
                      <a:lnTo>
                        <a:pt x="1309" y="1058"/>
                      </a:lnTo>
                      <a:lnTo>
                        <a:pt x="1318" y="1044"/>
                      </a:lnTo>
                      <a:lnTo>
                        <a:pt x="1318" y="1030"/>
                      </a:lnTo>
                      <a:lnTo>
                        <a:pt x="1318" y="1015"/>
                      </a:lnTo>
                      <a:lnTo>
                        <a:pt x="1318" y="1001"/>
                      </a:lnTo>
                      <a:lnTo>
                        <a:pt x="1318" y="981"/>
                      </a:lnTo>
                      <a:lnTo>
                        <a:pt x="1314" y="967"/>
                      </a:lnTo>
                      <a:lnTo>
                        <a:pt x="1299" y="953"/>
                      </a:lnTo>
                      <a:lnTo>
                        <a:pt x="1281" y="943"/>
                      </a:lnTo>
                      <a:lnTo>
                        <a:pt x="1266" y="934"/>
                      </a:lnTo>
                      <a:lnTo>
                        <a:pt x="1257" y="919"/>
                      </a:lnTo>
                      <a:lnTo>
                        <a:pt x="1257" y="904"/>
                      </a:lnTo>
                      <a:lnTo>
                        <a:pt x="1257" y="890"/>
                      </a:lnTo>
                      <a:lnTo>
                        <a:pt x="1266" y="876"/>
                      </a:lnTo>
                      <a:lnTo>
                        <a:pt x="1266" y="857"/>
                      </a:lnTo>
                      <a:lnTo>
                        <a:pt x="1257" y="842"/>
                      </a:lnTo>
                      <a:lnTo>
                        <a:pt x="1243" y="832"/>
                      </a:lnTo>
                      <a:lnTo>
                        <a:pt x="1227" y="827"/>
                      </a:lnTo>
                      <a:lnTo>
                        <a:pt x="1213" y="822"/>
                      </a:lnTo>
                      <a:lnTo>
                        <a:pt x="1208" y="808"/>
                      </a:lnTo>
                      <a:lnTo>
                        <a:pt x="1208" y="794"/>
                      </a:lnTo>
                      <a:lnTo>
                        <a:pt x="1213" y="780"/>
                      </a:lnTo>
                      <a:lnTo>
                        <a:pt x="1208" y="765"/>
                      </a:lnTo>
                      <a:lnTo>
                        <a:pt x="1208" y="736"/>
                      </a:lnTo>
                      <a:lnTo>
                        <a:pt x="1203" y="717"/>
                      </a:lnTo>
                      <a:lnTo>
                        <a:pt x="1189" y="712"/>
                      </a:lnTo>
                      <a:lnTo>
                        <a:pt x="1175" y="707"/>
                      </a:lnTo>
                      <a:lnTo>
                        <a:pt x="1160" y="698"/>
                      </a:lnTo>
                      <a:lnTo>
                        <a:pt x="1155" y="684"/>
                      </a:lnTo>
                      <a:lnTo>
                        <a:pt x="1155" y="668"/>
                      </a:lnTo>
                      <a:lnTo>
                        <a:pt x="1160" y="654"/>
                      </a:lnTo>
                      <a:lnTo>
                        <a:pt x="1170" y="640"/>
                      </a:lnTo>
                      <a:lnTo>
                        <a:pt x="1170" y="621"/>
                      </a:lnTo>
                      <a:lnTo>
                        <a:pt x="1170" y="607"/>
                      </a:lnTo>
                      <a:lnTo>
                        <a:pt x="1155" y="591"/>
                      </a:lnTo>
                      <a:lnTo>
                        <a:pt x="1141" y="582"/>
                      </a:lnTo>
                      <a:lnTo>
                        <a:pt x="1122" y="567"/>
                      </a:lnTo>
                      <a:lnTo>
                        <a:pt x="1108" y="563"/>
                      </a:lnTo>
                      <a:lnTo>
                        <a:pt x="1093" y="548"/>
                      </a:lnTo>
                      <a:lnTo>
                        <a:pt x="1089" y="534"/>
                      </a:lnTo>
                      <a:lnTo>
                        <a:pt x="1093" y="520"/>
                      </a:lnTo>
                      <a:lnTo>
                        <a:pt x="1098" y="505"/>
                      </a:lnTo>
                      <a:lnTo>
                        <a:pt x="1098" y="490"/>
                      </a:lnTo>
                      <a:lnTo>
                        <a:pt x="1103" y="476"/>
                      </a:lnTo>
                      <a:lnTo>
                        <a:pt x="1103" y="462"/>
                      </a:lnTo>
                      <a:lnTo>
                        <a:pt x="1098" y="448"/>
                      </a:lnTo>
                      <a:lnTo>
                        <a:pt x="1098" y="432"/>
                      </a:lnTo>
                      <a:lnTo>
                        <a:pt x="1078" y="418"/>
                      </a:lnTo>
                      <a:lnTo>
                        <a:pt x="1064" y="409"/>
                      </a:lnTo>
                      <a:lnTo>
                        <a:pt x="1049" y="404"/>
                      </a:lnTo>
                      <a:lnTo>
                        <a:pt x="1049" y="390"/>
                      </a:lnTo>
                      <a:lnTo>
                        <a:pt x="1049" y="375"/>
                      </a:lnTo>
                      <a:lnTo>
                        <a:pt x="1049" y="361"/>
                      </a:lnTo>
                      <a:lnTo>
                        <a:pt x="1049" y="346"/>
                      </a:lnTo>
                      <a:lnTo>
                        <a:pt x="1054" y="327"/>
                      </a:lnTo>
                      <a:lnTo>
                        <a:pt x="1049" y="313"/>
                      </a:lnTo>
                      <a:lnTo>
                        <a:pt x="1040" y="298"/>
                      </a:lnTo>
                      <a:lnTo>
                        <a:pt x="1026" y="289"/>
                      </a:lnTo>
                      <a:lnTo>
                        <a:pt x="1012" y="284"/>
                      </a:lnTo>
                      <a:lnTo>
                        <a:pt x="1012" y="269"/>
                      </a:lnTo>
                      <a:lnTo>
                        <a:pt x="1012" y="255"/>
                      </a:lnTo>
                      <a:lnTo>
                        <a:pt x="1016" y="240"/>
                      </a:lnTo>
                      <a:lnTo>
                        <a:pt x="1021" y="226"/>
                      </a:lnTo>
                      <a:lnTo>
                        <a:pt x="1021" y="212"/>
                      </a:lnTo>
                      <a:lnTo>
                        <a:pt x="1021" y="196"/>
                      </a:lnTo>
                      <a:lnTo>
                        <a:pt x="1016" y="182"/>
                      </a:lnTo>
                      <a:lnTo>
                        <a:pt x="1001" y="173"/>
                      </a:lnTo>
                      <a:lnTo>
                        <a:pt x="987" y="159"/>
                      </a:lnTo>
                      <a:lnTo>
                        <a:pt x="972" y="149"/>
                      </a:lnTo>
                      <a:lnTo>
                        <a:pt x="982" y="130"/>
                      </a:lnTo>
                      <a:lnTo>
                        <a:pt x="982" y="115"/>
                      </a:lnTo>
                      <a:lnTo>
                        <a:pt x="982" y="101"/>
                      </a:lnTo>
                      <a:lnTo>
                        <a:pt x="987" y="86"/>
                      </a:lnTo>
                      <a:lnTo>
                        <a:pt x="996" y="72"/>
                      </a:lnTo>
                      <a:lnTo>
                        <a:pt x="996" y="53"/>
                      </a:lnTo>
                      <a:lnTo>
                        <a:pt x="991" y="38"/>
                      </a:lnTo>
                      <a:lnTo>
                        <a:pt x="987" y="23"/>
                      </a:lnTo>
                      <a:lnTo>
                        <a:pt x="977" y="9"/>
                      </a:lnTo>
                      <a:lnTo>
                        <a:pt x="963" y="5"/>
                      </a:lnTo>
                      <a:lnTo>
                        <a:pt x="949" y="0"/>
                      </a:lnTo>
                      <a:lnTo>
                        <a:pt x="935" y="0"/>
                      </a:lnTo>
                      <a:lnTo>
                        <a:pt x="919" y="9"/>
                      </a:lnTo>
                      <a:lnTo>
                        <a:pt x="905" y="19"/>
                      </a:lnTo>
                      <a:lnTo>
                        <a:pt x="910" y="44"/>
                      </a:lnTo>
                      <a:close/>
                    </a:path>
                  </a:pathLst>
                </a:custGeom>
                <a:solidFill>
                  <a:srgbClr val="FF33CC"/>
                </a:solidFill>
                <a:ln w="9525">
                  <a:solidFill>
                    <a:srgbClr val="FF33CC"/>
                  </a:solidFill>
                  <a:round/>
                  <a:headEnd/>
                  <a:tailEnd/>
                </a:ln>
              </p:spPr>
              <p:txBody>
                <a:bodyPr/>
                <a:lstStyle/>
                <a:p>
                  <a:endParaRPr lang="zh-CN" altLang="en-US"/>
                </a:p>
              </p:txBody>
            </p:sp>
            <p:sp>
              <p:nvSpPr>
                <p:cNvPr id="8233" name="Freeform 112"/>
                <p:cNvSpPr>
                  <a:spLocks/>
                </p:cNvSpPr>
                <p:nvPr/>
              </p:nvSpPr>
              <p:spPr bwMode="auto">
                <a:xfrm>
                  <a:off x="4768" y="2624"/>
                  <a:ext cx="228" cy="284"/>
                </a:xfrm>
                <a:custGeom>
                  <a:avLst/>
                  <a:gdLst>
                    <a:gd name="T0" fmla="*/ 0 w 909"/>
                    <a:gd name="T1" fmla="*/ 0 h 1135"/>
                    <a:gd name="T2" fmla="*/ 0 w 909"/>
                    <a:gd name="T3" fmla="*/ 0 h 1135"/>
                    <a:gd name="T4" fmla="*/ 0 w 909"/>
                    <a:gd name="T5" fmla="*/ 0 h 1135"/>
                    <a:gd name="T6" fmla="*/ 0 w 909"/>
                    <a:gd name="T7" fmla="*/ 0 h 1135"/>
                    <a:gd name="T8" fmla="*/ 0 w 909"/>
                    <a:gd name="T9" fmla="*/ 0 h 1135"/>
                    <a:gd name="T10" fmla="*/ 0 w 909"/>
                    <a:gd name="T11" fmla="*/ 0 h 1135"/>
                    <a:gd name="T12" fmla="*/ 0 w 909"/>
                    <a:gd name="T13" fmla="*/ 0 h 1135"/>
                    <a:gd name="T14" fmla="*/ 0 w 909"/>
                    <a:gd name="T15" fmla="*/ 0 h 1135"/>
                    <a:gd name="T16" fmla="*/ 0 w 909"/>
                    <a:gd name="T17" fmla="*/ 0 h 1135"/>
                    <a:gd name="T18" fmla="*/ 0 w 909"/>
                    <a:gd name="T19" fmla="*/ 0 h 1135"/>
                    <a:gd name="T20" fmla="*/ 0 w 909"/>
                    <a:gd name="T21" fmla="*/ 0 h 1135"/>
                    <a:gd name="T22" fmla="*/ 0 w 909"/>
                    <a:gd name="T23" fmla="*/ 0 h 1135"/>
                    <a:gd name="T24" fmla="*/ 0 w 909"/>
                    <a:gd name="T25" fmla="*/ 0 h 1135"/>
                    <a:gd name="T26" fmla="*/ 0 w 909"/>
                    <a:gd name="T27" fmla="*/ 0 h 1135"/>
                    <a:gd name="T28" fmla="*/ 0 w 909"/>
                    <a:gd name="T29" fmla="*/ 0 h 1135"/>
                    <a:gd name="T30" fmla="*/ 0 w 909"/>
                    <a:gd name="T31" fmla="*/ 0 h 1135"/>
                    <a:gd name="T32" fmla="*/ 0 w 909"/>
                    <a:gd name="T33" fmla="*/ 0 h 1135"/>
                    <a:gd name="T34" fmla="*/ 0 w 909"/>
                    <a:gd name="T35" fmla="*/ 0 h 1135"/>
                    <a:gd name="T36" fmla="*/ 0 w 909"/>
                    <a:gd name="T37" fmla="*/ 0 h 1135"/>
                    <a:gd name="T38" fmla="*/ 0 w 909"/>
                    <a:gd name="T39" fmla="*/ 0 h 1135"/>
                    <a:gd name="T40" fmla="*/ 0 w 909"/>
                    <a:gd name="T41" fmla="*/ 0 h 1135"/>
                    <a:gd name="T42" fmla="*/ 0 w 909"/>
                    <a:gd name="T43" fmla="*/ 0 h 1135"/>
                    <a:gd name="T44" fmla="*/ 0 w 909"/>
                    <a:gd name="T45" fmla="*/ 0 h 1135"/>
                    <a:gd name="T46" fmla="*/ 0 w 909"/>
                    <a:gd name="T47" fmla="*/ 0 h 1135"/>
                    <a:gd name="T48" fmla="*/ 0 w 909"/>
                    <a:gd name="T49" fmla="*/ 0 h 1135"/>
                    <a:gd name="T50" fmla="*/ 0 w 909"/>
                    <a:gd name="T51" fmla="*/ 0 h 1135"/>
                    <a:gd name="T52" fmla="*/ 0 w 909"/>
                    <a:gd name="T53" fmla="*/ 0 h 1135"/>
                    <a:gd name="T54" fmla="*/ 0 w 909"/>
                    <a:gd name="T55" fmla="*/ 0 h 1135"/>
                    <a:gd name="T56" fmla="*/ 0 w 909"/>
                    <a:gd name="T57" fmla="*/ 0 h 1135"/>
                    <a:gd name="T58" fmla="*/ 0 w 909"/>
                    <a:gd name="T59" fmla="*/ 0 h 1135"/>
                    <a:gd name="T60" fmla="*/ 0 w 909"/>
                    <a:gd name="T61" fmla="*/ 0 h 1135"/>
                    <a:gd name="T62" fmla="*/ 0 w 909"/>
                    <a:gd name="T63" fmla="*/ 0 h 1135"/>
                    <a:gd name="T64" fmla="*/ 0 w 909"/>
                    <a:gd name="T65" fmla="*/ 0 h 1135"/>
                    <a:gd name="T66" fmla="*/ 0 w 909"/>
                    <a:gd name="T67" fmla="*/ 0 h 1135"/>
                    <a:gd name="T68" fmla="*/ 0 w 909"/>
                    <a:gd name="T69" fmla="*/ 0 h 11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09" h="1135">
                      <a:moveTo>
                        <a:pt x="665" y="0"/>
                      </a:moveTo>
                      <a:lnTo>
                        <a:pt x="732" y="241"/>
                      </a:lnTo>
                      <a:lnTo>
                        <a:pt x="785" y="404"/>
                      </a:lnTo>
                      <a:lnTo>
                        <a:pt x="852" y="582"/>
                      </a:lnTo>
                      <a:lnTo>
                        <a:pt x="909" y="727"/>
                      </a:lnTo>
                      <a:lnTo>
                        <a:pt x="895" y="741"/>
                      </a:lnTo>
                      <a:lnTo>
                        <a:pt x="713" y="862"/>
                      </a:lnTo>
                      <a:lnTo>
                        <a:pt x="482" y="1000"/>
                      </a:lnTo>
                      <a:lnTo>
                        <a:pt x="285" y="1117"/>
                      </a:lnTo>
                      <a:lnTo>
                        <a:pt x="252" y="1135"/>
                      </a:lnTo>
                      <a:lnTo>
                        <a:pt x="236" y="1126"/>
                      </a:lnTo>
                      <a:lnTo>
                        <a:pt x="164" y="851"/>
                      </a:lnTo>
                      <a:lnTo>
                        <a:pt x="73" y="592"/>
                      </a:lnTo>
                      <a:lnTo>
                        <a:pt x="0" y="404"/>
                      </a:lnTo>
                      <a:lnTo>
                        <a:pt x="0" y="381"/>
                      </a:lnTo>
                      <a:lnTo>
                        <a:pt x="299" y="212"/>
                      </a:lnTo>
                      <a:lnTo>
                        <a:pt x="506" y="87"/>
                      </a:lnTo>
                      <a:lnTo>
                        <a:pt x="636" y="14"/>
                      </a:lnTo>
                      <a:lnTo>
                        <a:pt x="645" y="44"/>
                      </a:lnTo>
                      <a:lnTo>
                        <a:pt x="453" y="154"/>
                      </a:lnTo>
                      <a:lnTo>
                        <a:pt x="189" y="308"/>
                      </a:lnTo>
                      <a:lnTo>
                        <a:pt x="30" y="400"/>
                      </a:lnTo>
                      <a:lnTo>
                        <a:pt x="102" y="582"/>
                      </a:lnTo>
                      <a:lnTo>
                        <a:pt x="189" y="813"/>
                      </a:lnTo>
                      <a:lnTo>
                        <a:pt x="231" y="953"/>
                      </a:lnTo>
                      <a:lnTo>
                        <a:pt x="261" y="1082"/>
                      </a:lnTo>
                      <a:lnTo>
                        <a:pt x="544" y="923"/>
                      </a:lnTo>
                      <a:lnTo>
                        <a:pt x="785" y="775"/>
                      </a:lnTo>
                      <a:lnTo>
                        <a:pt x="862" y="717"/>
                      </a:lnTo>
                      <a:lnTo>
                        <a:pt x="799" y="554"/>
                      </a:lnTo>
                      <a:lnTo>
                        <a:pt x="732" y="371"/>
                      </a:lnTo>
                      <a:lnTo>
                        <a:pt x="679" y="197"/>
                      </a:lnTo>
                      <a:lnTo>
                        <a:pt x="640" y="49"/>
                      </a:lnTo>
                      <a:lnTo>
                        <a:pt x="636" y="19"/>
                      </a:lnTo>
                      <a:lnTo>
                        <a:pt x="665" y="0"/>
                      </a:lnTo>
                      <a:close/>
                    </a:path>
                  </a:pathLst>
                </a:custGeom>
                <a:solidFill>
                  <a:srgbClr val="FF33CC"/>
                </a:solidFill>
                <a:ln w="9525">
                  <a:solidFill>
                    <a:srgbClr val="FF33CC"/>
                  </a:solidFill>
                  <a:round/>
                  <a:headEnd/>
                  <a:tailEnd/>
                </a:ln>
              </p:spPr>
              <p:txBody>
                <a:bodyPr/>
                <a:lstStyle/>
                <a:p>
                  <a:endParaRPr lang="zh-CN" altLang="en-US"/>
                </a:p>
              </p:txBody>
            </p:sp>
            <p:sp>
              <p:nvSpPr>
                <p:cNvPr id="8234" name="Freeform 113"/>
                <p:cNvSpPr>
                  <a:spLocks/>
                </p:cNvSpPr>
                <p:nvPr/>
              </p:nvSpPr>
              <p:spPr bwMode="auto">
                <a:xfrm>
                  <a:off x="4881" y="2862"/>
                  <a:ext cx="124" cy="89"/>
                </a:xfrm>
                <a:custGeom>
                  <a:avLst/>
                  <a:gdLst>
                    <a:gd name="T0" fmla="*/ 0 w 496"/>
                    <a:gd name="T1" fmla="*/ 0 h 357"/>
                    <a:gd name="T2" fmla="*/ 0 w 496"/>
                    <a:gd name="T3" fmla="*/ 0 h 357"/>
                    <a:gd name="T4" fmla="*/ 0 w 496"/>
                    <a:gd name="T5" fmla="*/ 0 h 357"/>
                    <a:gd name="T6" fmla="*/ 0 w 496"/>
                    <a:gd name="T7" fmla="*/ 0 h 357"/>
                    <a:gd name="T8" fmla="*/ 0 w 496"/>
                    <a:gd name="T9" fmla="*/ 0 h 357"/>
                    <a:gd name="T10" fmla="*/ 0 w 496"/>
                    <a:gd name="T11" fmla="*/ 0 h 357"/>
                    <a:gd name="T12" fmla="*/ 0 w 496"/>
                    <a:gd name="T13" fmla="*/ 0 h 3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6" h="357">
                      <a:moveTo>
                        <a:pt x="482" y="0"/>
                      </a:moveTo>
                      <a:lnTo>
                        <a:pt x="496" y="43"/>
                      </a:lnTo>
                      <a:lnTo>
                        <a:pt x="20" y="357"/>
                      </a:lnTo>
                      <a:lnTo>
                        <a:pt x="0" y="308"/>
                      </a:lnTo>
                      <a:lnTo>
                        <a:pt x="39" y="308"/>
                      </a:lnTo>
                      <a:lnTo>
                        <a:pt x="458" y="33"/>
                      </a:lnTo>
                      <a:lnTo>
                        <a:pt x="482" y="0"/>
                      </a:lnTo>
                      <a:close/>
                    </a:path>
                  </a:pathLst>
                </a:custGeom>
                <a:solidFill>
                  <a:srgbClr val="FF33CC"/>
                </a:solidFill>
                <a:ln w="9525">
                  <a:solidFill>
                    <a:srgbClr val="FF33CC"/>
                  </a:solidFill>
                  <a:round/>
                  <a:headEnd/>
                  <a:tailEnd/>
                </a:ln>
              </p:spPr>
              <p:txBody>
                <a:bodyPr/>
                <a:lstStyle/>
                <a:p>
                  <a:endParaRPr lang="zh-CN" altLang="en-US"/>
                </a:p>
              </p:txBody>
            </p:sp>
            <p:sp>
              <p:nvSpPr>
                <p:cNvPr id="8235" name="Freeform 114"/>
                <p:cNvSpPr>
                  <a:spLocks/>
                </p:cNvSpPr>
                <p:nvPr/>
              </p:nvSpPr>
              <p:spPr bwMode="auto">
                <a:xfrm>
                  <a:off x="4935" y="2903"/>
                  <a:ext cx="82" cy="142"/>
                </a:xfrm>
                <a:custGeom>
                  <a:avLst/>
                  <a:gdLst>
                    <a:gd name="T0" fmla="*/ 0 w 332"/>
                    <a:gd name="T1" fmla="*/ 0 h 567"/>
                    <a:gd name="T2" fmla="*/ 0 w 332"/>
                    <a:gd name="T3" fmla="*/ 0 h 567"/>
                    <a:gd name="T4" fmla="*/ 0 w 332"/>
                    <a:gd name="T5" fmla="*/ 0 h 567"/>
                    <a:gd name="T6" fmla="*/ 0 w 332"/>
                    <a:gd name="T7" fmla="*/ 0 h 567"/>
                    <a:gd name="T8" fmla="*/ 0 w 332"/>
                    <a:gd name="T9" fmla="*/ 0 h 567"/>
                    <a:gd name="T10" fmla="*/ 0 w 332"/>
                    <a:gd name="T11" fmla="*/ 0 h 567"/>
                    <a:gd name="T12" fmla="*/ 0 w 332"/>
                    <a:gd name="T13" fmla="*/ 0 h 567"/>
                    <a:gd name="T14" fmla="*/ 0 w 332"/>
                    <a:gd name="T15" fmla="*/ 0 h 567"/>
                    <a:gd name="T16" fmla="*/ 0 w 332"/>
                    <a:gd name="T17" fmla="*/ 0 h 567"/>
                    <a:gd name="T18" fmla="*/ 0 w 332"/>
                    <a:gd name="T19" fmla="*/ 0 h 567"/>
                    <a:gd name="T20" fmla="*/ 0 w 332"/>
                    <a:gd name="T21" fmla="*/ 0 h 567"/>
                    <a:gd name="T22" fmla="*/ 0 w 332"/>
                    <a:gd name="T23" fmla="*/ 0 h 5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2" h="567">
                      <a:moveTo>
                        <a:pt x="101" y="0"/>
                      </a:moveTo>
                      <a:lnTo>
                        <a:pt x="332" y="504"/>
                      </a:lnTo>
                      <a:lnTo>
                        <a:pt x="288" y="561"/>
                      </a:lnTo>
                      <a:lnTo>
                        <a:pt x="212" y="567"/>
                      </a:lnTo>
                      <a:lnTo>
                        <a:pt x="0" y="52"/>
                      </a:lnTo>
                      <a:lnTo>
                        <a:pt x="24" y="33"/>
                      </a:lnTo>
                      <a:lnTo>
                        <a:pt x="231" y="528"/>
                      </a:lnTo>
                      <a:lnTo>
                        <a:pt x="260" y="528"/>
                      </a:lnTo>
                      <a:lnTo>
                        <a:pt x="279" y="528"/>
                      </a:lnTo>
                      <a:lnTo>
                        <a:pt x="304" y="500"/>
                      </a:lnTo>
                      <a:lnTo>
                        <a:pt x="77" y="14"/>
                      </a:lnTo>
                      <a:lnTo>
                        <a:pt x="101" y="0"/>
                      </a:lnTo>
                      <a:close/>
                    </a:path>
                  </a:pathLst>
                </a:custGeom>
                <a:solidFill>
                  <a:srgbClr val="FF33CC"/>
                </a:solidFill>
                <a:ln w="9525">
                  <a:solidFill>
                    <a:srgbClr val="FF33CC"/>
                  </a:solidFill>
                  <a:round/>
                  <a:headEnd/>
                  <a:tailEnd/>
                </a:ln>
              </p:spPr>
              <p:txBody>
                <a:bodyPr/>
                <a:lstStyle/>
                <a:p>
                  <a:endParaRPr lang="zh-CN" altLang="en-US"/>
                </a:p>
              </p:txBody>
            </p:sp>
            <p:sp>
              <p:nvSpPr>
                <p:cNvPr id="8236" name="Freeform 115"/>
                <p:cNvSpPr>
                  <a:spLocks/>
                </p:cNvSpPr>
                <p:nvPr/>
              </p:nvSpPr>
              <p:spPr bwMode="auto">
                <a:xfrm>
                  <a:off x="4852" y="2932"/>
                  <a:ext cx="49" cy="164"/>
                </a:xfrm>
                <a:custGeom>
                  <a:avLst/>
                  <a:gdLst>
                    <a:gd name="T0" fmla="*/ 0 w 197"/>
                    <a:gd name="T1" fmla="*/ 0 h 654"/>
                    <a:gd name="T2" fmla="*/ 0 w 197"/>
                    <a:gd name="T3" fmla="*/ 0 h 654"/>
                    <a:gd name="T4" fmla="*/ 0 w 197"/>
                    <a:gd name="T5" fmla="*/ 0 h 654"/>
                    <a:gd name="T6" fmla="*/ 0 w 197"/>
                    <a:gd name="T7" fmla="*/ 0 h 654"/>
                    <a:gd name="T8" fmla="*/ 0 w 197"/>
                    <a:gd name="T9" fmla="*/ 0 h 654"/>
                    <a:gd name="T10" fmla="*/ 0 w 197"/>
                    <a:gd name="T11" fmla="*/ 0 h 654"/>
                    <a:gd name="T12" fmla="*/ 0 w 197"/>
                    <a:gd name="T13" fmla="*/ 0 h 654"/>
                    <a:gd name="T14" fmla="*/ 0 w 197"/>
                    <a:gd name="T15" fmla="*/ 0 h 654"/>
                    <a:gd name="T16" fmla="*/ 0 w 197"/>
                    <a:gd name="T17" fmla="*/ 0 h 654"/>
                    <a:gd name="T18" fmla="*/ 0 w 197"/>
                    <a:gd name="T19" fmla="*/ 0 h 654"/>
                    <a:gd name="T20" fmla="*/ 0 w 197"/>
                    <a:gd name="T21" fmla="*/ 0 h 654"/>
                    <a:gd name="T22" fmla="*/ 0 w 197"/>
                    <a:gd name="T23" fmla="*/ 0 h 6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7" h="654">
                      <a:moveTo>
                        <a:pt x="96" y="23"/>
                      </a:moveTo>
                      <a:lnTo>
                        <a:pt x="197" y="605"/>
                      </a:lnTo>
                      <a:lnTo>
                        <a:pt x="169" y="649"/>
                      </a:lnTo>
                      <a:lnTo>
                        <a:pt x="106" y="654"/>
                      </a:lnTo>
                      <a:lnTo>
                        <a:pt x="58" y="640"/>
                      </a:lnTo>
                      <a:lnTo>
                        <a:pt x="0" y="48"/>
                      </a:lnTo>
                      <a:lnTo>
                        <a:pt x="19" y="14"/>
                      </a:lnTo>
                      <a:lnTo>
                        <a:pt x="82" y="616"/>
                      </a:lnTo>
                      <a:lnTo>
                        <a:pt x="115" y="625"/>
                      </a:lnTo>
                      <a:lnTo>
                        <a:pt x="159" y="616"/>
                      </a:lnTo>
                      <a:lnTo>
                        <a:pt x="63" y="0"/>
                      </a:lnTo>
                      <a:lnTo>
                        <a:pt x="96" y="23"/>
                      </a:lnTo>
                      <a:close/>
                    </a:path>
                  </a:pathLst>
                </a:custGeom>
                <a:solidFill>
                  <a:srgbClr val="FF33CC"/>
                </a:solidFill>
                <a:ln w="9525">
                  <a:solidFill>
                    <a:srgbClr val="FF33CC"/>
                  </a:solidFill>
                  <a:round/>
                  <a:headEnd/>
                  <a:tailEnd/>
                </a:ln>
              </p:spPr>
              <p:txBody>
                <a:bodyPr/>
                <a:lstStyle/>
                <a:p>
                  <a:endParaRPr lang="zh-CN" altLang="en-US"/>
                </a:p>
              </p:txBody>
            </p:sp>
            <p:sp>
              <p:nvSpPr>
                <p:cNvPr id="8237" name="Freeform 116"/>
                <p:cNvSpPr>
                  <a:spLocks/>
                </p:cNvSpPr>
                <p:nvPr/>
              </p:nvSpPr>
              <p:spPr bwMode="auto">
                <a:xfrm>
                  <a:off x="4748" y="2523"/>
                  <a:ext cx="101" cy="172"/>
                </a:xfrm>
                <a:custGeom>
                  <a:avLst/>
                  <a:gdLst>
                    <a:gd name="T0" fmla="*/ 0 w 403"/>
                    <a:gd name="T1" fmla="*/ 0 h 688"/>
                    <a:gd name="T2" fmla="*/ 0 w 403"/>
                    <a:gd name="T3" fmla="*/ 0 h 688"/>
                    <a:gd name="T4" fmla="*/ 0 w 403"/>
                    <a:gd name="T5" fmla="*/ 0 h 688"/>
                    <a:gd name="T6" fmla="*/ 0 w 403"/>
                    <a:gd name="T7" fmla="*/ 0 h 688"/>
                    <a:gd name="T8" fmla="*/ 0 w 403"/>
                    <a:gd name="T9" fmla="*/ 0 h 688"/>
                    <a:gd name="T10" fmla="*/ 0 w 403"/>
                    <a:gd name="T11" fmla="*/ 0 h 688"/>
                    <a:gd name="T12" fmla="*/ 0 w 403"/>
                    <a:gd name="T13" fmla="*/ 0 h 688"/>
                    <a:gd name="T14" fmla="*/ 0 w 403"/>
                    <a:gd name="T15" fmla="*/ 0 h 688"/>
                    <a:gd name="T16" fmla="*/ 0 w 403"/>
                    <a:gd name="T17" fmla="*/ 0 h 688"/>
                    <a:gd name="T18" fmla="*/ 0 w 403"/>
                    <a:gd name="T19" fmla="*/ 0 h 688"/>
                    <a:gd name="T20" fmla="*/ 0 w 403"/>
                    <a:gd name="T21" fmla="*/ 0 h 6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03" h="688">
                      <a:moveTo>
                        <a:pt x="143" y="0"/>
                      </a:moveTo>
                      <a:lnTo>
                        <a:pt x="403" y="468"/>
                      </a:lnTo>
                      <a:lnTo>
                        <a:pt x="346" y="492"/>
                      </a:lnTo>
                      <a:lnTo>
                        <a:pt x="168" y="111"/>
                      </a:lnTo>
                      <a:lnTo>
                        <a:pt x="220" y="550"/>
                      </a:lnTo>
                      <a:lnTo>
                        <a:pt x="163" y="578"/>
                      </a:lnTo>
                      <a:lnTo>
                        <a:pt x="134" y="155"/>
                      </a:lnTo>
                      <a:lnTo>
                        <a:pt x="52" y="665"/>
                      </a:lnTo>
                      <a:lnTo>
                        <a:pt x="0" y="688"/>
                      </a:lnTo>
                      <a:lnTo>
                        <a:pt x="110" y="15"/>
                      </a:lnTo>
                      <a:lnTo>
                        <a:pt x="143" y="0"/>
                      </a:lnTo>
                      <a:close/>
                    </a:path>
                  </a:pathLst>
                </a:custGeom>
                <a:solidFill>
                  <a:srgbClr val="FF33CC"/>
                </a:solidFill>
                <a:ln w="9525">
                  <a:solidFill>
                    <a:srgbClr val="FF33CC"/>
                  </a:solidFill>
                  <a:round/>
                  <a:headEnd/>
                  <a:tailEnd/>
                </a:ln>
              </p:spPr>
              <p:txBody>
                <a:bodyPr/>
                <a:lstStyle/>
                <a:p>
                  <a:endParaRPr lang="zh-CN" altLang="en-US"/>
                </a:p>
              </p:txBody>
            </p:sp>
            <p:sp>
              <p:nvSpPr>
                <p:cNvPr id="8238" name="Freeform 117"/>
                <p:cNvSpPr>
                  <a:spLocks/>
                </p:cNvSpPr>
                <p:nvPr/>
              </p:nvSpPr>
              <p:spPr bwMode="auto">
                <a:xfrm>
                  <a:off x="4694" y="2761"/>
                  <a:ext cx="57" cy="236"/>
                </a:xfrm>
                <a:custGeom>
                  <a:avLst/>
                  <a:gdLst>
                    <a:gd name="T0" fmla="*/ 0 w 231"/>
                    <a:gd name="T1" fmla="*/ 0 h 943"/>
                    <a:gd name="T2" fmla="*/ 0 w 231"/>
                    <a:gd name="T3" fmla="*/ 0 h 943"/>
                    <a:gd name="T4" fmla="*/ 0 w 231"/>
                    <a:gd name="T5" fmla="*/ 0 h 943"/>
                    <a:gd name="T6" fmla="*/ 0 w 231"/>
                    <a:gd name="T7" fmla="*/ 0 h 943"/>
                    <a:gd name="T8" fmla="*/ 0 w 231"/>
                    <a:gd name="T9" fmla="*/ 0 h 943"/>
                    <a:gd name="T10" fmla="*/ 0 w 231"/>
                    <a:gd name="T11" fmla="*/ 0 h 943"/>
                    <a:gd name="T12" fmla="*/ 0 w 231"/>
                    <a:gd name="T13" fmla="*/ 0 h 943"/>
                    <a:gd name="T14" fmla="*/ 0 w 231"/>
                    <a:gd name="T15" fmla="*/ 0 h 943"/>
                    <a:gd name="T16" fmla="*/ 0 w 231"/>
                    <a:gd name="T17" fmla="*/ 0 h 943"/>
                    <a:gd name="T18" fmla="*/ 0 w 231"/>
                    <a:gd name="T19" fmla="*/ 0 h 943"/>
                    <a:gd name="T20" fmla="*/ 0 w 231"/>
                    <a:gd name="T21" fmla="*/ 0 h 943"/>
                    <a:gd name="T22" fmla="*/ 0 w 231"/>
                    <a:gd name="T23" fmla="*/ 0 h 943"/>
                    <a:gd name="T24" fmla="*/ 0 w 231"/>
                    <a:gd name="T25" fmla="*/ 0 h 943"/>
                    <a:gd name="T26" fmla="*/ 0 w 231"/>
                    <a:gd name="T27" fmla="*/ 0 h 943"/>
                    <a:gd name="T28" fmla="*/ 0 w 231"/>
                    <a:gd name="T29" fmla="*/ 0 h 943"/>
                    <a:gd name="T30" fmla="*/ 0 w 231"/>
                    <a:gd name="T31" fmla="*/ 0 h 943"/>
                    <a:gd name="T32" fmla="*/ 0 w 231"/>
                    <a:gd name="T33" fmla="*/ 0 h 943"/>
                    <a:gd name="T34" fmla="*/ 0 w 231"/>
                    <a:gd name="T35" fmla="*/ 0 h 943"/>
                    <a:gd name="T36" fmla="*/ 0 w 231"/>
                    <a:gd name="T37" fmla="*/ 0 h 943"/>
                    <a:gd name="T38" fmla="*/ 0 w 231"/>
                    <a:gd name="T39" fmla="*/ 0 h 9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31" h="943">
                      <a:moveTo>
                        <a:pt x="160" y="9"/>
                      </a:moveTo>
                      <a:lnTo>
                        <a:pt x="102" y="505"/>
                      </a:lnTo>
                      <a:lnTo>
                        <a:pt x="0" y="871"/>
                      </a:lnTo>
                      <a:lnTo>
                        <a:pt x="6" y="915"/>
                      </a:lnTo>
                      <a:lnTo>
                        <a:pt x="44" y="943"/>
                      </a:lnTo>
                      <a:lnTo>
                        <a:pt x="102" y="943"/>
                      </a:lnTo>
                      <a:lnTo>
                        <a:pt x="183" y="515"/>
                      </a:lnTo>
                      <a:lnTo>
                        <a:pt x="217" y="207"/>
                      </a:lnTo>
                      <a:lnTo>
                        <a:pt x="231" y="33"/>
                      </a:lnTo>
                      <a:lnTo>
                        <a:pt x="207" y="19"/>
                      </a:lnTo>
                      <a:lnTo>
                        <a:pt x="193" y="245"/>
                      </a:lnTo>
                      <a:lnTo>
                        <a:pt x="160" y="520"/>
                      </a:lnTo>
                      <a:lnTo>
                        <a:pt x="92" y="842"/>
                      </a:lnTo>
                      <a:lnTo>
                        <a:pt x="77" y="910"/>
                      </a:lnTo>
                      <a:lnTo>
                        <a:pt x="48" y="910"/>
                      </a:lnTo>
                      <a:lnTo>
                        <a:pt x="25" y="880"/>
                      </a:lnTo>
                      <a:lnTo>
                        <a:pt x="130" y="500"/>
                      </a:lnTo>
                      <a:lnTo>
                        <a:pt x="154" y="259"/>
                      </a:lnTo>
                      <a:lnTo>
                        <a:pt x="188" y="0"/>
                      </a:lnTo>
                      <a:lnTo>
                        <a:pt x="160" y="9"/>
                      </a:lnTo>
                      <a:close/>
                    </a:path>
                  </a:pathLst>
                </a:custGeom>
                <a:solidFill>
                  <a:srgbClr val="FF33CC"/>
                </a:solidFill>
                <a:ln w="9525">
                  <a:solidFill>
                    <a:srgbClr val="FF33CC"/>
                  </a:solidFill>
                  <a:round/>
                  <a:headEnd/>
                  <a:tailEnd/>
                </a:ln>
              </p:spPr>
              <p:txBody>
                <a:bodyPr/>
                <a:lstStyle/>
                <a:p>
                  <a:endParaRPr lang="zh-CN" altLang="en-US"/>
                </a:p>
              </p:txBody>
            </p:sp>
          </p:grpSp>
          <p:grpSp>
            <p:nvGrpSpPr>
              <p:cNvPr id="8216" name="Group 118"/>
              <p:cNvGrpSpPr>
                <a:grpSpLocks/>
              </p:cNvGrpSpPr>
              <p:nvPr/>
            </p:nvGrpSpPr>
            <p:grpSpPr bwMode="auto">
              <a:xfrm flipH="1">
                <a:off x="207" y="3972"/>
                <a:ext cx="232" cy="96"/>
                <a:chOff x="5301" y="2989"/>
                <a:chExt cx="263" cy="108"/>
              </a:xfrm>
            </p:grpSpPr>
            <p:sp>
              <p:nvSpPr>
                <p:cNvPr id="8230" name="Freeform 119"/>
                <p:cNvSpPr>
                  <a:spLocks/>
                </p:cNvSpPr>
                <p:nvPr/>
              </p:nvSpPr>
              <p:spPr bwMode="auto">
                <a:xfrm>
                  <a:off x="5301" y="2989"/>
                  <a:ext cx="263" cy="108"/>
                </a:xfrm>
                <a:custGeom>
                  <a:avLst/>
                  <a:gdLst>
                    <a:gd name="T0" fmla="*/ 0 w 1050"/>
                    <a:gd name="T1" fmla="*/ 0 h 431"/>
                    <a:gd name="T2" fmla="*/ 0 w 1050"/>
                    <a:gd name="T3" fmla="*/ 0 h 431"/>
                    <a:gd name="T4" fmla="*/ 0 w 1050"/>
                    <a:gd name="T5" fmla="*/ 0 h 431"/>
                    <a:gd name="T6" fmla="*/ 0 w 1050"/>
                    <a:gd name="T7" fmla="*/ 0 h 431"/>
                    <a:gd name="T8" fmla="*/ 0 w 1050"/>
                    <a:gd name="T9" fmla="*/ 0 h 431"/>
                    <a:gd name="T10" fmla="*/ 0 w 1050"/>
                    <a:gd name="T11" fmla="*/ 0 h 431"/>
                    <a:gd name="T12" fmla="*/ 0 w 1050"/>
                    <a:gd name="T13" fmla="*/ 0 h 431"/>
                    <a:gd name="T14" fmla="*/ 0 w 1050"/>
                    <a:gd name="T15" fmla="*/ 0 h 431"/>
                    <a:gd name="T16" fmla="*/ 0 w 1050"/>
                    <a:gd name="T17" fmla="*/ 0 h 431"/>
                    <a:gd name="T18" fmla="*/ 0 w 1050"/>
                    <a:gd name="T19" fmla="*/ 0 h 431"/>
                    <a:gd name="T20" fmla="*/ 0 w 1050"/>
                    <a:gd name="T21" fmla="*/ 0 h 431"/>
                    <a:gd name="T22" fmla="*/ 0 w 1050"/>
                    <a:gd name="T23" fmla="*/ 0 h 431"/>
                    <a:gd name="T24" fmla="*/ 0 w 1050"/>
                    <a:gd name="T25" fmla="*/ 0 h 431"/>
                    <a:gd name="T26" fmla="*/ 0 w 1050"/>
                    <a:gd name="T27" fmla="*/ 0 h 431"/>
                    <a:gd name="T28" fmla="*/ 0 w 1050"/>
                    <a:gd name="T29" fmla="*/ 0 h 431"/>
                    <a:gd name="T30" fmla="*/ 0 w 1050"/>
                    <a:gd name="T31" fmla="*/ 0 h 431"/>
                    <a:gd name="T32" fmla="*/ 0 w 1050"/>
                    <a:gd name="T33" fmla="*/ 0 h 431"/>
                    <a:gd name="T34" fmla="*/ 0 w 1050"/>
                    <a:gd name="T35" fmla="*/ 0 h 431"/>
                    <a:gd name="T36" fmla="*/ 0 w 1050"/>
                    <a:gd name="T37" fmla="*/ 0 h 431"/>
                    <a:gd name="T38" fmla="*/ 0 w 1050"/>
                    <a:gd name="T39" fmla="*/ 0 h 431"/>
                    <a:gd name="T40" fmla="*/ 0 w 1050"/>
                    <a:gd name="T41" fmla="*/ 0 h 431"/>
                    <a:gd name="T42" fmla="*/ 0 w 1050"/>
                    <a:gd name="T43" fmla="*/ 0 h 431"/>
                    <a:gd name="T44" fmla="*/ 0 w 1050"/>
                    <a:gd name="T45" fmla="*/ 0 h 431"/>
                    <a:gd name="T46" fmla="*/ 0 w 1050"/>
                    <a:gd name="T47" fmla="*/ 0 h 431"/>
                    <a:gd name="T48" fmla="*/ 0 w 1050"/>
                    <a:gd name="T49" fmla="*/ 0 h 431"/>
                    <a:gd name="T50" fmla="*/ 0 w 1050"/>
                    <a:gd name="T51" fmla="*/ 0 h 431"/>
                    <a:gd name="T52" fmla="*/ 0 w 1050"/>
                    <a:gd name="T53" fmla="*/ 0 h 431"/>
                    <a:gd name="T54" fmla="*/ 0 w 1050"/>
                    <a:gd name="T55" fmla="*/ 0 h 431"/>
                    <a:gd name="T56" fmla="*/ 0 w 1050"/>
                    <a:gd name="T57" fmla="*/ 0 h 431"/>
                    <a:gd name="T58" fmla="*/ 0 w 1050"/>
                    <a:gd name="T59" fmla="*/ 0 h 431"/>
                    <a:gd name="T60" fmla="*/ 0 w 1050"/>
                    <a:gd name="T61" fmla="*/ 0 h 431"/>
                    <a:gd name="T62" fmla="*/ 0 w 1050"/>
                    <a:gd name="T63" fmla="*/ 0 h 431"/>
                    <a:gd name="T64" fmla="*/ 0 w 1050"/>
                    <a:gd name="T65" fmla="*/ 0 h 431"/>
                    <a:gd name="T66" fmla="*/ 0 w 1050"/>
                    <a:gd name="T67" fmla="*/ 0 h 431"/>
                    <a:gd name="T68" fmla="*/ 0 w 1050"/>
                    <a:gd name="T69" fmla="*/ 0 h 431"/>
                    <a:gd name="T70" fmla="*/ 0 w 1050"/>
                    <a:gd name="T71" fmla="*/ 0 h 431"/>
                    <a:gd name="T72" fmla="*/ 0 w 1050"/>
                    <a:gd name="T73" fmla="*/ 0 h 431"/>
                    <a:gd name="T74" fmla="*/ 0 w 1050"/>
                    <a:gd name="T75" fmla="*/ 0 h 431"/>
                    <a:gd name="T76" fmla="*/ 0 w 1050"/>
                    <a:gd name="T77" fmla="*/ 0 h 431"/>
                    <a:gd name="T78" fmla="*/ 0 w 1050"/>
                    <a:gd name="T79" fmla="*/ 0 h 431"/>
                    <a:gd name="T80" fmla="*/ 0 w 1050"/>
                    <a:gd name="T81" fmla="*/ 0 h 431"/>
                    <a:gd name="T82" fmla="*/ 0 w 1050"/>
                    <a:gd name="T83" fmla="*/ 0 h 431"/>
                    <a:gd name="T84" fmla="*/ 0 w 1050"/>
                    <a:gd name="T85" fmla="*/ 0 h 431"/>
                    <a:gd name="T86" fmla="*/ 0 w 1050"/>
                    <a:gd name="T87" fmla="*/ 0 h 431"/>
                    <a:gd name="T88" fmla="*/ 0 w 1050"/>
                    <a:gd name="T89" fmla="*/ 0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50" h="431">
                      <a:moveTo>
                        <a:pt x="149" y="120"/>
                      </a:moveTo>
                      <a:lnTo>
                        <a:pt x="231" y="81"/>
                      </a:lnTo>
                      <a:lnTo>
                        <a:pt x="371" y="57"/>
                      </a:lnTo>
                      <a:lnTo>
                        <a:pt x="549" y="38"/>
                      </a:lnTo>
                      <a:lnTo>
                        <a:pt x="535" y="19"/>
                      </a:lnTo>
                      <a:lnTo>
                        <a:pt x="404" y="28"/>
                      </a:lnTo>
                      <a:lnTo>
                        <a:pt x="255" y="43"/>
                      </a:lnTo>
                      <a:lnTo>
                        <a:pt x="110" y="71"/>
                      </a:lnTo>
                      <a:lnTo>
                        <a:pt x="0" y="124"/>
                      </a:lnTo>
                      <a:lnTo>
                        <a:pt x="14" y="148"/>
                      </a:lnTo>
                      <a:lnTo>
                        <a:pt x="135" y="178"/>
                      </a:lnTo>
                      <a:lnTo>
                        <a:pt x="208" y="220"/>
                      </a:lnTo>
                      <a:lnTo>
                        <a:pt x="285" y="297"/>
                      </a:lnTo>
                      <a:lnTo>
                        <a:pt x="376" y="398"/>
                      </a:lnTo>
                      <a:lnTo>
                        <a:pt x="415" y="417"/>
                      </a:lnTo>
                      <a:lnTo>
                        <a:pt x="472" y="431"/>
                      </a:lnTo>
                      <a:lnTo>
                        <a:pt x="564" y="389"/>
                      </a:lnTo>
                      <a:lnTo>
                        <a:pt x="621" y="351"/>
                      </a:lnTo>
                      <a:lnTo>
                        <a:pt x="679" y="331"/>
                      </a:lnTo>
                      <a:lnTo>
                        <a:pt x="862" y="335"/>
                      </a:lnTo>
                      <a:lnTo>
                        <a:pt x="1036" y="335"/>
                      </a:lnTo>
                      <a:lnTo>
                        <a:pt x="1050" y="316"/>
                      </a:lnTo>
                      <a:lnTo>
                        <a:pt x="1001" y="239"/>
                      </a:lnTo>
                      <a:lnTo>
                        <a:pt x="887" y="162"/>
                      </a:lnTo>
                      <a:lnTo>
                        <a:pt x="751" y="96"/>
                      </a:lnTo>
                      <a:lnTo>
                        <a:pt x="674" y="57"/>
                      </a:lnTo>
                      <a:lnTo>
                        <a:pt x="612" y="0"/>
                      </a:lnTo>
                      <a:lnTo>
                        <a:pt x="583" y="0"/>
                      </a:lnTo>
                      <a:lnTo>
                        <a:pt x="564" y="28"/>
                      </a:lnTo>
                      <a:lnTo>
                        <a:pt x="689" y="96"/>
                      </a:lnTo>
                      <a:lnTo>
                        <a:pt x="838" y="167"/>
                      </a:lnTo>
                      <a:lnTo>
                        <a:pt x="945" y="235"/>
                      </a:lnTo>
                      <a:lnTo>
                        <a:pt x="983" y="288"/>
                      </a:lnTo>
                      <a:lnTo>
                        <a:pt x="983" y="307"/>
                      </a:lnTo>
                      <a:lnTo>
                        <a:pt x="915" y="307"/>
                      </a:lnTo>
                      <a:lnTo>
                        <a:pt x="732" y="293"/>
                      </a:lnTo>
                      <a:lnTo>
                        <a:pt x="631" y="302"/>
                      </a:lnTo>
                      <a:lnTo>
                        <a:pt x="539" y="331"/>
                      </a:lnTo>
                      <a:lnTo>
                        <a:pt x="486" y="375"/>
                      </a:lnTo>
                      <a:lnTo>
                        <a:pt x="462" y="384"/>
                      </a:lnTo>
                      <a:lnTo>
                        <a:pt x="424" y="375"/>
                      </a:lnTo>
                      <a:lnTo>
                        <a:pt x="337" y="297"/>
                      </a:lnTo>
                      <a:lnTo>
                        <a:pt x="266" y="206"/>
                      </a:lnTo>
                      <a:lnTo>
                        <a:pt x="208" y="167"/>
                      </a:lnTo>
                      <a:lnTo>
                        <a:pt x="149" y="120"/>
                      </a:lnTo>
                      <a:close/>
                    </a:path>
                  </a:pathLst>
                </a:custGeom>
                <a:solidFill>
                  <a:srgbClr val="FFFF00"/>
                </a:solidFill>
                <a:ln w="9525">
                  <a:solidFill>
                    <a:srgbClr val="3333FF"/>
                  </a:solidFill>
                  <a:round/>
                  <a:headEnd/>
                  <a:tailEnd/>
                </a:ln>
              </p:spPr>
              <p:txBody>
                <a:bodyPr/>
                <a:lstStyle/>
                <a:p>
                  <a:endParaRPr lang="zh-CN" altLang="en-US"/>
                </a:p>
              </p:txBody>
            </p:sp>
            <p:sp>
              <p:nvSpPr>
                <p:cNvPr id="8231" name="Freeform 120"/>
                <p:cNvSpPr>
                  <a:spLocks/>
                </p:cNvSpPr>
                <p:nvPr/>
              </p:nvSpPr>
              <p:spPr bwMode="auto">
                <a:xfrm>
                  <a:off x="5386" y="3012"/>
                  <a:ext cx="81" cy="42"/>
                </a:xfrm>
                <a:custGeom>
                  <a:avLst/>
                  <a:gdLst>
                    <a:gd name="T0" fmla="*/ 0 w 327"/>
                    <a:gd name="T1" fmla="*/ 0 h 169"/>
                    <a:gd name="T2" fmla="*/ 0 w 327"/>
                    <a:gd name="T3" fmla="*/ 0 h 169"/>
                    <a:gd name="T4" fmla="*/ 0 w 327"/>
                    <a:gd name="T5" fmla="*/ 0 h 169"/>
                    <a:gd name="T6" fmla="*/ 0 w 327"/>
                    <a:gd name="T7" fmla="*/ 0 h 169"/>
                    <a:gd name="T8" fmla="*/ 0 w 327"/>
                    <a:gd name="T9" fmla="*/ 0 h 169"/>
                    <a:gd name="T10" fmla="*/ 0 w 327"/>
                    <a:gd name="T11" fmla="*/ 0 h 169"/>
                    <a:gd name="T12" fmla="*/ 0 w 327"/>
                    <a:gd name="T13" fmla="*/ 0 h 169"/>
                    <a:gd name="T14" fmla="*/ 0 w 327"/>
                    <a:gd name="T15" fmla="*/ 0 h 169"/>
                    <a:gd name="T16" fmla="*/ 0 w 327"/>
                    <a:gd name="T17" fmla="*/ 0 h 169"/>
                    <a:gd name="T18" fmla="*/ 0 w 327"/>
                    <a:gd name="T19" fmla="*/ 0 h 169"/>
                    <a:gd name="T20" fmla="*/ 0 w 327"/>
                    <a:gd name="T21" fmla="*/ 0 h 169"/>
                    <a:gd name="T22" fmla="*/ 0 w 327"/>
                    <a:gd name="T23" fmla="*/ 0 h 169"/>
                    <a:gd name="T24" fmla="*/ 0 w 327"/>
                    <a:gd name="T25" fmla="*/ 0 h 169"/>
                    <a:gd name="T26" fmla="*/ 0 w 327"/>
                    <a:gd name="T27" fmla="*/ 0 h 169"/>
                    <a:gd name="T28" fmla="*/ 0 w 327"/>
                    <a:gd name="T29" fmla="*/ 0 h 169"/>
                    <a:gd name="T30" fmla="*/ 0 w 327"/>
                    <a:gd name="T31" fmla="*/ 0 h 169"/>
                    <a:gd name="T32" fmla="*/ 0 w 327"/>
                    <a:gd name="T33" fmla="*/ 0 h 169"/>
                    <a:gd name="T34" fmla="*/ 0 w 327"/>
                    <a:gd name="T35" fmla="*/ 0 h 169"/>
                    <a:gd name="T36" fmla="*/ 0 w 327"/>
                    <a:gd name="T37" fmla="*/ 0 h 169"/>
                    <a:gd name="T38" fmla="*/ 0 w 327"/>
                    <a:gd name="T39" fmla="*/ 0 h 169"/>
                    <a:gd name="T40" fmla="*/ 0 w 327"/>
                    <a:gd name="T41" fmla="*/ 0 h 169"/>
                    <a:gd name="T42" fmla="*/ 0 w 327"/>
                    <a:gd name="T43" fmla="*/ 0 h 169"/>
                    <a:gd name="T44" fmla="*/ 0 w 327"/>
                    <a:gd name="T45" fmla="*/ 0 h 169"/>
                    <a:gd name="T46" fmla="*/ 0 w 327"/>
                    <a:gd name="T47" fmla="*/ 0 h 169"/>
                    <a:gd name="T48" fmla="*/ 0 w 327"/>
                    <a:gd name="T49" fmla="*/ 0 h 169"/>
                    <a:gd name="T50" fmla="*/ 0 w 327"/>
                    <a:gd name="T51" fmla="*/ 0 h 169"/>
                    <a:gd name="T52" fmla="*/ 0 w 327"/>
                    <a:gd name="T53" fmla="*/ 0 h 169"/>
                    <a:gd name="T54" fmla="*/ 0 w 327"/>
                    <a:gd name="T55" fmla="*/ 0 h 169"/>
                    <a:gd name="T56" fmla="*/ 0 w 327"/>
                    <a:gd name="T57" fmla="*/ 0 h 169"/>
                    <a:gd name="T58" fmla="*/ 0 w 327"/>
                    <a:gd name="T59" fmla="*/ 0 h 169"/>
                    <a:gd name="T60" fmla="*/ 0 w 327"/>
                    <a:gd name="T61" fmla="*/ 0 h 169"/>
                    <a:gd name="T62" fmla="*/ 0 w 327"/>
                    <a:gd name="T63" fmla="*/ 0 h 169"/>
                    <a:gd name="T64" fmla="*/ 0 w 327"/>
                    <a:gd name="T65" fmla="*/ 0 h 169"/>
                    <a:gd name="T66" fmla="*/ 0 w 327"/>
                    <a:gd name="T67" fmla="*/ 0 h 169"/>
                    <a:gd name="T68" fmla="*/ 0 w 327"/>
                    <a:gd name="T69" fmla="*/ 0 h 169"/>
                    <a:gd name="T70" fmla="*/ 0 w 327"/>
                    <a:gd name="T71" fmla="*/ 0 h 169"/>
                    <a:gd name="T72" fmla="*/ 0 w 327"/>
                    <a:gd name="T73" fmla="*/ 0 h 16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27" h="169">
                      <a:moveTo>
                        <a:pt x="48" y="87"/>
                      </a:moveTo>
                      <a:lnTo>
                        <a:pt x="38" y="24"/>
                      </a:lnTo>
                      <a:lnTo>
                        <a:pt x="14" y="29"/>
                      </a:lnTo>
                      <a:lnTo>
                        <a:pt x="0" y="68"/>
                      </a:lnTo>
                      <a:lnTo>
                        <a:pt x="5" y="106"/>
                      </a:lnTo>
                      <a:lnTo>
                        <a:pt x="48" y="154"/>
                      </a:lnTo>
                      <a:lnTo>
                        <a:pt x="91" y="169"/>
                      </a:lnTo>
                      <a:lnTo>
                        <a:pt x="130" y="159"/>
                      </a:lnTo>
                      <a:lnTo>
                        <a:pt x="159" y="125"/>
                      </a:lnTo>
                      <a:lnTo>
                        <a:pt x="173" y="115"/>
                      </a:lnTo>
                      <a:lnTo>
                        <a:pt x="187" y="115"/>
                      </a:lnTo>
                      <a:lnTo>
                        <a:pt x="201" y="115"/>
                      </a:lnTo>
                      <a:lnTo>
                        <a:pt x="217" y="115"/>
                      </a:lnTo>
                      <a:lnTo>
                        <a:pt x="231" y="125"/>
                      </a:lnTo>
                      <a:lnTo>
                        <a:pt x="245" y="125"/>
                      </a:lnTo>
                      <a:lnTo>
                        <a:pt x="264" y="125"/>
                      </a:lnTo>
                      <a:lnTo>
                        <a:pt x="278" y="120"/>
                      </a:lnTo>
                      <a:lnTo>
                        <a:pt x="294" y="115"/>
                      </a:lnTo>
                      <a:lnTo>
                        <a:pt x="308" y="110"/>
                      </a:lnTo>
                      <a:lnTo>
                        <a:pt x="322" y="101"/>
                      </a:lnTo>
                      <a:lnTo>
                        <a:pt x="327" y="87"/>
                      </a:lnTo>
                      <a:lnTo>
                        <a:pt x="327" y="73"/>
                      </a:lnTo>
                      <a:lnTo>
                        <a:pt x="327" y="58"/>
                      </a:lnTo>
                      <a:lnTo>
                        <a:pt x="327" y="44"/>
                      </a:lnTo>
                      <a:lnTo>
                        <a:pt x="317" y="29"/>
                      </a:lnTo>
                      <a:lnTo>
                        <a:pt x="303" y="19"/>
                      </a:lnTo>
                      <a:lnTo>
                        <a:pt x="289" y="14"/>
                      </a:lnTo>
                      <a:lnTo>
                        <a:pt x="274" y="5"/>
                      </a:lnTo>
                      <a:lnTo>
                        <a:pt x="259" y="0"/>
                      </a:lnTo>
                      <a:lnTo>
                        <a:pt x="245" y="0"/>
                      </a:lnTo>
                      <a:lnTo>
                        <a:pt x="231" y="0"/>
                      </a:lnTo>
                      <a:lnTo>
                        <a:pt x="212" y="0"/>
                      </a:lnTo>
                      <a:lnTo>
                        <a:pt x="197" y="0"/>
                      </a:lnTo>
                      <a:lnTo>
                        <a:pt x="182" y="0"/>
                      </a:lnTo>
                      <a:lnTo>
                        <a:pt x="168" y="0"/>
                      </a:lnTo>
                      <a:lnTo>
                        <a:pt x="149" y="0"/>
                      </a:lnTo>
                      <a:lnTo>
                        <a:pt x="110" y="0"/>
                      </a:lnTo>
                      <a:lnTo>
                        <a:pt x="96" y="5"/>
                      </a:lnTo>
                      <a:lnTo>
                        <a:pt x="96" y="19"/>
                      </a:lnTo>
                      <a:lnTo>
                        <a:pt x="101" y="33"/>
                      </a:lnTo>
                      <a:lnTo>
                        <a:pt x="115" y="38"/>
                      </a:lnTo>
                      <a:lnTo>
                        <a:pt x="130" y="38"/>
                      </a:lnTo>
                      <a:lnTo>
                        <a:pt x="144" y="33"/>
                      </a:lnTo>
                      <a:lnTo>
                        <a:pt x="163" y="33"/>
                      </a:lnTo>
                      <a:lnTo>
                        <a:pt x="182" y="29"/>
                      </a:lnTo>
                      <a:lnTo>
                        <a:pt x="197" y="29"/>
                      </a:lnTo>
                      <a:lnTo>
                        <a:pt x="217" y="29"/>
                      </a:lnTo>
                      <a:lnTo>
                        <a:pt x="231" y="29"/>
                      </a:lnTo>
                      <a:lnTo>
                        <a:pt x="245" y="29"/>
                      </a:lnTo>
                      <a:lnTo>
                        <a:pt x="259" y="29"/>
                      </a:lnTo>
                      <a:lnTo>
                        <a:pt x="274" y="33"/>
                      </a:lnTo>
                      <a:lnTo>
                        <a:pt x="278" y="49"/>
                      </a:lnTo>
                      <a:lnTo>
                        <a:pt x="283" y="63"/>
                      </a:lnTo>
                      <a:lnTo>
                        <a:pt x="278" y="77"/>
                      </a:lnTo>
                      <a:lnTo>
                        <a:pt x="264" y="77"/>
                      </a:lnTo>
                      <a:lnTo>
                        <a:pt x="245" y="77"/>
                      </a:lnTo>
                      <a:lnTo>
                        <a:pt x="231" y="77"/>
                      </a:lnTo>
                      <a:lnTo>
                        <a:pt x="217" y="77"/>
                      </a:lnTo>
                      <a:lnTo>
                        <a:pt x="201" y="77"/>
                      </a:lnTo>
                      <a:lnTo>
                        <a:pt x="187" y="77"/>
                      </a:lnTo>
                      <a:lnTo>
                        <a:pt x="173" y="77"/>
                      </a:lnTo>
                      <a:lnTo>
                        <a:pt x="159" y="77"/>
                      </a:lnTo>
                      <a:lnTo>
                        <a:pt x="144" y="77"/>
                      </a:lnTo>
                      <a:lnTo>
                        <a:pt x="130" y="77"/>
                      </a:lnTo>
                      <a:lnTo>
                        <a:pt x="115" y="87"/>
                      </a:lnTo>
                      <a:lnTo>
                        <a:pt x="101" y="96"/>
                      </a:lnTo>
                      <a:lnTo>
                        <a:pt x="96" y="110"/>
                      </a:lnTo>
                      <a:lnTo>
                        <a:pt x="82" y="110"/>
                      </a:lnTo>
                      <a:lnTo>
                        <a:pt x="67" y="106"/>
                      </a:lnTo>
                      <a:lnTo>
                        <a:pt x="48" y="87"/>
                      </a:lnTo>
                      <a:lnTo>
                        <a:pt x="53" y="68"/>
                      </a:lnTo>
                      <a:lnTo>
                        <a:pt x="48" y="54"/>
                      </a:lnTo>
                      <a:lnTo>
                        <a:pt x="44" y="38"/>
                      </a:lnTo>
                      <a:lnTo>
                        <a:pt x="48" y="87"/>
                      </a:lnTo>
                      <a:close/>
                    </a:path>
                  </a:pathLst>
                </a:custGeom>
                <a:solidFill>
                  <a:srgbClr val="FFFF00"/>
                </a:solidFill>
                <a:ln w="9525">
                  <a:solidFill>
                    <a:srgbClr val="3333FF"/>
                  </a:solidFill>
                  <a:round/>
                  <a:headEnd/>
                  <a:tailEnd/>
                </a:ln>
              </p:spPr>
              <p:txBody>
                <a:bodyPr/>
                <a:lstStyle/>
                <a:p>
                  <a:endParaRPr lang="zh-CN" altLang="en-US"/>
                </a:p>
              </p:txBody>
            </p:sp>
          </p:grpSp>
          <p:grpSp>
            <p:nvGrpSpPr>
              <p:cNvPr id="8217" name="Group 121"/>
              <p:cNvGrpSpPr>
                <a:grpSpLocks/>
              </p:cNvGrpSpPr>
              <p:nvPr/>
            </p:nvGrpSpPr>
            <p:grpSpPr bwMode="auto">
              <a:xfrm flipH="1">
                <a:off x="319" y="4057"/>
                <a:ext cx="165" cy="143"/>
                <a:chOff x="5250" y="3085"/>
                <a:chExt cx="188" cy="162"/>
              </a:xfrm>
            </p:grpSpPr>
            <p:sp>
              <p:nvSpPr>
                <p:cNvPr id="8228" name="Freeform 122"/>
                <p:cNvSpPr>
                  <a:spLocks/>
                </p:cNvSpPr>
                <p:nvPr/>
              </p:nvSpPr>
              <p:spPr bwMode="auto">
                <a:xfrm>
                  <a:off x="5250" y="3085"/>
                  <a:ext cx="188" cy="162"/>
                </a:xfrm>
                <a:custGeom>
                  <a:avLst/>
                  <a:gdLst>
                    <a:gd name="T0" fmla="*/ 0 w 755"/>
                    <a:gd name="T1" fmla="*/ 0 h 651"/>
                    <a:gd name="T2" fmla="*/ 0 w 755"/>
                    <a:gd name="T3" fmla="*/ 0 h 651"/>
                    <a:gd name="T4" fmla="*/ 0 w 755"/>
                    <a:gd name="T5" fmla="*/ 0 h 651"/>
                    <a:gd name="T6" fmla="*/ 0 w 755"/>
                    <a:gd name="T7" fmla="*/ 0 h 651"/>
                    <a:gd name="T8" fmla="*/ 0 w 755"/>
                    <a:gd name="T9" fmla="*/ 0 h 651"/>
                    <a:gd name="T10" fmla="*/ 0 w 755"/>
                    <a:gd name="T11" fmla="*/ 0 h 651"/>
                    <a:gd name="T12" fmla="*/ 0 w 755"/>
                    <a:gd name="T13" fmla="*/ 0 h 651"/>
                    <a:gd name="T14" fmla="*/ 0 w 755"/>
                    <a:gd name="T15" fmla="*/ 0 h 651"/>
                    <a:gd name="T16" fmla="*/ 0 w 755"/>
                    <a:gd name="T17" fmla="*/ 0 h 651"/>
                    <a:gd name="T18" fmla="*/ 0 w 755"/>
                    <a:gd name="T19" fmla="*/ 0 h 651"/>
                    <a:gd name="T20" fmla="*/ 0 w 755"/>
                    <a:gd name="T21" fmla="*/ 0 h 651"/>
                    <a:gd name="T22" fmla="*/ 0 w 755"/>
                    <a:gd name="T23" fmla="*/ 0 h 651"/>
                    <a:gd name="T24" fmla="*/ 0 w 755"/>
                    <a:gd name="T25" fmla="*/ 0 h 651"/>
                    <a:gd name="T26" fmla="*/ 0 w 755"/>
                    <a:gd name="T27" fmla="*/ 0 h 651"/>
                    <a:gd name="T28" fmla="*/ 0 w 755"/>
                    <a:gd name="T29" fmla="*/ 0 h 651"/>
                    <a:gd name="T30" fmla="*/ 0 w 755"/>
                    <a:gd name="T31" fmla="*/ 0 h 651"/>
                    <a:gd name="T32" fmla="*/ 0 w 755"/>
                    <a:gd name="T33" fmla="*/ 0 h 651"/>
                    <a:gd name="T34" fmla="*/ 0 w 755"/>
                    <a:gd name="T35" fmla="*/ 0 h 651"/>
                    <a:gd name="T36" fmla="*/ 0 w 755"/>
                    <a:gd name="T37" fmla="*/ 0 h 651"/>
                    <a:gd name="T38" fmla="*/ 0 w 755"/>
                    <a:gd name="T39" fmla="*/ 0 h 651"/>
                    <a:gd name="T40" fmla="*/ 0 w 755"/>
                    <a:gd name="T41" fmla="*/ 0 h 651"/>
                    <a:gd name="T42" fmla="*/ 0 w 755"/>
                    <a:gd name="T43" fmla="*/ 0 h 651"/>
                    <a:gd name="T44" fmla="*/ 0 w 755"/>
                    <a:gd name="T45" fmla="*/ 0 h 651"/>
                    <a:gd name="T46" fmla="*/ 0 w 755"/>
                    <a:gd name="T47" fmla="*/ 0 h 651"/>
                    <a:gd name="T48" fmla="*/ 0 w 755"/>
                    <a:gd name="T49" fmla="*/ 0 h 651"/>
                    <a:gd name="T50" fmla="*/ 0 w 755"/>
                    <a:gd name="T51" fmla="*/ 0 h 651"/>
                    <a:gd name="T52" fmla="*/ 0 w 755"/>
                    <a:gd name="T53" fmla="*/ 0 h 651"/>
                    <a:gd name="T54" fmla="*/ 0 w 755"/>
                    <a:gd name="T55" fmla="*/ 0 h 651"/>
                    <a:gd name="T56" fmla="*/ 0 w 755"/>
                    <a:gd name="T57" fmla="*/ 0 h 651"/>
                    <a:gd name="T58" fmla="*/ 0 w 755"/>
                    <a:gd name="T59" fmla="*/ 0 h 651"/>
                    <a:gd name="T60" fmla="*/ 0 w 755"/>
                    <a:gd name="T61" fmla="*/ 0 h 651"/>
                    <a:gd name="T62" fmla="*/ 0 w 755"/>
                    <a:gd name="T63" fmla="*/ 0 h 651"/>
                    <a:gd name="T64" fmla="*/ 0 w 755"/>
                    <a:gd name="T65" fmla="*/ 0 h 651"/>
                    <a:gd name="T66" fmla="*/ 0 w 755"/>
                    <a:gd name="T67" fmla="*/ 0 h 651"/>
                    <a:gd name="T68" fmla="*/ 0 w 755"/>
                    <a:gd name="T69" fmla="*/ 0 h 65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55" h="651">
                      <a:moveTo>
                        <a:pt x="312" y="57"/>
                      </a:moveTo>
                      <a:lnTo>
                        <a:pt x="178" y="87"/>
                      </a:lnTo>
                      <a:lnTo>
                        <a:pt x="52" y="154"/>
                      </a:lnTo>
                      <a:lnTo>
                        <a:pt x="0" y="231"/>
                      </a:lnTo>
                      <a:lnTo>
                        <a:pt x="9" y="269"/>
                      </a:lnTo>
                      <a:lnTo>
                        <a:pt x="96" y="337"/>
                      </a:lnTo>
                      <a:lnTo>
                        <a:pt x="230" y="438"/>
                      </a:lnTo>
                      <a:lnTo>
                        <a:pt x="331" y="539"/>
                      </a:lnTo>
                      <a:lnTo>
                        <a:pt x="403" y="645"/>
                      </a:lnTo>
                      <a:lnTo>
                        <a:pt x="428" y="651"/>
                      </a:lnTo>
                      <a:lnTo>
                        <a:pt x="585" y="530"/>
                      </a:lnTo>
                      <a:lnTo>
                        <a:pt x="739" y="404"/>
                      </a:lnTo>
                      <a:lnTo>
                        <a:pt x="755" y="341"/>
                      </a:lnTo>
                      <a:lnTo>
                        <a:pt x="639" y="231"/>
                      </a:lnTo>
                      <a:lnTo>
                        <a:pt x="514" y="139"/>
                      </a:lnTo>
                      <a:lnTo>
                        <a:pt x="456" y="77"/>
                      </a:lnTo>
                      <a:lnTo>
                        <a:pt x="389" y="0"/>
                      </a:lnTo>
                      <a:lnTo>
                        <a:pt x="326" y="14"/>
                      </a:lnTo>
                      <a:lnTo>
                        <a:pt x="331" y="43"/>
                      </a:lnTo>
                      <a:lnTo>
                        <a:pt x="451" y="129"/>
                      </a:lnTo>
                      <a:lnTo>
                        <a:pt x="543" y="206"/>
                      </a:lnTo>
                      <a:lnTo>
                        <a:pt x="678" y="299"/>
                      </a:lnTo>
                      <a:lnTo>
                        <a:pt x="697" y="346"/>
                      </a:lnTo>
                      <a:lnTo>
                        <a:pt x="692" y="385"/>
                      </a:lnTo>
                      <a:lnTo>
                        <a:pt x="585" y="486"/>
                      </a:lnTo>
                      <a:lnTo>
                        <a:pt x="456" y="563"/>
                      </a:lnTo>
                      <a:lnTo>
                        <a:pt x="412" y="563"/>
                      </a:lnTo>
                      <a:lnTo>
                        <a:pt x="307" y="462"/>
                      </a:lnTo>
                      <a:lnTo>
                        <a:pt x="143" y="313"/>
                      </a:lnTo>
                      <a:lnTo>
                        <a:pt x="57" y="241"/>
                      </a:lnTo>
                      <a:lnTo>
                        <a:pt x="62" y="211"/>
                      </a:lnTo>
                      <a:lnTo>
                        <a:pt x="124" y="145"/>
                      </a:lnTo>
                      <a:lnTo>
                        <a:pt x="235" y="110"/>
                      </a:lnTo>
                      <a:lnTo>
                        <a:pt x="321" y="82"/>
                      </a:lnTo>
                      <a:lnTo>
                        <a:pt x="312" y="5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9" name="Freeform 123"/>
                <p:cNvSpPr>
                  <a:spLocks/>
                </p:cNvSpPr>
                <p:nvPr/>
              </p:nvSpPr>
              <p:spPr bwMode="auto">
                <a:xfrm>
                  <a:off x="5322" y="3132"/>
                  <a:ext cx="59" cy="72"/>
                </a:xfrm>
                <a:custGeom>
                  <a:avLst/>
                  <a:gdLst>
                    <a:gd name="T0" fmla="*/ 0 w 235"/>
                    <a:gd name="T1" fmla="*/ 0 h 288"/>
                    <a:gd name="T2" fmla="*/ 0 w 235"/>
                    <a:gd name="T3" fmla="*/ 0 h 288"/>
                    <a:gd name="T4" fmla="*/ 0 w 235"/>
                    <a:gd name="T5" fmla="*/ 0 h 288"/>
                    <a:gd name="T6" fmla="*/ 0 w 235"/>
                    <a:gd name="T7" fmla="*/ 0 h 288"/>
                    <a:gd name="T8" fmla="*/ 0 w 235"/>
                    <a:gd name="T9" fmla="*/ 0 h 288"/>
                    <a:gd name="T10" fmla="*/ 0 w 235"/>
                    <a:gd name="T11" fmla="*/ 0 h 288"/>
                    <a:gd name="T12" fmla="*/ 0 w 235"/>
                    <a:gd name="T13" fmla="*/ 0 h 288"/>
                    <a:gd name="T14" fmla="*/ 0 w 235"/>
                    <a:gd name="T15" fmla="*/ 0 h 288"/>
                    <a:gd name="T16" fmla="*/ 0 w 235"/>
                    <a:gd name="T17" fmla="*/ 0 h 288"/>
                    <a:gd name="T18" fmla="*/ 0 w 235"/>
                    <a:gd name="T19" fmla="*/ 0 h 288"/>
                    <a:gd name="T20" fmla="*/ 0 w 235"/>
                    <a:gd name="T21" fmla="*/ 0 h 288"/>
                    <a:gd name="T22" fmla="*/ 0 w 235"/>
                    <a:gd name="T23" fmla="*/ 0 h 288"/>
                    <a:gd name="T24" fmla="*/ 0 w 235"/>
                    <a:gd name="T25" fmla="*/ 0 h 288"/>
                    <a:gd name="T26" fmla="*/ 0 w 235"/>
                    <a:gd name="T27" fmla="*/ 0 h 288"/>
                    <a:gd name="T28" fmla="*/ 0 w 235"/>
                    <a:gd name="T29" fmla="*/ 0 h 288"/>
                    <a:gd name="T30" fmla="*/ 0 w 235"/>
                    <a:gd name="T31" fmla="*/ 0 h 288"/>
                    <a:gd name="T32" fmla="*/ 0 w 235"/>
                    <a:gd name="T33" fmla="*/ 0 h 288"/>
                    <a:gd name="T34" fmla="*/ 0 w 235"/>
                    <a:gd name="T35" fmla="*/ 0 h 288"/>
                    <a:gd name="T36" fmla="*/ 0 w 235"/>
                    <a:gd name="T37" fmla="*/ 0 h 288"/>
                    <a:gd name="T38" fmla="*/ 0 w 235"/>
                    <a:gd name="T39" fmla="*/ 0 h 288"/>
                    <a:gd name="T40" fmla="*/ 0 w 235"/>
                    <a:gd name="T41" fmla="*/ 0 h 288"/>
                    <a:gd name="T42" fmla="*/ 0 w 235"/>
                    <a:gd name="T43" fmla="*/ 0 h 288"/>
                    <a:gd name="T44" fmla="*/ 0 w 235"/>
                    <a:gd name="T45" fmla="*/ 0 h 288"/>
                    <a:gd name="T46" fmla="*/ 0 w 235"/>
                    <a:gd name="T47" fmla="*/ 0 h 288"/>
                    <a:gd name="T48" fmla="*/ 0 w 235"/>
                    <a:gd name="T49" fmla="*/ 0 h 288"/>
                    <a:gd name="T50" fmla="*/ 0 w 235"/>
                    <a:gd name="T51" fmla="*/ 0 h 288"/>
                    <a:gd name="T52" fmla="*/ 0 w 235"/>
                    <a:gd name="T53" fmla="*/ 0 h 288"/>
                    <a:gd name="T54" fmla="*/ 0 w 235"/>
                    <a:gd name="T55" fmla="*/ 0 h 288"/>
                    <a:gd name="T56" fmla="*/ 0 w 235"/>
                    <a:gd name="T57" fmla="*/ 0 h 288"/>
                    <a:gd name="T58" fmla="*/ 0 w 235"/>
                    <a:gd name="T59" fmla="*/ 0 h 288"/>
                    <a:gd name="T60" fmla="*/ 0 w 235"/>
                    <a:gd name="T61" fmla="*/ 0 h 288"/>
                    <a:gd name="T62" fmla="*/ 0 w 235"/>
                    <a:gd name="T63" fmla="*/ 0 h 288"/>
                    <a:gd name="T64" fmla="*/ 0 w 235"/>
                    <a:gd name="T65" fmla="*/ 0 h 288"/>
                    <a:gd name="T66" fmla="*/ 0 w 235"/>
                    <a:gd name="T67" fmla="*/ 0 h 288"/>
                    <a:gd name="T68" fmla="*/ 0 w 235"/>
                    <a:gd name="T69" fmla="*/ 0 h 288"/>
                    <a:gd name="T70" fmla="*/ 0 w 235"/>
                    <a:gd name="T71" fmla="*/ 0 h 288"/>
                    <a:gd name="T72" fmla="*/ 0 w 235"/>
                    <a:gd name="T73" fmla="*/ 0 h 2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5" h="288">
                      <a:moveTo>
                        <a:pt x="134" y="67"/>
                      </a:moveTo>
                      <a:lnTo>
                        <a:pt x="24" y="29"/>
                      </a:lnTo>
                      <a:lnTo>
                        <a:pt x="0" y="10"/>
                      </a:lnTo>
                      <a:lnTo>
                        <a:pt x="19" y="0"/>
                      </a:lnTo>
                      <a:lnTo>
                        <a:pt x="57" y="0"/>
                      </a:lnTo>
                      <a:lnTo>
                        <a:pt x="72" y="0"/>
                      </a:lnTo>
                      <a:lnTo>
                        <a:pt x="87" y="0"/>
                      </a:lnTo>
                      <a:lnTo>
                        <a:pt x="101" y="5"/>
                      </a:lnTo>
                      <a:lnTo>
                        <a:pt x="115" y="15"/>
                      </a:lnTo>
                      <a:lnTo>
                        <a:pt x="134" y="19"/>
                      </a:lnTo>
                      <a:lnTo>
                        <a:pt x="148" y="24"/>
                      </a:lnTo>
                      <a:lnTo>
                        <a:pt x="162" y="57"/>
                      </a:lnTo>
                      <a:lnTo>
                        <a:pt x="178" y="67"/>
                      </a:lnTo>
                      <a:lnTo>
                        <a:pt x="187" y="81"/>
                      </a:lnTo>
                      <a:lnTo>
                        <a:pt x="192" y="96"/>
                      </a:lnTo>
                      <a:lnTo>
                        <a:pt x="172" y="101"/>
                      </a:lnTo>
                      <a:lnTo>
                        <a:pt x="158" y="111"/>
                      </a:lnTo>
                      <a:lnTo>
                        <a:pt x="143" y="125"/>
                      </a:lnTo>
                      <a:lnTo>
                        <a:pt x="143" y="139"/>
                      </a:lnTo>
                      <a:lnTo>
                        <a:pt x="158" y="149"/>
                      </a:lnTo>
                      <a:lnTo>
                        <a:pt x="172" y="153"/>
                      </a:lnTo>
                      <a:lnTo>
                        <a:pt x="187" y="158"/>
                      </a:lnTo>
                      <a:lnTo>
                        <a:pt x="202" y="163"/>
                      </a:lnTo>
                      <a:lnTo>
                        <a:pt x="216" y="177"/>
                      </a:lnTo>
                      <a:lnTo>
                        <a:pt x="225" y="192"/>
                      </a:lnTo>
                      <a:lnTo>
                        <a:pt x="230" y="207"/>
                      </a:lnTo>
                      <a:lnTo>
                        <a:pt x="235" y="221"/>
                      </a:lnTo>
                      <a:lnTo>
                        <a:pt x="235" y="235"/>
                      </a:lnTo>
                      <a:lnTo>
                        <a:pt x="225" y="249"/>
                      </a:lnTo>
                      <a:lnTo>
                        <a:pt x="211" y="264"/>
                      </a:lnTo>
                      <a:lnTo>
                        <a:pt x="197" y="273"/>
                      </a:lnTo>
                      <a:lnTo>
                        <a:pt x="183" y="282"/>
                      </a:lnTo>
                      <a:lnTo>
                        <a:pt x="167" y="288"/>
                      </a:lnTo>
                      <a:lnTo>
                        <a:pt x="153" y="288"/>
                      </a:lnTo>
                      <a:lnTo>
                        <a:pt x="139" y="288"/>
                      </a:lnTo>
                      <a:lnTo>
                        <a:pt x="120" y="288"/>
                      </a:lnTo>
                      <a:lnTo>
                        <a:pt x="106" y="282"/>
                      </a:lnTo>
                      <a:lnTo>
                        <a:pt x="91" y="278"/>
                      </a:lnTo>
                      <a:lnTo>
                        <a:pt x="77" y="268"/>
                      </a:lnTo>
                      <a:lnTo>
                        <a:pt x="63" y="259"/>
                      </a:lnTo>
                      <a:lnTo>
                        <a:pt x="52" y="245"/>
                      </a:lnTo>
                      <a:lnTo>
                        <a:pt x="43" y="230"/>
                      </a:lnTo>
                      <a:lnTo>
                        <a:pt x="38" y="216"/>
                      </a:lnTo>
                      <a:lnTo>
                        <a:pt x="38" y="197"/>
                      </a:lnTo>
                      <a:lnTo>
                        <a:pt x="38" y="182"/>
                      </a:lnTo>
                      <a:lnTo>
                        <a:pt x="38" y="168"/>
                      </a:lnTo>
                      <a:lnTo>
                        <a:pt x="52" y="163"/>
                      </a:lnTo>
                      <a:lnTo>
                        <a:pt x="63" y="177"/>
                      </a:lnTo>
                      <a:lnTo>
                        <a:pt x="68" y="192"/>
                      </a:lnTo>
                      <a:lnTo>
                        <a:pt x="82" y="207"/>
                      </a:lnTo>
                      <a:lnTo>
                        <a:pt x="96" y="216"/>
                      </a:lnTo>
                      <a:lnTo>
                        <a:pt x="110" y="226"/>
                      </a:lnTo>
                      <a:lnTo>
                        <a:pt x="125" y="235"/>
                      </a:lnTo>
                      <a:lnTo>
                        <a:pt x="139" y="235"/>
                      </a:lnTo>
                      <a:lnTo>
                        <a:pt x="153" y="235"/>
                      </a:lnTo>
                      <a:lnTo>
                        <a:pt x="167" y="235"/>
                      </a:lnTo>
                      <a:lnTo>
                        <a:pt x="167" y="221"/>
                      </a:lnTo>
                      <a:lnTo>
                        <a:pt x="167" y="207"/>
                      </a:lnTo>
                      <a:lnTo>
                        <a:pt x="158" y="192"/>
                      </a:lnTo>
                      <a:lnTo>
                        <a:pt x="143" y="177"/>
                      </a:lnTo>
                      <a:lnTo>
                        <a:pt x="129" y="172"/>
                      </a:lnTo>
                      <a:lnTo>
                        <a:pt x="110" y="172"/>
                      </a:lnTo>
                      <a:lnTo>
                        <a:pt x="96" y="172"/>
                      </a:lnTo>
                      <a:lnTo>
                        <a:pt x="82" y="172"/>
                      </a:lnTo>
                      <a:lnTo>
                        <a:pt x="68" y="168"/>
                      </a:lnTo>
                      <a:lnTo>
                        <a:pt x="52" y="168"/>
                      </a:lnTo>
                      <a:lnTo>
                        <a:pt x="33" y="153"/>
                      </a:lnTo>
                      <a:lnTo>
                        <a:pt x="29" y="139"/>
                      </a:lnTo>
                      <a:lnTo>
                        <a:pt x="48" y="130"/>
                      </a:lnTo>
                      <a:lnTo>
                        <a:pt x="63" y="125"/>
                      </a:lnTo>
                      <a:lnTo>
                        <a:pt x="77" y="115"/>
                      </a:lnTo>
                      <a:lnTo>
                        <a:pt x="91" y="111"/>
                      </a:lnTo>
                      <a:lnTo>
                        <a:pt x="106" y="106"/>
                      </a:lnTo>
                      <a:lnTo>
                        <a:pt x="120" y="96"/>
                      </a:lnTo>
                      <a:lnTo>
                        <a:pt x="134" y="6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18" name="Group 124"/>
              <p:cNvGrpSpPr>
                <a:grpSpLocks/>
              </p:cNvGrpSpPr>
              <p:nvPr/>
            </p:nvGrpSpPr>
            <p:grpSpPr bwMode="auto">
              <a:xfrm flipH="1">
                <a:off x="113" y="4095"/>
                <a:ext cx="196" cy="113"/>
                <a:chOff x="5449" y="3128"/>
                <a:chExt cx="222" cy="128"/>
              </a:xfrm>
            </p:grpSpPr>
            <p:sp>
              <p:nvSpPr>
                <p:cNvPr id="8226" name="Freeform 125"/>
                <p:cNvSpPr>
                  <a:spLocks/>
                </p:cNvSpPr>
                <p:nvPr/>
              </p:nvSpPr>
              <p:spPr bwMode="auto">
                <a:xfrm>
                  <a:off x="5449" y="3128"/>
                  <a:ext cx="222" cy="128"/>
                </a:xfrm>
                <a:custGeom>
                  <a:avLst/>
                  <a:gdLst>
                    <a:gd name="T0" fmla="*/ 0 w 885"/>
                    <a:gd name="T1" fmla="*/ 0 h 510"/>
                    <a:gd name="T2" fmla="*/ 0 w 885"/>
                    <a:gd name="T3" fmla="*/ 0 h 510"/>
                    <a:gd name="T4" fmla="*/ 0 w 885"/>
                    <a:gd name="T5" fmla="*/ 0 h 510"/>
                    <a:gd name="T6" fmla="*/ 0 w 885"/>
                    <a:gd name="T7" fmla="*/ 0 h 510"/>
                    <a:gd name="T8" fmla="*/ 0 w 885"/>
                    <a:gd name="T9" fmla="*/ 0 h 510"/>
                    <a:gd name="T10" fmla="*/ 0 w 885"/>
                    <a:gd name="T11" fmla="*/ 0 h 510"/>
                    <a:gd name="T12" fmla="*/ 0 w 885"/>
                    <a:gd name="T13" fmla="*/ 0 h 510"/>
                    <a:gd name="T14" fmla="*/ 0 w 885"/>
                    <a:gd name="T15" fmla="*/ 0 h 510"/>
                    <a:gd name="T16" fmla="*/ 0 w 885"/>
                    <a:gd name="T17" fmla="*/ 0 h 510"/>
                    <a:gd name="T18" fmla="*/ 0 w 885"/>
                    <a:gd name="T19" fmla="*/ 0 h 510"/>
                    <a:gd name="T20" fmla="*/ 0 w 885"/>
                    <a:gd name="T21" fmla="*/ 0 h 510"/>
                    <a:gd name="T22" fmla="*/ 0 w 885"/>
                    <a:gd name="T23" fmla="*/ 0 h 510"/>
                    <a:gd name="T24" fmla="*/ 0 w 885"/>
                    <a:gd name="T25" fmla="*/ 0 h 510"/>
                    <a:gd name="T26" fmla="*/ 0 w 885"/>
                    <a:gd name="T27" fmla="*/ 0 h 510"/>
                    <a:gd name="T28" fmla="*/ 0 w 885"/>
                    <a:gd name="T29" fmla="*/ 0 h 510"/>
                    <a:gd name="T30" fmla="*/ 0 w 885"/>
                    <a:gd name="T31" fmla="*/ 0 h 510"/>
                    <a:gd name="T32" fmla="*/ 0 w 885"/>
                    <a:gd name="T33" fmla="*/ 0 h 510"/>
                    <a:gd name="T34" fmla="*/ 0 w 885"/>
                    <a:gd name="T35" fmla="*/ 0 h 510"/>
                    <a:gd name="T36" fmla="*/ 0 w 885"/>
                    <a:gd name="T37" fmla="*/ 0 h 510"/>
                    <a:gd name="T38" fmla="*/ 0 w 885"/>
                    <a:gd name="T39" fmla="*/ 0 h 510"/>
                    <a:gd name="T40" fmla="*/ 0 w 885"/>
                    <a:gd name="T41" fmla="*/ 0 h 510"/>
                    <a:gd name="T42" fmla="*/ 0 w 885"/>
                    <a:gd name="T43" fmla="*/ 0 h 510"/>
                    <a:gd name="T44" fmla="*/ 0 w 885"/>
                    <a:gd name="T45" fmla="*/ 0 h 510"/>
                    <a:gd name="T46" fmla="*/ 0 w 885"/>
                    <a:gd name="T47" fmla="*/ 0 h 510"/>
                    <a:gd name="T48" fmla="*/ 0 w 885"/>
                    <a:gd name="T49" fmla="*/ 0 h 510"/>
                    <a:gd name="T50" fmla="*/ 0 w 885"/>
                    <a:gd name="T51" fmla="*/ 0 h 510"/>
                    <a:gd name="T52" fmla="*/ 0 w 885"/>
                    <a:gd name="T53" fmla="*/ 0 h 510"/>
                    <a:gd name="T54" fmla="*/ 0 w 885"/>
                    <a:gd name="T55" fmla="*/ 0 h 510"/>
                    <a:gd name="T56" fmla="*/ 0 w 885"/>
                    <a:gd name="T57" fmla="*/ 0 h 510"/>
                    <a:gd name="T58" fmla="*/ 0 w 885"/>
                    <a:gd name="T59" fmla="*/ 0 h 510"/>
                    <a:gd name="T60" fmla="*/ 0 w 885"/>
                    <a:gd name="T61" fmla="*/ 0 h 510"/>
                    <a:gd name="T62" fmla="*/ 0 w 885"/>
                    <a:gd name="T63" fmla="*/ 0 h 510"/>
                    <a:gd name="T64" fmla="*/ 0 w 885"/>
                    <a:gd name="T65" fmla="*/ 0 h 510"/>
                    <a:gd name="T66" fmla="*/ 0 w 885"/>
                    <a:gd name="T67" fmla="*/ 0 h 510"/>
                    <a:gd name="T68" fmla="*/ 0 w 885"/>
                    <a:gd name="T69" fmla="*/ 0 h 510"/>
                    <a:gd name="T70" fmla="*/ 0 w 885"/>
                    <a:gd name="T71" fmla="*/ 0 h 510"/>
                    <a:gd name="T72" fmla="*/ 0 w 885"/>
                    <a:gd name="T73" fmla="*/ 0 h 510"/>
                    <a:gd name="T74" fmla="*/ 0 w 885"/>
                    <a:gd name="T75" fmla="*/ 0 h 510"/>
                    <a:gd name="T76" fmla="*/ 0 w 885"/>
                    <a:gd name="T77" fmla="*/ 0 h 510"/>
                    <a:gd name="T78" fmla="*/ 0 w 885"/>
                    <a:gd name="T79" fmla="*/ 0 h 510"/>
                    <a:gd name="T80" fmla="*/ 0 w 885"/>
                    <a:gd name="T81" fmla="*/ 0 h 510"/>
                    <a:gd name="T82" fmla="*/ 0 w 885"/>
                    <a:gd name="T83" fmla="*/ 0 h 510"/>
                    <a:gd name="T84" fmla="*/ 0 w 885"/>
                    <a:gd name="T85" fmla="*/ 0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85" h="510">
                      <a:moveTo>
                        <a:pt x="14" y="217"/>
                      </a:moveTo>
                      <a:lnTo>
                        <a:pt x="163" y="49"/>
                      </a:lnTo>
                      <a:lnTo>
                        <a:pt x="196" y="33"/>
                      </a:lnTo>
                      <a:lnTo>
                        <a:pt x="220" y="44"/>
                      </a:lnTo>
                      <a:lnTo>
                        <a:pt x="105" y="154"/>
                      </a:lnTo>
                      <a:lnTo>
                        <a:pt x="75" y="236"/>
                      </a:lnTo>
                      <a:lnTo>
                        <a:pt x="124" y="250"/>
                      </a:lnTo>
                      <a:lnTo>
                        <a:pt x="264" y="288"/>
                      </a:lnTo>
                      <a:lnTo>
                        <a:pt x="374" y="342"/>
                      </a:lnTo>
                      <a:lnTo>
                        <a:pt x="538" y="456"/>
                      </a:lnTo>
                      <a:lnTo>
                        <a:pt x="557" y="447"/>
                      </a:lnTo>
                      <a:lnTo>
                        <a:pt x="658" y="304"/>
                      </a:lnTo>
                      <a:lnTo>
                        <a:pt x="706" y="255"/>
                      </a:lnTo>
                      <a:lnTo>
                        <a:pt x="773" y="206"/>
                      </a:lnTo>
                      <a:lnTo>
                        <a:pt x="808" y="168"/>
                      </a:lnTo>
                      <a:lnTo>
                        <a:pt x="827" y="115"/>
                      </a:lnTo>
                      <a:lnTo>
                        <a:pt x="706" y="91"/>
                      </a:lnTo>
                      <a:lnTo>
                        <a:pt x="547" y="77"/>
                      </a:lnTo>
                      <a:lnTo>
                        <a:pt x="432" y="68"/>
                      </a:lnTo>
                      <a:lnTo>
                        <a:pt x="245" y="33"/>
                      </a:lnTo>
                      <a:lnTo>
                        <a:pt x="220" y="14"/>
                      </a:lnTo>
                      <a:lnTo>
                        <a:pt x="234" y="0"/>
                      </a:lnTo>
                      <a:lnTo>
                        <a:pt x="331" y="29"/>
                      </a:lnTo>
                      <a:lnTo>
                        <a:pt x="437" y="44"/>
                      </a:lnTo>
                      <a:lnTo>
                        <a:pt x="572" y="54"/>
                      </a:lnTo>
                      <a:lnTo>
                        <a:pt x="759" y="68"/>
                      </a:lnTo>
                      <a:lnTo>
                        <a:pt x="879" y="87"/>
                      </a:lnTo>
                      <a:lnTo>
                        <a:pt x="885" y="101"/>
                      </a:lnTo>
                      <a:lnTo>
                        <a:pt x="865" y="168"/>
                      </a:lnTo>
                      <a:lnTo>
                        <a:pt x="822" y="217"/>
                      </a:lnTo>
                      <a:lnTo>
                        <a:pt x="754" y="255"/>
                      </a:lnTo>
                      <a:lnTo>
                        <a:pt x="687" y="318"/>
                      </a:lnTo>
                      <a:lnTo>
                        <a:pt x="649" y="395"/>
                      </a:lnTo>
                      <a:lnTo>
                        <a:pt x="581" y="496"/>
                      </a:lnTo>
                      <a:lnTo>
                        <a:pt x="561" y="510"/>
                      </a:lnTo>
                      <a:lnTo>
                        <a:pt x="528" y="510"/>
                      </a:lnTo>
                      <a:lnTo>
                        <a:pt x="456" y="461"/>
                      </a:lnTo>
                      <a:lnTo>
                        <a:pt x="360" y="379"/>
                      </a:lnTo>
                      <a:lnTo>
                        <a:pt x="259" y="332"/>
                      </a:lnTo>
                      <a:lnTo>
                        <a:pt x="163" y="304"/>
                      </a:lnTo>
                      <a:lnTo>
                        <a:pt x="23" y="274"/>
                      </a:lnTo>
                      <a:lnTo>
                        <a:pt x="0" y="255"/>
                      </a:lnTo>
                      <a:lnTo>
                        <a:pt x="14" y="217"/>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7" name="Freeform 126"/>
                <p:cNvSpPr>
                  <a:spLocks/>
                </p:cNvSpPr>
                <p:nvPr/>
              </p:nvSpPr>
              <p:spPr bwMode="auto">
                <a:xfrm>
                  <a:off x="5507" y="3152"/>
                  <a:ext cx="88" cy="48"/>
                </a:xfrm>
                <a:custGeom>
                  <a:avLst/>
                  <a:gdLst>
                    <a:gd name="T0" fmla="*/ 0 w 350"/>
                    <a:gd name="T1" fmla="*/ 0 h 192"/>
                    <a:gd name="T2" fmla="*/ 0 w 350"/>
                    <a:gd name="T3" fmla="*/ 0 h 192"/>
                    <a:gd name="T4" fmla="*/ 0 w 350"/>
                    <a:gd name="T5" fmla="*/ 0 h 192"/>
                    <a:gd name="T6" fmla="*/ 0 w 350"/>
                    <a:gd name="T7" fmla="*/ 0 h 192"/>
                    <a:gd name="T8" fmla="*/ 0 w 350"/>
                    <a:gd name="T9" fmla="*/ 0 h 192"/>
                    <a:gd name="T10" fmla="*/ 0 w 350"/>
                    <a:gd name="T11" fmla="*/ 0 h 192"/>
                    <a:gd name="T12" fmla="*/ 0 w 350"/>
                    <a:gd name="T13" fmla="*/ 0 h 192"/>
                    <a:gd name="T14" fmla="*/ 0 w 350"/>
                    <a:gd name="T15" fmla="*/ 0 h 192"/>
                    <a:gd name="T16" fmla="*/ 0 w 350"/>
                    <a:gd name="T17" fmla="*/ 0 h 192"/>
                    <a:gd name="T18" fmla="*/ 0 w 350"/>
                    <a:gd name="T19" fmla="*/ 0 h 192"/>
                    <a:gd name="T20" fmla="*/ 0 w 350"/>
                    <a:gd name="T21" fmla="*/ 0 h 192"/>
                    <a:gd name="T22" fmla="*/ 0 w 350"/>
                    <a:gd name="T23" fmla="*/ 0 h 192"/>
                    <a:gd name="T24" fmla="*/ 0 w 350"/>
                    <a:gd name="T25" fmla="*/ 0 h 192"/>
                    <a:gd name="T26" fmla="*/ 0 w 350"/>
                    <a:gd name="T27" fmla="*/ 0 h 192"/>
                    <a:gd name="T28" fmla="*/ 0 w 350"/>
                    <a:gd name="T29" fmla="*/ 0 h 192"/>
                    <a:gd name="T30" fmla="*/ 0 w 350"/>
                    <a:gd name="T31" fmla="*/ 0 h 192"/>
                    <a:gd name="T32" fmla="*/ 0 w 350"/>
                    <a:gd name="T33" fmla="*/ 0 h 192"/>
                    <a:gd name="T34" fmla="*/ 0 w 350"/>
                    <a:gd name="T35" fmla="*/ 0 h 192"/>
                    <a:gd name="T36" fmla="*/ 0 w 350"/>
                    <a:gd name="T37" fmla="*/ 0 h 192"/>
                    <a:gd name="T38" fmla="*/ 0 w 350"/>
                    <a:gd name="T39" fmla="*/ 0 h 192"/>
                    <a:gd name="T40" fmla="*/ 0 w 350"/>
                    <a:gd name="T41" fmla="*/ 0 h 192"/>
                    <a:gd name="T42" fmla="*/ 0 w 350"/>
                    <a:gd name="T43" fmla="*/ 0 h 192"/>
                    <a:gd name="T44" fmla="*/ 0 w 350"/>
                    <a:gd name="T45" fmla="*/ 0 h 192"/>
                    <a:gd name="T46" fmla="*/ 0 w 350"/>
                    <a:gd name="T47" fmla="*/ 0 h 192"/>
                    <a:gd name="T48" fmla="*/ 0 w 350"/>
                    <a:gd name="T49" fmla="*/ 0 h 192"/>
                    <a:gd name="T50" fmla="*/ 0 w 350"/>
                    <a:gd name="T51" fmla="*/ 0 h 192"/>
                    <a:gd name="T52" fmla="*/ 0 w 350"/>
                    <a:gd name="T53" fmla="*/ 0 h 192"/>
                    <a:gd name="T54" fmla="*/ 0 w 350"/>
                    <a:gd name="T55" fmla="*/ 0 h 192"/>
                    <a:gd name="T56" fmla="*/ 0 w 350"/>
                    <a:gd name="T57" fmla="*/ 0 h 192"/>
                    <a:gd name="T58" fmla="*/ 0 w 350"/>
                    <a:gd name="T59" fmla="*/ 0 h 192"/>
                    <a:gd name="T60" fmla="*/ 0 w 350"/>
                    <a:gd name="T61" fmla="*/ 0 h 192"/>
                    <a:gd name="T62" fmla="*/ 0 w 350"/>
                    <a:gd name="T63" fmla="*/ 0 h 192"/>
                    <a:gd name="T64" fmla="*/ 0 w 350"/>
                    <a:gd name="T65" fmla="*/ 0 h 192"/>
                    <a:gd name="T66" fmla="*/ 0 w 350"/>
                    <a:gd name="T67" fmla="*/ 0 h 192"/>
                    <a:gd name="T68" fmla="*/ 0 w 350"/>
                    <a:gd name="T69" fmla="*/ 0 h 192"/>
                    <a:gd name="T70" fmla="*/ 0 w 350"/>
                    <a:gd name="T71" fmla="*/ 0 h 192"/>
                    <a:gd name="T72" fmla="*/ 0 w 350"/>
                    <a:gd name="T73" fmla="*/ 0 h 192"/>
                    <a:gd name="T74" fmla="*/ 0 w 350"/>
                    <a:gd name="T75" fmla="*/ 0 h 192"/>
                    <a:gd name="T76" fmla="*/ 0 w 350"/>
                    <a:gd name="T77" fmla="*/ 0 h 192"/>
                    <a:gd name="T78" fmla="*/ 0 w 350"/>
                    <a:gd name="T79" fmla="*/ 0 h 192"/>
                    <a:gd name="T80" fmla="*/ 0 w 350"/>
                    <a:gd name="T81" fmla="*/ 0 h 192"/>
                    <a:gd name="T82" fmla="*/ 0 w 350"/>
                    <a:gd name="T83" fmla="*/ 0 h 1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50" h="192">
                      <a:moveTo>
                        <a:pt x="14" y="33"/>
                      </a:moveTo>
                      <a:lnTo>
                        <a:pt x="33" y="14"/>
                      </a:lnTo>
                      <a:lnTo>
                        <a:pt x="48" y="10"/>
                      </a:lnTo>
                      <a:lnTo>
                        <a:pt x="67" y="5"/>
                      </a:lnTo>
                      <a:lnTo>
                        <a:pt x="81" y="0"/>
                      </a:lnTo>
                      <a:lnTo>
                        <a:pt x="100" y="0"/>
                      </a:lnTo>
                      <a:lnTo>
                        <a:pt x="115" y="0"/>
                      </a:lnTo>
                      <a:lnTo>
                        <a:pt x="129" y="0"/>
                      </a:lnTo>
                      <a:lnTo>
                        <a:pt x="144" y="5"/>
                      </a:lnTo>
                      <a:lnTo>
                        <a:pt x="159" y="14"/>
                      </a:lnTo>
                      <a:lnTo>
                        <a:pt x="168" y="29"/>
                      </a:lnTo>
                      <a:lnTo>
                        <a:pt x="168" y="43"/>
                      </a:lnTo>
                      <a:lnTo>
                        <a:pt x="168" y="58"/>
                      </a:lnTo>
                      <a:lnTo>
                        <a:pt x="163" y="72"/>
                      </a:lnTo>
                      <a:lnTo>
                        <a:pt x="163" y="87"/>
                      </a:lnTo>
                      <a:lnTo>
                        <a:pt x="163" y="101"/>
                      </a:lnTo>
                      <a:lnTo>
                        <a:pt x="163" y="120"/>
                      </a:lnTo>
                      <a:lnTo>
                        <a:pt x="163" y="134"/>
                      </a:lnTo>
                      <a:lnTo>
                        <a:pt x="168" y="150"/>
                      </a:lnTo>
                      <a:lnTo>
                        <a:pt x="187" y="154"/>
                      </a:lnTo>
                      <a:lnTo>
                        <a:pt x="201" y="154"/>
                      </a:lnTo>
                      <a:lnTo>
                        <a:pt x="221" y="154"/>
                      </a:lnTo>
                      <a:lnTo>
                        <a:pt x="236" y="154"/>
                      </a:lnTo>
                      <a:lnTo>
                        <a:pt x="250" y="154"/>
                      </a:lnTo>
                      <a:lnTo>
                        <a:pt x="269" y="154"/>
                      </a:lnTo>
                      <a:lnTo>
                        <a:pt x="283" y="154"/>
                      </a:lnTo>
                      <a:lnTo>
                        <a:pt x="297" y="154"/>
                      </a:lnTo>
                      <a:lnTo>
                        <a:pt x="317" y="154"/>
                      </a:lnTo>
                      <a:lnTo>
                        <a:pt x="313" y="139"/>
                      </a:lnTo>
                      <a:lnTo>
                        <a:pt x="297" y="125"/>
                      </a:lnTo>
                      <a:lnTo>
                        <a:pt x="288" y="110"/>
                      </a:lnTo>
                      <a:lnTo>
                        <a:pt x="273" y="101"/>
                      </a:lnTo>
                      <a:lnTo>
                        <a:pt x="259" y="101"/>
                      </a:lnTo>
                      <a:lnTo>
                        <a:pt x="245" y="101"/>
                      </a:lnTo>
                      <a:lnTo>
                        <a:pt x="231" y="106"/>
                      </a:lnTo>
                      <a:lnTo>
                        <a:pt x="215" y="110"/>
                      </a:lnTo>
                      <a:lnTo>
                        <a:pt x="201" y="125"/>
                      </a:lnTo>
                      <a:lnTo>
                        <a:pt x="187" y="125"/>
                      </a:lnTo>
                      <a:lnTo>
                        <a:pt x="182" y="110"/>
                      </a:lnTo>
                      <a:lnTo>
                        <a:pt x="196" y="101"/>
                      </a:lnTo>
                      <a:lnTo>
                        <a:pt x="211" y="91"/>
                      </a:lnTo>
                      <a:lnTo>
                        <a:pt x="226" y="82"/>
                      </a:lnTo>
                      <a:lnTo>
                        <a:pt x="240" y="77"/>
                      </a:lnTo>
                      <a:lnTo>
                        <a:pt x="259" y="77"/>
                      </a:lnTo>
                      <a:lnTo>
                        <a:pt x="273" y="77"/>
                      </a:lnTo>
                      <a:lnTo>
                        <a:pt x="302" y="77"/>
                      </a:lnTo>
                      <a:lnTo>
                        <a:pt x="332" y="72"/>
                      </a:lnTo>
                      <a:lnTo>
                        <a:pt x="346" y="77"/>
                      </a:lnTo>
                      <a:lnTo>
                        <a:pt x="350" y="96"/>
                      </a:lnTo>
                      <a:lnTo>
                        <a:pt x="350" y="110"/>
                      </a:lnTo>
                      <a:lnTo>
                        <a:pt x="350" y="125"/>
                      </a:lnTo>
                      <a:lnTo>
                        <a:pt x="350" y="139"/>
                      </a:lnTo>
                      <a:lnTo>
                        <a:pt x="350" y="154"/>
                      </a:lnTo>
                      <a:lnTo>
                        <a:pt x="346" y="168"/>
                      </a:lnTo>
                      <a:lnTo>
                        <a:pt x="332" y="178"/>
                      </a:lnTo>
                      <a:lnTo>
                        <a:pt x="317" y="183"/>
                      </a:lnTo>
                      <a:lnTo>
                        <a:pt x="288" y="187"/>
                      </a:lnTo>
                      <a:lnTo>
                        <a:pt x="273" y="187"/>
                      </a:lnTo>
                      <a:lnTo>
                        <a:pt x="254" y="192"/>
                      </a:lnTo>
                      <a:lnTo>
                        <a:pt x="240" y="192"/>
                      </a:lnTo>
                      <a:lnTo>
                        <a:pt x="226" y="192"/>
                      </a:lnTo>
                      <a:lnTo>
                        <a:pt x="192" y="192"/>
                      </a:lnTo>
                      <a:lnTo>
                        <a:pt x="163" y="192"/>
                      </a:lnTo>
                      <a:lnTo>
                        <a:pt x="149" y="192"/>
                      </a:lnTo>
                      <a:lnTo>
                        <a:pt x="135" y="187"/>
                      </a:lnTo>
                      <a:lnTo>
                        <a:pt x="129" y="159"/>
                      </a:lnTo>
                      <a:lnTo>
                        <a:pt x="119" y="145"/>
                      </a:lnTo>
                      <a:lnTo>
                        <a:pt x="115" y="129"/>
                      </a:lnTo>
                      <a:lnTo>
                        <a:pt x="115" y="115"/>
                      </a:lnTo>
                      <a:lnTo>
                        <a:pt x="119" y="101"/>
                      </a:lnTo>
                      <a:lnTo>
                        <a:pt x="119" y="87"/>
                      </a:lnTo>
                      <a:lnTo>
                        <a:pt x="124" y="72"/>
                      </a:lnTo>
                      <a:lnTo>
                        <a:pt x="124" y="58"/>
                      </a:lnTo>
                      <a:lnTo>
                        <a:pt x="119" y="43"/>
                      </a:lnTo>
                      <a:lnTo>
                        <a:pt x="91" y="49"/>
                      </a:lnTo>
                      <a:lnTo>
                        <a:pt x="77" y="43"/>
                      </a:lnTo>
                      <a:lnTo>
                        <a:pt x="63" y="54"/>
                      </a:lnTo>
                      <a:lnTo>
                        <a:pt x="58" y="68"/>
                      </a:lnTo>
                      <a:lnTo>
                        <a:pt x="48" y="82"/>
                      </a:lnTo>
                      <a:lnTo>
                        <a:pt x="19" y="82"/>
                      </a:lnTo>
                      <a:lnTo>
                        <a:pt x="4" y="82"/>
                      </a:lnTo>
                      <a:lnTo>
                        <a:pt x="0" y="68"/>
                      </a:lnTo>
                      <a:lnTo>
                        <a:pt x="4" y="54"/>
                      </a:lnTo>
                      <a:lnTo>
                        <a:pt x="14" y="33"/>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19" name="Group 127"/>
              <p:cNvGrpSpPr>
                <a:grpSpLocks/>
              </p:cNvGrpSpPr>
              <p:nvPr/>
            </p:nvGrpSpPr>
            <p:grpSpPr bwMode="auto">
              <a:xfrm flipH="1">
                <a:off x="445" y="3670"/>
                <a:ext cx="241" cy="406"/>
                <a:chOff x="5022" y="2646"/>
                <a:chExt cx="273" cy="460"/>
              </a:xfrm>
            </p:grpSpPr>
            <p:sp>
              <p:nvSpPr>
                <p:cNvPr id="8220" name="Freeform 128"/>
                <p:cNvSpPr>
                  <a:spLocks/>
                </p:cNvSpPr>
                <p:nvPr/>
              </p:nvSpPr>
              <p:spPr bwMode="auto">
                <a:xfrm>
                  <a:off x="5155" y="2646"/>
                  <a:ext cx="110" cy="108"/>
                </a:xfrm>
                <a:custGeom>
                  <a:avLst/>
                  <a:gdLst>
                    <a:gd name="T0" fmla="*/ 0 w 443"/>
                    <a:gd name="T1" fmla="*/ 0 h 433"/>
                    <a:gd name="T2" fmla="*/ 0 w 443"/>
                    <a:gd name="T3" fmla="*/ 0 h 433"/>
                    <a:gd name="T4" fmla="*/ 0 w 443"/>
                    <a:gd name="T5" fmla="*/ 0 h 433"/>
                    <a:gd name="T6" fmla="*/ 0 w 443"/>
                    <a:gd name="T7" fmla="*/ 0 h 433"/>
                    <a:gd name="T8" fmla="*/ 0 w 443"/>
                    <a:gd name="T9" fmla="*/ 0 h 433"/>
                    <a:gd name="T10" fmla="*/ 0 w 443"/>
                    <a:gd name="T11" fmla="*/ 0 h 433"/>
                    <a:gd name="T12" fmla="*/ 0 w 443"/>
                    <a:gd name="T13" fmla="*/ 0 h 433"/>
                    <a:gd name="T14" fmla="*/ 0 w 443"/>
                    <a:gd name="T15" fmla="*/ 0 h 433"/>
                    <a:gd name="T16" fmla="*/ 0 w 443"/>
                    <a:gd name="T17" fmla="*/ 0 h 433"/>
                    <a:gd name="T18" fmla="*/ 0 w 443"/>
                    <a:gd name="T19" fmla="*/ 0 h 433"/>
                    <a:gd name="T20" fmla="*/ 0 w 443"/>
                    <a:gd name="T21" fmla="*/ 0 h 433"/>
                    <a:gd name="T22" fmla="*/ 0 w 443"/>
                    <a:gd name="T23" fmla="*/ 0 h 433"/>
                    <a:gd name="T24" fmla="*/ 0 w 443"/>
                    <a:gd name="T25" fmla="*/ 0 h 433"/>
                    <a:gd name="T26" fmla="*/ 0 w 443"/>
                    <a:gd name="T27" fmla="*/ 0 h 433"/>
                    <a:gd name="T28" fmla="*/ 0 w 443"/>
                    <a:gd name="T29" fmla="*/ 0 h 433"/>
                    <a:gd name="T30" fmla="*/ 0 w 443"/>
                    <a:gd name="T31" fmla="*/ 0 h 433"/>
                    <a:gd name="T32" fmla="*/ 0 w 443"/>
                    <a:gd name="T33" fmla="*/ 0 h 433"/>
                    <a:gd name="T34" fmla="*/ 0 w 443"/>
                    <a:gd name="T35" fmla="*/ 0 h 433"/>
                    <a:gd name="T36" fmla="*/ 0 w 443"/>
                    <a:gd name="T37" fmla="*/ 0 h 433"/>
                    <a:gd name="T38" fmla="*/ 0 w 443"/>
                    <a:gd name="T39" fmla="*/ 0 h 433"/>
                    <a:gd name="T40" fmla="*/ 0 w 443"/>
                    <a:gd name="T41" fmla="*/ 0 h 433"/>
                    <a:gd name="T42" fmla="*/ 0 w 443"/>
                    <a:gd name="T43" fmla="*/ 0 h 433"/>
                    <a:gd name="T44" fmla="*/ 0 w 443"/>
                    <a:gd name="T45" fmla="*/ 0 h 433"/>
                    <a:gd name="T46" fmla="*/ 0 w 443"/>
                    <a:gd name="T47" fmla="*/ 0 h 4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3" h="433">
                      <a:moveTo>
                        <a:pt x="135" y="183"/>
                      </a:moveTo>
                      <a:lnTo>
                        <a:pt x="173" y="125"/>
                      </a:lnTo>
                      <a:lnTo>
                        <a:pt x="216" y="81"/>
                      </a:lnTo>
                      <a:lnTo>
                        <a:pt x="260" y="28"/>
                      </a:lnTo>
                      <a:lnTo>
                        <a:pt x="312" y="4"/>
                      </a:lnTo>
                      <a:lnTo>
                        <a:pt x="356" y="0"/>
                      </a:lnTo>
                      <a:lnTo>
                        <a:pt x="399" y="14"/>
                      </a:lnTo>
                      <a:lnTo>
                        <a:pt x="424" y="48"/>
                      </a:lnTo>
                      <a:lnTo>
                        <a:pt x="443" y="111"/>
                      </a:lnTo>
                      <a:lnTo>
                        <a:pt x="438" y="177"/>
                      </a:lnTo>
                      <a:lnTo>
                        <a:pt x="419" y="235"/>
                      </a:lnTo>
                      <a:lnTo>
                        <a:pt x="371" y="303"/>
                      </a:lnTo>
                      <a:lnTo>
                        <a:pt x="317" y="352"/>
                      </a:lnTo>
                      <a:lnTo>
                        <a:pt x="260" y="394"/>
                      </a:lnTo>
                      <a:lnTo>
                        <a:pt x="198" y="424"/>
                      </a:lnTo>
                      <a:lnTo>
                        <a:pt x="144" y="433"/>
                      </a:lnTo>
                      <a:lnTo>
                        <a:pt x="120" y="419"/>
                      </a:lnTo>
                      <a:lnTo>
                        <a:pt x="100" y="361"/>
                      </a:lnTo>
                      <a:lnTo>
                        <a:pt x="105" y="284"/>
                      </a:lnTo>
                      <a:lnTo>
                        <a:pt x="14" y="289"/>
                      </a:lnTo>
                      <a:lnTo>
                        <a:pt x="0" y="275"/>
                      </a:lnTo>
                      <a:lnTo>
                        <a:pt x="14" y="245"/>
                      </a:lnTo>
                      <a:lnTo>
                        <a:pt x="110" y="240"/>
                      </a:lnTo>
                      <a:lnTo>
                        <a:pt x="135" y="18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1" name="Freeform 129"/>
                <p:cNvSpPr>
                  <a:spLocks/>
                </p:cNvSpPr>
                <p:nvPr/>
              </p:nvSpPr>
              <p:spPr bwMode="auto">
                <a:xfrm>
                  <a:off x="5149" y="2766"/>
                  <a:ext cx="77" cy="159"/>
                </a:xfrm>
                <a:custGeom>
                  <a:avLst/>
                  <a:gdLst>
                    <a:gd name="T0" fmla="*/ 0 w 308"/>
                    <a:gd name="T1" fmla="*/ 0 h 635"/>
                    <a:gd name="T2" fmla="*/ 0 w 308"/>
                    <a:gd name="T3" fmla="*/ 0 h 635"/>
                    <a:gd name="T4" fmla="*/ 0 w 308"/>
                    <a:gd name="T5" fmla="*/ 0 h 635"/>
                    <a:gd name="T6" fmla="*/ 0 w 308"/>
                    <a:gd name="T7" fmla="*/ 0 h 635"/>
                    <a:gd name="T8" fmla="*/ 0 w 308"/>
                    <a:gd name="T9" fmla="*/ 0 h 635"/>
                    <a:gd name="T10" fmla="*/ 0 w 308"/>
                    <a:gd name="T11" fmla="*/ 0 h 635"/>
                    <a:gd name="T12" fmla="*/ 0 w 308"/>
                    <a:gd name="T13" fmla="*/ 0 h 635"/>
                    <a:gd name="T14" fmla="*/ 0 w 308"/>
                    <a:gd name="T15" fmla="*/ 0 h 635"/>
                    <a:gd name="T16" fmla="*/ 0 w 308"/>
                    <a:gd name="T17" fmla="*/ 0 h 635"/>
                    <a:gd name="T18" fmla="*/ 0 w 308"/>
                    <a:gd name="T19" fmla="*/ 0 h 635"/>
                    <a:gd name="T20" fmla="*/ 0 w 308"/>
                    <a:gd name="T21" fmla="*/ 0 h 635"/>
                    <a:gd name="T22" fmla="*/ 0 w 308"/>
                    <a:gd name="T23" fmla="*/ 0 h 635"/>
                    <a:gd name="T24" fmla="*/ 0 w 308"/>
                    <a:gd name="T25" fmla="*/ 0 h 635"/>
                    <a:gd name="T26" fmla="*/ 0 w 308"/>
                    <a:gd name="T27" fmla="*/ 0 h 635"/>
                    <a:gd name="T28" fmla="*/ 0 w 308"/>
                    <a:gd name="T29" fmla="*/ 0 h 635"/>
                    <a:gd name="T30" fmla="*/ 0 w 308"/>
                    <a:gd name="T31" fmla="*/ 0 h 635"/>
                    <a:gd name="T32" fmla="*/ 0 w 308"/>
                    <a:gd name="T33" fmla="*/ 0 h 635"/>
                    <a:gd name="T34" fmla="*/ 0 w 308"/>
                    <a:gd name="T35" fmla="*/ 0 h 635"/>
                    <a:gd name="T36" fmla="*/ 0 w 308"/>
                    <a:gd name="T37" fmla="*/ 0 h 635"/>
                    <a:gd name="T38" fmla="*/ 0 w 308"/>
                    <a:gd name="T39" fmla="*/ 0 h 635"/>
                    <a:gd name="T40" fmla="*/ 0 w 308"/>
                    <a:gd name="T41" fmla="*/ 0 h 635"/>
                    <a:gd name="T42" fmla="*/ 0 w 308"/>
                    <a:gd name="T43" fmla="*/ 0 h 635"/>
                    <a:gd name="T44" fmla="*/ 0 w 308"/>
                    <a:gd name="T45" fmla="*/ 0 h 635"/>
                    <a:gd name="T46" fmla="*/ 0 w 308"/>
                    <a:gd name="T47" fmla="*/ 0 h 635"/>
                    <a:gd name="T48" fmla="*/ 0 w 308"/>
                    <a:gd name="T49" fmla="*/ 0 h 635"/>
                    <a:gd name="T50" fmla="*/ 0 w 308"/>
                    <a:gd name="T51" fmla="*/ 0 h 635"/>
                    <a:gd name="T52" fmla="*/ 0 w 308"/>
                    <a:gd name="T53" fmla="*/ 0 h 6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8" h="635">
                      <a:moveTo>
                        <a:pt x="86" y="53"/>
                      </a:moveTo>
                      <a:lnTo>
                        <a:pt x="130" y="14"/>
                      </a:lnTo>
                      <a:lnTo>
                        <a:pt x="198" y="0"/>
                      </a:lnTo>
                      <a:lnTo>
                        <a:pt x="255" y="9"/>
                      </a:lnTo>
                      <a:lnTo>
                        <a:pt x="299" y="48"/>
                      </a:lnTo>
                      <a:lnTo>
                        <a:pt x="308" y="77"/>
                      </a:lnTo>
                      <a:lnTo>
                        <a:pt x="308" y="115"/>
                      </a:lnTo>
                      <a:lnTo>
                        <a:pt x="289" y="149"/>
                      </a:lnTo>
                      <a:lnTo>
                        <a:pt x="255" y="207"/>
                      </a:lnTo>
                      <a:lnTo>
                        <a:pt x="240" y="274"/>
                      </a:lnTo>
                      <a:lnTo>
                        <a:pt x="236" y="332"/>
                      </a:lnTo>
                      <a:lnTo>
                        <a:pt x="250" y="394"/>
                      </a:lnTo>
                      <a:lnTo>
                        <a:pt x="289" y="453"/>
                      </a:lnTo>
                      <a:lnTo>
                        <a:pt x="303" y="509"/>
                      </a:lnTo>
                      <a:lnTo>
                        <a:pt x="299" y="563"/>
                      </a:lnTo>
                      <a:lnTo>
                        <a:pt x="270" y="607"/>
                      </a:lnTo>
                      <a:lnTo>
                        <a:pt x="231" y="630"/>
                      </a:lnTo>
                      <a:lnTo>
                        <a:pt x="182" y="635"/>
                      </a:lnTo>
                      <a:lnTo>
                        <a:pt x="126" y="635"/>
                      </a:lnTo>
                      <a:lnTo>
                        <a:pt x="82" y="611"/>
                      </a:lnTo>
                      <a:lnTo>
                        <a:pt x="38" y="539"/>
                      </a:lnTo>
                      <a:lnTo>
                        <a:pt x="9" y="476"/>
                      </a:lnTo>
                      <a:lnTo>
                        <a:pt x="0" y="380"/>
                      </a:lnTo>
                      <a:lnTo>
                        <a:pt x="9" y="294"/>
                      </a:lnTo>
                      <a:lnTo>
                        <a:pt x="28" y="202"/>
                      </a:lnTo>
                      <a:lnTo>
                        <a:pt x="58" y="110"/>
                      </a:lnTo>
                      <a:lnTo>
                        <a:pt x="86" y="5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2" name="Freeform 130"/>
                <p:cNvSpPr>
                  <a:spLocks/>
                </p:cNvSpPr>
                <p:nvPr/>
              </p:nvSpPr>
              <p:spPr bwMode="auto">
                <a:xfrm>
                  <a:off x="5022" y="2674"/>
                  <a:ext cx="163" cy="123"/>
                </a:xfrm>
                <a:custGeom>
                  <a:avLst/>
                  <a:gdLst>
                    <a:gd name="T0" fmla="*/ 0 w 651"/>
                    <a:gd name="T1" fmla="*/ 0 h 495"/>
                    <a:gd name="T2" fmla="*/ 0 w 651"/>
                    <a:gd name="T3" fmla="*/ 0 h 495"/>
                    <a:gd name="T4" fmla="*/ 0 w 651"/>
                    <a:gd name="T5" fmla="*/ 0 h 495"/>
                    <a:gd name="T6" fmla="*/ 0 w 651"/>
                    <a:gd name="T7" fmla="*/ 0 h 495"/>
                    <a:gd name="T8" fmla="*/ 0 w 651"/>
                    <a:gd name="T9" fmla="*/ 0 h 495"/>
                    <a:gd name="T10" fmla="*/ 0 w 651"/>
                    <a:gd name="T11" fmla="*/ 0 h 495"/>
                    <a:gd name="T12" fmla="*/ 0 w 651"/>
                    <a:gd name="T13" fmla="*/ 0 h 495"/>
                    <a:gd name="T14" fmla="*/ 0 w 651"/>
                    <a:gd name="T15" fmla="*/ 0 h 495"/>
                    <a:gd name="T16" fmla="*/ 0 w 651"/>
                    <a:gd name="T17" fmla="*/ 0 h 495"/>
                    <a:gd name="T18" fmla="*/ 0 w 651"/>
                    <a:gd name="T19" fmla="*/ 0 h 495"/>
                    <a:gd name="T20" fmla="*/ 0 w 651"/>
                    <a:gd name="T21" fmla="*/ 0 h 495"/>
                    <a:gd name="T22" fmla="*/ 0 w 651"/>
                    <a:gd name="T23" fmla="*/ 0 h 495"/>
                    <a:gd name="T24" fmla="*/ 0 w 651"/>
                    <a:gd name="T25" fmla="*/ 0 h 495"/>
                    <a:gd name="T26" fmla="*/ 0 w 651"/>
                    <a:gd name="T27" fmla="*/ 0 h 495"/>
                    <a:gd name="T28" fmla="*/ 0 w 651"/>
                    <a:gd name="T29" fmla="*/ 0 h 495"/>
                    <a:gd name="T30" fmla="*/ 0 w 651"/>
                    <a:gd name="T31" fmla="*/ 0 h 495"/>
                    <a:gd name="T32" fmla="*/ 0 w 651"/>
                    <a:gd name="T33" fmla="*/ 0 h 495"/>
                    <a:gd name="T34" fmla="*/ 0 w 651"/>
                    <a:gd name="T35" fmla="*/ 0 h 495"/>
                    <a:gd name="T36" fmla="*/ 0 w 651"/>
                    <a:gd name="T37" fmla="*/ 0 h 495"/>
                    <a:gd name="T38" fmla="*/ 0 w 651"/>
                    <a:gd name="T39" fmla="*/ 0 h 495"/>
                    <a:gd name="T40" fmla="*/ 0 w 651"/>
                    <a:gd name="T41" fmla="*/ 0 h 495"/>
                    <a:gd name="T42" fmla="*/ 0 w 651"/>
                    <a:gd name="T43" fmla="*/ 0 h 495"/>
                    <a:gd name="T44" fmla="*/ 0 w 651"/>
                    <a:gd name="T45" fmla="*/ 0 h 495"/>
                    <a:gd name="T46" fmla="*/ 0 w 651"/>
                    <a:gd name="T47" fmla="*/ 0 h 495"/>
                    <a:gd name="T48" fmla="*/ 0 w 651"/>
                    <a:gd name="T49" fmla="*/ 0 h 495"/>
                    <a:gd name="T50" fmla="*/ 0 w 651"/>
                    <a:gd name="T51" fmla="*/ 0 h 495"/>
                    <a:gd name="T52" fmla="*/ 0 w 651"/>
                    <a:gd name="T53" fmla="*/ 0 h 495"/>
                    <a:gd name="T54" fmla="*/ 0 w 651"/>
                    <a:gd name="T55" fmla="*/ 0 h 495"/>
                    <a:gd name="T56" fmla="*/ 0 w 651"/>
                    <a:gd name="T57" fmla="*/ 0 h 495"/>
                    <a:gd name="T58" fmla="*/ 0 w 651"/>
                    <a:gd name="T59" fmla="*/ 0 h 495"/>
                    <a:gd name="T60" fmla="*/ 0 w 651"/>
                    <a:gd name="T61" fmla="*/ 0 h 495"/>
                    <a:gd name="T62" fmla="*/ 0 w 651"/>
                    <a:gd name="T63" fmla="*/ 0 h 495"/>
                    <a:gd name="T64" fmla="*/ 0 w 651"/>
                    <a:gd name="T65" fmla="*/ 0 h 495"/>
                    <a:gd name="T66" fmla="*/ 0 w 651"/>
                    <a:gd name="T67" fmla="*/ 0 h 4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51" h="495">
                      <a:moveTo>
                        <a:pt x="482" y="376"/>
                      </a:moveTo>
                      <a:lnTo>
                        <a:pt x="612" y="409"/>
                      </a:lnTo>
                      <a:lnTo>
                        <a:pt x="636" y="418"/>
                      </a:lnTo>
                      <a:lnTo>
                        <a:pt x="651" y="447"/>
                      </a:lnTo>
                      <a:lnTo>
                        <a:pt x="636" y="481"/>
                      </a:lnTo>
                      <a:lnTo>
                        <a:pt x="612" y="495"/>
                      </a:lnTo>
                      <a:lnTo>
                        <a:pt x="584" y="491"/>
                      </a:lnTo>
                      <a:lnTo>
                        <a:pt x="439" y="409"/>
                      </a:lnTo>
                      <a:lnTo>
                        <a:pt x="337" y="365"/>
                      </a:lnTo>
                      <a:lnTo>
                        <a:pt x="237" y="318"/>
                      </a:lnTo>
                      <a:lnTo>
                        <a:pt x="144" y="260"/>
                      </a:lnTo>
                      <a:lnTo>
                        <a:pt x="106" y="255"/>
                      </a:lnTo>
                      <a:lnTo>
                        <a:pt x="97" y="269"/>
                      </a:lnTo>
                      <a:lnTo>
                        <a:pt x="92" y="303"/>
                      </a:lnTo>
                      <a:lnTo>
                        <a:pt x="53" y="318"/>
                      </a:lnTo>
                      <a:lnTo>
                        <a:pt x="25" y="294"/>
                      </a:lnTo>
                      <a:lnTo>
                        <a:pt x="0" y="217"/>
                      </a:lnTo>
                      <a:lnTo>
                        <a:pt x="25" y="149"/>
                      </a:lnTo>
                      <a:lnTo>
                        <a:pt x="10" y="130"/>
                      </a:lnTo>
                      <a:lnTo>
                        <a:pt x="6" y="58"/>
                      </a:lnTo>
                      <a:lnTo>
                        <a:pt x="15" y="24"/>
                      </a:lnTo>
                      <a:lnTo>
                        <a:pt x="39" y="0"/>
                      </a:lnTo>
                      <a:lnTo>
                        <a:pt x="72" y="0"/>
                      </a:lnTo>
                      <a:lnTo>
                        <a:pt x="72" y="19"/>
                      </a:lnTo>
                      <a:lnTo>
                        <a:pt x="44" y="44"/>
                      </a:lnTo>
                      <a:lnTo>
                        <a:pt x="44" y="77"/>
                      </a:lnTo>
                      <a:lnTo>
                        <a:pt x="53" y="110"/>
                      </a:lnTo>
                      <a:lnTo>
                        <a:pt x="78" y="154"/>
                      </a:lnTo>
                      <a:lnTo>
                        <a:pt x="111" y="192"/>
                      </a:lnTo>
                      <a:lnTo>
                        <a:pt x="140" y="217"/>
                      </a:lnTo>
                      <a:lnTo>
                        <a:pt x="193" y="250"/>
                      </a:lnTo>
                      <a:lnTo>
                        <a:pt x="304" y="299"/>
                      </a:lnTo>
                      <a:lnTo>
                        <a:pt x="405" y="337"/>
                      </a:lnTo>
                      <a:lnTo>
                        <a:pt x="482" y="376"/>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3" name="Freeform 131"/>
                <p:cNvSpPr>
                  <a:spLocks/>
                </p:cNvSpPr>
                <p:nvPr/>
              </p:nvSpPr>
              <p:spPr bwMode="auto">
                <a:xfrm>
                  <a:off x="5210" y="2771"/>
                  <a:ext cx="85" cy="143"/>
                </a:xfrm>
                <a:custGeom>
                  <a:avLst/>
                  <a:gdLst>
                    <a:gd name="T0" fmla="*/ 0 w 341"/>
                    <a:gd name="T1" fmla="*/ 0 h 573"/>
                    <a:gd name="T2" fmla="*/ 0 w 341"/>
                    <a:gd name="T3" fmla="*/ 0 h 573"/>
                    <a:gd name="T4" fmla="*/ 0 w 341"/>
                    <a:gd name="T5" fmla="*/ 0 h 573"/>
                    <a:gd name="T6" fmla="*/ 0 w 341"/>
                    <a:gd name="T7" fmla="*/ 0 h 573"/>
                    <a:gd name="T8" fmla="*/ 0 w 341"/>
                    <a:gd name="T9" fmla="*/ 0 h 573"/>
                    <a:gd name="T10" fmla="*/ 0 w 341"/>
                    <a:gd name="T11" fmla="*/ 0 h 573"/>
                    <a:gd name="T12" fmla="*/ 0 w 341"/>
                    <a:gd name="T13" fmla="*/ 0 h 573"/>
                    <a:gd name="T14" fmla="*/ 0 w 341"/>
                    <a:gd name="T15" fmla="*/ 0 h 573"/>
                    <a:gd name="T16" fmla="*/ 0 w 341"/>
                    <a:gd name="T17" fmla="*/ 0 h 573"/>
                    <a:gd name="T18" fmla="*/ 0 w 341"/>
                    <a:gd name="T19" fmla="*/ 0 h 573"/>
                    <a:gd name="T20" fmla="*/ 0 w 341"/>
                    <a:gd name="T21" fmla="*/ 0 h 573"/>
                    <a:gd name="T22" fmla="*/ 0 w 341"/>
                    <a:gd name="T23" fmla="*/ 0 h 573"/>
                    <a:gd name="T24" fmla="*/ 0 w 341"/>
                    <a:gd name="T25" fmla="*/ 0 h 573"/>
                    <a:gd name="T26" fmla="*/ 0 w 341"/>
                    <a:gd name="T27" fmla="*/ 0 h 573"/>
                    <a:gd name="T28" fmla="*/ 0 w 341"/>
                    <a:gd name="T29" fmla="*/ 0 h 573"/>
                    <a:gd name="T30" fmla="*/ 0 w 341"/>
                    <a:gd name="T31" fmla="*/ 0 h 573"/>
                    <a:gd name="T32" fmla="*/ 0 w 341"/>
                    <a:gd name="T33" fmla="*/ 0 h 573"/>
                    <a:gd name="T34" fmla="*/ 0 w 341"/>
                    <a:gd name="T35" fmla="*/ 0 h 573"/>
                    <a:gd name="T36" fmla="*/ 0 w 341"/>
                    <a:gd name="T37" fmla="*/ 0 h 573"/>
                    <a:gd name="T38" fmla="*/ 0 w 341"/>
                    <a:gd name="T39" fmla="*/ 0 h 573"/>
                    <a:gd name="T40" fmla="*/ 0 w 341"/>
                    <a:gd name="T41" fmla="*/ 0 h 573"/>
                    <a:gd name="T42" fmla="*/ 0 w 341"/>
                    <a:gd name="T43" fmla="*/ 0 h 573"/>
                    <a:gd name="T44" fmla="*/ 0 w 341"/>
                    <a:gd name="T45" fmla="*/ 0 h 573"/>
                    <a:gd name="T46" fmla="*/ 0 w 341"/>
                    <a:gd name="T47" fmla="*/ 0 h 573"/>
                    <a:gd name="T48" fmla="*/ 0 w 341"/>
                    <a:gd name="T49" fmla="*/ 0 h 573"/>
                    <a:gd name="T50" fmla="*/ 0 w 341"/>
                    <a:gd name="T51" fmla="*/ 0 h 573"/>
                    <a:gd name="T52" fmla="*/ 0 w 341"/>
                    <a:gd name="T53" fmla="*/ 0 h 573"/>
                    <a:gd name="T54" fmla="*/ 0 w 341"/>
                    <a:gd name="T55" fmla="*/ 0 h 573"/>
                    <a:gd name="T56" fmla="*/ 0 w 341"/>
                    <a:gd name="T57" fmla="*/ 0 h 573"/>
                    <a:gd name="T58" fmla="*/ 0 w 341"/>
                    <a:gd name="T59" fmla="*/ 0 h 573"/>
                    <a:gd name="T60" fmla="*/ 0 w 341"/>
                    <a:gd name="T61" fmla="*/ 0 h 573"/>
                    <a:gd name="T62" fmla="*/ 0 w 341"/>
                    <a:gd name="T63" fmla="*/ 0 h 573"/>
                    <a:gd name="T64" fmla="*/ 0 w 341"/>
                    <a:gd name="T65" fmla="*/ 0 h 573"/>
                    <a:gd name="T66" fmla="*/ 0 w 341"/>
                    <a:gd name="T67" fmla="*/ 0 h 573"/>
                    <a:gd name="T68" fmla="*/ 0 w 341"/>
                    <a:gd name="T69" fmla="*/ 0 h 573"/>
                    <a:gd name="T70" fmla="*/ 0 w 341"/>
                    <a:gd name="T71" fmla="*/ 0 h 573"/>
                    <a:gd name="T72" fmla="*/ 0 w 341"/>
                    <a:gd name="T73" fmla="*/ 0 h 573"/>
                    <a:gd name="T74" fmla="*/ 0 w 341"/>
                    <a:gd name="T75" fmla="*/ 0 h 573"/>
                    <a:gd name="T76" fmla="*/ 0 w 341"/>
                    <a:gd name="T77" fmla="*/ 0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41" h="573">
                      <a:moveTo>
                        <a:pt x="0" y="29"/>
                      </a:moveTo>
                      <a:lnTo>
                        <a:pt x="5" y="6"/>
                      </a:lnTo>
                      <a:lnTo>
                        <a:pt x="58" y="0"/>
                      </a:lnTo>
                      <a:lnTo>
                        <a:pt x="87" y="25"/>
                      </a:lnTo>
                      <a:lnTo>
                        <a:pt x="131" y="87"/>
                      </a:lnTo>
                      <a:lnTo>
                        <a:pt x="187" y="169"/>
                      </a:lnTo>
                      <a:lnTo>
                        <a:pt x="241" y="226"/>
                      </a:lnTo>
                      <a:lnTo>
                        <a:pt x="337" y="333"/>
                      </a:lnTo>
                      <a:lnTo>
                        <a:pt x="341" y="356"/>
                      </a:lnTo>
                      <a:lnTo>
                        <a:pt x="323" y="371"/>
                      </a:lnTo>
                      <a:lnTo>
                        <a:pt x="274" y="390"/>
                      </a:lnTo>
                      <a:lnTo>
                        <a:pt x="206" y="404"/>
                      </a:lnTo>
                      <a:lnTo>
                        <a:pt x="125" y="410"/>
                      </a:lnTo>
                      <a:lnTo>
                        <a:pt x="96" y="415"/>
                      </a:lnTo>
                      <a:lnTo>
                        <a:pt x="87" y="434"/>
                      </a:lnTo>
                      <a:lnTo>
                        <a:pt x="106" y="467"/>
                      </a:lnTo>
                      <a:lnTo>
                        <a:pt x="173" y="525"/>
                      </a:lnTo>
                      <a:lnTo>
                        <a:pt x="222" y="539"/>
                      </a:lnTo>
                      <a:lnTo>
                        <a:pt x="231" y="558"/>
                      </a:lnTo>
                      <a:lnTo>
                        <a:pt x="211" y="573"/>
                      </a:lnTo>
                      <a:lnTo>
                        <a:pt x="168" y="573"/>
                      </a:lnTo>
                      <a:lnTo>
                        <a:pt x="110" y="539"/>
                      </a:lnTo>
                      <a:lnTo>
                        <a:pt x="63" y="492"/>
                      </a:lnTo>
                      <a:lnTo>
                        <a:pt x="33" y="448"/>
                      </a:lnTo>
                      <a:lnTo>
                        <a:pt x="33" y="415"/>
                      </a:lnTo>
                      <a:lnTo>
                        <a:pt x="54" y="390"/>
                      </a:lnTo>
                      <a:lnTo>
                        <a:pt x="82" y="380"/>
                      </a:lnTo>
                      <a:lnTo>
                        <a:pt x="125" y="375"/>
                      </a:lnTo>
                      <a:lnTo>
                        <a:pt x="173" y="375"/>
                      </a:lnTo>
                      <a:lnTo>
                        <a:pt x="231" y="366"/>
                      </a:lnTo>
                      <a:lnTo>
                        <a:pt x="260" y="356"/>
                      </a:lnTo>
                      <a:lnTo>
                        <a:pt x="274" y="342"/>
                      </a:lnTo>
                      <a:lnTo>
                        <a:pt x="269" y="328"/>
                      </a:lnTo>
                      <a:lnTo>
                        <a:pt x="227" y="289"/>
                      </a:lnTo>
                      <a:lnTo>
                        <a:pt x="159" y="221"/>
                      </a:lnTo>
                      <a:lnTo>
                        <a:pt x="96" y="163"/>
                      </a:lnTo>
                      <a:lnTo>
                        <a:pt x="29" y="102"/>
                      </a:lnTo>
                      <a:lnTo>
                        <a:pt x="5" y="58"/>
                      </a:lnTo>
                      <a:lnTo>
                        <a:pt x="0" y="29"/>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4" name="Freeform 132"/>
                <p:cNvSpPr>
                  <a:spLocks/>
                </p:cNvSpPr>
                <p:nvPr/>
              </p:nvSpPr>
              <p:spPr bwMode="auto">
                <a:xfrm>
                  <a:off x="5154" y="2891"/>
                  <a:ext cx="93" cy="215"/>
                </a:xfrm>
                <a:custGeom>
                  <a:avLst/>
                  <a:gdLst>
                    <a:gd name="T0" fmla="*/ 0 w 371"/>
                    <a:gd name="T1" fmla="*/ 0 h 861"/>
                    <a:gd name="T2" fmla="*/ 0 w 371"/>
                    <a:gd name="T3" fmla="*/ 0 h 861"/>
                    <a:gd name="T4" fmla="*/ 0 w 371"/>
                    <a:gd name="T5" fmla="*/ 0 h 861"/>
                    <a:gd name="T6" fmla="*/ 0 w 371"/>
                    <a:gd name="T7" fmla="*/ 0 h 861"/>
                    <a:gd name="T8" fmla="*/ 0 w 371"/>
                    <a:gd name="T9" fmla="*/ 0 h 861"/>
                    <a:gd name="T10" fmla="*/ 0 w 371"/>
                    <a:gd name="T11" fmla="*/ 0 h 861"/>
                    <a:gd name="T12" fmla="*/ 0 w 371"/>
                    <a:gd name="T13" fmla="*/ 0 h 861"/>
                    <a:gd name="T14" fmla="*/ 0 w 371"/>
                    <a:gd name="T15" fmla="*/ 0 h 861"/>
                    <a:gd name="T16" fmla="*/ 0 w 371"/>
                    <a:gd name="T17" fmla="*/ 0 h 861"/>
                    <a:gd name="T18" fmla="*/ 0 w 371"/>
                    <a:gd name="T19" fmla="*/ 0 h 861"/>
                    <a:gd name="T20" fmla="*/ 0 w 371"/>
                    <a:gd name="T21" fmla="*/ 0 h 861"/>
                    <a:gd name="T22" fmla="*/ 0 w 371"/>
                    <a:gd name="T23" fmla="*/ 0 h 861"/>
                    <a:gd name="T24" fmla="*/ 0 w 371"/>
                    <a:gd name="T25" fmla="*/ 0 h 861"/>
                    <a:gd name="T26" fmla="*/ 0 w 371"/>
                    <a:gd name="T27" fmla="*/ 0 h 861"/>
                    <a:gd name="T28" fmla="*/ 0 w 371"/>
                    <a:gd name="T29" fmla="*/ 0 h 861"/>
                    <a:gd name="T30" fmla="*/ 0 w 371"/>
                    <a:gd name="T31" fmla="*/ 0 h 861"/>
                    <a:gd name="T32" fmla="*/ 0 w 371"/>
                    <a:gd name="T33" fmla="*/ 0 h 861"/>
                    <a:gd name="T34" fmla="*/ 0 w 371"/>
                    <a:gd name="T35" fmla="*/ 0 h 861"/>
                    <a:gd name="T36" fmla="*/ 0 w 371"/>
                    <a:gd name="T37" fmla="*/ 0 h 861"/>
                    <a:gd name="T38" fmla="*/ 0 w 371"/>
                    <a:gd name="T39" fmla="*/ 0 h 861"/>
                    <a:gd name="T40" fmla="*/ 0 w 371"/>
                    <a:gd name="T41" fmla="*/ 0 h 861"/>
                    <a:gd name="T42" fmla="*/ 0 w 371"/>
                    <a:gd name="T43" fmla="*/ 0 h 861"/>
                    <a:gd name="T44" fmla="*/ 0 w 371"/>
                    <a:gd name="T45" fmla="*/ 0 h 861"/>
                    <a:gd name="T46" fmla="*/ 0 w 371"/>
                    <a:gd name="T47" fmla="*/ 0 h 861"/>
                    <a:gd name="T48" fmla="*/ 0 w 371"/>
                    <a:gd name="T49" fmla="*/ 0 h 861"/>
                    <a:gd name="T50" fmla="*/ 0 w 371"/>
                    <a:gd name="T51" fmla="*/ 0 h 861"/>
                    <a:gd name="T52" fmla="*/ 0 w 371"/>
                    <a:gd name="T53" fmla="*/ 0 h 861"/>
                    <a:gd name="T54" fmla="*/ 0 w 371"/>
                    <a:gd name="T55" fmla="*/ 0 h 861"/>
                    <a:gd name="T56" fmla="*/ 0 w 371"/>
                    <a:gd name="T57" fmla="*/ 0 h 861"/>
                    <a:gd name="T58" fmla="*/ 0 w 371"/>
                    <a:gd name="T59" fmla="*/ 0 h 861"/>
                    <a:gd name="T60" fmla="*/ 0 w 371"/>
                    <a:gd name="T61" fmla="*/ 0 h 861"/>
                    <a:gd name="T62" fmla="*/ 0 w 371"/>
                    <a:gd name="T63" fmla="*/ 0 h 861"/>
                    <a:gd name="T64" fmla="*/ 0 w 371"/>
                    <a:gd name="T65" fmla="*/ 0 h 861"/>
                    <a:gd name="T66" fmla="*/ 0 w 371"/>
                    <a:gd name="T67" fmla="*/ 0 h 861"/>
                    <a:gd name="T68" fmla="*/ 0 w 371"/>
                    <a:gd name="T69" fmla="*/ 0 h 861"/>
                    <a:gd name="T70" fmla="*/ 0 w 371"/>
                    <a:gd name="T71" fmla="*/ 0 h 8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71" h="861">
                      <a:moveTo>
                        <a:pt x="184" y="0"/>
                      </a:moveTo>
                      <a:lnTo>
                        <a:pt x="237" y="10"/>
                      </a:lnTo>
                      <a:lnTo>
                        <a:pt x="261" y="49"/>
                      </a:lnTo>
                      <a:lnTo>
                        <a:pt x="256" y="140"/>
                      </a:lnTo>
                      <a:lnTo>
                        <a:pt x="247" y="236"/>
                      </a:lnTo>
                      <a:lnTo>
                        <a:pt x="247" y="337"/>
                      </a:lnTo>
                      <a:lnTo>
                        <a:pt x="294" y="456"/>
                      </a:lnTo>
                      <a:lnTo>
                        <a:pt x="333" y="543"/>
                      </a:lnTo>
                      <a:lnTo>
                        <a:pt x="352" y="629"/>
                      </a:lnTo>
                      <a:lnTo>
                        <a:pt x="348" y="706"/>
                      </a:lnTo>
                      <a:lnTo>
                        <a:pt x="348" y="736"/>
                      </a:lnTo>
                      <a:lnTo>
                        <a:pt x="367" y="765"/>
                      </a:lnTo>
                      <a:lnTo>
                        <a:pt x="371" y="793"/>
                      </a:lnTo>
                      <a:lnTo>
                        <a:pt x="357" y="807"/>
                      </a:lnTo>
                      <a:lnTo>
                        <a:pt x="319" y="798"/>
                      </a:lnTo>
                      <a:lnTo>
                        <a:pt x="247" y="788"/>
                      </a:lnTo>
                      <a:lnTo>
                        <a:pt x="160" y="807"/>
                      </a:lnTo>
                      <a:lnTo>
                        <a:pt x="102" y="842"/>
                      </a:lnTo>
                      <a:lnTo>
                        <a:pt x="73" y="861"/>
                      </a:lnTo>
                      <a:lnTo>
                        <a:pt x="44" y="861"/>
                      </a:lnTo>
                      <a:lnTo>
                        <a:pt x="0" y="798"/>
                      </a:lnTo>
                      <a:lnTo>
                        <a:pt x="6" y="788"/>
                      </a:lnTo>
                      <a:lnTo>
                        <a:pt x="93" y="760"/>
                      </a:lnTo>
                      <a:lnTo>
                        <a:pt x="194" y="746"/>
                      </a:lnTo>
                      <a:lnTo>
                        <a:pt x="266" y="741"/>
                      </a:lnTo>
                      <a:lnTo>
                        <a:pt x="310" y="741"/>
                      </a:lnTo>
                      <a:lnTo>
                        <a:pt x="319" y="711"/>
                      </a:lnTo>
                      <a:lnTo>
                        <a:pt x="305" y="629"/>
                      </a:lnTo>
                      <a:lnTo>
                        <a:pt x="271" y="543"/>
                      </a:lnTo>
                      <a:lnTo>
                        <a:pt x="217" y="433"/>
                      </a:lnTo>
                      <a:lnTo>
                        <a:pt x="175" y="337"/>
                      </a:lnTo>
                      <a:lnTo>
                        <a:pt x="156" y="250"/>
                      </a:lnTo>
                      <a:lnTo>
                        <a:pt x="151" y="154"/>
                      </a:lnTo>
                      <a:lnTo>
                        <a:pt x="151" y="63"/>
                      </a:lnTo>
                      <a:lnTo>
                        <a:pt x="170" y="24"/>
                      </a:lnTo>
                      <a:lnTo>
                        <a:pt x="184"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5" name="Freeform 133"/>
                <p:cNvSpPr>
                  <a:spLocks/>
                </p:cNvSpPr>
                <p:nvPr/>
              </p:nvSpPr>
              <p:spPr bwMode="auto">
                <a:xfrm>
                  <a:off x="5109" y="2897"/>
                  <a:ext cx="77" cy="179"/>
                </a:xfrm>
                <a:custGeom>
                  <a:avLst/>
                  <a:gdLst>
                    <a:gd name="T0" fmla="*/ 0 w 308"/>
                    <a:gd name="T1" fmla="*/ 0 h 717"/>
                    <a:gd name="T2" fmla="*/ 0 w 308"/>
                    <a:gd name="T3" fmla="*/ 0 h 717"/>
                    <a:gd name="T4" fmla="*/ 0 w 308"/>
                    <a:gd name="T5" fmla="*/ 0 h 717"/>
                    <a:gd name="T6" fmla="*/ 0 w 308"/>
                    <a:gd name="T7" fmla="*/ 0 h 717"/>
                    <a:gd name="T8" fmla="*/ 0 w 308"/>
                    <a:gd name="T9" fmla="*/ 0 h 717"/>
                    <a:gd name="T10" fmla="*/ 0 w 308"/>
                    <a:gd name="T11" fmla="*/ 0 h 717"/>
                    <a:gd name="T12" fmla="*/ 0 w 308"/>
                    <a:gd name="T13" fmla="*/ 0 h 717"/>
                    <a:gd name="T14" fmla="*/ 0 w 308"/>
                    <a:gd name="T15" fmla="*/ 0 h 717"/>
                    <a:gd name="T16" fmla="*/ 0 w 308"/>
                    <a:gd name="T17" fmla="*/ 0 h 717"/>
                    <a:gd name="T18" fmla="*/ 0 w 308"/>
                    <a:gd name="T19" fmla="*/ 0 h 717"/>
                    <a:gd name="T20" fmla="*/ 0 w 308"/>
                    <a:gd name="T21" fmla="*/ 0 h 717"/>
                    <a:gd name="T22" fmla="*/ 0 w 308"/>
                    <a:gd name="T23" fmla="*/ 0 h 717"/>
                    <a:gd name="T24" fmla="*/ 0 w 308"/>
                    <a:gd name="T25" fmla="*/ 0 h 717"/>
                    <a:gd name="T26" fmla="*/ 0 w 308"/>
                    <a:gd name="T27" fmla="*/ 0 h 717"/>
                    <a:gd name="T28" fmla="*/ 0 w 308"/>
                    <a:gd name="T29" fmla="*/ 0 h 717"/>
                    <a:gd name="T30" fmla="*/ 0 w 308"/>
                    <a:gd name="T31" fmla="*/ 0 h 717"/>
                    <a:gd name="T32" fmla="*/ 0 w 308"/>
                    <a:gd name="T33" fmla="*/ 0 h 717"/>
                    <a:gd name="T34" fmla="*/ 0 w 308"/>
                    <a:gd name="T35" fmla="*/ 0 h 717"/>
                    <a:gd name="T36" fmla="*/ 0 w 308"/>
                    <a:gd name="T37" fmla="*/ 0 h 717"/>
                    <a:gd name="T38" fmla="*/ 0 w 308"/>
                    <a:gd name="T39" fmla="*/ 0 h 717"/>
                    <a:gd name="T40" fmla="*/ 0 w 308"/>
                    <a:gd name="T41" fmla="*/ 0 h 717"/>
                    <a:gd name="T42" fmla="*/ 0 w 308"/>
                    <a:gd name="T43" fmla="*/ 0 h 717"/>
                    <a:gd name="T44" fmla="*/ 0 w 308"/>
                    <a:gd name="T45" fmla="*/ 0 h 717"/>
                    <a:gd name="T46" fmla="*/ 0 w 308"/>
                    <a:gd name="T47" fmla="*/ 0 h 717"/>
                    <a:gd name="T48" fmla="*/ 0 w 308"/>
                    <a:gd name="T49" fmla="*/ 0 h 717"/>
                    <a:gd name="T50" fmla="*/ 0 w 308"/>
                    <a:gd name="T51" fmla="*/ 0 h 717"/>
                    <a:gd name="T52" fmla="*/ 0 w 308"/>
                    <a:gd name="T53" fmla="*/ 0 h 717"/>
                    <a:gd name="T54" fmla="*/ 0 w 308"/>
                    <a:gd name="T55" fmla="*/ 0 h 717"/>
                    <a:gd name="T56" fmla="*/ 0 w 308"/>
                    <a:gd name="T57" fmla="*/ 0 h 7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08" h="717">
                      <a:moveTo>
                        <a:pt x="231" y="0"/>
                      </a:moveTo>
                      <a:lnTo>
                        <a:pt x="275" y="0"/>
                      </a:lnTo>
                      <a:lnTo>
                        <a:pt x="289" y="28"/>
                      </a:lnTo>
                      <a:lnTo>
                        <a:pt x="299" y="91"/>
                      </a:lnTo>
                      <a:lnTo>
                        <a:pt x="289" y="157"/>
                      </a:lnTo>
                      <a:lnTo>
                        <a:pt x="264" y="293"/>
                      </a:lnTo>
                      <a:lnTo>
                        <a:pt x="269" y="351"/>
                      </a:lnTo>
                      <a:lnTo>
                        <a:pt x="299" y="466"/>
                      </a:lnTo>
                      <a:lnTo>
                        <a:pt x="308" y="547"/>
                      </a:lnTo>
                      <a:lnTo>
                        <a:pt x="308" y="610"/>
                      </a:lnTo>
                      <a:lnTo>
                        <a:pt x="294" y="624"/>
                      </a:lnTo>
                      <a:lnTo>
                        <a:pt x="250" y="634"/>
                      </a:lnTo>
                      <a:lnTo>
                        <a:pt x="192" y="649"/>
                      </a:lnTo>
                      <a:lnTo>
                        <a:pt x="135" y="678"/>
                      </a:lnTo>
                      <a:lnTo>
                        <a:pt x="77" y="717"/>
                      </a:lnTo>
                      <a:lnTo>
                        <a:pt x="53" y="717"/>
                      </a:lnTo>
                      <a:lnTo>
                        <a:pt x="0" y="673"/>
                      </a:lnTo>
                      <a:lnTo>
                        <a:pt x="5" y="654"/>
                      </a:lnTo>
                      <a:lnTo>
                        <a:pt x="72" y="624"/>
                      </a:lnTo>
                      <a:lnTo>
                        <a:pt x="187" y="596"/>
                      </a:lnTo>
                      <a:lnTo>
                        <a:pt x="241" y="577"/>
                      </a:lnTo>
                      <a:lnTo>
                        <a:pt x="250" y="558"/>
                      </a:lnTo>
                      <a:lnTo>
                        <a:pt x="250" y="475"/>
                      </a:lnTo>
                      <a:lnTo>
                        <a:pt x="231" y="370"/>
                      </a:lnTo>
                      <a:lnTo>
                        <a:pt x="222" y="302"/>
                      </a:lnTo>
                      <a:lnTo>
                        <a:pt x="212" y="197"/>
                      </a:lnTo>
                      <a:lnTo>
                        <a:pt x="207" y="82"/>
                      </a:lnTo>
                      <a:lnTo>
                        <a:pt x="212" y="28"/>
                      </a:lnTo>
                      <a:lnTo>
                        <a:pt x="231"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sp>
        <p:nvSpPr>
          <p:cNvPr id="89136" name="Text Box 48"/>
          <p:cNvSpPr txBox="1">
            <a:spLocks noChangeArrowheads="1"/>
          </p:cNvSpPr>
          <p:nvPr/>
        </p:nvSpPr>
        <p:spPr bwMode="auto">
          <a:xfrm>
            <a:off x="5075238" y="1854200"/>
            <a:ext cx="3600450" cy="2751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80000"/>
              </a:lnSpc>
            </a:pPr>
            <a:r>
              <a:rPr kumimoji="1" lang="en-US" altLang="zh-CN" sz="2400" b="1" dirty="0">
                <a:solidFill>
                  <a:srgbClr val="FF9900"/>
                </a:solidFill>
                <a:latin typeface="Arial" panose="020B0604020202020204" pitchFamily="34" charset="0"/>
                <a:ea typeface="黑体" panose="02010609060101010101" pitchFamily="49" charset="-122"/>
              </a:rPr>
              <a:t>1.1</a:t>
            </a:r>
            <a:r>
              <a:rPr kumimoji="1" lang="en-US" altLang="zh-CN" sz="2400" b="1" dirty="0">
                <a:solidFill>
                  <a:schemeClr val="bg1"/>
                </a:solidFill>
                <a:latin typeface="Arial" panose="020B0604020202020204" pitchFamily="34" charset="0"/>
                <a:ea typeface="黑体" panose="02010609060101010101" pitchFamily="49" charset="-122"/>
              </a:rPr>
              <a:t>  </a:t>
            </a:r>
            <a:r>
              <a:rPr kumimoji="1" lang="zh-CN" altLang="en-US" sz="2400" b="1" dirty="0">
                <a:solidFill>
                  <a:schemeClr val="bg1"/>
                </a:solidFill>
                <a:latin typeface="Arial" panose="020B0604020202020204" pitchFamily="34" charset="0"/>
                <a:ea typeface="黑体" panose="02010609060101010101" pitchFamily="49" charset="-122"/>
              </a:rPr>
              <a:t>数据结构的范畴</a:t>
            </a:r>
          </a:p>
          <a:p>
            <a:pPr eaLnBrk="1" hangingPunct="1">
              <a:lnSpc>
                <a:spcPct val="180000"/>
              </a:lnSpc>
            </a:pPr>
            <a:r>
              <a:rPr kumimoji="1" lang="en-US" altLang="zh-CN" sz="2400" b="1" dirty="0">
                <a:solidFill>
                  <a:srgbClr val="FF9900"/>
                </a:solidFill>
                <a:latin typeface="Arial" panose="020B0604020202020204" pitchFamily="34" charset="0"/>
                <a:ea typeface="黑体" panose="02010609060101010101" pitchFamily="49" charset="-122"/>
              </a:rPr>
              <a:t>1.2</a:t>
            </a:r>
            <a:r>
              <a:rPr kumimoji="1" lang="en-US" altLang="zh-CN" sz="2400" b="1" dirty="0">
                <a:solidFill>
                  <a:schemeClr val="bg1"/>
                </a:solidFill>
                <a:latin typeface="Arial" panose="020B0604020202020204" pitchFamily="34" charset="0"/>
                <a:ea typeface="黑体" panose="02010609060101010101" pitchFamily="49" charset="-122"/>
              </a:rPr>
              <a:t>  </a:t>
            </a:r>
            <a:r>
              <a:rPr kumimoji="1" lang="zh-CN" altLang="en-US" sz="2400" b="1" dirty="0">
                <a:solidFill>
                  <a:schemeClr val="bg1"/>
                </a:solidFill>
                <a:latin typeface="Arial" panose="020B0604020202020204" pitchFamily="34" charset="0"/>
                <a:ea typeface="黑体" panose="02010609060101010101" pitchFamily="49" charset="-122"/>
              </a:rPr>
              <a:t>数据结构发展的概况</a:t>
            </a:r>
            <a:endParaRPr kumimoji="1" lang="en-US" altLang="zh-CN" sz="2400" b="1" dirty="0">
              <a:solidFill>
                <a:schemeClr val="bg1"/>
              </a:solidFill>
              <a:latin typeface="Arial" panose="020B0604020202020204" pitchFamily="34" charset="0"/>
              <a:ea typeface="黑体" panose="02010609060101010101" pitchFamily="49" charset="-122"/>
            </a:endParaRPr>
          </a:p>
          <a:p>
            <a:pPr eaLnBrk="1" hangingPunct="1">
              <a:lnSpc>
                <a:spcPct val="180000"/>
              </a:lnSpc>
            </a:pPr>
            <a:r>
              <a:rPr kumimoji="1" lang="en-US" altLang="zh-CN" sz="2400" b="1" dirty="0">
                <a:solidFill>
                  <a:srgbClr val="FF9900"/>
                </a:solidFill>
                <a:latin typeface="Arial" panose="020B0604020202020204" pitchFamily="34" charset="0"/>
                <a:ea typeface="黑体" panose="02010609060101010101" pitchFamily="49" charset="-122"/>
              </a:rPr>
              <a:t>1.3</a:t>
            </a:r>
            <a:r>
              <a:rPr kumimoji="1" lang="en-US" altLang="zh-CN" sz="2400" b="1" dirty="0">
                <a:solidFill>
                  <a:schemeClr val="bg1"/>
                </a:solidFill>
                <a:latin typeface="Arial" panose="020B0604020202020204" pitchFamily="34" charset="0"/>
                <a:ea typeface="黑体" panose="02010609060101010101" pitchFamily="49" charset="-122"/>
              </a:rPr>
              <a:t>  </a:t>
            </a:r>
            <a:r>
              <a:rPr kumimoji="1" lang="zh-CN" altLang="en-US" sz="2400" b="1" dirty="0">
                <a:solidFill>
                  <a:schemeClr val="bg1"/>
                </a:solidFill>
                <a:latin typeface="Arial" panose="020B0604020202020204" pitchFamily="34" charset="0"/>
                <a:ea typeface="黑体" panose="02010609060101010101" pitchFamily="49" charset="-122"/>
              </a:rPr>
              <a:t>数据结构相关的概念</a:t>
            </a:r>
          </a:p>
          <a:p>
            <a:pPr eaLnBrk="1" hangingPunct="1">
              <a:lnSpc>
                <a:spcPct val="180000"/>
              </a:lnSpc>
            </a:pPr>
            <a:r>
              <a:rPr kumimoji="1" lang="en-US" altLang="zh-CN" sz="2400" b="1" dirty="0" smtClean="0">
                <a:solidFill>
                  <a:srgbClr val="FF9900"/>
                </a:solidFill>
                <a:latin typeface="Arial" panose="020B0604020202020204" pitchFamily="34" charset="0"/>
                <a:ea typeface="黑体" panose="02010609060101010101" pitchFamily="49" charset="-122"/>
              </a:rPr>
              <a:t>1.4</a:t>
            </a:r>
            <a:r>
              <a:rPr kumimoji="1" lang="en-US" altLang="zh-CN" sz="2400" b="1" dirty="0" smtClean="0">
                <a:solidFill>
                  <a:schemeClr val="bg1"/>
                </a:solidFill>
                <a:latin typeface="Arial" panose="020B0604020202020204" pitchFamily="34" charset="0"/>
                <a:ea typeface="黑体" panose="02010609060101010101" pitchFamily="49" charset="-122"/>
              </a:rPr>
              <a:t>  </a:t>
            </a:r>
            <a:r>
              <a:rPr kumimoji="1" lang="zh-CN" altLang="en-US" sz="2400" b="1" dirty="0">
                <a:solidFill>
                  <a:schemeClr val="bg1"/>
                </a:solidFill>
                <a:latin typeface="Arial" panose="020B0604020202020204" pitchFamily="34" charset="0"/>
                <a:ea typeface="黑体" panose="02010609060101010101" pitchFamily="49" charset="-122"/>
              </a:rPr>
              <a:t>算法描述与算法分析</a:t>
            </a:r>
          </a:p>
        </p:txBody>
      </p:sp>
      <p:grpSp>
        <p:nvGrpSpPr>
          <p:cNvPr id="8196" name="Group 52"/>
          <p:cNvGrpSpPr>
            <a:grpSpLocks/>
          </p:cNvGrpSpPr>
          <p:nvPr/>
        </p:nvGrpSpPr>
        <p:grpSpPr bwMode="auto">
          <a:xfrm>
            <a:off x="395288" y="2155825"/>
            <a:ext cx="3810000" cy="2209800"/>
            <a:chOff x="249" y="1389"/>
            <a:chExt cx="2400" cy="1392"/>
          </a:xfrm>
        </p:grpSpPr>
        <p:sp>
          <p:nvSpPr>
            <p:cNvPr id="8203" name="Rectangle 53"/>
            <p:cNvSpPr>
              <a:spLocks noChangeArrowheads="1"/>
            </p:cNvSpPr>
            <p:nvPr/>
          </p:nvSpPr>
          <p:spPr bwMode="auto">
            <a:xfrm>
              <a:off x="249" y="2262"/>
              <a:ext cx="2400" cy="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sz="4800" b="1">
                  <a:latin typeface="Times New Roman" panose="02020603050405020304" pitchFamily="18" charset="0"/>
                  <a:ea typeface="黑体" panose="02010609060101010101" pitchFamily="49" charset="-122"/>
                </a:rPr>
                <a:t>绪        论</a:t>
              </a:r>
            </a:p>
          </p:txBody>
        </p:sp>
        <p:sp>
          <p:nvSpPr>
            <p:cNvPr id="8204" name="Rectangle 54"/>
            <p:cNvSpPr>
              <a:spLocks noChangeArrowheads="1"/>
            </p:cNvSpPr>
            <p:nvPr/>
          </p:nvSpPr>
          <p:spPr bwMode="auto">
            <a:xfrm>
              <a:off x="633" y="1541"/>
              <a:ext cx="1632"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sz="3200" b="1">
                  <a:latin typeface="Arial" panose="020B0604020202020204" pitchFamily="34" charset="0"/>
                  <a:ea typeface="黑体" panose="02010609060101010101" pitchFamily="49" charset="-122"/>
                </a:rPr>
                <a:t>第          章</a:t>
              </a:r>
            </a:p>
          </p:txBody>
        </p:sp>
        <p:sp>
          <p:nvSpPr>
            <p:cNvPr id="8205" name="WordArt 55"/>
            <p:cNvSpPr>
              <a:spLocks noChangeArrowheads="1" noChangeShapeType="1" noTextEdit="1"/>
            </p:cNvSpPr>
            <p:nvPr/>
          </p:nvSpPr>
          <p:spPr bwMode="auto">
            <a:xfrm>
              <a:off x="1324" y="1389"/>
              <a:ext cx="377" cy="560"/>
            </a:xfrm>
            <a:prstGeom prst="rect">
              <a:avLst/>
            </a:prstGeom>
          </p:spPr>
          <p:txBody>
            <a:bodyPr wrap="none" fromWordArt="1">
              <a:prstTxWarp prst="textPlain">
                <a:avLst>
                  <a:gd name="adj" fmla="val 50000"/>
                </a:avLst>
              </a:prstTxWarp>
            </a:bodyPr>
            <a:lstStyle/>
            <a:p>
              <a:pPr algn="ctr"/>
              <a:r>
                <a:rPr lang="en-US" altLang="zh-CN"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rPr>
                <a:t>1</a:t>
              </a:r>
              <a:endParaRPr lang="zh-CN" altLang="en-US"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endParaRPr>
            </a:p>
          </p:txBody>
        </p:sp>
      </p:grpSp>
      <p:sp>
        <p:nvSpPr>
          <p:cNvPr id="54" name="WordArt 181"/>
          <p:cNvSpPr>
            <a:spLocks noChangeArrowheads="1" noChangeShapeType="1" noTextEdit="1"/>
          </p:cNvSpPr>
          <p:nvPr/>
        </p:nvSpPr>
        <p:spPr bwMode="auto">
          <a:xfrm>
            <a:off x="395288" y="801688"/>
            <a:ext cx="3744912" cy="466725"/>
          </a:xfrm>
          <a:prstGeom prst="rect">
            <a:avLst/>
          </a:prstGeom>
        </p:spPr>
        <p:txBody>
          <a:bodyPr wrap="none" fromWordArt="1">
            <a:prstTxWarp prst="textPlain">
              <a:avLst>
                <a:gd name="adj" fmla="val 50000"/>
              </a:avLst>
            </a:prstTxWarp>
          </a:bodyPr>
          <a:lstStyle/>
          <a:p>
            <a:pPr algn="ctr" eaLnBrk="1" hangingPunct="1">
              <a:defRPr/>
            </a:pPr>
            <a:r>
              <a:rPr lang="zh-CN" altLang="en-US" sz="3600" kern="10" dirty="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第</a:t>
            </a:r>
            <a:r>
              <a:rPr lang="en-US" altLang="zh-CN" sz="3600" kern="10" dirty="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1</a:t>
            </a:r>
            <a:r>
              <a:rPr lang="zh-CN" altLang="en-US" sz="3600" kern="10" dirty="0">
                <a:ln w="12700">
                  <a:solidFill>
                    <a:srgbClr val="99CCFF"/>
                  </a:solidFill>
                  <a:round/>
                  <a:headEnd/>
                  <a:tailEnd/>
                </a:ln>
                <a:gradFill rotWithShape="0">
                  <a:gsLst>
                    <a:gs pos="0">
                      <a:srgbClr val="A603AB"/>
                    </a:gs>
                    <a:gs pos="6000">
                      <a:srgbClr val="E81766"/>
                    </a:gs>
                    <a:gs pos="13500">
                      <a:srgbClr val="EE3F17"/>
                    </a:gs>
                    <a:gs pos="24000">
                      <a:srgbClr val="FFFF00"/>
                    </a:gs>
                    <a:gs pos="32499">
                      <a:srgbClr val="1A8D48"/>
                    </a:gs>
                    <a:gs pos="39500">
                      <a:srgbClr val="0819FB"/>
                    </a:gs>
                    <a:gs pos="50000">
                      <a:srgbClr val="A603AB"/>
                    </a:gs>
                    <a:gs pos="60501">
                      <a:srgbClr val="0819FB"/>
                    </a:gs>
                    <a:gs pos="67501">
                      <a:srgbClr val="1A8D48"/>
                    </a:gs>
                    <a:gs pos="76000">
                      <a:srgbClr val="FFFF00"/>
                    </a:gs>
                    <a:gs pos="86500">
                      <a:srgbClr val="EE3F17"/>
                    </a:gs>
                    <a:gs pos="94000">
                      <a:srgbClr val="E81766"/>
                    </a:gs>
                    <a:gs pos="100000">
                      <a:srgbClr val="A603AB"/>
                    </a:gs>
                  </a:gsLst>
                  <a:lin ang="0" scaled="1"/>
                </a:gradFill>
                <a:effectLst>
                  <a:outerShdw dist="35921" dir="2700000" sy="50000" kx="2115830" algn="bl" rotWithShape="0">
                    <a:srgbClr val="FFFF66">
                      <a:alpha val="80000"/>
                    </a:srgbClr>
                  </a:outerShdw>
                </a:effectLst>
                <a:latin typeface="华文琥珀" panose="02010800040101010101" pitchFamily="2" charset="-122"/>
                <a:ea typeface="华文琥珀" panose="02010800040101010101" pitchFamily="2" charset="-122"/>
              </a:rPr>
              <a:t>章主要内容</a:t>
            </a:r>
          </a:p>
        </p:txBody>
      </p:sp>
      <p:grpSp>
        <p:nvGrpSpPr>
          <p:cNvPr id="8198" name="组合 38"/>
          <p:cNvGrpSpPr>
            <a:grpSpLocks/>
          </p:cNvGrpSpPr>
          <p:nvPr/>
        </p:nvGrpSpPr>
        <p:grpSpPr bwMode="auto">
          <a:xfrm>
            <a:off x="7637463" y="33338"/>
            <a:ext cx="1422400" cy="617537"/>
            <a:chOff x="6053670" y="2277533"/>
            <a:chExt cx="1422400" cy="617092"/>
          </a:xfrm>
        </p:grpSpPr>
        <p:sp>
          <p:nvSpPr>
            <p:cNvPr id="8201" name="文本框 39"/>
            <p:cNvSpPr txBox="1">
              <a:spLocks noChangeArrowheads="1"/>
            </p:cNvSpPr>
            <p:nvPr/>
          </p:nvSpPr>
          <p:spPr bwMode="auto">
            <a:xfrm>
              <a:off x="6053670" y="2277533"/>
              <a:ext cx="1422400" cy="617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pPr>
              <a:r>
                <a:rPr lang="en-US" altLang="zh-CN" sz="1600" b="1">
                  <a:solidFill>
                    <a:srgbClr val="6699FF"/>
                  </a:solidFill>
                </a:rPr>
                <a:t>Data Structure</a:t>
              </a:r>
            </a:p>
            <a:p>
              <a:pPr algn="ctr">
                <a:lnSpc>
                  <a:spcPct val="110000"/>
                </a:lnSpc>
              </a:pPr>
              <a:r>
                <a:rPr lang="en-US" altLang="zh-CN" sz="1500" b="1">
                  <a:solidFill>
                    <a:srgbClr val="6699FF"/>
                  </a:solidFill>
                </a:rPr>
                <a:t>BY PENG BO</a:t>
              </a:r>
              <a:endParaRPr lang="zh-CN" altLang="en-US" sz="1500" b="1">
                <a:solidFill>
                  <a:srgbClr val="6699FF"/>
                </a:solidFill>
              </a:endParaRPr>
            </a:p>
          </p:txBody>
        </p:sp>
        <p:cxnSp>
          <p:nvCxnSpPr>
            <p:cNvPr id="56" name="直接连接符 55"/>
            <p:cNvCxnSpPr/>
            <p:nvPr/>
          </p:nvCxnSpPr>
          <p:spPr>
            <a:xfrm>
              <a:off x="6112407" y="2590045"/>
              <a:ext cx="1330325"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grpSp>
      <p:sp>
        <p:nvSpPr>
          <p:cNvPr id="48" name="WordArt 180"/>
          <p:cNvSpPr>
            <a:spLocks noChangeArrowheads="1" noChangeShapeType="1" noTextEdit="1"/>
          </p:cNvSpPr>
          <p:nvPr/>
        </p:nvSpPr>
        <p:spPr bwMode="auto">
          <a:xfrm>
            <a:off x="4757809" y="5589588"/>
            <a:ext cx="4311051" cy="503237"/>
          </a:xfrm>
          <a:prstGeom prst="rect">
            <a:avLst/>
          </a:prstGeom>
        </p:spPr>
        <p:txBody>
          <a:bodyPr wrap="none" fromWordArt="1">
            <a:prstTxWarp prst="textPlain">
              <a:avLst>
                <a:gd name="adj" fmla="val 50000"/>
              </a:avLst>
            </a:prstTxWarp>
          </a:bodyPr>
          <a:lstStyle/>
          <a:p>
            <a:pPr algn="ctr" eaLnBrk="1" hangingPunct="1">
              <a:defRPr/>
            </a:pP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数据结构</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基于 </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C </a:t>
            </a:r>
            <a:r>
              <a:rPr lang="zh-CN" altLang="en-US"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语言的描述</a:t>
            </a:r>
            <a:r>
              <a:rPr lang="en-US" altLang="zh-CN" sz="2400" kern="10" dirty="0" smtClean="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a:t>
            </a:r>
            <a:endParaRPr lang="en-US" altLang="zh-CN" sz="2400" kern="10" dirty="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endParaRPr>
          </a:p>
          <a:p>
            <a:pPr algn="ctr" eaLnBrk="1" hangingPunct="1">
              <a:defRPr/>
            </a:pPr>
            <a:r>
              <a:rPr lang="zh-CN" altLang="en-US" sz="2400" kern="10" dirty="0">
                <a:ln w="12700">
                  <a:solidFill>
                    <a:srgbClr val="0000FF"/>
                  </a:solidFill>
                  <a:round/>
                  <a:headEnd/>
                  <a:tailEnd/>
                </a:ln>
                <a:gradFill rotWithShape="0">
                  <a:gsLst>
                    <a:gs pos="0">
                      <a:srgbClr val="FF3399"/>
                    </a:gs>
                    <a:gs pos="12500">
                      <a:srgbClr val="FF6633"/>
                    </a:gs>
                    <a:gs pos="25000">
                      <a:srgbClr val="FFFF00"/>
                    </a:gs>
                    <a:gs pos="37500">
                      <a:srgbClr val="01A78F"/>
                    </a:gs>
                    <a:gs pos="50000">
                      <a:srgbClr val="3366FF"/>
                    </a:gs>
                    <a:gs pos="62500">
                      <a:srgbClr val="01A78F"/>
                    </a:gs>
                    <a:gs pos="75000">
                      <a:srgbClr val="FFFF00"/>
                    </a:gs>
                    <a:gs pos="87500">
                      <a:srgbClr val="FF6633"/>
                    </a:gs>
                    <a:gs pos="100000">
                      <a:srgbClr val="FF3399"/>
                    </a:gs>
                  </a:gsLst>
                  <a:lin ang="0" scaled="1"/>
                </a:gradFill>
                <a:effectLst>
                  <a:outerShdw dist="35921" dir="2700000" sy="50000" kx="2115830" algn="bl" rotWithShape="0">
                    <a:srgbClr val="CC6600">
                      <a:alpha val="80000"/>
                    </a:srgbClr>
                  </a:outerShdw>
                </a:effectLst>
                <a:latin typeface="华文琥珀" panose="02010800040101010101" pitchFamily="2" charset="-122"/>
                <a:ea typeface="华文琥珀" panose="02010800040101010101" pitchFamily="2" charset="-122"/>
              </a:rPr>
              <a:t>清华大学出版社</a:t>
            </a:r>
          </a:p>
        </p:txBody>
      </p:sp>
      <p:sp>
        <p:nvSpPr>
          <p:cNvPr id="2" name="灯片编号占位符 1"/>
          <p:cNvSpPr>
            <a:spLocks noGrp="1"/>
          </p:cNvSpPr>
          <p:nvPr>
            <p:ph type="sldNum" sz="quarter" idx="12"/>
          </p:nvPr>
        </p:nvSpPr>
        <p:spPr/>
        <p:txBody>
          <a:bodyPr/>
          <a:lstStyle/>
          <a:p>
            <a:pPr>
              <a:defRPr/>
            </a:pPr>
            <a:r>
              <a:rPr lang="en-US" altLang="zh-CN" smtClean="0"/>
              <a:t>- </a:t>
            </a:r>
            <a:fld id="{EA756ABC-9B47-4443-99E1-6D67E4312EEB}" type="slidenum">
              <a:rPr lang="en-US" altLang="zh-CN" smtClean="0"/>
              <a:pPr>
                <a:defRPr/>
              </a:pPr>
              <a:t>3</a:t>
            </a:fld>
            <a:r>
              <a:rPr lang="en-US" altLang="zh-CN" smtClean="0"/>
              <a:t>/83</a:t>
            </a:r>
            <a:endParaRPr lang="en-US" altLang="zh-CN"/>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iterate type="lt">
                                    <p:tmPct val="10000"/>
                                  </p:iterate>
                                  <p:childTnLst>
                                    <p:set>
                                      <p:cBhvr>
                                        <p:cTn id="6" dur="1" fill="hold">
                                          <p:stCondLst>
                                            <p:cond delay="0"/>
                                          </p:stCondLst>
                                        </p:cTn>
                                        <p:tgtEl>
                                          <p:spTgt spid="89136"/>
                                        </p:tgtEl>
                                        <p:attrNameLst>
                                          <p:attrName>style.visibility</p:attrName>
                                        </p:attrNameLst>
                                      </p:cBhvr>
                                      <p:to>
                                        <p:strVal val="visible"/>
                                      </p:to>
                                    </p:set>
                                    <p:animEffect transition="in" filter="fade">
                                      <p:cBhvr>
                                        <p:cTn id="7" dur="100"/>
                                        <p:tgtEl>
                                          <p:spTgt spid="89136"/>
                                        </p:tgtEl>
                                      </p:cBhvr>
                                    </p:animEffect>
                                    <p:anim calcmode="lin" valueType="num">
                                      <p:cBhvr>
                                        <p:cTn id="8" dur="400" fill="hold"/>
                                        <p:tgtEl>
                                          <p:spTgt spid="89136"/>
                                        </p:tgtEl>
                                        <p:attrNameLst>
                                          <p:attrName>ppt_x</p:attrName>
                                        </p:attrNameLst>
                                      </p:cBhvr>
                                      <p:tavLst>
                                        <p:tav tm="0">
                                          <p:val>
                                            <p:strVal val="#ppt_x"/>
                                          </p:val>
                                        </p:tav>
                                        <p:tav tm="100000">
                                          <p:val>
                                            <p:strVal val="#ppt_x"/>
                                          </p:val>
                                        </p:tav>
                                      </p:tavLst>
                                    </p:anim>
                                    <p:anim calcmode="lin" valueType="num">
                                      <p:cBhvr>
                                        <p:cTn id="9" dur="400" fill="hold"/>
                                        <p:tgtEl>
                                          <p:spTgt spid="89136"/>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8913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8913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3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nvGrpSpPr>
          <p:cNvPr id="4" name="Group 661"/>
          <p:cNvGrpSpPr>
            <a:grpSpLocks/>
          </p:cNvGrpSpPr>
          <p:nvPr/>
        </p:nvGrpSpPr>
        <p:grpSpPr bwMode="auto">
          <a:xfrm>
            <a:off x="1835150" y="649288"/>
            <a:ext cx="5832475" cy="5803900"/>
            <a:chOff x="1156" y="409"/>
            <a:chExt cx="3674" cy="3656"/>
          </a:xfrm>
        </p:grpSpPr>
        <p:pic>
          <p:nvPicPr>
            <p:cNvPr id="36869" name="Picture 644" descr="09"/>
            <p:cNvPicPr>
              <a:picLocks noChangeAspect="1" noChangeArrowheads="1" noCrop="1"/>
            </p:cNvPicPr>
            <p:nvPr/>
          </p:nvPicPr>
          <p:blipFill>
            <a:blip r:embed="rId3">
              <a:lum bright="-6000" contrast="24000"/>
              <a:extLst>
                <a:ext uri="{28A0092B-C50C-407E-A947-70E740481C1C}">
                  <a14:useLocalDpi xmlns:a14="http://schemas.microsoft.com/office/drawing/2010/main" val="0"/>
                </a:ext>
              </a:extLst>
            </a:blip>
            <a:srcRect/>
            <a:stretch>
              <a:fillRect/>
            </a:stretch>
          </p:blipFill>
          <p:spPr bwMode="auto">
            <a:xfrm>
              <a:off x="1156" y="409"/>
              <a:ext cx="3674" cy="3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647"/>
            <p:cNvSpPr txBox="1">
              <a:spLocks noChangeArrowheads="1"/>
            </p:cNvSpPr>
            <p:nvPr/>
          </p:nvSpPr>
          <p:spPr bwMode="auto">
            <a:xfrm>
              <a:off x="1761" y="1622"/>
              <a:ext cx="2708" cy="1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5000"/>
                </a:lnSpc>
                <a:spcBef>
                  <a:spcPct val="0"/>
                </a:spcBef>
                <a:buFontTx/>
                <a:buNone/>
                <a:defRPr/>
              </a:pPr>
              <a:r>
                <a:rPr kumimoji="1" lang="en-US" altLang="zh-CN" sz="2000" b="1" dirty="0" smtClean="0">
                  <a:solidFill>
                    <a:srgbClr val="3333FF"/>
                  </a:solidFill>
                  <a:latin typeface="+mj-lt"/>
                  <a:ea typeface="楷体" panose="02010609060101010101" pitchFamily="49" charset="-122"/>
                </a:rPr>
                <a:t>        </a:t>
              </a:r>
              <a:r>
                <a:rPr lang="zh-CN" altLang="en-US" sz="2000" b="1" dirty="0" smtClean="0">
                  <a:solidFill>
                    <a:srgbClr val="3333FF"/>
                  </a:solidFill>
                  <a:ea typeface="楷体" panose="02010609060101010101" pitchFamily="49" charset="-122"/>
                  <a:cs typeface="Arial" panose="020B0604020202020204" pitchFamily="34" charset="0"/>
                </a:rPr>
                <a:t>对</a:t>
              </a:r>
              <a:r>
                <a:rPr lang="zh-CN" altLang="en-US" sz="2000" b="1" dirty="0">
                  <a:solidFill>
                    <a:srgbClr val="3333FF"/>
                  </a:solidFill>
                  <a:ea typeface="楷体" panose="02010609060101010101" pitchFamily="49" charset="-122"/>
                  <a:cs typeface="Arial" panose="020B0604020202020204" pitchFamily="34" charset="0"/>
                </a:rPr>
                <a:t>数据</a:t>
              </a:r>
              <a:r>
                <a:rPr lang="zh-CN" altLang="en-US" sz="2000" b="1" dirty="0" smtClean="0">
                  <a:solidFill>
                    <a:srgbClr val="3333FF"/>
                  </a:solidFill>
                  <a:ea typeface="楷体" panose="02010609060101010101" pitchFamily="49" charset="-122"/>
                  <a:cs typeface="Arial" panose="020B0604020202020204" pitchFamily="34" charset="0"/>
                </a:rPr>
                <a:t>施加操作</a:t>
              </a:r>
              <a:r>
                <a:rPr lang="zh-CN" altLang="en-US" sz="2000" b="1" dirty="0">
                  <a:solidFill>
                    <a:srgbClr val="3333FF"/>
                  </a:solidFill>
                  <a:ea typeface="楷体" panose="02010609060101010101" pitchFamily="49" charset="-122"/>
                  <a:cs typeface="Arial" panose="020B0604020202020204" pitchFamily="34" charset="0"/>
                </a:rPr>
                <a:t>即为数据运算</a:t>
              </a:r>
              <a:r>
                <a:rPr lang="zh-CN" altLang="en-US" sz="2000" b="1" dirty="0" smtClean="0">
                  <a:solidFill>
                    <a:srgbClr val="3333FF"/>
                  </a:solidFill>
                  <a:ea typeface="楷体" panose="02010609060101010101" pitchFamily="49" charset="-122"/>
                  <a:cs typeface="Arial" panose="020B0604020202020204" pitchFamily="34" charset="0"/>
                </a:rPr>
                <a:t>，而数据运算是通过算法描述的。如果</a:t>
              </a:r>
              <a:r>
                <a:rPr lang="zh-CN" altLang="en-US" sz="2000" b="1" dirty="0">
                  <a:solidFill>
                    <a:srgbClr val="3333FF"/>
                  </a:solidFill>
                  <a:ea typeface="楷体" panose="02010609060101010101" pitchFamily="49" charset="-122"/>
                  <a:cs typeface="Arial" panose="020B0604020202020204" pitchFamily="34" charset="0"/>
                </a:rPr>
                <a:t>将问题看作函数，那么算法就能把输入转化为输出。解决一个问题可以有多种算法，但一个给定算法只能解决一个特定问题。</a:t>
              </a:r>
              <a:endParaRPr kumimoji="1" lang="zh-CN" altLang="en-US" sz="2000" b="1" dirty="0" smtClean="0">
                <a:solidFill>
                  <a:srgbClr val="3333FF"/>
                </a:solidFill>
                <a:ea typeface="楷体" panose="02010609060101010101" pitchFamily="49" charset="-122"/>
                <a:cs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
                                        <p:tgtEl>
                                          <p:spTgt spid="3"/>
                                        </p:tgtEl>
                                      </p:cBhvr>
                                    </p:animEffect>
                                    <p:anim calcmode="lin" valueType="num">
                                      <p:cBhvr>
                                        <p:cTn id="8" dur="400" fill="hold"/>
                                        <p:tgtEl>
                                          <p:spTgt spid="3"/>
                                        </p:tgtEl>
                                        <p:attrNameLst>
                                          <p:attrName>ppt_x</p:attrName>
                                        </p:attrNameLst>
                                      </p:cBhvr>
                                      <p:tavLst>
                                        <p:tav tm="0">
                                          <p:val>
                                            <p:strVal val="#ppt_x"/>
                                          </p:val>
                                        </p:tav>
                                        <p:tav tm="100000">
                                          <p:val>
                                            <p:strVal val="#ppt_x"/>
                                          </p:val>
                                        </p:tav>
                                      </p:tavLst>
                                    </p:anim>
                                    <p:anim calcmode="lin" valueType="num">
                                      <p:cBhvr>
                                        <p:cTn id="9" dur="400" fill="hold"/>
                                        <p:tgtEl>
                                          <p:spTgt spid="3"/>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nodeType="afterGroup">
                            <p:stCondLst>
                              <p:cond delay="21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subTnLst>
                                    <p:audio>
                                      <p:cMediaNode>
                                        <p:cTn display="0" masterRel="sameClick">
                                          <p:stCondLst>
                                            <p:cond evt="begin" delay="0">
                                              <p:tn val="13"/>
                                            </p:cond>
                                          </p:stCondLst>
                                          <p:endCondLst>
                                            <p:cond evt="onStopAudio" delay="0">
                                              <p:tgtEl>
                                                <p:sldTgt/>
                                              </p:tgtEl>
                                            </p:cond>
                                          </p:endCondLst>
                                        </p:cTn>
                                        <p:tgtEl>
                                          <p:sndTgt r:embed="rId2" name="chimes.wav"/>
                                        </p:tgtEl>
                                      </p:cMediaNode>
                                    </p:audio>
                                  </p:sub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1"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6"/>
          <p:cNvGrpSpPr>
            <a:grpSpLocks/>
          </p:cNvGrpSpPr>
          <p:nvPr/>
        </p:nvGrpSpPr>
        <p:grpSpPr bwMode="auto">
          <a:xfrm>
            <a:off x="107950" y="700088"/>
            <a:ext cx="2563813" cy="496887"/>
            <a:chOff x="113" y="441"/>
            <a:chExt cx="1615" cy="313"/>
          </a:xfrm>
        </p:grpSpPr>
        <p:sp>
          <p:nvSpPr>
            <p:cNvPr id="42005"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smtClean="0">
                  <a:solidFill>
                    <a:srgbClr val="3333FF"/>
                  </a:solidFill>
                  <a:latin typeface="Arial" panose="020B0604020202020204" pitchFamily="34" charset="0"/>
                  <a:ea typeface="黑体" panose="02010609060101010101" pitchFamily="49" charset="-122"/>
                </a:rPr>
                <a:t>1.4.1  </a:t>
              </a:r>
              <a:r>
                <a:rPr kumimoji="1" lang="zh-CN" altLang="en-US" sz="2200" b="1" dirty="0">
                  <a:solidFill>
                    <a:srgbClr val="3333FF"/>
                  </a:solidFill>
                  <a:latin typeface="Arial" panose="020B0604020202020204" pitchFamily="34" charset="0"/>
                  <a:ea typeface="黑体" panose="02010609060101010101" pitchFamily="49" charset="-122"/>
                </a:rPr>
                <a:t>算法概念</a:t>
              </a:r>
            </a:p>
          </p:txBody>
        </p:sp>
        <p:sp>
          <p:nvSpPr>
            <p:cNvPr id="42006"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7" name="Group 14"/>
          <p:cNvGrpSpPr>
            <a:grpSpLocks/>
          </p:cNvGrpSpPr>
          <p:nvPr/>
        </p:nvGrpSpPr>
        <p:grpSpPr bwMode="auto">
          <a:xfrm>
            <a:off x="204788" y="1557338"/>
            <a:ext cx="8688387" cy="1268412"/>
            <a:chOff x="129" y="960"/>
            <a:chExt cx="5473" cy="1486"/>
          </a:xfrm>
        </p:grpSpPr>
        <p:sp>
          <p:nvSpPr>
            <p:cNvPr id="8" name="Rectangle 15"/>
            <p:cNvSpPr>
              <a:spLocks noChangeArrowheads="1"/>
            </p:cNvSpPr>
            <p:nvPr/>
          </p:nvSpPr>
          <p:spPr bwMode="auto">
            <a:xfrm>
              <a:off x="129" y="960"/>
              <a:ext cx="5473" cy="1486"/>
            </a:xfrm>
            <a:prstGeom prst="rect">
              <a:avLst/>
            </a:prstGeom>
            <a:gradFill rotWithShape="0">
              <a:gsLst>
                <a:gs pos="0">
                  <a:srgbClr val="CCFFCC"/>
                </a:gs>
                <a:gs pos="50000">
                  <a:srgbClr val="FFFFFF"/>
                </a:gs>
                <a:gs pos="100000">
                  <a:srgbClr val="CCFFCC"/>
                </a:gs>
              </a:gsLst>
              <a:lin ang="2700000" scaled="1"/>
            </a:gradFill>
            <a:ln w="57150">
              <a:solidFill>
                <a:srgbClr val="339933"/>
              </a:solidFill>
              <a:miter lim="800000"/>
              <a:headEnd/>
              <a:tailEnd/>
            </a:ln>
            <a:effec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spcBef>
                  <a:spcPct val="0"/>
                </a:spcBef>
                <a:buFontTx/>
                <a:buNone/>
                <a:defRPr/>
              </a:pPr>
              <a:endParaRPr kumimoji="1" lang="zh-CN" altLang="zh-CN" sz="2000" b="1" smtClean="0">
                <a:solidFill>
                  <a:srgbClr val="333399"/>
                </a:solidFill>
                <a:latin typeface="+mj-lt"/>
                <a:ea typeface="仿宋" panose="02010609060101010101" pitchFamily="49" charset="-122"/>
              </a:endParaRPr>
            </a:p>
          </p:txBody>
        </p:sp>
        <p:sp>
          <p:nvSpPr>
            <p:cNvPr id="9" name="Text Box 16"/>
            <p:cNvSpPr txBox="1">
              <a:spLocks noChangeArrowheads="1"/>
            </p:cNvSpPr>
            <p:nvPr/>
          </p:nvSpPr>
          <p:spPr bwMode="auto">
            <a:xfrm>
              <a:off x="230" y="1059"/>
              <a:ext cx="5271" cy="1170"/>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339933"/>
                  </a:solidFill>
                  <a:latin typeface="+mj-lt"/>
                  <a:ea typeface="仿宋" panose="02010609060101010101" pitchFamily="49" charset="-122"/>
                </a:rPr>
                <a:t>        </a:t>
              </a:r>
              <a:r>
                <a:rPr kumimoji="1" lang="zh-CN" altLang="en-US" sz="2000" b="1" dirty="0">
                  <a:solidFill>
                    <a:srgbClr val="339933"/>
                  </a:solidFill>
                  <a:latin typeface="+mj-lt"/>
                  <a:ea typeface="仿宋" panose="02010609060101010101" pitchFamily="49" charset="-122"/>
                </a:rPr>
                <a:t>算法是对特定问题求解步骤的一种描述，是为了解决一个或一类问题给出的一个确定的、有限长的操作序列。</a:t>
              </a:r>
              <a:endParaRPr kumimoji="1" lang="zh-CN" altLang="en-US" sz="2000" b="1" dirty="0" smtClean="0">
                <a:solidFill>
                  <a:srgbClr val="339933"/>
                </a:solidFill>
                <a:latin typeface="+mj-lt"/>
                <a:ea typeface="仿宋" panose="02010609060101010101" pitchFamily="49" charset="-122"/>
              </a:endParaRPr>
            </a:p>
          </p:txBody>
        </p:sp>
      </p:grpSp>
      <p:sp>
        <p:nvSpPr>
          <p:cNvPr id="10" name="AutoShape 17"/>
          <p:cNvSpPr>
            <a:spLocks noChangeArrowheads="1"/>
          </p:cNvSpPr>
          <p:nvPr/>
        </p:nvSpPr>
        <p:spPr bwMode="auto">
          <a:xfrm>
            <a:off x="6732588" y="1125538"/>
            <a:ext cx="2087562" cy="574675"/>
          </a:xfrm>
          <a:prstGeom prst="flowChartTerminator">
            <a:avLst/>
          </a:prstGeom>
          <a:gradFill rotWithShape="1">
            <a:gsLst>
              <a:gs pos="0">
                <a:srgbClr val="CCFFCC"/>
              </a:gs>
              <a:gs pos="50000">
                <a:srgbClr val="FFFFFF"/>
              </a:gs>
              <a:gs pos="100000">
                <a:srgbClr val="CCFFCC"/>
              </a:gs>
            </a:gsLst>
            <a:lin ang="5400000" scaled="1"/>
          </a:gradFill>
          <a:ln w="57150">
            <a:solidFill>
              <a:srgbClr val="339933"/>
            </a:solidFill>
            <a:miter lim="800000"/>
            <a:headEnd/>
            <a:tailEnd/>
          </a:ln>
        </p:spPr>
        <p:txBody>
          <a:bodyPr wrap="none" lIns="0" tIns="0" rIns="0" bIns="468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339933"/>
                </a:solidFill>
                <a:latin typeface="Times New Roman" panose="02020603050405020304" pitchFamily="18" charset="0"/>
                <a:ea typeface="方正舒体" panose="02010601030101010101" pitchFamily="2" charset="-122"/>
              </a:rPr>
              <a:t>算法特性</a:t>
            </a:r>
          </a:p>
        </p:txBody>
      </p:sp>
      <p:grpSp>
        <p:nvGrpSpPr>
          <p:cNvPr id="11" name="Group 155"/>
          <p:cNvGrpSpPr>
            <a:grpSpLocks/>
          </p:cNvGrpSpPr>
          <p:nvPr/>
        </p:nvGrpSpPr>
        <p:grpSpPr bwMode="auto">
          <a:xfrm>
            <a:off x="323850" y="3051175"/>
            <a:ext cx="8494713" cy="2413000"/>
            <a:chOff x="204" y="1661"/>
            <a:chExt cx="5351" cy="1520"/>
          </a:xfrm>
        </p:grpSpPr>
        <p:sp>
          <p:nvSpPr>
            <p:cNvPr id="41996" name="Text Box 19"/>
            <p:cNvSpPr txBox="1">
              <a:spLocks noChangeArrowheads="1"/>
            </p:cNvSpPr>
            <p:nvPr/>
          </p:nvSpPr>
          <p:spPr bwMode="auto">
            <a:xfrm>
              <a:off x="204" y="1661"/>
              <a:ext cx="254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(1)  </a:t>
              </a: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有穷性 </a:t>
              </a: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(Limitedness)</a:t>
              </a:r>
            </a:p>
          </p:txBody>
        </p:sp>
        <p:sp>
          <p:nvSpPr>
            <p:cNvPr id="41997" name="Text Box 20"/>
            <p:cNvSpPr txBox="1">
              <a:spLocks noChangeArrowheads="1"/>
            </p:cNvSpPr>
            <p:nvPr/>
          </p:nvSpPr>
          <p:spPr bwMode="auto">
            <a:xfrm>
              <a:off x="204" y="1979"/>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(2)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确定性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(Definiteness)</a:t>
              </a:r>
            </a:p>
          </p:txBody>
        </p:sp>
        <p:sp>
          <p:nvSpPr>
            <p:cNvPr id="41998" name="Text Box 21"/>
            <p:cNvSpPr txBox="1">
              <a:spLocks noChangeArrowheads="1"/>
            </p:cNvSpPr>
            <p:nvPr/>
          </p:nvSpPr>
          <p:spPr bwMode="auto">
            <a:xfrm>
              <a:off x="204" y="2296"/>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(3)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可行性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(Feasibleness)</a:t>
              </a:r>
            </a:p>
          </p:txBody>
        </p:sp>
        <p:sp>
          <p:nvSpPr>
            <p:cNvPr id="41999" name="Text Box 22"/>
            <p:cNvSpPr txBox="1">
              <a:spLocks noChangeArrowheads="1"/>
            </p:cNvSpPr>
            <p:nvPr/>
          </p:nvSpPr>
          <p:spPr bwMode="auto">
            <a:xfrm>
              <a:off x="204" y="2931"/>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(5)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有输出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(Output)</a:t>
              </a:r>
            </a:p>
          </p:txBody>
        </p:sp>
        <p:sp>
          <p:nvSpPr>
            <p:cNvPr id="42000" name="Text Box 23"/>
            <p:cNvSpPr txBox="1">
              <a:spLocks noChangeArrowheads="1"/>
            </p:cNvSpPr>
            <p:nvPr/>
          </p:nvSpPr>
          <p:spPr bwMode="auto">
            <a:xfrm>
              <a:off x="204" y="2614"/>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(4)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有输入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(Input)</a:t>
              </a:r>
            </a:p>
          </p:txBody>
        </p:sp>
        <p:sp>
          <p:nvSpPr>
            <p:cNvPr id="42001" name="AutoShape 24"/>
            <p:cNvSpPr>
              <a:spLocks noChangeArrowheads="1"/>
            </p:cNvSpPr>
            <p:nvPr/>
          </p:nvSpPr>
          <p:spPr bwMode="auto">
            <a:xfrm>
              <a:off x="2336" y="1706"/>
              <a:ext cx="3219" cy="1452"/>
            </a:xfrm>
            <a:prstGeom prst="roundRect">
              <a:avLst>
                <a:gd name="adj" fmla="val 5583"/>
              </a:avLst>
            </a:prstGeom>
            <a:solidFill>
              <a:srgbClr val="FFFFFF"/>
            </a:solidFill>
            <a:ln w="57150">
              <a:solidFill>
                <a:srgbClr val="3333FF"/>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solidFill>
                  <a:srgbClr val="3333FF"/>
                </a:solidFill>
                <a:latin typeface="Arial" panose="020B0604020202020204" pitchFamily="34" charset="0"/>
                <a:ea typeface="仿宋" panose="02010609060101010101" pitchFamily="49" charset="-122"/>
                <a:cs typeface="Arial" panose="020B0604020202020204" pitchFamily="34" charset="0"/>
              </a:endParaRPr>
            </a:p>
          </p:txBody>
        </p:sp>
        <p:sp>
          <p:nvSpPr>
            <p:cNvPr id="18" name="Text Box 25"/>
            <p:cNvSpPr txBox="1">
              <a:spLocks noChangeArrowheads="1"/>
            </p:cNvSpPr>
            <p:nvPr/>
          </p:nvSpPr>
          <p:spPr bwMode="auto">
            <a:xfrm>
              <a:off x="2461" y="1771"/>
              <a:ext cx="2957" cy="1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tIns="108000">
              <a:spAutoFit/>
            </a:bodyPr>
            <a:lstStyle/>
            <a:p>
              <a:pPr algn="just" eaLnBrk="1" hangingPunct="1">
                <a:lnSpc>
                  <a:spcPct val="150000"/>
                </a:lnSpc>
                <a:defRPr/>
              </a:pPr>
              <a:r>
                <a:rPr kumimoji="1" lang="en-US" altLang="zh-CN" sz="2000" b="1" dirty="0">
                  <a:solidFill>
                    <a:srgbClr val="000000"/>
                  </a:solidFill>
                  <a:effectLst>
                    <a:outerShdw blurRad="38100" dist="38100" dir="2700000" algn="tl">
                      <a:srgbClr val="C0C0C0"/>
                    </a:outerShdw>
                  </a:effectLst>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对于任意一组合法的输入值，在执行有穷步骤之后一定能够结束，即算法中的操作步骤为有限个，且每个步骤都能够在有限时间内完成。 </a:t>
              </a:r>
              <a:endParaRPr kumimoji="1" lang="zh-CN" altLang="en-US" sz="2000" b="1" dirty="0">
                <a:solidFill>
                  <a:srgbClr val="3333FF"/>
                </a:solidFill>
                <a:latin typeface="Arial" panose="020B0604020202020204" pitchFamily="34" charset="0"/>
                <a:ea typeface="仿宋" panose="02010609060101010101" pitchFamily="49" charset="-122"/>
                <a:cs typeface="Arial" panose="020B0604020202020204" pitchFamily="34" charset="0"/>
              </a:endParaRPr>
            </a:p>
          </p:txBody>
        </p:sp>
      </p:grpSp>
      <p:grpSp>
        <p:nvGrpSpPr>
          <p:cNvPr id="41990" name="组合 21"/>
          <p:cNvGrpSpPr>
            <a:grpSpLocks/>
          </p:cNvGrpSpPr>
          <p:nvPr/>
        </p:nvGrpSpPr>
        <p:grpSpPr bwMode="auto">
          <a:xfrm>
            <a:off x="34925" y="92075"/>
            <a:ext cx="7632700" cy="457200"/>
            <a:chOff x="34925" y="92075"/>
            <a:chExt cx="7632700" cy="457200"/>
          </a:xfrm>
        </p:grpSpPr>
        <p:sp>
          <p:nvSpPr>
            <p:cNvPr id="41994"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1995"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dirty="0" smtClean="0">
                  <a:solidFill>
                    <a:srgbClr val="FF0000"/>
                  </a:solidFill>
                  <a:latin typeface="Arial" panose="020B0604020202020204" pitchFamily="34" charset="0"/>
                </a:rPr>
                <a:t>1.4  </a:t>
              </a:r>
              <a:r>
                <a:rPr lang="zh-CN" altLang="en-US" sz="2400" b="1" dirty="0">
                  <a:solidFill>
                    <a:srgbClr val="FF0000"/>
                  </a:solidFill>
                  <a:latin typeface="黑体" panose="02010609060101010101" pitchFamily="49" charset="-122"/>
                  <a:ea typeface="黑体" panose="02010609060101010101" pitchFamily="49" charset="-122"/>
                </a:rPr>
                <a:t>算法描述及算法分析</a:t>
              </a:r>
            </a:p>
          </p:txBody>
        </p:sp>
      </p:grpSp>
      <p:sp>
        <p:nvSpPr>
          <p:cNvPr id="20" name="Text Box 28"/>
          <p:cNvSpPr txBox="1">
            <a:spLocks noChangeArrowheads="1"/>
          </p:cNvSpPr>
          <p:nvPr/>
        </p:nvSpPr>
        <p:spPr bwMode="auto">
          <a:xfrm>
            <a:off x="333375" y="5829300"/>
            <a:ext cx="7404100" cy="469900"/>
          </a:xfrm>
          <a:prstGeom prst="rect">
            <a:avLst/>
          </a:prstGeom>
          <a:noFill/>
          <a:ln>
            <a:noFill/>
          </a:ln>
          <a:effectLst/>
          <a:extLst>
            <a:ext uri="{909E8E84-426E-40DD-AFC4-6F175D3DCCD1}">
              <a14:hiddenFill xmlns:a14="http://schemas.microsoft.com/office/drawing/2010/main">
                <a:gradFill rotWithShape="0">
                  <a:gsLst>
                    <a:gs pos="0">
                      <a:srgbClr val="FFFFCC"/>
                    </a:gs>
                    <a:gs pos="50000">
                      <a:srgbClr val="FFFFFF"/>
                    </a:gs>
                    <a:gs pos="100000">
                      <a:srgbClr val="FFFFCC"/>
                    </a:gs>
                  </a:gsLst>
                  <a:lin ang="5400000" scaled="1"/>
                </a:gradFill>
              </a14:hiddenFill>
            </a:ext>
            <a:ext uri="{91240B29-F687-4F45-9708-019B960494DF}">
              <a14:hiddenLine xmlns:a14="http://schemas.microsoft.com/office/drawing/2010/main" w="57150">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spAutoFit/>
          </a:bodyPr>
          <a:lstStyle>
            <a:lvl1pPr defTabSz="762000">
              <a:defRPr>
                <a:solidFill>
                  <a:schemeClr val="tx1"/>
                </a:solidFill>
                <a:latin typeface="Calibri" panose="020F0502020204030204" pitchFamily="34" charset="0"/>
                <a:ea typeface="宋体" panose="02010600030101010101" pitchFamily="2" charset="-122"/>
              </a:defRPr>
            </a:lvl1pPr>
            <a:lvl2pPr marL="742950" indent="-285750" defTabSz="762000">
              <a:defRPr>
                <a:solidFill>
                  <a:schemeClr val="tx1"/>
                </a:solidFill>
                <a:latin typeface="Calibri" panose="020F0502020204030204" pitchFamily="34" charset="0"/>
                <a:ea typeface="宋体" panose="02010600030101010101" pitchFamily="2" charset="-122"/>
              </a:defRPr>
            </a:lvl2pPr>
            <a:lvl3pPr marL="1143000" indent="-228600" defTabSz="762000">
              <a:defRPr>
                <a:solidFill>
                  <a:schemeClr val="tx1"/>
                </a:solidFill>
                <a:latin typeface="Calibri" panose="020F0502020204030204" pitchFamily="34" charset="0"/>
                <a:ea typeface="宋体" panose="02010600030101010101" pitchFamily="2" charset="-122"/>
              </a:defRPr>
            </a:lvl3pPr>
            <a:lvl4pPr marL="1600200" indent="-228600" defTabSz="762000">
              <a:defRPr>
                <a:solidFill>
                  <a:schemeClr val="tx1"/>
                </a:solidFill>
                <a:latin typeface="Calibri" panose="020F0502020204030204" pitchFamily="34" charset="0"/>
                <a:ea typeface="宋体" panose="02010600030101010101" pitchFamily="2" charset="-122"/>
              </a:defRPr>
            </a:lvl4pPr>
            <a:lvl5pPr marL="2057400" indent="-228600" defTabSz="762000">
              <a:defRPr>
                <a:solidFill>
                  <a:schemeClr val="tx1"/>
                </a:solidFill>
                <a:latin typeface="Calibri" panose="020F0502020204030204" pitchFamily="34" charset="0"/>
                <a:ea typeface="宋体" panose="02010600030101010101" pitchFamily="2" charset="-122"/>
              </a:defRPr>
            </a:lvl5pPr>
            <a:lvl6pPr marL="2514600" indent="-228600" defTabSz="7620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7620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7620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7620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Font typeface="Algerian" panose="04020705040A02060702" pitchFamily="82" charset="0"/>
              <a:buNone/>
            </a:pPr>
            <a:r>
              <a:rPr kumimoji="1" lang="zh-CN" altLang="en-US" sz="2000" b="1">
                <a:solidFill>
                  <a:srgbClr val="FF0000"/>
                </a:solidFill>
                <a:latin typeface="Arial" panose="020B0604020202020204" pitchFamily="34" charset="0"/>
                <a:ea typeface="黑体" panose="02010609060101010101" pitchFamily="49" charset="-122"/>
                <a:cs typeface="Arial" panose="020B0604020202020204" pitchFamily="34" charset="0"/>
              </a:rPr>
              <a:t>例如：</a:t>
            </a: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Sin x = x/1 - x</a:t>
            </a:r>
            <a:r>
              <a:rPr kumimoji="1" lang="en-US" altLang="zh-CN" sz="2000" b="1" baseline="30000">
                <a:solidFill>
                  <a:srgbClr val="000000"/>
                </a:solidFill>
                <a:latin typeface="Arial" panose="020B0604020202020204" pitchFamily="34" charset="0"/>
                <a:ea typeface="仿宋" panose="02010609060101010101" pitchFamily="49" charset="-122"/>
                <a:cs typeface="Arial" panose="020B0604020202020204" pitchFamily="34" charset="0"/>
              </a:rPr>
              <a:t>3</a:t>
            </a: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/3! + x</a:t>
            </a:r>
            <a:r>
              <a:rPr kumimoji="1" lang="en-US" altLang="zh-CN" sz="2000" b="1" baseline="30000">
                <a:solidFill>
                  <a:srgbClr val="000000"/>
                </a:solidFill>
                <a:latin typeface="Arial" panose="020B0604020202020204" pitchFamily="34" charset="0"/>
                <a:ea typeface="仿宋" panose="02010609060101010101" pitchFamily="49" charset="-122"/>
                <a:cs typeface="Arial" panose="020B0604020202020204" pitchFamily="34" charset="0"/>
              </a:rPr>
              <a:t>5</a:t>
            </a: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/5! - x</a:t>
            </a:r>
            <a:r>
              <a:rPr kumimoji="1" lang="en-US" altLang="zh-CN" sz="2000" b="1" baseline="30000">
                <a:solidFill>
                  <a:srgbClr val="000000"/>
                </a:solidFill>
                <a:latin typeface="Arial" panose="020B0604020202020204" pitchFamily="34" charset="0"/>
                <a:ea typeface="仿宋" panose="02010609060101010101" pitchFamily="49" charset="-122"/>
                <a:cs typeface="Arial" panose="020B0604020202020204" pitchFamily="34" charset="0"/>
              </a:rPr>
              <a:t>7</a:t>
            </a: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/7! + … </a:t>
            </a: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不是算法。</a:t>
            </a:r>
          </a:p>
        </p:txBody>
      </p:sp>
      <p:sp>
        <p:nvSpPr>
          <p:cNvPr id="22" name="Line 33"/>
          <p:cNvSpPr>
            <a:spLocks noChangeShapeType="1"/>
          </p:cNvSpPr>
          <p:nvPr/>
        </p:nvSpPr>
        <p:spPr bwMode="auto">
          <a:xfrm>
            <a:off x="0" y="5695950"/>
            <a:ext cx="9144000" cy="0"/>
          </a:xfrm>
          <a:prstGeom prst="line">
            <a:avLst/>
          </a:prstGeom>
          <a:noFill/>
          <a:ln w="19050">
            <a:solidFill>
              <a:srgbClr val="3333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Text Box 153"/>
          <p:cNvSpPr txBox="1">
            <a:spLocks noChangeArrowheads="1"/>
          </p:cNvSpPr>
          <p:nvPr/>
        </p:nvSpPr>
        <p:spPr bwMode="auto">
          <a:xfrm>
            <a:off x="336550" y="5824538"/>
            <a:ext cx="7404100" cy="469900"/>
          </a:xfrm>
          <a:prstGeom prst="rect">
            <a:avLst/>
          </a:prstGeom>
          <a:noFill/>
          <a:ln>
            <a:noFill/>
          </a:ln>
          <a:effectLst/>
          <a:extLst>
            <a:ext uri="{909E8E84-426E-40DD-AFC4-6F175D3DCCD1}">
              <a14:hiddenFill xmlns:a14="http://schemas.microsoft.com/office/drawing/2010/main">
                <a:gradFill rotWithShape="0">
                  <a:gsLst>
                    <a:gs pos="0">
                      <a:srgbClr val="FFFFCC"/>
                    </a:gs>
                    <a:gs pos="50000">
                      <a:srgbClr val="FFFFFF"/>
                    </a:gs>
                    <a:gs pos="100000">
                      <a:srgbClr val="FFFFCC"/>
                    </a:gs>
                  </a:gsLst>
                  <a:lin ang="5400000" scaled="1"/>
                </a:gradFill>
              </a14:hiddenFill>
            </a:ext>
            <a:ext uri="{91240B29-F687-4F45-9708-019B960494DF}">
              <a14:hiddenLine xmlns:a14="http://schemas.microsoft.com/office/drawing/2010/main" w="57150">
                <a:solidFill>
                  <a:schemeClr val="hlink"/>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spAutoFit/>
          </a:bodyPr>
          <a:lstStyle>
            <a:lvl1pPr defTabSz="762000">
              <a:defRPr>
                <a:solidFill>
                  <a:schemeClr val="tx1"/>
                </a:solidFill>
                <a:latin typeface="Calibri" panose="020F0502020204030204" pitchFamily="34" charset="0"/>
                <a:ea typeface="宋体" panose="02010600030101010101" pitchFamily="2" charset="-122"/>
              </a:defRPr>
            </a:lvl1pPr>
            <a:lvl2pPr marL="742950" indent="-285750" defTabSz="762000">
              <a:defRPr>
                <a:solidFill>
                  <a:schemeClr val="tx1"/>
                </a:solidFill>
                <a:latin typeface="Calibri" panose="020F0502020204030204" pitchFamily="34" charset="0"/>
                <a:ea typeface="宋体" panose="02010600030101010101" pitchFamily="2" charset="-122"/>
              </a:defRPr>
            </a:lvl2pPr>
            <a:lvl3pPr marL="1143000" indent="-228600" defTabSz="762000">
              <a:defRPr>
                <a:solidFill>
                  <a:schemeClr val="tx1"/>
                </a:solidFill>
                <a:latin typeface="Calibri" panose="020F0502020204030204" pitchFamily="34" charset="0"/>
                <a:ea typeface="宋体" panose="02010600030101010101" pitchFamily="2" charset="-122"/>
              </a:defRPr>
            </a:lvl3pPr>
            <a:lvl4pPr marL="1600200" indent="-228600" defTabSz="762000">
              <a:defRPr>
                <a:solidFill>
                  <a:schemeClr val="tx1"/>
                </a:solidFill>
                <a:latin typeface="Calibri" panose="020F0502020204030204" pitchFamily="34" charset="0"/>
                <a:ea typeface="宋体" panose="02010600030101010101" pitchFamily="2" charset="-122"/>
              </a:defRPr>
            </a:lvl4pPr>
            <a:lvl5pPr marL="2057400" indent="-228600" defTabSz="762000">
              <a:defRPr>
                <a:solidFill>
                  <a:schemeClr val="tx1"/>
                </a:solidFill>
                <a:latin typeface="Calibri" panose="020F0502020204030204" pitchFamily="34" charset="0"/>
                <a:ea typeface="宋体" panose="02010600030101010101" pitchFamily="2" charset="-122"/>
              </a:defRPr>
            </a:lvl5pPr>
            <a:lvl6pPr marL="2514600" indent="-228600" defTabSz="7620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7620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7620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7620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buFont typeface="Algerian" panose="04020705040A02060702" pitchFamily="82" charset="0"/>
              <a:buNone/>
            </a:pPr>
            <a:r>
              <a:rPr kumimoji="1" lang="zh-CN" altLang="en-US" sz="2000" b="1">
                <a:solidFill>
                  <a:srgbClr val="3333FF"/>
                </a:solidFill>
                <a:latin typeface="Arial" panose="020B0604020202020204" pitchFamily="34" charset="0"/>
                <a:ea typeface="黑体" panose="02010609060101010101" pitchFamily="49" charset="-122"/>
                <a:cs typeface="Arial" panose="020B0604020202020204" pitchFamily="34" charset="0"/>
              </a:rPr>
              <a:t>又如：</a:t>
            </a: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N! = 1×2×3×…×N  </a:t>
            </a: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是算法。</a:t>
            </a:r>
          </a:p>
        </p:txBody>
      </p:sp>
    </p:spTree>
    <p:extLst>
      <p:ext uri="{BB962C8B-B14F-4D97-AF65-F5344CB8AC3E}">
        <p14:creationId xmlns:p14="http://schemas.microsoft.com/office/powerpoint/2010/main" val="227111942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ox(out)">
                                      <p:cBhvr>
                                        <p:cTn id="12" dur="500"/>
                                        <p:tgtEl>
                                          <p:spTgt spid="10"/>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par>
                          <p:cTn id="13" fill="hold" nodeType="afterGroup">
                            <p:stCondLst>
                              <p:cond delay="500"/>
                            </p:stCondLst>
                            <p:childTnLst>
                              <p:par>
                                <p:cTn id="14" presetID="22" presetClass="entr" presetSubtype="1"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500"/>
                                        <p:tgtEl>
                                          <p:spTgt spid="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1000"/>
                                        <p:tgtEl>
                                          <p:spTgt spid="11"/>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4" presetClass="entr" presetSubtype="32"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ox(out)">
                                      <p:cBhvr>
                                        <p:cTn id="26" dur="500"/>
                                        <p:tgtEl>
                                          <p:spTgt spid="22"/>
                                        </p:tgtEl>
                                      </p:cBhvr>
                                    </p:animEffect>
                                  </p:childTnLst>
                                </p:cTn>
                              </p:par>
                            </p:childTnLst>
                          </p:cTn>
                        </p:par>
                        <p:par>
                          <p:cTn id="27" fill="hold" nodeType="afterGroup">
                            <p:stCondLst>
                              <p:cond delay="500"/>
                            </p:stCondLst>
                            <p:childTnLst>
                              <p:par>
                                <p:cTn id="28" presetID="12" presetClass="entr" presetSubtype="4"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slide(fromBottom)">
                                      <p:cBhvr>
                                        <p:cTn id="30" dur="500"/>
                                        <p:tgtEl>
                                          <p:spTgt spid="20"/>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xit" presetSubtype="1" fill="hold" grpId="1" nodeType="clickEffect">
                                  <p:stCondLst>
                                    <p:cond delay="0"/>
                                  </p:stCondLst>
                                  <p:childTnLst>
                                    <p:animEffect transition="out" filter="slide(fromTop)">
                                      <p:cBhvr>
                                        <p:cTn id="34" dur="500"/>
                                        <p:tgtEl>
                                          <p:spTgt spid="20"/>
                                        </p:tgtEl>
                                      </p:cBhvr>
                                    </p:animEffect>
                                    <p:set>
                                      <p:cBhvr>
                                        <p:cTn id="35" dur="1" fill="hold">
                                          <p:stCondLst>
                                            <p:cond delay="499"/>
                                          </p:stCondLst>
                                        </p:cTn>
                                        <p:tgtEl>
                                          <p:spTgt spid="20"/>
                                        </p:tgtEl>
                                        <p:attrNameLst>
                                          <p:attrName>style.visibility</p:attrName>
                                        </p:attrNameLst>
                                      </p:cBhvr>
                                      <p:to>
                                        <p:strVal val="hidden"/>
                                      </p:to>
                                    </p:set>
                                  </p:childTnLst>
                                </p:cTn>
                              </p:par>
                            </p:childTnLst>
                          </p:cTn>
                        </p:par>
                        <p:par>
                          <p:cTn id="36" fill="hold" nodeType="afterGroup">
                            <p:stCondLst>
                              <p:cond delay="500"/>
                            </p:stCondLst>
                            <p:childTnLst>
                              <p:par>
                                <p:cTn id="37" presetID="12" presetClass="entr" presetSubtype="4"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slide(fromBottom)">
                                      <p:cBhvr>
                                        <p:cTn id="3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0" grpId="0"/>
      <p:bldP spid="20" grpId="1"/>
      <p:bldP spid="22" grpId="0" animBg="1"/>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55"/>
          <p:cNvGrpSpPr>
            <a:grpSpLocks/>
          </p:cNvGrpSpPr>
          <p:nvPr/>
        </p:nvGrpSpPr>
        <p:grpSpPr bwMode="auto">
          <a:xfrm>
            <a:off x="323850" y="3051175"/>
            <a:ext cx="8494713" cy="2413000"/>
            <a:chOff x="204" y="1661"/>
            <a:chExt cx="5351" cy="1520"/>
          </a:xfrm>
        </p:grpSpPr>
        <p:sp>
          <p:nvSpPr>
            <p:cNvPr id="43024" name="Text Box 19"/>
            <p:cNvSpPr txBox="1">
              <a:spLocks noChangeArrowheads="1"/>
            </p:cNvSpPr>
            <p:nvPr/>
          </p:nvSpPr>
          <p:spPr bwMode="auto">
            <a:xfrm>
              <a:off x="204" y="1661"/>
              <a:ext cx="254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有穷性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(Limitedness)</a:t>
              </a:r>
            </a:p>
          </p:txBody>
        </p:sp>
        <p:sp>
          <p:nvSpPr>
            <p:cNvPr id="43025" name="Text Box 20"/>
            <p:cNvSpPr txBox="1">
              <a:spLocks noChangeArrowheads="1"/>
            </p:cNvSpPr>
            <p:nvPr/>
          </p:nvSpPr>
          <p:spPr bwMode="auto">
            <a:xfrm>
              <a:off x="204" y="1979"/>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(2)  </a:t>
              </a: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确定性 </a:t>
              </a: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(Definiteness)</a:t>
              </a:r>
            </a:p>
          </p:txBody>
        </p:sp>
        <p:sp>
          <p:nvSpPr>
            <p:cNvPr id="43026" name="Text Box 21"/>
            <p:cNvSpPr txBox="1">
              <a:spLocks noChangeArrowheads="1"/>
            </p:cNvSpPr>
            <p:nvPr/>
          </p:nvSpPr>
          <p:spPr bwMode="auto">
            <a:xfrm>
              <a:off x="204" y="2296"/>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(3)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可行性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(Feasibleness)</a:t>
              </a:r>
            </a:p>
          </p:txBody>
        </p:sp>
        <p:sp>
          <p:nvSpPr>
            <p:cNvPr id="43027" name="Text Box 22"/>
            <p:cNvSpPr txBox="1">
              <a:spLocks noChangeArrowheads="1"/>
            </p:cNvSpPr>
            <p:nvPr/>
          </p:nvSpPr>
          <p:spPr bwMode="auto">
            <a:xfrm>
              <a:off x="204" y="2931"/>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(5)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有输出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(Output)</a:t>
              </a:r>
            </a:p>
          </p:txBody>
        </p:sp>
        <p:sp>
          <p:nvSpPr>
            <p:cNvPr id="43028" name="Text Box 23"/>
            <p:cNvSpPr txBox="1">
              <a:spLocks noChangeArrowheads="1"/>
            </p:cNvSpPr>
            <p:nvPr/>
          </p:nvSpPr>
          <p:spPr bwMode="auto">
            <a:xfrm>
              <a:off x="204" y="2614"/>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(4)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有输入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(Input)</a:t>
              </a:r>
            </a:p>
          </p:txBody>
        </p:sp>
        <p:sp>
          <p:nvSpPr>
            <p:cNvPr id="43029" name="AutoShape 24"/>
            <p:cNvSpPr>
              <a:spLocks noChangeArrowheads="1"/>
            </p:cNvSpPr>
            <p:nvPr/>
          </p:nvSpPr>
          <p:spPr bwMode="auto">
            <a:xfrm>
              <a:off x="2336" y="1706"/>
              <a:ext cx="3219" cy="1452"/>
            </a:xfrm>
            <a:prstGeom prst="roundRect">
              <a:avLst>
                <a:gd name="adj" fmla="val 5583"/>
              </a:avLst>
            </a:prstGeom>
            <a:solidFill>
              <a:srgbClr val="FFFFFF"/>
            </a:solidFill>
            <a:ln w="57150">
              <a:solidFill>
                <a:srgbClr val="3333FF"/>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solidFill>
                  <a:srgbClr val="3333FF"/>
                </a:solidFill>
                <a:latin typeface="Arial" panose="020B0604020202020204" pitchFamily="34" charset="0"/>
                <a:ea typeface="仿宋" panose="02010609060101010101" pitchFamily="49" charset="-122"/>
                <a:cs typeface="Arial" panose="020B0604020202020204" pitchFamily="34" charset="0"/>
              </a:endParaRPr>
            </a:p>
          </p:txBody>
        </p:sp>
        <p:sp>
          <p:nvSpPr>
            <p:cNvPr id="18" name="Text Box 25"/>
            <p:cNvSpPr txBox="1">
              <a:spLocks noChangeArrowheads="1"/>
            </p:cNvSpPr>
            <p:nvPr/>
          </p:nvSpPr>
          <p:spPr bwMode="auto">
            <a:xfrm>
              <a:off x="2401" y="1771"/>
              <a:ext cx="3082" cy="1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tIns="108000">
              <a:spAutoFit/>
            </a:bodyPr>
            <a:lstStyle/>
            <a:p>
              <a:pPr algn="just" eaLnBrk="1" hangingPunct="1">
                <a:lnSpc>
                  <a:spcPct val="150000"/>
                </a:lnSpc>
                <a:defRPr/>
              </a:pPr>
              <a:r>
                <a:rPr kumimoji="1" lang="en-US" altLang="zh-CN" sz="2000" b="1" dirty="0">
                  <a:solidFill>
                    <a:srgbClr val="000000"/>
                  </a:solidFill>
                  <a:effectLst>
                    <a:outerShdw blurRad="38100" dist="38100" dir="2700000" algn="tl">
                      <a:srgbClr val="C0C0C0"/>
                    </a:outerShdw>
                  </a:effectLst>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对于每种情况下所应执行的操作，在算法中的都必须有确切的规定，使执行者或阅读者明确其含义及如何执行，且在任何条件下算法只有一个入口和一个出口。</a:t>
              </a:r>
            </a:p>
          </p:txBody>
        </p:sp>
      </p:grpSp>
      <p:grpSp>
        <p:nvGrpSpPr>
          <p:cNvPr id="43011" name="组合 1"/>
          <p:cNvGrpSpPr>
            <a:grpSpLocks/>
          </p:cNvGrpSpPr>
          <p:nvPr/>
        </p:nvGrpSpPr>
        <p:grpSpPr bwMode="auto">
          <a:xfrm>
            <a:off x="34925" y="92075"/>
            <a:ext cx="8858250" cy="2733675"/>
            <a:chOff x="34925" y="92075"/>
            <a:chExt cx="8858250" cy="2733751"/>
          </a:xfrm>
        </p:grpSpPr>
        <p:grpSp>
          <p:nvGrpSpPr>
            <p:cNvPr id="43014" name="Group 36"/>
            <p:cNvGrpSpPr>
              <a:grpSpLocks/>
            </p:cNvGrpSpPr>
            <p:nvPr/>
          </p:nvGrpSpPr>
          <p:grpSpPr bwMode="auto">
            <a:xfrm>
              <a:off x="107950" y="700088"/>
              <a:ext cx="2563813" cy="496887"/>
              <a:chOff x="113" y="441"/>
              <a:chExt cx="1615" cy="313"/>
            </a:xfrm>
          </p:grpSpPr>
          <p:sp>
            <p:nvSpPr>
              <p:cNvPr id="43022"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smtClean="0">
                    <a:solidFill>
                      <a:srgbClr val="3333FF"/>
                    </a:solidFill>
                    <a:latin typeface="Arial" panose="020B0604020202020204" pitchFamily="34" charset="0"/>
                    <a:ea typeface="黑体" panose="02010609060101010101" pitchFamily="49" charset="-122"/>
                  </a:rPr>
                  <a:t>1.4.1  </a:t>
                </a:r>
                <a:r>
                  <a:rPr kumimoji="1" lang="zh-CN" altLang="en-US" sz="2200" b="1" dirty="0">
                    <a:solidFill>
                      <a:srgbClr val="3333FF"/>
                    </a:solidFill>
                    <a:latin typeface="Arial" panose="020B0604020202020204" pitchFamily="34" charset="0"/>
                    <a:ea typeface="黑体" panose="02010609060101010101" pitchFamily="49" charset="-122"/>
                  </a:rPr>
                  <a:t>算法概念</a:t>
                </a:r>
              </a:p>
            </p:txBody>
          </p:sp>
          <p:sp>
            <p:nvSpPr>
              <p:cNvPr id="43023"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43015" name="Group 14"/>
            <p:cNvGrpSpPr>
              <a:grpSpLocks/>
            </p:cNvGrpSpPr>
            <p:nvPr/>
          </p:nvGrpSpPr>
          <p:grpSpPr bwMode="auto">
            <a:xfrm>
              <a:off x="204788" y="1557338"/>
              <a:ext cx="8688387" cy="1268488"/>
              <a:chOff x="129" y="960"/>
              <a:chExt cx="5473" cy="1486"/>
            </a:xfrm>
          </p:grpSpPr>
          <p:sp>
            <p:nvSpPr>
              <p:cNvPr id="8" name="Rectangle 15"/>
              <p:cNvSpPr>
                <a:spLocks noChangeArrowheads="1"/>
              </p:cNvSpPr>
              <p:nvPr/>
            </p:nvSpPr>
            <p:spPr bwMode="auto">
              <a:xfrm>
                <a:off x="129" y="960"/>
                <a:ext cx="5473" cy="1486"/>
              </a:xfrm>
              <a:prstGeom prst="rect">
                <a:avLst/>
              </a:prstGeom>
              <a:gradFill rotWithShape="0">
                <a:gsLst>
                  <a:gs pos="0">
                    <a:srgbClr val="CCFFCC"/>
                  </a:gs>
                  <a:gs pos="50000">
                    <a:srgbClr val="FFFFFF"/>
                  </a:gs>
                  <a:gs pos="100000">
                    <a:srgbClr val="CCFFCC"/>
                  </a:gs>
                </a:gsLst>
                <a:lin ang="2700000" scaled="1"/>
              </a:gradFill>
              <a:ln w="57150">
                <a:solidFill>
                  <a:srgbClr val="339933"/>
                </a:solidFill>
                <a:miter lim="800000"/>
                <a:headEnd/>
                <a:tailEnd/>
              </a:ln>
              <a:effec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spcBef>
                    <a:spcPct val="0"/>
                  </a:spcBef>
                  <a:buFontTx/>
                  <a:buNone/>
                  <a:defRPr/>
                </a:pPr>
                <a:endParaRPr kumimoji="1" lang="zh-CN" altLang="zh-CN" sz="2000" b="1" smtClean="0">
                  <a:solidFill>
                    <a:srgbClr val="333399"/>
                  </a:solidFill>
                  <a:latin typeface="+mj-lt"/>
                  <a:ea typeface="仿宋" panose="02010609060101010101" pitchFamily="49" charset="-122"/>
                </a:endParaRPr>
              </a:p>
            </p:txBody>
          </p:sp>
          <p:sp>
            <p:nvSpPr>
              <p:cNvPr id="9" name="Text Box 16"/>
              <p:cNvSpPr txBox="1">
                <a:spLocks noChangeArrowheads="1"/>
              </p:cNvSpPr>
              <p:nvPr/>
            </p:nvSpPr>
            <p:spPr bwMode="auto">
              <a:xfrm>
                <a:off x="230" y="1059"/>
                <a:ext cx="5271" cy="1170"/>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339933"/>
                    </a:solidFill>
                    <a:latin typeface="+mj-lt"/>
                    <a:ea typeface="仿宋" panose="02010609060101010101" pitchFamily="49" charset="-122"/>
                  </a:rPr>
                  <a:t>        </a:t>
                </a:r>
                <a:r>
                  <a:rPr kumimoji="1" lang="zh-CN" altLang="en-US" sz="2000" b="1" dirty="0">
                    <a:solidFill>
                      <a:srgbClr val="339933"/>
                    </a:solidFill>
                    <a:latin typeface="+mj-lt"/>
                    <a:ea typeface="仿宋" panose="02010609060101010101" pitchFamily="49" charset="-122"/>
                  </a:rPr>
                  <a:t>算法是对特定问题求解步骤的一种描述，是为了解决一个或一类问题给出的一个确定的、有限长的操作序列。</a:t>
                </a:r>
                <a:endParaRPr kumimoji="1" lang="zh-CN" altLang="en-US" sz="2000" b="1" dirty="0" smtClean="0">
                  <a:solidFill>
                    <a:srgbClr val="339933"/>
                  </a:solidFill>
                  <a:latin typeface="+mj-lt"/>
                  <a:ea typeface="仿宋" panose="02010609060101010101" pitchFamily="49" charset="-122"/>
                </a:endParaRPr>
              </a:p>
            </p:txBody>
          </p:sp>
        </p:grpSp>
        <p:sp>
          <p:nvSpPr>
            <p:cNvPr id="43016" name="AutoShape 17"/>
            <p:cNvSpPr>
              <a:spLocks noChangeArrowheads="1"/>
            </p:cNvSpPr>
            <p:nvPr/>
          </p:nvSpPr>
          <p:spPr bwMode="auto">
            <a:xfrm>
              <a:off x="6732588" y="1125538"/>
              <a:ext cx="2087562" cy="574675"/>
            </a:xfrm>
            <a:prstGeom prst="flowChartTerminator">
              <a:avLst/>
            </a:prstGeom>
            <a:gradFill rotWithShape="1">
              <a:gsLst>
                <a:gs pos="0">
                  <a:srgbClr val="CCFFCC"/>
                </a:gs>
                <a:gs pos="50000">
                  <a:srgbClr val="FFFFFF"/>
                </a:gs>
                <a:gs pos="100000">
                  <a:srgbClr val="CCFFCC"/>
                </a:gs>
              </a:gsLst>
              <a:lin ang="5400000" scaled="1"/>
            </a:gradFill>
            <a:ln w="57150">
              <a:solidFill>
                <a:srgbClr val="339933"/>
              </a:solidFill>
              <a:miter lim="800000"/>
              <a:headEnd/>
              <a:tailEnd/>
            </a:ln>
          </p:spPr>
          <p:txBody>
            <a:bodyPr wrap="none" lIns="0" tIns="0" rIns="0" bIns="468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339933"/>
                  </a:solidFill>
                  <a:latin typeface="Times New Roman" panose="02020603050405020304" pitchFamily="18" charset="0"/>
                  <a:ea typeface="方正舒体" panose="02010601030101010101" pitchFamily="2" charset="-122"/>
                </a:rPr>
                <a:t>算法特性</a:t>
              </a:r>
            </a:p>
          </p:txBody>
        </p:sp>
        <p:grpSp>
          <p:nvGrpSpPr>
            <p:cNvPr id="43017" name="组合 21"/>
            <p:cNvGrpSpPr>
              <a:grpSpLocks/>
            </p:cNvGrpSpPr>
            <p:nvPr/>
          </p:nvGrpSpPr>
          <p:grpSpPr bwMode="auto">
            <a:xfrm>
              <a:off x="34925" y="92075"/>
              <a:ext cx="7632700" cy="461678"/>
              <a:chOff x="34925" y="92075"/>
              <a:chExt cx="7632700" cy="461678"/>
            </a:xfrm>
          </p:grpSpPr>
          <p:sp>
            <p:nvSpPr>
              <p:cNvPr id="43018"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3019" name="Rectangle 5"/>
              <p:cNvSpPr>
                <a:spLocks noChangeArrowheads="1"/>
              </p:cNvSpPr>
              <p:nvPr/>
            </p:nvSpPr>
            <p:spPr bwMode="auto">
              <a:xfrm>
                <a:off x="58738" y="92075"/>
                <a:ext cx="4440237" cy="4616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dirty="0" smtClean="0">
                    <a:solidFill>
                      <a:srgbClr val="FF0000"/>
                    </a:solidFill>
                    <a:latin typeface="Arial" panose="020B0604020202020204" pitchFamily="34" charset="0"/>
                  </a:rPr>
                  <a:t>1.4  </a:t>
                </a:r>
                <a:r>
                  <a:rPr lang="zh-CN" altLang="en-US" sz="2400" b="1" dirty="0">
                    <a:solidFill>
                      <a:srgbClr val="FF0000"/>
                    </a:solidFill>
                    <a:latin typeface="黑体" panose="02010609060101010101" pitchFamily="49" charset="-122"/>
                    <a:ea typeface="黑体" panose="02010609060101010101" pitchFamily="49" charset="-122"/>
                  </a:rPr>
                  <a:t>算法描述及算法分析</a:t>
                </a:r>
              </a:p>
            </p:txBody>
          </p:sp>
        </p:grpSp>
      </p:grpSp>
      <p:sp>
        <p:nvSpPr>
          <p:cNvPr id="21" name="Line 33"/>
          <p:cNvSpPr>
            <a:spLocks noChangeShapeType="1"/>
          </p:cNvSpPr>
          <p:nvPr/>
        </p:nvSpPr>
        <p:spPr bwMode="auto">
          <a:xfrm>
            <a:off x="0" y="5695950"/>
            <a:ext cx="9144000" cy="0"/>
          </a:xfrm>
          <a:prstGeom prst="line">
            <a:avLst/>
          </a:prstGeom>
          <a:noFill/>
          <a:ln w="19050">
            <a:solidFill>
              <a:srgbClr val="3333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Text Box 22"/>
          <p:cNvSpPr txBox="1">
            <a:spLocks noChangeArrowheads="1"/>
          </p:cNvSpPr>
          <p:nvPr/>
        </p:nvSpPr>
        <p:spPr bwMode="auto">
          <a:xfrm>
            <a:off x="333375" y="5821363"/>
            <a:ext cx="7404100" cy="523875"/>
          </a:xfrm>
          <a:prstGeom prst="rect">
            <a:avLst/>
          </a:prstGeom>
          <a:noFill/>
          <a:ln>
            <a:noFill/>
          </a:ln>
          <a:effectLst/>
          <a:extLst>
            <a:ext uri="{909E8E84-426E-40DD-AFC4-6F175D3DCCD1}">
              <a14:hiddenFill xmlns:a14="http://schemas.microsoft.com/office/drawing/2010/main">
                <a:gradFill rotWithShape="0">
                  <a:gsLst>
                    <a:gs pos="0">
                      <a:srgbClr val="FFFFCC"/>
                    </a:gs>
                    <a:gs pos="50000">
                      <a:srgbClr val="FFFFFF"/>
                    </a:gs>
                    <a:gs pos="100000">
                      <a:srgbClr val="FFFFCC"/>
                    </a:gs>
                  </a:gsLst>
                  <a:lin ang="5400000" scaled="1"/>
                </a:gradFill>
              </a14:hiddenFill>
            </a:ext>
            <a:ext uri="{91240B29-F687-4F45-9708-019B960494DF}">
              <a14:hiddenLine xmlns:a14="http://schemas.microsoft.com/office/drawing/2010/main" w="57150">
                <a:solidFill>
                  <a:schemeClr val="hlink"/>
                </a:solidFill>
                <a:miter lim="800000"/>
                <a:headEnd/>
                <a:tailEnd/>
              </a14:hiddenLine>
            </a:ext>
          </a:extLst>
        </p:spPr>
        <p:txBody>
          <a:bodyPr>
            <a:spAutoFit/>
          </a:bodyPr>
          <a:lstStyle>
            <a:lvl1pPr defTabSz="7620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defTabSz="76200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defTabSz="7620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defTabSz="7620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defTabSz="7620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defTabSz="7620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defTabSz="7620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defTabSz="7620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defTabSz="7620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 typeface="Algerian" panose="04020705040A02060702" pitchFamily="82" charset="0"/>
              <a:buNone/>
              <a:defRPr/>
            </a:pPr>
            <a:r>
              <a:rPr kumimoji="1" lang="zh-CN" altLang="en-US" sz="2000" b="1" dirty="0" smtClean="0">
                <a:solidFill>
                  <a:srgbClr val="FF0000"/>
                </a:solidFill>
                <a:latin typeface="Times New Roman" panose="02020603050405020304" pitchFamily="18" charset="0"/>
                <a:ea typeface="黑体" panose="02010609060101010101" pitchFamily="49" charset="-122"/>
              </a:rPr>
              <a:t>例如：</a:t>
            </a:r>
            <a:r>
              <a:rPr kumimoji="1" lang="zh-CN" altLang="en-US" sz="2000" b="1" dirty="0" smtClean="0">
                <a:latin typeface="+mj-lt"/>
                <a:ea typeface="仿宋" panose="02010609060101010101" pitchFamily="49" charset="-122"/>
              </a:rPr>
              <a:t>菜谱中的 “加少许盐”。该说法不严格，不是算法。</a:t>
            </a:r>
          </a:p>
        </p:txBody>
      </p:sp>
    </p:spTree>
    <p:extLst>
      <p:ext uri="{BB962C8B-B14F-4D97-AF65-F5344CB8AC3E}">
        <p14:creationId xmlns:p14="http://schemas.microsoft.com/office/powerpoint/2010/main" val="201614217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10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ox(out)">
                                      <p:cBhvr>
                                        <p:cTn id="12" dur="500"/>
                                        <p:tgtEl>
                                          <p:spTgt spid="21"/>
                                        </p:tgtEl>
                                      </p:cBhvr>
                                    </p:animEffect>
                                  </p:childTnLst>
                                </p:cTn>
                              </p:par>
                            </p:childTnLst>
                          </p:cTn>
                        </p:par>
                        <p:par>
                          <p:cTn id="13" fill="hold" nodeType="afterGroup">
                            <p:stCondLst>
                              <p:cond delay="500"/>
                            </p:stCondLst>
                            <p:childTnLst>
                              <p:par>
                                <p:cTn id="14" presetID="12" presetClass="entr" presetSubtype="4"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slide(fromBottom)">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55"/>
          <p:cNvGrpSpPr>
            <a:grpSpLocks/>
          </p:cNvGrpSpPr>
          <p:nvPr/>
        </p:nvGrpSpPr>
        <p:grpSpPr bwMode="auto">
          <a:xfrm>
            <a:off x="323850" y="3051175"/>
            <a:ext cx="8494713" cy="2413000"/>
            <a:chOff x="204" y="1661"/>
            <a:chExt cx="5351" cy="1520"/>
          </a:xfrm>
        </p:grpSpPr>
        <p:sp>
          <p:nvSpPr>
            <p:cNvPr id="44046" name="Text Box 19"/>
            <p:cNvSpPr txBox="1">
              <a:spLocks noChangeArrowheads="1"/>
            </p:cNvSpPr>
            <p:nvPr/>
          </p:nvSpPr>
          <p:spPr bwMode="auto">
            <a:xfrm>
              <a:off x="204" y="1661"/>
              <a:ext cx="254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有穷性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(Limitedness)</a:t>
              </a:r>
            </a:p>
          </p:txBody>
        </p:sp>
        <p:sp>
          <p:nvSpPr>
            <p:cNvPr id="44047" name="Text Box 20"/>
            <p:cNvSpPr txBox="1">
              <a:spLocks noChangeArrowheads="1"/>
            </p:cNvSpPr>
            <p:nvPr/>
          </p:nvSpPr>
          <p:spPr bwMode="auto">
            <a:xfrm>
              <a:off x="204" y="1979"/>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(2)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确定性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(Definiteness)</a:t>
              </a:r>
            </a:p>
          </p:txBody>
        </p:sp>
        <p:sp>
          <p:nvSpPr>
            <p:cNvPr id="44048" name="Text Box 21"/>
            <p:cNvSpPr txBox="1">
              <a:spLocks noChangeArrowheads="1"/>
            </p:cNvSpPr>
            <p:nvPr/>
          </p:nvSpPr>
          <p:spPr bwMode="auto">
            <a:xfrm>
              <a:off x="204" y="2296"/>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(3)  </a:t>
              </a: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可行性 </a:t>
              </a: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(Feasibleness)</a:t>
              </a:r>
            </a:p>
          </p:txBody>
        </p:sp>
        <p:sp>
          <p:nvSpPr>
            <p:cNvPr id="44049" name="Text Box 22"/>
            <p:cNvSpPr txBox="1">
              <a:spLocks noChangeArrowheads="1"/>
            </p:cNvSpPr>
            <p:nvPr/>
          </p:nvSpPr>
          <p:spPr bwMode="auto">
            <a:xfrm>
              <a:off x="204" y="2931"/>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(5)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有输出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(Output)</a:t>
              </a:r>
            </a:p>
          </p:txBody>
        </p:sp>
        <p:sp>
          <p:nvSpPr>
            <p:cNvPr id="44050" name="Text Box 23"/>
            <p:cNvSpPr txBox="1">
              <a:spLocks noChangeArrowheads="1"/>
            </p:cNvSpPr>
            <p:nvPr/>
          </p:nvSpPr>
          <p:spPr bwMode="auto">
            <a:xfrm>
              <a:off x="204" y="2614"/>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(4)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有输入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(Input)</a:t>
              </a:r>
            </a:p>
          </p:txBody>
        </p:sp>
        <p:sp>
          <p:nvSpPr>
            <p:cNvPr id="44051" name="AutoShape 24"/>
            <p:cNvSpPr>
              <a:spLocks noChangeArrowheads="1"/>
            </p:cNvSpPr>
            <p:nvPr/>
          </p:nvSpPr>
          <p:spPr bwMode="auto">
            <a:xfrm>
              <a:off x="2336" y="1706"/>
              <a:ext cx="3219" cy="1452"/>
            </a:xfrm>
            <a:prstGeom prst="roundRect">
              <a:avLst>
                <a:gd name="adj" fmla="val 5583"/>
              </a:avLst>
            </a:prstGeom>
            <a:solidFill>
              <a:srgbClr val="FFFFFF"/>
            </a:solidFill>
            <a:ln w="57150">
              <a:solidFill>
                <a:srgbClr val="3333FF"/>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solidFill>
                  <a:srgbClr val="3333FF"/>
                </a:solidFill>
                <a:latin typeface="Arial" panose="020B0604020202020204" pitchFamily="34" charset="0"/>
                <a:ea typeface="仿宋" panose="02010609060101010101" pitchFamily="49" charset="-122"/>
                <a:cs typeface="Arial" panose="020B0604020202020204" pitchFamily="34" charset="0"/>
              </a:endParaRPr>
            </a:p>
          </p:txBody>
        </p:sp>
        <p:sp>
          <p:nvSpPr>
            <p:cNvPr id="18" name="Text Box 25"/>
            <p:cNvSpPr txBox="1">
              <a:spLocks noChangeArrowheads="1"/>
            </p:cNvSpPr>
            <p:nvPr/>
          </p:nvSpPr>
          <p:spPr bwMode="auto">
            <a:xfrm>
              <a:off x="2461" y="1929"/>
              <a:ext cx="2957" cy="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tIns="108000">
              <a:spAutoFit/>
            </a:bodyPr>
            <a:lstStyle/>
            <a:p>
              <a:pPr algn="just" eaLnBrk="1" hangingPunct="1">
                <a:lnSpc>
                  <a:spcPct val="150000"/>
                </a:lnSpc>
                <a:defRPr/>
              </a:pPr>
              <a:r>
                <a:rPr kumimoji="1" lang="en-US" altLang="zh-CN" sz="2000" b="1" dirty="0">
                  <a:solidFill>
                    <a:srgbClr val="000000"/>
                  </a:solidFill>
                  <a:effectLst>
                    <a:outerShdw blurRad="38100" dist="38100" dir="2700000" algn="tl">
                      <a:srgbClr val="C0C0C0"/>
                    </a:outerShdw>
                  </a:effectLst>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算法中描述的所有操作都必须足够基本，并且都是可以通过已实现的基本运算执行有限次来实现的。</a:t>
              </a:r>
            </a:p>
          </p:txBody>
        </p:sp>
      </p:grpSp>
      <p:sp>
        <p:nvSpPr>
          <p:cNvPr id="21" name="Line 33"/>
          <p:cNvSpPr>
            <a:spLocks noChangeShapeType="1"/>
          </p:cNvSpPr>
          <p:nvPr/>
        </p:nvSpPr>
        <p:spPr bwMode="auto">
          <a:xfrm>
            <a:off x="0" y="5695950"/>
            <a:ext cx="9144000" cy="0"/>
          </a:xfrm>
          <a:prstGeom prst="line">
            <a:avLst/>
          </a:prstGeom>
          <a:noFill/>
          <a:ln w="19050">
            <a:solidFill>
              <a:srgbClr val="3333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Text Box 22"/>
          <p:cNvSpPr txBox="1">
            <a:spLocks noChangeArrowheads="1"/>
          </p:cNvSpPr>
          <p:nvPr/>
        </p:nvSpPr>
        <p:spPr bwMode="auto">
          <a:xfrm>
            <a:off x="333375" y="5821363"/>
            <a:ext cx="7404100" cy="523875"/>
          </a:xfrm>
          <a:prstGeom prst="rect">
            <a:avLst/>
          </a:prstGeom>
          <a:noFill/>
          <a:ln>
            <a:noFill/>
          </a:ln>
          <a:effectLst/>
          <a:extLst>
            <a:ext uri="{909E8E84-426E-40DD-AFC4-6F175D3DCCD1}">
              <a14:hiddenFill xmlns:a14="http://schemas.microsoft.com/office/drawing/2010/main">
                <a:gradFill rotWithShape="0">
                  <a:gsLst>
                    <a:gs pos="0">
                      <a:srgbClr val="FFFFCC"/>
                    </a:gs>
                    <a:gs pos="50000">
                      <a:srgbClr val="FFFFFF"/>
                    </a:gs>
                    <a:gs pos="100000">
                      <a:srgbClr val="FFFFCC"/>
                    </a:gs>
                  </a:gsLst>
                  <a:lin ang="5400000" scaled="1"/>
                </a:gradFill>
              </a14:hiddenFill>
            </a:ext>
            <a:ext uri="{91240B29-F687-4F45-9708-019B960494DF}">
              <a14:hiddenLine xmlns:a14="http://schemas.microsoft.com/office/drawing/2010/main" w="57150">
                <a:solidFill>
                  <a:schemeClr val="hlink"/>
                </a:solidFill>
                <a:miter lim="800000"/>
                <a:headEnd/>
                <a:tailEnd/>
              </a14:hiddenLine>
            </a:ext>
          </a:extLst>
        </p:spPr>
        <p:txBody>
          <a:bodyPr>
            <a:spAutoFit/>
          </a:bodyPr>
          <a:lstStyle>
            <a:lvl1pPr defTabSz="7620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defTabSz="76200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defTabSz="7620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defTabSz="7620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defTabSz="7620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defTabSz="7620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defTabSz="7620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defTabSz="7620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defTabSz="7620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 typeface="Algerian" panose="04020705040A02060702" pitchFamily="82" charset="0"/>
              <a:buNone/>
              <a:defRPr/>
            </a:pPr>
            <a:r>
              <a:rPr kumimoji="1" lang="zh-CN" altLang="en-US" sz="2000" b="1" dirty="0" smtClean="0">
                <a:solidFill>
                  <a:srgbClr val="FF0000"/>
                </a:solidFill>
                <a:latin typeface="Times New Roman" panose="02020603050405020304" pitchFamily="18" charset="0"/>
                <a:ea typeface="黑体" panose="02010609060101010101" pitchFamily="49" charset="-122"/>
              </a:rPr>
              <a:t>例如：</a:t>
            </a:r>
            <a:r>
              <a:rPr kumimoji="1" lang="zh-CN" altLang="en-US" sz="2000" b="1" dirty="0">
                <a:ea typeface="仿宋" panose="02010609060101010101" pitchFamily="49" charset="-122"/>
              </a:rPr>
              <a:t>如果 </a:t>
            </a:r>
            <a:r>
              <a:rPr kumimoji="1" lang="en-US" altLang="zh-CN" sz="2000" b="1" dirty="0">
                <a:ea typeface="仿宋" panose="02010609060101010101" pitchFamily="49" charset="-122"/>
              </a:rPr>
              <a:t>b=0</a:t>
            </a:r>
            <a:r>
              <a:rPr kumimoji="1" lang="zh-CN" altLang="en-US" sz="2000" b="1" dirty="0">
                <a:ea typeface="仿宋" panose="02010609060101010101" pitchFamily="49" charset="-122"/>
              </a:rPr>
              <a:t>，执行 </a:t>
            </a:r>
            <a:r>
              <a:rPr kumimoji="1" lang="en-US" altLang="zh-CN" sz="2000" b="1" dirty="0">
                <a:ea typeface="仿宋" panose="02010609060101010101" pitchFamily="49" charset="-122"/>
              </a:rPr>
              <a:t>a/b</a:t>
            </a:r>
            <a:r>
              <a:rPr kumimoji="1" lang="zh-CN" altLang="en-US" sz="2000" b="1" dirty="0">
                <a:ea typeface="仿宋" panose="02010609060101010101" pitchFamily="49" charset="-122"/>
              </a:rPr>
              <a:t>，则该式不能够有效执行。</a:t>
            </a:r>
            <a:endParaRPr kumimoji="1" lang="zh-CN" altLang="en-US" sz="2000" b="1" dirty="0" smtClean="0">
              <a:latin typeface="+mj-lt"/>
              <a:ea typeface="仿宋" panose="02010609060101010101" pitchFamily="49" charset="-122"/>
            </a:endParaRPr>
          </a:p>
        </p:txBody>
      </p:sp>
      <p:grpSp>
        <p:nvGrpSpPr>
          <p:cNvPr id="34" name="组合 1"/>
          <p:cNvGrpSpPr>
            <a:grpSpLocks/>
          </p:cNvGrpSpPr>
          <p:nvPr/>
        </p:nvGrpSpPr>
        <p:grpSpPr bwMode="auto">
          <a:xfrm>
            <a:off x="34925" y="92075"/>
            <a:ext cx="8858250" cy="2733675"/>
            <a:chOff x="34925" y="92075"/>
            <a:chExt cx="8858250" cy="2733751"/>
          </a:xfrm>
        </p:grpSpPr>
        <p:grpSp>
          <p:nvGrpSpPr>
            <p:cNvPr id="35" name="Group 36"/>
            <p:cNvGrpSpPr>
              <a:grpSpLocks/>
            </p:cNvGrpSpPr>
            <p:nvPr/>
          </p:nvGrpSpPr>
          <p:grpSpPr bwMode="auto">
            <a:xfrm>
              <a:off x="107950" y="700088"/>
              <a:ext cx="2563813" cy="496887"/>
              <a:chOff x="113" y="441"/>
              <a:chExt cx="1615" cy="313"/>
            </a:xfrm>
          </p:grpSpPr>
          <p:sp>
            <p:nvSpPr>
              <p:cNvPr id="43"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smtClean="0">
                    <a:solidFill>
                      <a:srgbClr val="3333FF"/>
                    </a:solidFill>
                    <a:latin typeface="Arial" panose="020B0604020202020204" pitchFamily="34" charset="0"/>
                    <a:ea typeface="黑体" panose="02010609060101010101" pitchFamily="49" charset="-122"/>
                  </a:rPr>
                  <a:t>1.4.1  </a:t>
                </a:r>
                <a:r>
                  <a:rPr kumimoji="1" lang="zh-CN" altLang="en-US" sz="2200" b="1" dirty="0">
                    <a:solidFill>
                      <a:srgbClr val="3333FF"/>
                    </a:solidFill>
                    <a:latin typeface="Arial" panose="020B0604020202020204" pitchFamily="34" charset="0"/>
                    <a:ea typeface="黑体" panose="02010609060101010101" pitchFamily="49" charset="-122"/>
                  </a:rPr>
                  <a:t>算法概念</a:t>
                </a:r>
              </a:p>
            </p:txBody>
          </p:sp>
          <p:sp>
            <p:nvSpPr>
              <p:cNvPr id="44"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36" name="Group 14"/>
            <p:cNvGrpSpPr>
              <a:grpSpLocks/>
            </p:cNvGrpSpPr>
            <p:nvPr/>
          </p:nvGrpSpPr>
          <p:grpSpPr bwMode="auto">
            <a:xfrm>
              <a:off x="204788" y="1557338"/>
              <a:ext cx="8688387" cy="1268488"/>
              <a:chOff x="129" y="960"/>
              <a:chExt cx="5473" cy="1486"/>
            </a:xfrm>
          </p:grpSpPr>
          <p:sp>
            <p:nvSpPr>
              <p:cNvPr id="41" name="Rectangle 15"/>
              <p:cNvSpPr>
                <a:spLocks noChangeArrowheads="1"/>
              </p:cNvSpPr>
              <p:nvPr/>
            </p:nvSpPr>
            <p:spPr bwMode="auto">
              <a:xfrm>
                <a:off x="129" y="960"/>
                <a:ext cx="5473" cy="1486"/>
              </a:xfrm>
              <a:prstGeom prst="rect">
                <a:avLst/>
              </a:prstGeom>
              <a:gradFill rotWithShape="0">
                <a:gsLst>
                  <a:gs pos="0">
                    <a:srgbClr val="CCFFCC"/>
                  </a:gs>
                  <a:gs pos="50000">
                    <a:srgbClr val="FFFFFF"/>
                  </a:gs>
                  <a:gs pos="100000">
                    <a:srgbClr val="CCFFCC"/>
                  </a:gs>
                </a:gsLst>
                <a:lin ang="2700000" scaled="1"/>
              </a:gradFill>
              <a:ln w="57150">
                <a:solidFill>
                  <a:srgbClr val="339933"/>
                </a:solidFill>
                <a:miter lim="800000"/>
                <a:headEnd/>
                <a:tailEnd/>
              </a:ln>
              <a:effec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spcBef>
                    <a:spcPct val="0"/>
                  </a:spcBef>
                  <a:buFontTx/>
                  <a:buNone/>
                  <a:defRPr/>
                </a:pPr>
                <a:endParaRPr kumimoji="1" lang="zh-CN" altLang="zh-CN" sz="2000" b="1" smtClean="0">
                  <a:solidFill>
                    <a:srgbClr val="333399"/>
                  </a:solidFill>
                  <a:latin typeface="+mj-lt"/>
                  <a:ea typeface="仿宋" panose="02010609060101010101" pitchFamily="49" charset="-122"/>
                </a:endParaRPr>
              </a:p>
            </p:txBody>
          </p:sp>
          <p:sp>
            <p:nvSpPr>
              <p:cNvPr id="42" name="Text Box 16"/>
              <p:cNvSpPr txBox="1">
                <a:spLocks noChangeArrowheads="1"/>
              </p:cNvSpPr>
              <p:nvPr/>
            </p:nvSpPr>
            <p:spPr bwMode="auto">
              <a:xfrm>
                <a:off x="230" y="1059"/>
                <a:ext cx="5271" cy="1170"/>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339933"/>
                    </a:solidFill>
                    <a:latin typeface="+mj-lt"/>
                    <a:ea typeface="仿宋" panose="02010609060101010101" pitchFamily="49" charset="-122"/>
                  </a:rPr>
                  <a:t>        </a:t>
                </a:r>
                <a:r>
                  <a:rPr kumimoji="1" lang="zh-CN" altLang="en-US" sz="2000" b="1" dirty="0">
                    <a:solidFill>
                      <a:srgbClr val="339933"/>
                    </a:solidFill>
                    <a:latin typeface="+mj-lt"/>
                    <a:ea typeface="仿宋" panose="02010609060101010101" pitchFamily="49" charset="-122"/>
                  </a:rPr>
                  <a:t>算法是对特定问题求解步骤的一种描述，是为了解决一个或一类问题给出的一个确定的、有限长的操作序列。</a:t>
                </a:r>
                <a:endParaRPr kumimoji="1" lang="zh-CN" altLang="en-US" sz="2000" b="1" dirty="0" smtClean="0">
                  <a:solidFill>
                    <a:srgbClr val="339933"/>
                  </a:solidFill>
                  <a:latin typeface="+mj-lt"/>
                  <a:ea typeface="仿宋" panose="02010609060101010101" pitchFamily="49" charset="-122"/>
                </a:endParaRPr>
              </a:p>
            </p:txBody>
          </p:sp>
        </p:grpSp>
        <p:sp>
          <p:nvSpPr>
            <p:cNvPr id="37" name="AutoShape 17"/>
            <p:cNvSpPr>
              <a:spLocks noChangeArrowheads="1"/>
            </p:cNvSpPr>
            <p:nvPr/>
          </p:nvSpPr>
          <p:spPr bwMode="auto">
            <a:xfrm>
              <a:off x="6732588" y="1125538"/>
              <a:ext cx="2087562" cy="574675"/>
            </a:xfrm>
            <a:prstGeom prst="flowChartTerminator">
              <a:avLst/>
            </a:prstGeom>
            <a:gradFill rotWithShape="1">
              <a:gsLst>
                <a:gs pos="0">
                  <a:srgbClr val="CCFFCC"/>
                </a:gs>
                <a:gs pos="50000">
                  <a:srgbClr val="FFFFFF"/>
                </a:gs>
                <a:gs pos="100000">
                  <a:srgbClr val="CCFFCC"/>
                </a:gs>
              </a:gsLst>
              <a:lin ang="5400000" scaled="1"/>
            </a:gradFill>
            <a:ln w="57150">
              <a:solidFill>
                <a:srgbClr val="339933"/>
              </a:solidFill>
              <a:miter lim="800000"/>
              <a:headEnd/>
              <a:tailEnd/>
            </a:ln>
          </p:spPr>
          <p:txBody>
            <a:bodyPr wrap="none" lIns="0" tIns="0" rIns="0" bIns="468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339933"/>
                  </a:solidFill>
                  <a:latin typeface="Times New Roman" panose="02020603050405020304" pitchFamily="18" charset="0"/>
                  <a:ea typeface="方正舒体" panose="02010601030101010101" pitchFamily="2" charset="-122"/>
                </a:rPr>
                <a:t>算法特性</a:t>
              </a:r>
            </a:p>
          </p:txBody>
        </p:sp>
        <p:grpSp>
          <p:nvGrpSpPr>
            <p:cNvPr id="38" name="组合 21"/>
            <p:cNvGrpSpPr>
              <a:grpSpLocks/>
            </p:cNvGrpSpPr>
            <p:nvPr/>
          </p:nvGrpSpPr>
          <p:grpSpPr bwMode="auto">
            <a:xfrm>
              <a:off x="34925" y="92075"/>
              <a:ext cx="7632700" cy="461678"/>
              <a:chOff x="34925" y="92075"/>
              <a:chExt cx="7632700" cy="461678"/>
            </a:xfrm>
          </p:grpSpPr>
          <p:sp>
            <p:nvSpPr>
              <p:cNvPr id="39"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0" name="Rectangle 5"/>
              <p:cNvSpPr>
                <a:spLocks noChangeArrowheads="1"/>
              </p:cNvSpPr>
              <p:nvPr/>
            </p:nvSpPr>
            <p:spPr bwMode="auto">
              <a:xfrm>
                <a:off x="58738" y="92075"/>
                <a:ext cx="4440237" cy="4616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dirty="0" smtClean="0">
                    <a:solidFill>
                      <a:srgbClr val="FF0000"/>
                    </a:solidFill>
                    <a:latin typeface="Arial" panose="020B0604020202020204" pitchFamily="34" charset="0"/>
                  </a:rPr>
                  <a:t>1.4  </a:t>
                </a:r>
                <a:r>
                  <a:rPr lang="zh-CN" altLang="en-US" sz="2400" b="1" dirty="0">
                    <a:solidFill>
                      <a:srgbClr val="FF0000"/>
                    </a:solidFill>
                    <a:latin typeface="黑体" panose="02010609060101010101" pitchFamily="49" charset="-122"/>
                    <a:ea typeface="黑体" panose="02010609060101010101" pitchFamily="49" charset="-122"/>
                  </a:rPr>
                  <a:t>算法描述及算法分析</a:t>
                </a:r>
              </a:p>
            </p:txBody>
          </p:sp>
        </p:grpSp>
      </p:grpSp>
    </p:spTree>
    <p:extLst>
      <p:ext uri="{BB962C8B-B14F-4D97-AF65-F5344CB8AC3E}">
        <p14:creationId xmlns:p14="http://schemas.microsoft.com/office/powerpoint/2010/main" val="378601133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10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ox(out)">
                                      <p:cBhvr>
                                        <p:cTn id="12" dur="500"/>
                                        <p:tgtEl>
                                          <p:spTgt spid="21"/>
                                        </p:tgtEl>
                                      </p:cBhvr>
                                    </p:animEffect>
                                  </p:childTnLst>
                                </p:cTn>
                              </p:par>
                            </p:childTnLst>
                          </p:cTn>
                        </p:par>
                        <p:par>
                          <p:cTn id="13" fill="hold" nodeType="afterGroup">
                            <p:stCondLst>
                              <p:cond delay="500"/>
                            </p:stCondLst>
                            <p:childTnLst>
                              <p:par>
                                <p:cTn id="14" presetID="12" presetClass="entr" presetSubtype="4"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slide(fromBottom)">
                                      <p:cBhvr>
                                        <p:cTn id="1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55"/>
          <p:cNvGrpSpPr>
            <a:grpSpLocks/>
          </p:cNvGrpSpPr>
          <p:nvPr/>
        </p:nvGrpSpPr>
        <p:grpSpPr bwMode="auto">
          <a:xfrm>
            <a:off x="323850" y="3051175"/>
            <a:ext cx="8494713" cy="2413000"/>
            <a:chOff x="204" y="1661"/>
            <a:chExt cx="5351" cy="1520"/>
          </a:xfrm>
        </p:grpSpPr>
        <p:sp>
          <p:nvSpPr>
            <p:cNvPr id="45070" name="Text Box 19"/>
            <p:cNvSpPr txBox="1">
              <a:spLocks noChangeArrowheads="1"/>
            </p:cNvSpPr>
            <p:nvPr/>
          </p:nvSpPr>
          <p:spPr bwMode="auto">
            <a:xfrm>
              <a:off x="204" y="1661"/>
              <a:ext cx="254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有穷性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(Limitedness)</a:t>
              </a:r>
            </a:p>
          </p:txBody>
        </p:sp>
        <p:sp>
          <p:nvSpPr>
            <p:cNvPr id="45071" name="Text Box 20"/>
            <p:cNvSpPr txBox="1">
              <a:spLocks noChangeArrowheads="1"/>
            </p:cNvSpPr>
            <p:nvPr/>
          </p:nvSpPr>
          <p:spPr bwMode="auto">
            <a:xfrm>
              <a:off x="204" y="1979"/>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(2)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确定性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(Definiteness)</a:t>
              </a:r>
            </a:p>
          </p:txBody>
        </p:sp>
        <p:sp>
          <p:nvSpPr>
            <p:cNvPr id="45072" name="Text Box 21"/>
            <p:cNvSpPr txBox="1">
              <a:spLocks noChangeArrowheads="1"/>
            </p:cNvSpPr>
            <p:nvPr/>
          </p:nvSpPr>
          <p:spPr bwMode="auto">
            <a:xfrm>
              <a:off x="204" y="2296"/>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(3)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可行性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(Feasibleness)</a:t>
              </a:r>
            </a:p>
          </p:txBody>
        </p:sp>
        <p:sp>
          <p:nvSpPr>
            <p:cNvPr id="45073" name="Text Box 22"/>
            <p:cNvSpPr txBox="1">
              <a:spLocks noChangeArrowheads="1"/>
            </p:cNvSpPr>
            <p:nvPr/>
          </p:nvSpPr>
          <p:spPr bwMode="auto">
            <a:xfrm>
              <a:off x="204" y="2931"/>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(5)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有输出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(Output)</a:t>
              </a:r>
            </a:p>
          </p:txBody>
        </p:sp>
        <p:sp>
          <p:nvSpPr>
            <p:cNvPr id="45074" name="Text Box 23"/>
            <p:cNvSpPr txBox="1">
              <a:spLocks noChangeArrowheads="1"/>
            </p:cNvSpPr>
            <p:nvPr/>
          </p:nvSpPr>
          <p:spPr bwMode="auto">
            <a:xfrm>
              <a:off x="204" y="2614"/>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(4)  </a:t>
              </a: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有输入 </a:t>
              </a: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(Input)</a:t>
              </a:r>
            </a:p>
          </p:txBody>
        </p:sp>
        <p:sp>
          <p:nvSpPr>
            <p:cNvPr id="45075" name="AutoShape 24"/>
            <p:cNvSpPr>
              <a:spLocks noChangeArrowheads="1"/>
            </p:cNvSpPr>
            <p:nvPr/>
          </p:nvSpPr>
          <p:spPr bwMode="auto">
            <a:xfrm>
              <a:off x="2336" y="1706"/>
              <a:ext cx="3219" cy="1452"/>
            </a:xfrm>
            <a:prstGeom prst="roundRect">
              <a:avLst>
                <a:gd name="adj" fmla="val 5583"/>
              </a:avLst>
            </a:prstGeom>
            <a:solidFill>
              <a:srgbClr val="FFFFFF"/>
            </a:solidFill>
            <a:ln w="57150">
              <a:solidFill>
                <a:srgbClr val="3333FF"/>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solidFill>
                  <a:srgbClr val="3333FF"/>
                </a:solidFill>
                <a:latin typeface="Arial" panose="020B0604020202020204" pitchFamily="34" charset="0"/>
                <a:ea typeface="仿宋" panose="02010609060101010101" pitchFamily="49" charset="-122"/>
                <a:cs typeface="Arial" panose="020B0604020202020204" pitchFamily="34" charset="0"/>
              </a:endParaRPr>
            </a:p>
          </p:txBody>
        </p:sp>
        <p:sp>
          <p:nvSpPr>
            <p:cNvPr id="18" name="Text Box 25"/>
            <p:cNvSpPr txBox="1">
              <a:spLocks noChangeArrowheads="1"/>
            </p:cNvSpPr>
            <p:nvPr/>
          </p:nvSpPr>
          <p:spPr bwMode="auto">
            <a:xfrm>
              <a:off x="2424" y="1789"/>
              <a:ext cx="3034" cy="1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tIns="108000">
              <a:spAutoFit/>
            </a:bodyPr>
            <a:lstStyle/>
            <a:p>
              <a:pPr algn="just" eaLnBrk="1" hangingPunct="1">
                <a:lnSpc>
                  <a:spcPct val="150000"/>
                </a:lnSpc>
                <a:defRPr/>
              </a:pPr>
              <a:r>
                <a:rPr kumimoji="1" lang="en-US" altLang="zh-CN" sz="2000" b="1" dirty="0">
                  <a:solidFill>
                    <a:srgbClr val="000000"/>
                  </a:solidFill>
                  <a:effectLst>
                    <a:outerShdw blurRad="38100" dist="38100" dir="2700000" algn="tl">
                      <a:srgbClr val="C0C0C0"/>
                    </a:outerShdw>
                  </a:effectLst>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作为算法加工对象的量值，通常体现为算法中一组变量；有些输入量需要在算法执行过程中输入，而有的算法表面上可没有输入，实际上已被嵌入算法之中。</a:t>
              </a:r>
            </a:p>
          </p:txBody>
        </p:sp>
      </p:grpSp>
      <p:grpSp>
        <p:nvGrpSpPr>
          <p:cNvPr id="45059" name="组合 1"/>
          <p:cNvGrpSpPr>
            <a:grpSpLocks/>
          </p:cNvGrpSpPr>
          <p:nvPr/>
        </p:nvGrpSpPr>
        <p:grpSpPr bwMode="auto">
          <a:xfrm>
            <a:off x="34925" y="381000"/>
            <a:ext cx="8858250" cy="2444750"/>
            <a:chOff x="34925" y="381000"/>
            <a:chExt cx="8858250" cy="2444826"/>
          </a:xfrm>
        </p:grpSpPr>
        <p:sp>
          <p:nvSpPr>
            <p:cNvPr id="45064" name="Rectangle 8"/>
            <p:cNvSpPr>
              <a:spLocks noChangeArrowheads="1"/>
            </p:cNvSpPr>
            <p:nvPr/>
          </p:nvSpPr>
          <p:spPr bwMode="auto">
            <a:xfrm>
              <a:off x="203200" y="1127126"/>
              <a:ext cx="2468563" cy="69850"/>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nvGrpSpPr>
            <p:cNvPr id="45065" name="Group 14"/>
            <p:cNvGrpSpPr>
              <a:grpSpLocks/>
            </p:cNvGrpSpPr>
            <p:nvPr/>
          </p:nvGrpSpPr>
          <p:grpSpPr bwMode="auto">
            <a:xfrm>
              <a:off x="204788" y="1557338"/>
              <a:ext cx="8688387" cy="1268488"/>
              <a:chOff x="129" y="960"/>
              <a:chExt cx="5473" cy="1486"/>
            </a:xfrm>
          </p:grpSpPr>
          <p:sp>
            <p:nvSpPr>
              <p:cNvPr id="8" name="Rectangle 15"/>
              <p:cNvSpPr>
                <a:spLocks noChangeArrowheads="1"/>
              </p:cNvSpPr>
              <p:nvPr/>
            </p:nvSpPr>
            <p:spPr bwMode="auto">
              <a:xfrm>
                <a:off x="129" y="960"/>
                <a:ext cx="5473" cy="1486"/>
              </a:xfrm>
              <a:prstGeom prst="rect">
                <a:avLst/>
              </a:prstGeom>
              <a:gradFill rotWithShape="0">
                <a:gsLst>
                  <a:gs pos="0">
                    <a:srgbClr val="CCFFCC"/>
                  </a:gs>
                  <a:gs pos="50000">
                    <a:srgbClr val="FFFFFF"/>
                  </a:gs>
                  <a:gs pos="100000">
                    <a:srgbClr val="CCFFCC"/>
                  </a:gs>
                </a:gsLst>
                <a:lin ang="2700000" scaled="1"/>
              </a:gradFill>
              <a:ln w="57150">
                <a:solidFill>
                  <a:srgbClr val="339933"/>
                </a:solidFill>
                <a:miter lim="800000"/>
                <a:headEnd/>
                <a:tailEnd/>
              </a:ln>
              <a:effec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spcBef>
                    <a:spcPct val="0"/>
                  </a:spcBef>
                  <a:buFontTx/>
                  <a:buNone/>
                  <a:defRPr/>
                </a:pPr>
                <a:endParaRPr kumimoji="1" lang="zh-CN" altLang="zh-CN" sz="2000" b="1" smtClean="0">
                  <a:solidFill>
                    <a:srgbClr val="333399"/>
                  </a:solidFill>
                  <a:latin typeface="+mj-lt"/>
                  <a:ea typeface="仿宋" panose="02010609060101010101" pitchFamily="49" charset="-122"/>
                </a:endParaRPr>
              </a:p>
            </p:txBody>
          </p:sp>
          <p:sp>
            <p:nvSpPr>
              <p:cNvPr id="9" name="Text Box 16"/>
              <p:cNvSpPr txBox="1">
                <a:spLocks noChangeArrowheads="1"/>
              </p:cNvSpPr>
              <p:nvPr/>
            </p:nvSpPr>
            <p:spPr bwMode="auto">
              <a:xfrm>
                <a:off x="230" y="1059"/>
                <a:ext cx="5271" cy="1170"/>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339933"/>
                    </a:solidFill>
                    <a:latin typeface="+mj-lt"/>
                    <a:ea typeface="仿宋" panose="02010609060101010101" pitchFamily="49" charset="-122"/>
                  </a:rPr>
                  <a:t>        </a:t>
                </a:r>
                <a:r>
                  <a:rPr kumimoji="1" lang="zh-CN" altLang="en-US" sz="2000" b="1" dirty="0">
                    <a:solidFill>
                      <a:srgbClr val="339933"/>
                    </a:solidFill>
                    <a:latin typeface="+mj-lt"/>
                    <a:ea typeface="仿宋" panose="02010609060101010101" pitchFamily="49" charset="-122"/>
                  </a:rPr>
                  <a:t>算法是对特定问题求解步骤的一种描述，是为了解决一个或一类问题给出的一个确定的、有限长的操作序列。</a:t>
                </a:r>
                <a:endParaRPr kumimoji="1" lang="zh-CN" altLang="en-US" sz="2000" b="1" dirty="0" smtClean="0">
                  <a:solidFill>
                    <a:srgbClr val="339933"/>
                  </a:solidFill>
                  <a:latin typeface="+mj-lt"/>
                  <a:ea typeface="仿宋" panose="02010609060101010101" pitchFamily="49" charset="-122"/>
                </a:endParaRPr>
              </a:p>
            </p:txBody>
          </p:sp>
        </p:grpSp>
        <p:sp>
          <p:nvSpPr>
            <p:cNvPr id="45066" name="AutoShape 17"/>
            <p:cNvSpPr>
              <a:spLocks noChangeArrowheads="1"/>
            </p:cNvSpPr>
            <p:nvPr/>
          </p:nvSpPr>
          <p:spPr bwMode="auto">
            <a:xfrm>
              <a:off x="6732588" y="1125538"/>
              <a:ext cx="2087562" cy="574675"/>
            </a:xfrm>
            <a:prstGeom prst="flowChartTerminator">
              <a:avLst/>
            </a:prstGeom>
            <a:gradFill rotWithShape="1">
              <a:gsLst>
                <a:gs pos="0">
                  <a:srgbClr val="CCFFCC"/>
                </a:gs>
                <a:gs pos="50000">
                  <a:srgbClr val="FFFFFF"/>
                </a:gs>
                <a:gs pos="100000">
                  <a:srgbClr val="CCFFCC"/>
                </a:gs>
              </a:gsLst>
              <a:lin ang="5400000" scaled="1"/>
            </a:gradFill>
            <a:ln w="57150">
              <a:solidFill>
                <a:srgbClr val="339933"/>
              </a:solidFill>
              <a:miter lim="800000"/>
              <a:headEnd/>
              <a:tailEnd/>
            </a:ln>
          </p:spPr>
          <p:txBody>
            <a:bodyPr wrap="none" lIns="0" tIns="0" rIns="0" bIns="468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339933"/>
                  </a:solidFill>
                  <a:latin typeface="Times New Roman" panose="02020603050405020304" pitchFamily="18" charset="0"/>
                  <a:ea typeface="方正舒体" panose="02010601030101010101" pitchFamily="2" charset="-122"/>
                </a:rPr>
                <a:t>算法特性</a:t>
              </a:r>
            </a:p>
          </p:txBody>
        </p:sp>
        <p:sp>
          <p:nvSpPr>
            <p:cNvPr id="45067"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1" name="Line 33"/>
          <p:cNvSpPr>
            <a:spLocks noChangeShapeType="1"/>
          </p:cNvSpPr>
          <p:nvPr/>
        </p:nvSpPr>
        <p:spPr bwMode="auto">
          <a:xfrm>
            <a:off x="0" y="5695950"/>
            <a:ext cx="9144000" cy="0"/>
          </a:xfrm>
          <a:prstGeom prst="line">
            <a:avLst/>
          </a:prstGeom>
          <a:noFill/>
          <a:ln w="19050">
            <a:solidFill>
              <a:srgbClr val="3333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Text Box 22"/>
          <p:cNvSpPr txBox="1">
            <a:spLocks noChangeArrowheads="1"/>
          </p:cNvSpPr>
          <p:nvPr/>
        </p:nvSpPr>
        <p:spPr bwMode="auto">
          <a:xfrm>
            <a:off x="333375" y="5821363"/>
            <a:ext cx="8485188" cy="523875"/>
          </a:xfrm>
          <a:prstGeom prst="rect">
            <a:avLst/>
          </a:prstGeom>
          <a:noFill/>
          <a:ln>
            <a:noFill/>
          </a:ln>
          <a:effectLst/>
          <a:extLst>
            <a:ext uri="{909E8E84-426E-40DD-AFC4-6F175D3DCCD1}">
              <a14:hiddenFill xmlns:a14="http://schemas.microsoft.com/office/drawing/2010/main">
                <a:gradFill rotWithShape="0">
                  <a:gsLst>
                    <a:gs pos="0">
                      <a:srgbClr val="FFFFCC"/>
                    </a:gs>
                    <a:gs pos="50000">
                      <a:srgbClr val="FFFFFF"/>
                    </a:gs>
                    <a:gs pos="100000">
                      <a:srgbClr val="FFFFCC"/>
                    </a:gs>
                  </a:gsLst>
                  <a:lin ang="5400000" scaled="1"/>
                </a:gradFill>
              </a14:hiddenFill>
            </a:ext>
            <a:ext uri="{91240B29-F687-4F45-9708-019B960494DF}">
              <a14:hiddenLine xmlns:a14="http://schemas.microsoft.com/office/drawing/2010/main" w="57150">
                <a:solidFill>
                  <a:schemeClr val="hlink"/>
                </a:solidFill>
                <a:miter lim="800000"/>
                <a:headEnd/>
                <a:tailEnd/>
              </a14:hiddenLine>
            </a:ext>
          </a:extLst>
        </p:spPr>
        <p:txBody>
          <a:bodyPr>
            <a:spAutoFit/>
          </a:bodyPr>
          <a:lstStyle>
            <a:lvl1pPr defTabSz="7620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defTabSz="76200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defTabSz="7620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defTabSz="7620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defTabSz="7620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defTabSz="7620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defTabSz="7620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defTabSz="7620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defTabSz="7620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 typeface="Algerian" panose="04020705040A02060702" pitchFamily="82" charset="0"/>
              <a:buNone/>
              <a:defRPr/>
            </a:pPr>
            <a:r>
              <a:rPr kumimoji="1" lang="zh-CN" altLang="en-US" sz="2000" b="1" dirty="0" smtClean="0">
                <a:solidFill>
                  <a:srgbClr val="FF0000"/>
                </a:solidFill>
                <a:latin typeface="Times New Roman" panose="02020603050405020304" pitchFamily="18" charset="0"/>
                <a:ea typeface="黑体" panose="02010609060101010101" pitchFamily="49" charset="-122"/>
              </a:rPr>
              <a:t>例如：</a:t>
            </a:r>
            <a:r>
              <a:rPr kumimoji="1" lang="zh-CN" altLang="en-US" sz="2000" b="1" dirty="0">
                <a:ea typeface="仿宋" panose="02010609060101010101" pitchFamily="49" charset="-122"/>
              </a:rPr>
              <a:t>求两个整数 </a:t>
            </a:r>
            <a:r>
              <a:rPr kumimoji="1" lang="en-US" altLang="zh-CN" sz="2000" b="1" dirty="0">
                <a:ea typeface="仿宋" panose="02010609060101010101" pitchFamily="49" charset="-122"/>
              </a:rPr>
              <a:t>m </a:t>
            </a:r>
            <a:r>
              <a:rPr kumimoji="1" lang="zh-CN" altLang="en-US" sz="2000" b="1" dirty="0">
                <a:ea typeface="仿宋" panose="02010609060101010101" pitchFamily="49" charset="-122"/>
              </a:rPr>
              <a:t>和 </a:t>
            </a:r>
            <a:r>
              <a:rPr kumimoji="1" lang="en-US" altLang="zh-CN" sz="2000" b="1" dirty="0">
                <a:ea typeface="仿宋" panose="02010609060101010101" pitchFamily="49" charset="-122"/>
              </a:rPr>
              <a:t>n </a:t>
            </a:r>
            <a:r>
              <a:rPr kumimoji="1" lang="zh-CN" altLang="en-US" sz="2000" b="1" dirty="0">
                <a:ea typeface="仿宋" panose="02010609060101010101" pitchFamily="49" charset="-122"/>
              </a:rPr>
              <a:t>的最大公约数，此时需要输入 </a:t>
            </a:r>
            <a:r>
              <a:rPr kumimoji="1" lang="en-US" altLang="zh-CN" sz="2000" b="1" dirty="0">
                <a:ea typeface="仿宋" panose="02010609060101010101" pitchFamily="49" charset="-122"/>
              </a:rPr>
              <a:t>m </a:t>
            </a:r>
            <a:r>
              <a:rPr kumimoji="1" lang="zh-CN" altLang="en-US" sz="2000" b="1" dirty="0">
                <a:ea typeface="仿宋" panose="02010609060101010101" pitchFamily="49" charset="-122"/>
              </a:rPr>
              <a:t>和 </a:t>
            </a:r>
            <a:r>
              <a:rPr kumimoji="1" lang="en-US" altLang="zh-CN" sz="2000" b="1" dirty="0">
                <a:ea typeface="仿宋" panose="02010609060101010101" pitchFamily="49" charset="-122"/>
              </a:rPr>
              <a:t>n </a:t>
            </a:r>
            <a:r>
              <a:rPr kumimoji="1" lang="zh-CN" altLang="en-US" sz="2000" b="1" dirty="0">
                <a:ea typeface="仿宋" panose="02010609060101010101" pitchFamily="49" charset="-122"/>
              </a:rPr>
              <a:t>的值。</a:t>
            </a:r>
            <a:endParaRPr kumimoji="1" lang="zh-CN" altLang="en-US" sz="2000" b="1" dirty="0" smtClean="0">
              <a:latin typeface="+mj-lt"/>
              <a:ea typeface="仿宋" panose="02010609060101010101" pitchFamily="49" charset="-122"/>
            </a:endParaRPr>
          </a:p>
        </p:txBody>
      </p:sp>
      <p:sp>
        <p:nvSpPr>
          <p:cNvPr id="45062" name="Text Box 7"/>
          <p:cNvSpPr txBox="1">
            <a:spLocks noChangeArrowheads="1"/>
          </p:cNvSpPr>
          <p:nvPr/>
        </p:nvSpPr>
        <p:spPr bwMode="auto">
          <a:xfrm>
            <a:off x="107950" y="700088"/>
            <a:ext cx="228600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smtClean="0">
                <a:solidFill>
                  <a:srgbClr val="3333FF"/>
                </a:solidFill>
                <a:latin typeface="Arial" panose="020B0604020202020204" pitchFamily="34" charset="0"/>
                <a:ea typeface="黑体" panose="02010609060101010101" pitchFamily="49" charset="-122"/>
              </a:rPr>
              <a:t>1.4.1  </a:t>
            </a:r>
            <a:r>
              <a:rPr kumimoji="1" lang="zh-CN" altLang="en-US" sz="2200" b="1" dirty="0">
                <a:solidFill>
                  <a:srgbClr val="3333FF"/>
                </a:solidFill>
                <a:latin typeface="Arial" panose="020B0604020202020204" pitchFamily="34" charset="0"/>
                <a:ea typeface="黑体" panose="02010609060101010101" pitchFamily="49" charset="-122"/>
              </a:rPr>
              <a:t>算法概念</a:t>
            </a:r>
          </a:p>
        </p:txBody>
      </p:sp>
      <p:sp>
        <p:nvSpPr>
          <p:cNvPr id="45063" name="Rectangle 5"/>
          <p:cNvSpPr>
            <a:spLocks noChangeArrowheads="1"/>
          </p:cNvSpPr>
          <p:nvPr/>
        </p:nvSpPr>
        <p:spPr bwMode="auto">
          <a:xfrm>
            <a:off x="58738" y="92075"/>
            <a:ext cx="4440237"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dirty="0" smtClean="0">
                <a:solidFill>
                  <a:srgbClr val="FF0000"/>
                </a:solidFill>
                <a:latin typeface="Arial" panose="020B0604020202020204" pitchFamily="34" charset="0"/>
              </a:rPr>
              <a:t>1.4  </a:t>
            </a:r>
            <a:r>
              <a:rPr lang="zh-CN" altLang="en-US" sz="2400" b="1" dirty="0">
                <a:solidFill>
                  <a:srgbClr val="FF0000"/>
                </a:solidFill>
                <a:latin typeface="黑体" panose="02010609060101010101" pitchFamily="49" charset="-122"/>
                <a:ea typeface="黑体" panose="02010609060101010101" pitchFamily="49" charset="-122"/>
              </a:rPr>
              <a:t>算法描述及算法分析</a:t>
            </a:r>
          </a:p>
        </p:txBody>
      </p:sp>
    </p:spTree>
    <p:extLst>
      <p:ext uri="{BB962C8B-B14F-4D97-AF65-F5344CB8AC3E}">
        <p14:creationId xmlns:p14="http://schemas.microsoft.com/office/powerpoint/2010/main" val="161736045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10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ox(out)">
                                      <p:cBhvr>
                                        <p:cTn id="12" dur="500"/>
                                        <p:tgtEl>
                                          <p:spTgt spid="21"/>
                                        </p:tgtEl>
                                      </p:cBhvr>
                                    </p:animEffect>
                                  </p:childTnLst>
                                </p:cTn>
                              </p:par>
                            </p:childTnLst>
                          </p:cTn>
                        </p:par>
                        <p:par>
                          <p:cTn id="13" fill="hold" nodeType="afterGroup">
                            <p:stCondLst>
                              <p:cond delay="500"/>
                            </p:stCondLst>
                            <p:childTnLst>
                              <p:par>
                                <p:cTn id="14" presetID="12" presetClass="entr" presetSubtype="4"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slide(fromBottom)">
                                      <p:cBhvr>
                                        <p:cTn id="1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55"/>
          <p:cNvGrpSpPr>
            <a:grpSpLocks/>
          </p:cNvGrpSpPr>
          <p:nvPr/>
        </p:nvGrpSpPr>
        <p:grpSpPr bwMode="auto">
          <a:xfrm>
            <a:off x="323850" y="3051175"/>
            <a:ext cx="8494713" cy="2413000"/>
            <a:chOff x="204" y="1661"/>
            <a:chExt cx="5351" cy="1520"/>
          </a:xfrm>
        </p:grpSpPr>
        <p:sp>
          <p:nvSpPr>
            <p:cNvPr id="47118" name="Text Box 19"/>
            <p:cNvSpPr txBox="1">
              <a:spLocks noChangeArrowheads="1"/>
            </p:cNvSpPr>
            <p:nvPr/>
          </p:nvSpPr>
          <p:spPr bwMode="auto">
            <a:xfrm>
              <a:off x="204" y="1661"/>
              <a:ext cx="254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有穷性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(Limitedness)</a:t>
              </a:r>
            </a:p>
          </p:txBody>
        </p:sp>
        <p:sp>
          <p:nvSpPr>
            <p:cNvPr id="47119" name="Text Box 20"/>
            <p:cNvSpPr txBox="1">
              <a:spLocks noChangeArrowheads="1"/>
            </p:cNvSpPr>
            <p:nvPr/>
          </p:nvSpPr>
          <p:spPr bwMode="auto">
            <a:xfrm>
              <a:off x="204" y="1979"/>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(2)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确定性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(Definiteness)</a:t>
              </a:r>
            </a:p>
          </p:txBody>
        </p:sp>
        <p:sp>
          <p:nvSpPr>
            <p:cNvPr id="47120" name="Text Box 21"/>
            <p:cNvSpPr txBox="1">
              <a:spLocks noChangeArrowheads="1"/>
            </p:cNvSpPr>
            <p:nvPr/>
          </p:nvSpPr>
          <p:spPr bwMode="auto">
            <a:xfrm>
              <a:off x="204" y="2296"/>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(3)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可行性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(Feasibleness)</a:t>
              </a:r>
            </a:p>
          </p:txBody>
        </p:sp>
        <p:sp>
          <p:nvSpPr>
            <p:cNvPr id="47121" name="Text Box 22"/>
            <p:cNvSpPr txBox="1">
              <a:spLocks noChangeArrowheads="1"/>
            </p:cNvSpPr>
            <p:nvPr/>
          </p:nvSpPr>
          <p:spPr bwMode="auto">
            <a:xfrm>
              <a:off x="204" y="2931"/>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(5)  </a:t>
              </a: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有输出 </a:t>
              </a: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(Output)</a:t>
              </a:r>
            </a:p>
          </p:txBody>
        </p:sp>
        <p:sp>
          <p:nvSpPr>
            <p:cNvPr id="47122" name="Text Box 23"/>
            <p:cNvSpPr txBox="1">
              <a:spLocks noChangeArrowheads="1"/>
            </p:cNvSpPr>
            <p:nvPr/>
          </p:nvSpPr>
          <p:spPr bwMode="auto">
            <a:xfrm>
              <a:off x="204" y="2614"/>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(4)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有输入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(Input)</a:t>
              </a:r>
            </a:p>
          </p:txBody>
        </p:sp>
        <p:sp>
          <p:nvSpPr>
            <p:cNvPr id="47123" name="AutoShape 24"/>
            <p:cNvSpPr>
              <a:spLocks noChangeArrowheads="1"/>
            </p:cNvSpPr>
            <p:nvPr/>
          </p:nvSpPr>
          <p:spPr bwMode="auto">
            <a:xfrm>
              <a:off x="2336" y="1706"/>
              <a:ext cx="3219" cy="1452"/>
            </a:xfrm>
            <a:prstGeom prst="roundRect">
              <a:avLst>
                <a:gd name="adj" fmla="val 5583"/>
              </a:avLst>
            </a:prstGeom>
            <a:solidFill>
              <a:srgbClr val="FFFFFF"/>
            </a:solidFill>
            <a:ln w="57150">
              <a:solidFill>
                <a:srgbClr val="3333FF"/>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solidFill>
                  <a:srgbClr val="3333FF"/>
                </a:solidFill>
                <a:latin typeface="Arial" panose="020B0604020202020204" pitchFamily="34" charset="0"/>
                <a:ea typeface="仿宋" panose="02010609060101010101" pitchFamily="49" charset="-122"/>
                <a:cs typeface="Arial" panose="020B0604020202020204" pitchFamily="34" charset="0"/>
              </a:endParaRPr>
            </a:p>
          </p:txBody>
        </p:sp>
        <p:sp>
          <p:nvSpPr>
            <p:cNvPr id="18" name="Text Box 25"/>
            <p:cNvSpPr txBox="1">
              <a:spLocks noChangeArrowheads="1"/>
            </p:cNvSpPr>
            <p:nvPr/>
          </p:nvSpPr>
          <p:spPr bwMode="auto">
            <a:xfrm>
              <a:off x="2461" y="1920"/>
              <a:ext cx="2957" cy="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tIns="108000">
              <a:spAutoFit/>
            </a:bodyPr>
            <a:lstStyle/>
            <a:p>
              <a:pPr algn="just" eaLnBrk="1" hangingPunct="1">
                <a:lnSpc>
                  <a:spcPct val="150000"/>
                </a:lnSpc>
                <a:defRPr/>
              </a:pPr>
              <a:r>
                <a:rPr kumimoji="1" lang="en-US" altLang="zh-CN" sz="2000" b="1" dirty="0">
                  <a:solidFill>
                    <a:srgbClr val="000000"/>
                  </a:solidFill>
                  <a:effectLst>
                    <a:outerShdw blurRad="38100" dist="38100" dir="2700000" algn="tl">
                      <a:srgbClr val="C0C0C0"/>
                    </a:outerShdw>
                  </a:effectLst>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输出是一组与“输入”有确定关系的量值，是算法进行信息加工后得到的结果，这种确定关系即为算法的功能。</a:t>
              </a:r>
            </a:p>
          </p:txBody>
        </p:sp>
      </p:grpSp>
      <p:grpSp>
        <p:nvGrpSpPr>
          <p:cNvPr id="47107" name="组合 1"/>
          <p:cNvGrpSpPr>
            <a:grpSpLocks/>
          </p:cNvGrpSpPr>
          <p:nvPr/>
        </p:nvGrpSpPr>
        <p:grpSpPr bwMode="auto">
          <a:xfrm>
            <a:off x="34925" y="381000"/>
            <a:ext cx="8858250" cy="2444750"/>
            <a:chOff x="34925" y="381000"/>
            <a:chExt cx="8858250" cy="2444826"/>
          </a:xfrm>
        </p:grpSpPr>
        <p:sp>
          <p:nvSpPr>
            <p:cNvPr id="47112" name="Rectangle 8"/>
            <p:cNvSpPr>
              <a:spLocks noChangeArrowheads="1"/>
            </p:cNvSpPr>
            <p:nvPr/>
          </p:nvSpPr>
          <p:spPr bwMode="auto">
            <a:xfrm>
              <a:off x="203200" y="1127126"/>
              <a:ext cx="2468563" cy="69850"/>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nvGrpSpPr>
            <p:cNvPr id="47113" name="Group 14"/>
            <p:cNvGrpSpPr>
              <a:grpSpLocks/>
            </p:cNvGrpSpPr>
            <p:nvPr/>
          </p:nvGrpSpPr>
          <p:grpSpPr bwMode="auto">
            <a:xfrm>
              <a:off x="204788" y="1557338"/>
              <a:ext cx="8688387" cy="1268488"/>
              <a:chOff x="129" y="960"/>
              <a:chExt cx="5473" cy="1486"/>
            </a:xfrm>
          </p:grpSpPr>
          <p:sp>
            <p:nvSpPr>
              <p:cNvPr id="8" name="Rectangle 15"/>
              <p:cNvSpPr>
                <a:spLocks noChangeArrowheads="1"/>
              </p:cNvSpPr>
              <p:nvPr/>
            </p:nvSpPr>
            <p:spPr bwMode="auto">
              <a:xfrm>
                <a:off x="129" y="960"/>
                <a:ext cx="5473" cy="1486"/>
              </a:xfrm>
              <a:prstGeom prst="rect">
                <a:avLst/>
              </a:prstGeom>
              <a:gradFill rotWithShape="0">
                <a:gsLst>
                  <a:gs pos="0">
                    <a:srgbClr val="CCFFCC"/>
                  </a:gs>
                  <a:gs pos="50000">
                    <a:srgbClr val="FFFFFF"/>
                  </a:gs>
                  <a:gs pos="100000">
                    <a:srgbClr val="CCFFCC"/>
                  </a:gs>
                </a:gsLst>
                <a:lin ang="2700000" scaled="1"/>
              </a:gradFill>
              <a:ln w="57150">
                <a:solidFill>
                  <a:srgbClr val="339933"/>
                </a:solidFill>
                <a:miter lim="800000"/>
                <a:headEnd/>
                <a:tailEnd/>
              </a:ln>
              <a:effec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spcBef>
                    <a:spcPct val="0"/>
                  </a:spcBef>
                  <a:buFontTx/>
                  <a:buNone/>
                  <a:defRPr/>
                </a:pPr>
                <a:endParaRPr kumimoji="1" lang="zh-CN" altLang="zh-CN" sz="2000" b="1" smtClean="0">
                  <a:solidFill>
                    <a:srgbClr val="333399"/>
                  </a:solidFill>
                  <a:latin typeface="+mj-lt"/>
                  <a:ea typeface="仿宋" panose="02010609060101010101" pitchFamily="49" charset="-122"/>
                </a:endParaRPr>
              </a:p>
            </p:txBody>
          </p:sp>
          <p:sp>
            <p:nvSpPr>
              <p:cNvPr id="9" name="Text Box 16"/>
              <p:cNvSpPr txBox="1">
                <a:spLocks noChangeArrowheads="1"/>
              </p:cNvSpPr>
              <p:nvPr/>
            </p:nvSpPr>
            <p:spPr bwMode="auto">
              <a:xfrm>
                <a:off x="230" y="1059"/>
                <a:ext cx="5271" cy="1170"/>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339933"/>
                    </a:solidFill>
                    <a:latin typeface="+mj-lt"/>
                    <a:ea typeface="仿宋" panose="02010609060101010101" pitchFamily="49" charset="-122"/>
                  </a:rPr>
                  <a:t>        </a:t>
                </a:r>
                <a:r>
                  <a:rPr kumimoji="1" lang="zh-CN" altLang="en-US" sz="2000" b="1" dirty="0">
                    <a:solidFill>
                      <a:srgbClr val="339933"/>
                    </a:solidFill>
                    <a:latin typeface="+mj-lt"/>
                    <a:ea typeface="仿宋" panose="02010609060101010101" pitchFamily="49" charset="-122"/>
                  </a:rPr>
                  <a:t>算法是对特定问题求解步骤的一种描述，是为了解决一个或一类问题给出的一个确定的、有限长的操作序列。</a:t>
                </a:r>
                <a:endParaRPr kumimoji="1" lang="zh-CN" altLang="en-US" sz="2000" b="1" dirty="0" smtClean="0">
                  <a:solidFill>
                    <a:srgbClr val="339933"/>
                  </a:solidFill>
                  <a:latin typeface="+mj-lt"/>
                  <a:ea typeface="仿宋" panose="02010609060101010101" pitchFamily="49" charset="-122"/>
                </a:endParaRPr>
              </a:p>
            </p:txBody>
          </p:sp>
        </p:grpSp>
        <p:sp>
          <p:nvSpPr>
            <p:cNvPr id="47114" name="AutoShape 17"/>
            <p:cNvSpPr>
              <a:spLocks noChangeArrowheads="1"/>
            </p:cNvSpPr>
            <p:nvPr/>
          </p:nvSpPr>
          <p:spPr bwMode="auto">
            <a:xfrm>
              <a:off x="6732588" y="1125538"/>
              <a:ext cx="2087562" cy="574675"/>
            </a:xfrm>
            <a:prstGeom prst="flowChartTerminator">
              <a:avLst/>
            </a:prstGeom>
            <a:gradFill rotWithShape="1">
              <a:gsLst>
                <a:gs pos="0">
                  <a:srgbClr val="CCFFCC"/>
                </a:gs>
                <a:gs pos="50000">
                  <a:srgbClr val="FFFFFF"/>
                </a:gs>
                <a:gs pos="100000">
                  <a:srgbClr val="CCFFCC"/>
                </a:gs>
              </a:gsLst>
              <a:lin ang="5400000" scaled="1"/>
            </a:gradFill>
            <a:ln w="57150">
              <a:solidFill>
                <a:srgbClr val="339933"/>
              </a:solidFill>
              <a:miter lim="800000"/>
              <a:headEnd/>
              <a:tailEnd/>
            </a:ln>
          </p:spPr>
          <p:txBody>
            <a:bodyPr wrap="none" lIns="0" tIns="0" rIns="0" bIns="468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339933"/>
                  </a:solidFill>
                  <a:latin typeface="Times New Roman" panose="02020603050405020304" pitchFamily="18" charset="0"/>
                  <a:ea typeface="方正舒体" panose="02010601030101010101" pitchFamily="2" charset="-122"/>
                </a:rPr>
                <a:t>算法特性</a:t>
              </a:r>
            </a:p>
          </p:txBody>
        </p:sp>
        <p:sp>
          <p:nvSpPr>
            <p:cNvPr id="47115"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1" name="Line 33"/>
          <p:cNvSpPr>
            <a:spLocks noChangeShapeType="1"/>
          </p:cNvSpPr>
          <p:nvPr/>
        </p:nvSpPr>
        <p:spPr bwMode="auto">
          <a:xfrm>
            <a:off x="0" y="5695950"/>
            <a:ext cx="9144000" cy="0"/>
          </a:xfrm>
          <a:prstGeom prst="line">
            <a:avLst/>
          </a:prstGeom>
          <a:noFill/>
          <a:ln w="19050">
            <a:solidFill>
              <a:srgbClr val="3333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Text Box 22"/>
          <p:cNvSpPr txBox="1">
            <a:spLocks noChangeArrowheads="1"/>
          </p:cNvSpPr>
          <p:nvPr/>
        </p:nvSpPr>
        <p:spPr bwMode="auto">
          <a:xfrm>
            <a:off x="333375" y="5821363"/>
            <a:ext cx="8485188" cy="523875"/>
          </a:xfrm>
          <a:prstGeom prst="rect">
            <a:avLst/>
          </a:prstGeom>
          <a:noFill/>
          <a:ln>
            <a:noFill/>
          </a:ln>
          <a:effectLst/>
          <a:extLst>
            <a:ext uri="{909E8E84-426E-40DD-AFC4-6F175D3DCCD1}">
              <a14:hiddenFill xmlns:a14="http://schemas.microsoft.com/office/drawing/2010/main">
                <a:gradFill rotWithShape="0">
                  <a:gsLst>
                    <a:gs pos="0">
                      <a:srgbClr val="FFFFCC"/>
                    </a:gs>
                    <a:gs pos="50000">
                      <a:srgbClr val="FFFFFF"/>
                    </a:gs>
                    <a:gs pos="100000">
                      <a:srgbClr val="FFFFCC"/>
                    </a:gs>
                  </a:gsLst>
                  <a:lin ang="5400000" scaled="1"/>
                </a:gradFill>
              </a14:hiddenFill>
            </a:ext>
            <a:ext uri="{91240B29-F687-4F45-9708-019B960494DF}">
              <a14:hiddenLine xmlns:a14="http://schemas.microsoft.com/office/drawing/2010/main" w="57150">
                <a:solidFill>
                  <a:schemeClr val="hlink"/>
                </a:solidFill>
                <a:miter lim="800000"/>
                <a:headEnd/>
                <a:tailEnd/>
              </a14:hiddenLine>
            </a:ext>
          </a:extLst>
        </p:spPr>
        <p:txBody>
          <a:bodyPr>
            <a:spAutoFit/>
          </a:bodyPr>
          <a:lstStyle>
            <a:lvl1pPr defTabSz="7620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defTabSz="76200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defTabSz="7620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defTabSz="7620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defTabSz="7620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defTabSz="7620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defTabSz="7620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defTabSz="7620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defTabSz="7620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 typeface="Algerian" panose="04020705040A02060702" pitchFamily="82" charset="0"/>
              <a:buNone/>
              <a:defRPr/>
            </a:pPr>
            <a:r>
              <a:rPr kumimoji="1" lang="zh-CN" altLang="en-US" sz="2000" b="1" dirty="0" smtClean="0">
                <a:solidFill>
                  <a:srgbClr val="FF0000"/>
                </a:solidFill>
                <a:latin typeface="Times New Roman" panose="02020603050405020304" pitchFamily="18" charset="0"/>
                <a:ea typeface="黑体" panose="02010609060101010101" pitchFamily="49" charset="-122"/>
              </a:rPr>
              <a:t>例如：</a:t>
            </a:r>
            <a:r>
              <a:rPr kumimoji="1" lang="zh-CN" altLang="en-US" sz="2000" b="1" dirty="0">
                <a:ea typeface="仿宋" panose="02010609060101010101" pitchFamily="49" charset="-122"/>
              </a:rPr>
              <a:t>求两个整数 </a:t>
            </a:r>
            <a:r>
              <a:rPr kumimoji="1" lang="en-US" altLang="zh-CN" sz="2000" b="1" dirty="0">
                <a:ea typeface="仿宋" panose="02010609060101010101" pitchFamily="49" charset="-122"/>
              </a:rPr>
              <a:t>m </a:t>
            </a:r>
            <a:r>
              <a:rPr kumimoji="1" lang="zh-CN" altLang="en-US" sz="2000" b="1" dirty="0">
                <a:ea typeface="仿宋" panose="02010609060101010101" pitchFamily="49" charset="-122"/>
              </a:rPr>
              <a:t>和 </a:t>
            </a:r>
            <a:r>
              <a:rPr kumimoji="1" lang="en-US" altLang="zh-CN" sz="2000" b="1" dirty="0">
                <a:ea typeface="仿宋" panose="02010609060101010101" pitchFamily="49" charset="-122"/>
              </a:rPr>
              <a:t>n </a:t>
            </a:r>
            <a:r>
              <a:rPr kumimoji="1" lang="zh-CN" altLang="en-US" sz="2000" b="1" dirty="0">
                <a:ea typeface="仿宋" panose="02010609060101010101" pitchFamily="49" charset="-122"/>
              </a:rPr>
              <a:t>的最小公倍数，其结果即为算法的输出。</a:t>
            </a:r>
            <a:endParaRPr kumimoji="1" lang="zh-CN" altLang="en-US" sz="2000" b="1" dirty="0" smtClean="0">
              <a:latin typeface="+mj-lt"/>
              <a:ea typeface="仿宋" panose="02010609060101010101" pitchFamily="49" charset="-122"/>
            </a:endParaRPr>
          </a:p>
        </p:txBody>
      </p:sp>
      <p:sp>
        <p:nvSpPr>
          <p:cNvPr id="47110" name="Text Box 7"/>
          <p:cNvSpPr txBox="1">
            <a:spLocks noChangeArrowheads="1"/>
          </p:cNvSpPr>
          <p:nvPr/>
        </p:nvSpPr>
        <p:spPr bwMode="auto">
          <a:xfrm>
            <a:off x="107950" y="700088"/>
            <a:ext cx="228600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smtClean="0">
                <a:solidFill>
                  <a:srgbClr val="3333FF"/>
                </a:solidFill>
                <a:latin typeface="Arial" panose="020B0604020202020204" pitchFamily="34" charset="0"/>
                <a:ea typeface="黑体" panose="02010609060101010101" pitchFamily="49" charset="-122"/>
              </a:rPr>
              <a:t>1.4.1  </a:t>
            </a:r>
            <a:r>
              <a:rPr kumimoji="1" lang="zh-CN" altLang="en-US" sz="2200" b="1" dirty="0">
                <a:solidFill>
                  <a:srgbClr val="3333FF"/>
                </a:solidFill>
                <a:latin typeface="Arial" panose="020B0604020202020204" pitchFamily="34" charset="0"/>
                <a:ea typeface="黑体" panose="02010609060101010101" pitchFamily="49" charset="-122"/>
              </a:rPr>
              <a:t>算法概念</a:t>
            </a:r>
          </a:p>
        </p:txBody>
      </p:sp>
      <p:sp>
        <p:nvSpPr>
          <p:cNvPr id="47111" name="Rectangle 5"/>
          <p:cNvSpPr>
            <a:spLocks noChangeArrowheads="1"/>
          </p:cNvSpPr>
          <p:nvPr/>
        </p:nvSpPr>
        <p:spPr bwMode="auto">
          <a:xfrm>
            <a:off x="58738" y="92075"/>
            <a:ext cx="4440237"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dirty="0" smtClean="0">
                <a:solidFill>
                  <a:srgbClr val="FF0000"/>
                </a:solidFill>
                <a:latin typeface="Arial" panose="020B0604020202020204" pitchFamily="34" charset="0"/>
              </a:rPr>
              <a:t>1.4  </a:t>
            </a:r>
            <a:r>
              <a:rPr lang="zh-CN" altLang="en-US" sz="2400" b="1" dirty="0">
                <a:solidFill>
                  <a:srgbClr val="FF0000"/>
                </a:solidFill>
                <a:latin typeface="黑体" panose="02010609060101010101" pitchFamily="49" charset="-122"/>
                <a:ea typeface="黑体" panose="02010609060101010101" pitchFamily="49" charset="-122"/>
              </a:rPr>
              <a:t>算法描述及算法分析</a:t>
            </a:r>
          </a:p>
        </p:txBody>
      </p:sp>
    </p:spTree>
    <p:extLst>
      <p:ext uri="{BB962C8B-B14F-4D97-AF65-F5344CB8AC3E}">
        <p14:creationId xmlns:p14="http://schemas.microsoft.com/office/powerpoint/2010/main" val="166383910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10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ox(out)">
                                      <p:cBhvr>
                                        <p:cTn id="12" dur="500"/>
                                        <p:tgtEl>
                                          <p:spTgt spid="21"/>
                                        </p:tgtEl>
                                      </p:cBhvr>
                                    </p:animEffect>
                                  </p:childTnLst>
                                </p:cTn>
                              </p:par>
                            </p:childTnLst>
                          </p:cTn>
                        </p:par>
                        <p:par>
                          <p:cTn id="13" fill="hold" nodeType="afterGroup">
                            <p:stCondLst>
                              <p:cond delay="500"/>
                            </p:stCondLst>
                            <p:childTnLst>
                              <p:par>
                                <p:cTn id="14" presetID="12" presetClass="entr" presetSubtype="4"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slide(fromBottom)">
                                      <p:cBhvr>
                                        <p:cTn id="1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150"/>
          <p:cNvGrpSpPr>
            <a:grpSpLocks/>
          </p:cNvGrpSpPr>
          <p:nvPr/>
        </p:nvGrpSpPr>
        <p:grpSpPr bwMode="auto">
          <a:xfrm>
            <a:off x="250825" y="3462338"/>
            <a:ext cx="8640763" cy="1792287"/>
            <a:chOff x="864" y="2256"/>
            <a:chExt cx="3696" cy="1104"/>
          </a:xfrm>
        </p:grpSpPr>
        <p:sp>
          <p:nvSpPr>
            <p:cNvPr id="24" name="AutoShape 151"/>
            <p:cNvSpPr>
              <a:spLocks noChangeArrowheads="1"/>
            </p:cNvSpPr>
            <p:nvPr/>
          </p:nvSpPr>
          <p:spPr bwMode="auto">
            <a:xfrm flipV="1">
              <a:off x="864" y="2256"/>
              <a:ext cx="3696" cy="1104"/>
            </a:xfrm>
            <a:prstGeom prst="wedgeRectCallout">
              <a:avLst>
                <a:gd name="adj1" fmla="val -1898"/>
                <a:gd name="adj2" fmla="val 87407"/>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spcBef>
                  <a:spcPct val="0"/>
                </a:spcBef>
                <a:buFontTx/>
                <a:buNone/>
                <a:defRPr/>
              </a:pPr>
              <a:endParaRPr kumimoji="1" lang="zh-CN" altLang="zh-CN" sz="2000" smtClean="0">
                <a:solidFill>
                  <a:srgbClr val="996633"/>
                </a:solidFill>
                <a:latin typeface="+mj-lt"/>
                <a:ea typeface="楷体" panose="02010609060101010101" pitchFamily="49" charset="-122"/>
              </a:endParaRPr>
            </a:p>
          </p:txBody>
        </p:sp>
        <p:sp>
          <p:nvSpPr>
            <p:cNvPr id="25" name="Text Box 152"/>
            <p:cNvSpPr txBox="1">
              <a:spLocks noChangeArrowheads="1"/>
            </p:cNvSpPr>
            <p:nvPr/>
          </p:nvSpPr>
          <p:spPr bwMode="auto">
            <a:xfrm>
              <a:off x="960" y="2361"/>
              <a:ext cx="3505" cy="884"/>
            </a:xfrm>
            <a:prstGeom prst="rect">
              <a:avLst/>
            </a:prstGeom>
            <a:noFill/>
            <a:ln>
              <a:noFill/>
            </a:ln>
            <a:effectLst/>
            <a:extLst>
              <a:ext uri="{909E8E84-426E-40DD-AFC4-6F175D3DCCD1}">
                <a14:hiddenFill xmlns:a14="http://schemas.microsoft.com/office/drawing/2010/main">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tIns="10800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FFFF00"/>
                  </a:solidFill>
                  <a:latin typeface="+mj-lt"/>
                  <a:ea typeface="楷体" panose="02010609060101010101" pitchFamily="49" charset="-122"/>
                </a:rPr>
                <a:t>        </a:t>
              </a:r>
              <a:r>
                <a:rPr kumimoji="1" lang="zh-CN" altLang="en-US" sz="2000" b="1" dirty="0" smtClean="0">
                  <a:solidFill>
                    <a:srgbClr val="FFFF00"/>
                  </a:solidFill>
                  <a:latin typeface="+mj-lt"/>
                  <a:ea typeface="楷体" panose="02010609060101010101" pitchFamily="49" charset="-122"/>
                </a:rPr>
                <a:t>算法和程序是不同的。程序是对一个算法使用某种程序设计语言的具体实现，原则上，任何一个算法都可以用任何一种程序设计语言实现。算法的有穷性意味着不是所有的计算机程序都是算法。</a:t>
              </a:r>
              <a:r>
                <a:rPr kumimoji="1" lang="zh-CN" altLang="en-US" sz="2000" dirty="0" smtClean="0">
                  <a:solidFill>
                    <a:srgbClr val="FFFF00"/>
                  </a:solidFill>
                  <a:latin typeface="+mj-lt"/>
                  <a:ea typeface="楷体" panose="02010609060101010101" pitchFamily="49" charset="-122"/>
                </a:rPr>
                <a:t> </a:t>
              </a:r>
            </a:p>
          </p:txBody>
        </p:sp>
      </p:grpSp>
      <p:sp>
        <p:nvSpPr>
          <p:cNvPr id="49156" name="Text Box 7"/>
          <p:cNvSpPr txBox="1">
            <a:spLocks noChangeArrowheads="1"/>
          </p:cNvSpPr>
          <p:nvPr/>
        </p:nvSpPr>
        <p:spPr bwMode="auto">
          <a:xfrm>
            <a:off x="107950" y="700088"/>
            <a:ext cx="228600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smtClean="0">
                <a:solidFill>
                  <a:srgbClr val="3333FF"/>
                </a:solidFill>
                <a:latin typeface="Arial" panose="020B0604020202020204" pitchFamily="34" charset="0"/>
                <a:ea typeface="黑体" panose="02010609060101010101" pitchFamily="49" charset="-122"/>
              </a:rPr>
              <a:t>1.4.1  </a:t>
            </a:r>
            <a:r>
              <a:rPr kumimoji="1" lang="zh-CN" altLang="en-US" sz="2200" b="1" dirty="0">
                <a:solidFill>
                  <a:srgbClr val="3333FF"/>
                </a:solidFill>
                <a:latin typeface="Arial" panose="020B0604020202020204" pitchFamily="34" charset="0"/>
                <a:ea typeface="黑体" panose="02010609060101010101" pitchFamily="49" charset="-122"/>
              </a:rPr>
              <a:t>算法概念</a:t>
            </a:r>
          </a:p>
        </p:txBody>
      </p:sp>
      <p:grpSp>
        <p:nvGrpSpPr>
          <p:cNvPr id="14" name="组合 1"/>
          <p:cNvGrpSpPr>
            <a:grpSpLocks/>
          </p:cNvGrpSpPr>
          <p:nvPr/>
        </p:nvGrpSpPr>
        <p:grpSpPr bwMode="auto">
          <a:xfrm>
            <a:off x="34925" y="381000"/>
            <a:ext cx="8858250" cy="2444750"/>
            <a:chOff x="34925" y="381000"/>
            <a:chExt cx="8858250" cy="2444826"/>
          </a:xfrm>
        </p:grpSpPr>
        <p:sp>
          <p:nvSpPr>
            <p:cNvPr id="15" name="Rectangle 8"/>
            <p:cNvSpPr>
              <a:spLocks noChangeArrowheads="1"/>
            </p:cNvSpPr>
            <p:nvPr/>
          </p:nvSpPr>
          <p:spPr bwMode="auto">
            <a:xfrm>
              <a:off x="203200" y="1127126"/>
              <a:ext cx="2468563" cy="69850"/>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nvGrpSpPr>
            <p:cNvPr id="16" name="Group 14"/>
            <p:cNvGrpSpPr>
              <a:grpSpLocks/>
            </p:cNvGrpSpPr>
            <p:nvPr/>
          </p:nvGrpSpPr>
          <p:grpSpPr bwMode="auto">
            <a:xfrm>
              <a:off x="204788" y="1557338"/>
              <a:ext cx="8688387" cy="1268488"/>
              <a:chOff x="129" y="960"/>
              <a:chExt cx="5473" cy="1486"/>
            </a:xfrm>
          </p:grpSpPr>
          <p:sp>
            <p:nvSpPr>
              <p:cNvPr id="19" name="Rectangle 15"/>
              <p:cNvSpPr>
                <a:spLocks noChangeArrowheads="1"/>
              </p:cNvSpPr>
              <p:nvPr/>
            </p:nvSpPr>
            <p:spPr bwMode="auto">
              <a:xfrm>
                <a:off x="129" y="960"/>
                <a:ext cx="5473" cy="1486"/>
              </a:xfrm>
              <a:prstGeom prst="rect">
                <a:avLst/>
              </a:prstGeom>
              <a:gradFill rotWithShape="0">
                <a:gsLst>
                  <a:gs pos="0">
                    <a:srgbClr val="CCFFCC"/>
                  </a:gs>
                  <a:gs pos="50000">
                    <a:srgbClr val="FFFFFF"/>
                  </a:gs>
                  <a:gs pos="100000">
                    <a:srgbClr val="CCFFCC"/>
                  </a:gs>
                </a:gsLst>
                <a:lin ang="2700000" scaled="1"/>
              </a:gradFill>
              <a:ln w="57150">
                <a:solidFill>
                  <a:srgbClr val="339933"/>
                </a:solidFill>
                <a:miter lim="800000"/>
                <a:headEnd/>
                <a:tailEnd/>
              </a:ln>
              <a:effec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spcBef>
                    <a:spcPct val="0"/>
                  </a:spcBef>
                  <a:buFontTx/>
                  <a:buNone/>
                  <a:defRPr/>
                </a:pPr>
                <a:endParaRPr kumimoji="1" lang="zh-CN" altLang="zh-CN" sz="2000" b="1" smtClean="0">
                  <a:solidFill>
                    <a:srgbClr val="333399"/>
                  </a:solidFill>
                  <a:latin typeface="+mj-lt"/>
                  <a:ea typeface="仿宋" panose="02010609060101010101" pitchFamily="49" charset="-122"/>
                </a:endParaRPr>
              </a:p>
            </p:txBody>
          </p:sp>
          <p:sp>
            <p:nvSpPr>
              <p:cNvPr id="20" name="Text Box 16"/>
              <p:cNvSpPr txBox="1">
                <a:spLocks noChangeArrowheads="1"/>
              </p:cNvSpPr>
              <p:nvPr/>
            </p:nvSpPr>
            <p:spPr bwMode="auto">
              <a:xfrm>
                <a:off x="230" y="1059"/>
                <a:ext cx="5271" cy="1170"/>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339933"/>
                    </a:solidFill>
                    <a:latin typeface="+mj-lt"/>
                    <a:ea typeface="仿宋" panose="02010609060101010101" pitchFamily="49" charset="-122"/>
                  </a:rPr>
                  <a:t>        </a:t>
                </a:r>
                <a:r>
                  <a:rPr kumimoji="1" lang="zh-CN" altLang="en-US" sz="2000" b="1" dirty="0">
                    <a:solidFill>
                      <a:srgbClr val="339933"/>
                    </a:solidFill>
                    <a:latin typeface="+mj-lt"/>
                    <a:ea typeface="仿宋" panose="02010609060101010101" pitchFamily="49" charset="-122"/>
                  </a:rPr>
                  <a:t>算法是对特定问题求解步骤的一种描述，是为了解决一个或一类问题给出的一个确定的、有限长的操作序列。</a:t>
                </a:r>
                <a:endParaRPr kumimoji="1" lang="zh-CN" altLang="en-US" sz="2000" b="1" dirty="0" smtClean="0">
                  <a:solidFill>
                    <a:srgbClr val="339933"/>
                  </a:solidFill>
                  <a:latin typeface="+mj-lt"/>
                  <a:ea typeface="仿宋" panose="02010609060101010101" pitchFamily="49" charset="-122"/>
                </a:endParaRPr>
              </a:p>
            </p:txBody>
          </p:sp>
        </p:grpSp>
        <p:sp>
          <p:nvSpPr>
            <p:cNvPr id="17" name="AutoShape 17"/>
            <p:cNvSpPr>
              <a:spLocks noChangeArrowheads="1"/>
            </p:cNvSpPr>
            <p:nvPr/>
          </p:nvSpPr>
          <p:spPr bwMode="auto">
            <a:xfrm>
              <a:off x="6732588" y="1125538"/>
              <a:ext cx="2087562" cy="574675"/>
            </a:xfrm>
            <a:prstGeom prst="flowChartTerminator">
              <a:avLst/>
            </a:prstGeom>
            <a:gradFill rotWithShape="1">
              <a:gsLst>
                <a:gs pos="0">
                  <a:srgbClr val="CCFFCC"/>
                </a:gs>
                <a:gs pos="50000">
                  <a:srgbClr val="FFFFFF"/>
                </a:gs>
                <a:gs pos="100000">
                  <a:srgbClr val="CCFFCC"/>
                </a:gs>
              </a:gsLst>
              <a:lin ang="5400000" scaled="1"/>
            </a:gradFill>
            <a:ln w="57150">
              <a:solidFill>
                <a:srgbClr val="339933"/>
              </a:solidFill>
              <a:miter lim="800000"/>
              <a:headEnd/>
              <a:tailEnd/>
            </a:ln>
          </p:spPr>
          <p:txBody>
            <a:bodyPr wrap="none" lIns="0" tIns="0" rIns="0" bIns="468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339933"/>
                  </a:solidFill>
                  <a:latin typeface="Times New Roman" panose="02020603050405020304" pitchFamily="18" charset="0"/>
                  <a:ea typeface="方正舒体" panose="02010601030101010101" pitchFamily="2" charset="-122"/>
                </a:rPr>
                <a:t>算法特性</a:t>
              </a:r>
            </a:p>
          </p:txBody>
        </p:sp>
        <p:sp>
          <p:nvSpPr>
            <p:cNvPr id="18"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49157" name="Rectangle 5"/>
          <p:cNvSpPr>
            <a:spLocks noChangeArrowheads="1"/>
          </p:cNvSpPr>
          <p:nvPr/>
        </p:nvSpPr>
        <p:spPr bwMode="auto">
          <a:xfrm>
            <a:off x="58738" y="92075"/>
            <a:ext cx="4440237"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dirty="0" smtClean="0">
                <a:solidFill>
                  <a:srgbClr val="FF0000"/>
                </a:solidFill>
                <a:latin typeface="Arial" panose="020B0604020202020204" pitchFamily="34" charset="0"/>
              </a:rPr>
              <a:t>1.4  </a:t>
            </a:r>
            <a:r>
              <a:rPr lang="zh-CN" altLang="en-US" sz="2400" b="1" dirty="0">
                <a:solidFill>
                  <a:srgbClr val="FF0000"/>
                </a:solidFill>
                <a:latin typeface="黑体" panose="02010609060101010101" pitchFamily="49" charset="-122"/>
                <a:ea typeface="黑体" panose="02010609060101010101" pitchFamily="49" charset="-122"/>
              </a:rPr>
              <a:t>算法描述及算法分析</a:t>
            </a:r>
          </a:p>
        </p:txBody>
      </p:sp>
    </p:spTree>
    <p:extLst>
      <p:ext uri="{BB962C8B-B14F-4D97-AF65-F5344CB8AC3E}">
        <p14:creationId xmlns:p14="http://schemas.microsoft.com/office/powerpoint/2010/main" val="287416865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3"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trips(upRight)">
                                      <p:cBhvr>
                                        <p:cTn id="7" dur="500"/>
                                        <p:tgtEl>
                                          <p:spTgt spid="23"/>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2" name="组合 7"/>
          <p:cNvGrpSpPr>
            <a:grpSpLocks/>
          </p:cNvGrpSpPr>
          <p:nvPr/>
        </p:nvGrpSpPr>
        <p:grpSpPr bwMode="auto">
          <a:xfrm>
            <a:off x="34925" y="381000"/>
            <a:ext cx="7632700" cy="815975"/>
            <a:chOff x="34925" y="381000"/>
            <a:chExt cx="7632700" cy="815976"/>
          </a:xfrm>
        </p:grpSpPr>
        <p:sp>
          <p:nvSpPr>
            <p:cNvPr id="51216" name="Rectangle 8"/>
            <p:cNvSpPr>
              <a:spLocks noChangeArrowheads="1"/>
            </p:cNvSpPr>
            <p:nvPr/>
          </p:nvSpPr>
          <p:spPr bwMode="auto">
            <a:xfrm>
              <a:off x="203200" y="1127126"/>
              <a:ext cx="2468563" cy="69850"/>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1217"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9" name="Group 19"/>
          <p:cNvGrpSpPr>
            <a:grpSpLocks/>
          </p:cNvGrpSpPr>
          <p:nvPr/>
        </p:nvGrpSpPr>
        <p:grpSpPr bwMode="auto">
          <a:xfrm>
            <a:off x="204788" y="1557338"/>
            <a:ext cx="8688387" cy="792162"/>
            <a:chOff x="129" y="960"/>
            <a:chExt cx="5473" cy="928"/>
          </a:xfrm>
        </p:grpSpPr>
        <p:sp>
          <p:nvSpPr>
            <p:cNvPr id="10" name="Rectangle 20"/>
            <p:cNvSpPr>
              <a:spLocks noChangeArrowheads="1"/>
            </p:cNvSpPr>
            <p:nvPr/>
          </p:nvSpPr>
          <p:spPr bwMode="auto">
            <a:xfrm>
              <a:off x="129" y="960"/>
              <a:ext cx="5473" cy="928"/>
            </a:xfrm>
            <a:prstGeom prst="rect">
              <a:avLst/>
            </a:prstGeom>
            <a:gradFill rotWithShape="0">
              <a:gsLst>
                <a:gs pos="0">
                  <a:srgbClr val="FFFFCC"/>
                </a:gs>
                <a:gs pos="50000">
                  <a:srgbClr val="FFFFFF"/>
                </a:gs>
                <a:gs pos="100000">
                  <a:srgbClr val="FFFFCC"/>
                </a:gs>
              </a:gsLst>
              <a:lin ang="2700000" scaled="1"/>
            </a:gradFill>
            <a:ln w="57150">
              <a:solidFill>
                <a:srgbClr val="CC6600"/>
              </a:solidFill>
              <a:miter lim="800000"/>
              <a:headEnd/>
              <a:tailEnd/>
            </a:ln>
            <a:effec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spcBef>
                  <a:spcPct val="0"/>
                </a:spcBef>
                <a:buFontTx/>
                <a:buNone/>
                <a:defRPr/>
              </a:pPr>
              <a:endParaRPr kumimoji="1" lang="zh-CN" altLang="zh-CN" sz="2000" b="1" smtClean="0">
                <a:solidFill>
                  <a:srgbClr val="333399"/>
                </a:solidFill>
                <a:latin typeface="+mj-lt"/>
                <a:ea typeface="仿宋" panose="02010609060101010101" pitchFamily="49" charset="-122"/>
              </a:endParaRPr>
            </a:p>
          </p:txBody>
        </p:sp>
        <p:sp>
          <p:nvSpPr>
            <p:cNvPr id="11" name="Text Box 21"/>
            <p:cNvSpPr txBox="1">
              <a:spLocks noChangeArrowheads="1"/>
            </p:cNvSpPr>
            <p:nvPr/>
          </p:nvSpPr>
          <p:spPr bwMode="auto">
            <a:xfrm>
              <a:off x="230" y="1023"/>
              <a:ext cx="5271" cy="666"/>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CC6600"/>
                  </a:solidFill>
                  <a:latin typeface="+mj-lt"/>
                  <a:ea typeface="仿宋" panose="02010609060101010101" pitchFamily="49" charset="-122"/>
                </a:rPr>
                <a:t>        </a:t>
              </a:r>
              <a:r>
                <a:rPr kumimoji="1" lang="zh-CN" altLang="en-US" sz="2000" b="1" dirty="0" smtClean="0">
                  <a:solidFill>
                    <a:srgbClr val="CC6600"/>
                  </a:solidFill>
                  <a:latin typeface="+mj-lt"/>
                  <a:ea typeface="仿宋" panose="02010609060101010101" pitchFamily="49" charset="-122"/>
                </a:rPr>
                <a:t>算法的设计首先要满足五个重要特性，此外还需要达到四个目标。</a:t>
              </a:r>
              <a:r>
                <a:rPr kumimoji="1" lang="zh-CN" altLang="en-US" sz="2000" dirty="0" smtClean="0">
                  <a:solidFill>
                    <a:srgbClr val="CC6600"/>
                  </a:solidFill>
                  <a:latin typeface="+mj-lt"/>
                  <a:ea typeface="仿宋" panose="02010609060101010101" pitchFamily="49" charset="-122"/>
                </a:rPr>
                <a:t> </a:t>
              </a:r>
            </a:p>
          </p:txBody>
        </p:sp>
      </p:grpSp>
      <p:sp>
        <p:nvSpPr>
          <p:cNvPr id="12" name="AutoShape 22"/>
          <p:cNvSpPr>
            <a:spLocks noChangeArrowheads="1"/>
          </p:cNvSpPr>
          <p:nvPr/>
        </p:nvSpPr>
        <p:spPr bwMode="auto">
          <a:xfrm>
            <a:off x="6732588" y="1125538"/>
            <a:ext cx="2087562" cy="574675"/>
          </a:xfrm>
          <a:prstGeom prst="flowChartTerminator">
            <a:avLst/>
          </a:prstGeom>
          <a:gradFill rotWithShape="1">
            <a:gsLst>
              <a:gs pos="0">
                <a:srgbClr val="FFFFCC"/>
              </a:gs>
              <a:gs pos="50000">
                <a:srgbClr val="FFFFFF"/>
              </a:gs>
              <a:gs pos="100000">
                <a:srgbClr val="FFFFCC"/>
              </a:gs>
            </a:gsLst>
            <a:lin ang="5400000" scaled="1"/>
          </a:gradFill>
          <a:ln w="57150">
            <a:solidFill>
              <a:srgbClr val="CC6600"/>
            </a:solidFill>
            <a:miter lim="800000"/>
            <a:headEnd/>
            <a:tailEnd/>
          </a:ln>
        </p:spPr>
        <p:txBody>
          <a:bodyPr wrap="none" lIns="0" tIns="0" rIns="0" bIns="468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CC6600"/>
                </a:solidFill>
                <a:latin typeface="Times New Roman" panose="02020603050405020304" pitchFamily="18" charset="0"/>
                <a:ea typeface="方正舒体" panose="02010601030101010101" pitchFamily="2" charset="-122"/>
              </a:rPr>
              <a:t>设计要求</a:t>
            </a:r>
          </a:p>
        </p:txBody>
      </p:sp>
      <p:grpSp>
        <p:nvGrpSpPr>
          <p:cNvPr id="13" name="Group 41"/>
          <p:cNvGrpSpPr>
            <a:grpSpLocks/>
          </p:cNvGrpSpPr>
          <p:nvPr/>
        </p:nvGrpSpPr>
        <p:grpSpPr bwMode="auto">
          <a:xfrm>
            <a:off x="323850" y="2636838"/>
            <a:ext cx="8494713" cy="1909762"/>
            <a:chOff x="204" y="1706"/>
            <a:chExt cx="5351" cy="1203"/>
          </a:xfrm>
        </p:grpSpPr>
        <p:sp>
          <p:nvSpPr>
            <p:cNvPr id="51208" name="Text Box 32"/>
            <p:cNvSpPr txBox="1">
              <a:spLocks noChangeArrowheads="1"/>
            </p:cNvSpPr>
            <p:nvPr/>
          </p:nvSpPr>
          <p:spPr bwMode="auto">
            <a:xfrm>
              <a:off x="204" y="1706"/>
              <a:ext cx="254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chemeClr val="tx2"/>
                  </a:solidFill>
                  <a:latin typeface="Arial" panose="020B0604020202020204" pitchFamily="34" charset="0"/>
                  <a:ea typeface="仿宋" panose="02010609060101010101" pitchFamily="49" charset="-122"/>
                  <a:cs typeface="Arial" panose="020B0604020202020204" pitchFamily="34" charset="0"/>
                </a:rPr>
                <a:t>(1) </a:t>
              </a:r>
              <a:r>
                <a:rPr kumimoji="1" lang="zh-CN" altLang="en-US" sz="2000" b="1">
                  <a:latin typeface="Arial" panose="020B0604020202020204" pitchFamily="34" charset="0"/>
                  <a:ea typeface="仿宋" panose="02010609060101010101" pitchFamily="49" charset="-122"/>
                  <a:cs typeface="Arial" panose="020B0604020202020204" pitchFamily="34" charset="0"/>
                </a:rPr>
                <a:t>正确性 </a:t>
              </a:r>
              <a:r>
                <a:rPr kumimoji="1" lang="en-US" altLang="zh-CN" sz="2000" b="1">
                  <a:latin typeface="Arial" panose="020B0604020202020204" pitchFamily="34" charset="0"/>
                  <a:ea typeface="仿宋" panose="02010609060101010101" pitchFamily="49" charset="-122"/>
                  <a:cs typeface="Arial" panose="020B0604020202020204" pitchFamily="34" charset="0"/>
                </a:rPr>
                <a:t>(Correctness)</a:t>
              </a:r>
              <a:endParaRPr kumimoji="1" lang="en-US" altLang="zh-CN" sz="2000">
                <a:latin typeface="Arial" panose="020B0604020202020204" pitchFamily="34" charset="0"/>
                <a:ea typeface="仿宋" panose="02010609060101010101" pitchFamily="49" charset="-122"/>
                <a:cs typeface="Arial" panose="020B0604020202020204" pitchFamily="34" charset="0"/>
              </a:endParaRPr>
            </a:p>
          </p:txBody>
        </p:sp>
        <p:sp>
          <p:nvSpPr>
            <p:cNvPr id="51209" name="Text Box 33"/>
            <p:cNvSpPr txBox="1">
              <a:spLocks noChangeArrowheads="1"/>
            </p:cNvSpPr>
            <p:nvPr/>
          </p:nvSpPr>
          <p:spPr bwMode="auto">
            <a:xfrm>
              <a:off x="204" y="2024"/>
              <a:ext cx="249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(2)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可读性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(Readability)</a:t>
              </a:r>
              <a:endParaRPr kumimoji="1" lang="en-US" altLang="zh-CN" sz="2000">
                <a:solidFill>
                  <a:srgbClr val="66CCFF"/>
                </a:solidFill>
                <a:latin typeface="Arial" panose="020B0604020202020204" pitchFamily="34" charset="0"/>
                <a:ea typeface="仿宋" panose="02010609060101010101" pitchFamily="49" charset="-122"/>
                <a:cs typeface="Arial" panose="020B0604020202020204" pitchFamily="34" charset="0"/>
              </a:endParaRPr>
            </a:p>
          </p:txBody>
        </p:sp>
        <p:sp>
          <p:nvSpPr>
            <p:cNvPr id="51210" name="Text Box 34"/>
            <p:cNvSpPr txBox="1">
              <a:spLocks noChangeArrowheads="1"/>
            </p:cNvSpPr>
            <p:nvPr/>
          </p:nvSpPr>
          <p:spPr bwMode="auto">
            <a:xfrm>
              <a:off x="204" y="2341"/>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(3)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鲁棒性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(Robustness)</a:t>
              </a:r>
              <a:endParaRPr kumimoji="1" lang="en-US" altLang="zh-CN" sz="2000">
                <a:solidFill>
                  <a:srgbClr val="66CCFF"/>
                </a:solidFill>
                <a:latin typeface="Arial" panose="020B0604020202020204" pitchFamily="34" charset="0"/>
                <a:ea typeface="仿宋" panose="02010609060101010101" pitchFamily="49" charset="-122"/>
                <a:cs typeface="Arial" panose="020B0604020202020204" pitchFamily="34" charset="0"/>
              </a:endParaRPr>
            </a:p>
          </p:txBody>
        </p:sp>
        <p:sp>
          <p:nvSpPr>
            <p:cNvPr id="51211" name="Text Box 36"/>
            <p:cNvSpPr txBox="1">
              <a:spLocks noChangeArrowheads="1"/>
            </p:cNvSpPr>
            <p:nvPr/>
          </p:nvSpPr>
          <p:spPr bwMode="auto">
            <a:xfrm>
              <a:off x="204" y="2659"/>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(4)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高效性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(High-Efficiency)</a:t>
              </a:r>
              <a:endParaRPr kumimoji="1" lang="en-US" altLang="zh-CN" sz="2000">
                <a:solidFill>
                  <a:srgbClr val="66CCFF"/>
                </a:solidFill>
                <a:latin typeface="Arial" panose="020B0604020202020204" pitchFamily="34" charset="0"/>
                <a:ea typeface="仿宋" panose="02010609060101010101" pitchFamily="49" charset="-122"/>
                <a:cs typeface="Arial" panose="020B0604020202020204" pitchFamily="34" charset="0"/>
              </a:endParaRPr>
            </a:p>
          </p:txBody>
        </p:sp>
        <p:sp>
          <p:nvSpPr>
            <p:cNvPr id="51212" name="AutoShape 37"/>
            <p:cNvSpPr>
              <a:spLocks noChangeArrowheads="1"/>
            </p:cNvSpPr>
            <p:nvPr/>
          </p:nvSpPr>
          <p:spPr bwMode="auto">
            <a:xfrm>
              <a:off x="2426" y="1751"/>
              <a:ext cx="3129" cy="1135"/>
            </a:xfrm>
            <a:prstGeom prst="roundRect">
              <a:avLst>
                <a:gd name="adj" fmla="val 5583"/>
              </a:avLst>
            </a:prstGeom>
            <a:solidFill>
              <a:srgbClr val="FFFFFF"/>
            </a:solidFill>
            <a:ln w="57150">
              <a:solidFill>
                <a:srgbClr val="3333FF"/>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solidFill>
                  <a:srgbClr val="3333FF"/>
                </a:solidFill>
                <a:latin typeface="Arial" panose="020B0604020202020204" pitchFamily="34" charset="0"/>
                <a:ea typeface="仿宋" panose="02010609060101010101" pitchFamily="49" charset="-122"/>
                <a:cs typeface="Arial" panose="020B0604020202020204" pitchFamily="34" charset="0"/>
              </a:endParaRPr>
            </a:p>
          </p:txBody>
        </p:sp>
        <p:sp>
          <p:nvSpPr>
            <p:cNvPr id="51213" name="Text Box 38"/>
            <p:cNvSpPr txBox="1">
              <a:spLocks noChangeArrowheads="1"/>
            </p:cNvSpPr>
            <p:nvPr/>
          </p:nvSpPr>
          <p:spPr bwMode="auto">
            <a:xfrm>
              <a:off x="2562" y="1853"/>
              <a:ext cx="2856" cy="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        正确的算法首先应该没有语法错误，其次对于任何合法的输入数据能够得出符合要求的结果。</a:t>
              </a:r>
              <a:endParaRPr kumimoji="1" lang="zh-CN" altLang="en-US" sz="2000">
                <a:solidFill>
                  <a:srgbClr val="000000"/>
                </a:solidFill>
                <a:latin typeface="Arial" panose="020B0604020202020204" pitchFamily="34" charset="0"/>
                <a:ea typeface="仿宋" panose="02010609060101010101" pitchFamily="49" charset="-122"/>
                <a:cs typeface="Arial" panose="020B0604020202020204" pitchFamily="34" charset="0"/>
              </a:endParaRPr>
            </a:p>
          </p:txBody>
        </p:sp>
      </p:grpSp>
      <p:sp>
        <p:nvSpPr>
          <p:cNvPr id="51206" name="Text Box 7"/>
          <p:cNvSpPr txBox="1">
            <a:spLocks noChangeArrowheads="1"/>
          </p:cNvSpPr>
          <p:nvPr/>
        </p:nvSpPr>
        <p:spPr bwMode="auto">
          <a:xfrm>
            <a:off x="107950" y="700088"/>
            <a:ext cx="228600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smtClean="0">
                <a:solidFill>
                  <a:srgbClr val="3333FF"/>
                </a:solidFill>
                <a:latin typeface="Arial" panose="020B0604020202020204" pitchFamily="34" charset="0"/>
                <a:ea typeface="黑体" panose="02010609060101010101" pitchFamily="49" charset="-122"/>
              </a:rPr>
              <a:t>1.4.1  </a:t>
            </a:r>
            <a:r>
              <a:rPr kumimoji="1" lang="zh-CN" altLang="en-US" sz="2200" b="1" dirty="0">
                <a:solidFill>
                  <a:srgbClr val="3333FF"/>
                </a:solidFill>
                <a:latin typeface="Arial" panose="020B0604020202020204" pitchFamily="34" charset="0"/>
                <a:ea typeface="黑体" panose="02010609060101010101" pitchFamily="49" charset="-122"/>
              </a:rPr>
              <a:t>算法概念</a:t>
            </a:r>
          </a:p>
        </p:txBody>
      </p:sp>
      <p:sp>
        <p:nvSpPr>
          <p:cNvPr id="51207" name="Rectangle 5"/>
          <p:cNvSpPr>
            <a:spLocks noChangeArrowheads="1"/>
          </p:cNvSpPr>
          <p:nvPr/>
        </p:nvSpPr>
        <p:spPr bwMode="auto">
          <a:xfrm>
            <a:off x="58738" y="92075"/>
            <a:ext cx="4440237"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dirty="0" smtClean="0">
                <a:solidFill>
                  <a:srgbClr val="FF0000"/>
                </a:solidFill>
                <a:latin typeface="Arial" panose="020B0604020202020204" pitchFamily="34" charset="0"/>
              </a:rPr>
              <a:t>1.4  </a:t>
            </a:r>
            <a:r>
              <a:rPr lang="zh-CN" altLang="en-US" sz="2400" b="1" dirty="0">
                <a:solidFill>
                  <a:srgbClr val="FF0000"/>
                </a:solidFill>
                <a:latin typeface="黑体" panose="02010609060101010101" pitchFamily="49" charset="-122"/>
                <a:ea typeface="黑体" panose="02010609060101010101" pitchFamily="49" charset="-122"/>
              </a:rPr>
              <a:t>算法描述及算法分析</a:t>
            </a:r>
          </a:p>
        </p:txBody>
      </p:sp>
    </p:spTree>
    <p:extLst>
      <p:ext uri="{BB962C8B-B14F-4D97-AF65-F5344CB8AC3E}">
        <p14:creationId xmlns:p14="http://schemas.microsoft.com/office/powerpoint/2010/main" val="135304585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out)">
                                      <p:cBhvr>
                                        <p:cTn id="7" dur="500"/>
                                        <p:tgtEl>
                                          <p:spTgt spid="12"/>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6" name="组合 21"/>
          <p:cNvGrpSpPr>
            <a:grpSpLocks/>
          </p:cNvGrpSpPr>
          <p:nvPr/>
        </p:nvGrpSpPr>
        <p:grpSpPr bwMode="auto">
          <a:xfrm>
            <a:off x="34925" y="381000"/>
            <a:ext cx="8858250" cy="1968500"/>
            <a:chOff x="34925" y="381000"/>
            <a:chExt cx="8858250" cy="1968500"/>
          </a:xfrm>
        </p:grpSpPr>
        <p:grpSp>
          <p:nvGrpSpPr>
            <p:cNvPr id="52236" name="组合 20"/>
            <p:cNvGrpSpPr>
              <a:grpSpLocks/>
            </p:cNvGrpSpPr>
            <p:nvPr/>
          </p:nvGrpSpPr>
          <p:grpSpPr bwMode="auto">
            <a:xfrm>
              <a:off x="34925" y="381000"/>
              <a:ext cx="8858250" cy="1968500"/>
              <a:chOff x="34925" y="381000"/>
              <a:chExt cx="8858250" cy="1968500"/>
            </a:xfrm>
          </p:grpSpPr>
          <p:grpSp>
            <p:nvGrpSpPr>
              <p:cNvPr id="52238" name="组合 7"/>
              <p:cNvGrpSpPr>
                <a:grpSpLocks/>
              </p:cNvGrpSpPr>
              <p:nvPr/>
            </p:nvGrpSpPr>
            <p:grpSpPr bwMode="auto">
              <a:xfrm>
                <a:off x="34925" y="381000"/>
                <a:ext cx="7632700" cy="815976"/>
                <a:chOff x="34925" y="381000"/>
                <a:chExt cx="7632700" cy="815976"/>
              </a:xfrm>
            </p:grpSpPr>
            <p:sp>
              <p:nvSpPr>
                <p:cNvPr id="52242" name="Rectangle 8"/>
                <p:cNvSpPr>
                  <a:spLocks noChangeArrowheads="1"/>
                </p:cNvSpPr>
                <p:nvPr/>
              </p:nvSpPr>
              <p:spPr bwMode="auto">
                <a:xfrm>
                  <a:off x="203200" y="1127126"/>
                  <a:ext cx="2468563" cy="69850"/>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2243"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2239" name="Group 19"/>
              <p:cNvGrpSpPr>
                <a:grpSpLocks/>
              </p:cNvGrpSpPr>
              <p:nvPr/>
            </p:nvGrpSpPr>
            <p:grpSpPr bwMode="auto">
              <a:xfrm>
                <a:off x="204788" y="1557338"/>
                <a:ext cx="8688387" cy="792162"/>
                <a:chOff x="129" y="960"/>
                <a:chExt cx="5473" cy="928"/>
              </a:xfrm>
            </p:grpSpPr>
            <p:sp>
              <p:nvSpPr>
                <p:cNvPr id="10" name="Rectangle 20"/>
                <p:cNvSpPr>
                  <a:spLocks noChangeArrowheads="1"/>
                </p:cNvSpPr>
                <p:nvPr/>
              </p:nvSpPr>
              <p:spPr bwMode="auto">
                <a:xfrm>
                  <a:off x="129" y="960"/>
                  <a:ext cx="5473" cy="928"/>
                </a:xfrm>
                <a:prstGeom prst="rect">
                  <a:avLst/>
                </a:prstGeom>
                <a:gradFill rotWithShape="0">
                  <a:gsLst>
                    <a:gs pos="0">
                      <a:srgbClr val="FFFFCC"/>
                    </a:gs>
                    <a:gs pos="50000">
                      <a:srgbClr val="FFFFFF"/>
                    </a:gs>
                    <a:gs pos="100000">
                      <a:srgbClr val="FFFFCC"/>
                    </a:gs>
                  </a:gsLst>
                  <a:lin ang="2700000" scaled="1"/>
                </a:gradFill>
                <a:ln w="57150">
                  <a:solidFill>
                    <a:srgbClr val="CC6600"/>
                  </a:solidFill>
                  <a:miter lim="800000"/>
                  <a:headEnd/>
                  <a:tailEnd/>
                </a:ln>
                <a:effec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spcBef>
                      <a:spcPct val="0"/>
                    </a:spcBef>
                    <a:buFontTx/>
                    <a:buNone/>
                    <a:defRPr/>
                  </a:pPr>
                  <a:endParaRPr kumimoji="1" lang="zh-CN" altLang="zh-CN" sz="2000" b="1" smtClean="0">
                    <a:solidFill>
                      <a:srgbClr val="333399"/>
                    </a:solidFill>
                    <a:latin typeface="+mj-lt"/>
                    <a:ea typeface="仿宋" panose="02010609060101010101" pitchFamily="49" charset="-122"/>
                  </a:endParaRPr>
                </a:p>
              </p:txBody>
            </p:sp>
            <p:sp>
              <p:nvSpPr>
                <p:cNvPr id="11" name="Text Box 21"/>
                <p:cNvSpPr txBox="1">
                  <a:spLocks noChangeArrowheads="1"/>
                </p:cNvSpPr>
                <p:nvPr/>
              </p:nvSpPr>
              <p:spPr bwMode="auto">
                <a:xfrm>
                  <a:off x="230" y="1023"/>
                  <a:ext cx="5271" cy="666"/>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CC6600"/>
                      </a:solidFill>
                      <a:latin typeface="+mj-lt"/>
                      <a:ea typeface="仿宋" panose="02010609060101010101" pitchFamily="49" charset="-122"/>
                    </a:rPr>
                    <a:t>        </a:t>
                  </a:r>
                  <a:r>
                    <a:rPr kumimoji="1" lang="zh-CN" altLang="en-US" sz="2000" b="1" dirty="0" smtClean="0">
                      <a:solidFill>
                        <a:srgbClr val="CC6600"/>
                      </a:solidFill>
                      <a:latin typeface="+mj-lt"/>
                      <a:ea typeface="仿宋" panose="02010609060101010101" pitchFamily="49" charset="-122"/>
                    </a:rPr>
                    <a:t>算法的设计首先要满足五个重要特性，此外还需要达到四个目标。</a:t>
                  </a:r>
                  <a:r>
                    <a:rPr kumimoji="1" lang="zh-CN" altLang="en-US" sz="2000" dirty="0" smtClean="0">
                      <a:solidFill>
                        <a:srgbClr val="CC6600"/>
                      </a:solidFill>
                      <a:latin typeface="+mj-lt"/>
                      <a:ea typeface="仿宋" panose="02010609060101010101" pitchFamily="49" charset="-122"/>
                    </a:rPr>
                    <a:t> </a:t>
                  </a:r>
                </a:p>
              </p:txBody>
            </p:sp>
          </p:grpSp>
        </p:grpSp>
        <p:sp>
          <p:nvSpPr>
            <p:cNvPr id="52237" name="AutoShape 22"/>
            <p:cNvSpPr>
              <a:spLocks noChangeArrowheads="1"/>
            </p:cNvSpPr>
            <p:nvPr/>
          </p:nvSpPr>
          <p:spPr bwMode="auto">
            <a:xfrm>
              <a:off x="6732588" y="1125538"/>
              <a:ext cx="2087562" cy="574675"/>
            </a:xfrm>
            <a:prstGeom prst="flowChartTerminator">
              <a:avLst/>
            </a:prstGeom>
            <a:gradFill rotWithShape="1">
              <a:gsLst>
                <a:gs pos="0">
                  <a:srgbClr val="FFFFCC"/>
                </a:gs>
                <a:gs pos="50000">
                  <a:srgbClr val="FFFFFF"/>
                </a:gs>
                <a:gs pos="100000">
                  <a:srgbClr val="FFFFCC"/>
                </a:gs>
              </a:gsLst>
              <a:lin ang="5400000" scaled="1"/>
            </a:gradFill>
            <a:ln w="57150">
              <a:solidFill>
                <a:srgbClr val="CC6600"/>
              </a:solidFill>
              <a:miter lim="800000"/>
              <a:headEnd/>
              <a:tailEnd/>
            </a:ln>
          </p:spPr>
          <p:txBody>
            <a:bodyPr wrap="none" lIns="0" tIns="0" rIns="0" bIns="468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CC6600"/>
                  </a:solidFill>
                  <a:latin typeface="Times New Roman" panose="02020603050405020304" pitchFamily="18" charset="0"/>
                  <a:ea typeface="方正舒体" panose="02010601030101010101" pitchFamily="2" charset="-122"/>
                </a:rPr>
                <a:t>设计要求</a:t>
              </a:r>
            </a:p>
          </p:txBody>
        </p:sp>
      </p:grpSp>
      <p:grpSp>
        <p:nvGrpSpPr>
          <p:cNvPr id="13" name="Group 41"/>
          <p:cNvGrpSpPr>
            <a:grpSpLocks/>
          </p:cNvGrpSpPr>
          <p:nvPr/>
        </p:nvGrpSpPr>
        <p:grpSpPr bwMode="auto">
          <a:xfrm>
            <a:off x="323850" y="2636838"/>
            <a:ext cx="8494713" cy="1909762"/>
            <a:chOff x="204" y="1706"/>
            <a:chExt cx="5351" cy="1203"/>
          </a:xfrm>
        </p:grpSpPr>
        <p:sp>
          <p:nvSpPr>
            <p:cNvPr id="52230" name="Text Box 32"/>
            <p:cNvSpPr txBox="1">
              <a:spLocks noChangeArrowheads="1"/>
            </p:cNvSpPr>
            <p:nvPr/>
          </p:nvSpPr>
          <p:spPr bwMode="auto">
            <a:xfrm>
              <a:off x="204" y="1706"/>
              <a:ext cx="254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正确性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(Correctness)</a:t>
              </a:r>
              <a:endParaRPr kumimoji="1" lang="en-US" altLang="zh-CN" sz="2000">
                <a:solidFill>
                  <a:srgbClr val="66CCFF"/>
                </a:solidFill>
                <a:latin typeface="Arial" panose="020B0604020202020204" pitchFamily="34" charset="0"/>
                <a:ea typeface="仿宋" panose="02010609060101010101" pitchFamily="49" charset="-122"/>
                <a:cs typeface="Arial" panose="020B0604020202020204" pitchFamily="34" charset="0"/>
              </a:endParaRPr>
            </a:p>
          </p:txBody>
        </p:sp>
        <p:sp>
          <p:nvSpPr>
            <p:cNvPr id="52231" name="Text Box 33"/>
            <p:cNvSpPr txBox="1">
              <a:spLocks noChangeArrowheads="1"/>
            </p:cNvSpPr>
            <p:nvPr/>
          </p:nvSpPr>
          <p:spPr bwMode="auto">
            <a:xfrm>
              <a:off x="204" y="2024"/>
              <a:ext cx="249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(2) </a:t>
              </a: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可读性 </a:t>
              </a: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(Readability)</a:t>
              </a:r>
              <a:endParaRPr kumimoji="1" lang="en-US" altLang="zh-CN" sz="2000">
                <a:solidFill>
                  <a:srgbClr val="000000"/>
                </a:solidFill>
                <a:latin typeface="Arial" panose="020B0604020202020204" pitchFamily="34" charset="0"/>
                <a:ea typeface="仿宋" panose="02010609060101010101" pitchFamily="49" charset="-122"/>
                <a:cs typeface="Arial" panose="020B0604020202020204" pitchFamily="34" charset="0"/>
              </a:endParaRPr>
            </a:p>
          </p:txBody>
        </p:sp>
        <p:sp>
          <p:nvSpPr>
            <p:cNvPr id="52232" name="Text Box 34"/>
            <p:cNvSpPr txBox="1">
              <a:spLocks noChangeArrowheads="1"/>
            </p:cNvSpPr>
            <p:nvPr/>
          </p:nvSpPr>
          <p:spPr bwMode="auto">
            <a:xfrm>
              <a:off x="204" y="2341"/>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(3)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鲁棒性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(Robustness)</a:t>
              </a:r>
              <a:endParaRPr kumimoji="1" lang="en-US" altLang="zh-CN" sz="2000">
                <a:solidFill>
                  <a:srgbClr val="66CCFF"/>
                </a:solidFill>
                <a:latin typeface="Arial" panose="020B0604020202020204" pitchFamily="34" charset="0"/>
                <a:ea typeface="仿宋" panose="02010609060101010101" pitchFamily="49" charset="-122"/>
                <a:cs typeface="Arial" panose="020B0604020202020204" pitchFamily="34" charset="0"/>
              </a:endParaRPr>
            </a:p>
          </p:txBody>
        </p:sp>
        <p:sp>
          <p:nvSpPr>
            <p:cNvPr id="52233" name="Text Box 36"/>
            <p:cNvSpPr txBox="1">
              <a:spLocks noChangeArrowheads="1"/>
            </p:cNvSpPr>
            <p:nvPr/>
          </p:nvSpPr>
          <p:spPr bwMode="auto">
            <a:xfrm>
              <a:off x="204" y="2659"/>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(4)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高效性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(High-Efficiency)</a:t>
              </a:r>
              <a:endParaRPr kumimoji="1" lang="en-US" altLang="zh-CN" sz="2000">
                <a:solidFill>
                  <a:srgbClr val="66CCFF"/>
                </a:solidFill>
                <a:latin typeface="Arial" panose="020B0604020202020204" pitchFamily="34" charset="0"/>
                <a:ea typeface="仿宋" panose="02010609060101010101" pitchFamily="49" charset="-122"/>
                <a:cs typeface="Arial" panose="020B0604020202020204" pitchFamily="34" charset="0"/>
              </a:endParaRPr>
            </a:p>
          </p:txBody>
        </p:sp>
        <p:sp>
          <p:nvSpPr>
            <p:cNvPr id="52234" name="AutoShape 37"/>
            <p:cNvSpPr>
              <a:spLocks noChangeArrowheads="1"/>
            </p:cNvSpPr>
            <p:nvPr/>
          </p:nvSpPr>
          <p:spPr bwMode="auto">
            <a:xfrm>
              <a:off x="2426" y="1751"/>
              <a:ext cx="3129" cy="1135"/>
            </a:xfrm>
            <a:prstGeom prst="roundRect">
              <a:avLst>
                <a:gd name="adj" fmla="val 5583"/>
              </a:avLst>
            </a:prstGeom>
            <a:solidFill>
              <a:srgbClr val="FFFFFF"/>
            </a:solidFill>
            <a:ln w="57150">
              <a:solidFill>
                <a:srgbClr val="3333FF"/>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solidFill>
                  <a:srgbClr val="3333FF"/>
                </a:solidFill>
                <a:latin typeface="Arial" panose="020B0604020202020204" pitchFamily="34" charset="0"/>
                <a:ea typeface="仿宋" panose="02010609060101010101" pitchFamily="49" charset="-122"/>
                <a:cs typeface="Arial" panose="020B0604020202020204" pitchFamily="34" charset="0"/>
              </a:endParaRPr>
            </a:p>
          </p:txBody>
        </p:sp>
        <p:sp>
          <p:nvSpPr>
            <p:cNvPr id="52235" name="Text Box 38"/>
            <p:cNvSpPr txBox="1">
              <a:spLocks noChangeArrowheads="1"/>
            </p:cNvSpPr>
            <p:nvPr/>
          </p:nvSpPr>
          <p:spPr bwMode="auto">
            <a:xfrm>
              <a:off x="2562" y="1853"/>
              <a:ext cx="2856" cy="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        算法除了用于编制程序在计算机上执行外，还应易于阅读和交流，帮助人们理解算法，便于算法交流与推广。</a:t>
              </a:r>
              <a:r>
                <a:rPr kumimoji="1" lang="zh-CN" altLang="en-US" sz="2000">
                  <a:solidFill>
                    <a:srgbClr val="000000"/>
                  </a:solidFill>
                  <a:latin typeface="Arial" panose="020B0604020202020204" pitchFamily="34" charset="0"/>
                  <a:ea typeface="仿宋" panose="02010609060101010101" pitchFamily="49" charset="-122"/>
                  <a:cs typeface="Arial" panose="020B0604020202020204" pitchFamily="34" charset="0"/>
                </a:rPr>
                <a:t> </a:t>
              </a:r>
            </a:p>
          </p:txBody>
        </p:sp>
      </p:grpSp>
      <p:sp>
        <p:nvSpPr>
          <p:cNvPr id="52228" name="Text Box 7"/>
          <p:cNvSpPr txBox="1">
            <a:spLocks noChangeArrowheads="1"/>
          </p:cNvSpPr>
          <p:nvPr/>
        </p:nvSpPr>
        <p:spPr bwMode="auto">
          <a:xfrm>
            <a:off x="107950" y="700088"/>
            <a:ext cx="228600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smtClean="0">
                <a:solidFill>
                  <a:srgbClr val="3333FF"/>
                </a:solidFill>
                <a:latin typeface="Arial" panose="020B0604020202020204" pitchFamily="34" charset="0"/>
                <a:ea typeface="黑体" panose="02010609060101010101" pitchFamily="49" charset="-122"/>
              </a:rPr>
              <a:t>1.4.1  </a:t>
            </a:r>
            <a:r>
              <a:rPr kumimoji="1" lang="zh-CN" altLang="en-US" sz="2200" b="1" dirty="0">
                <a:solidFill>
                  <a:srgbClr val="3333FF"/>
                </a:solidFill>
                <a:latin typeface="Arial" panose="020B0604020202020204" pitchFamily="34" charset="0"/>
                <a:ea typeface="黑体" panose="02010609060101010101" pitchFamily="49" charset="-122"/>
              </a:rPr>
              <a:t>算法概念</a:t>
            </a:r>
          </a:p>
        </p:txBody>
      </p:sp>
      <p:sp>
        <p:nvSpPr>
          <p:cNvPr id="52229" name="Rectangle 5"/>
          <p:cNvSpPr>
            <a:spLocks noChangeArrowheads="1"/>
          </p:cNvSpPr>
          <p:nvPr/>
        </p:nvSpPr>
        <p:spPr bwMode="auto">
          <a:xfrm>
            <a:off x="58738" y="92075"/>
            <a:ext cx="4440237"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dirty="0" smtClean="0">
                <a:solidFill>
                  <a:srgbClr val="FF0000"/>
                </a:solidFill>
                <a:latin typeface="Arial" panose="020B0604020202020204" pitchFamily="34" charset="0"/>
              </a:rPr>
              <a:t>1.4  </a:t>
            </a:r>
            <a:r>
              <a:rPr lang="zh-CN" altLang="en-US" sz="2400" b="1" dirty="0">
                <a:solidFill>
                  <a:srgbClr val="FF0000"/>
                </a:solidFill>
                <a:latin typeface="黑体" panose="02010609060101010101" pitchFamily="49" charset="-122"/>
                <a:ea typeface="黑体" panose="02010609060101010101" pitchFamily="49" charset="-122"/>
              </a:rPr>
              <a:t>算法描述及算法分析</a:t>
            </a:r>
          </a:p>
        </p:txBody>
      </p:sp>
    </p:spTree>
    <p:extLst>
      <p:ext uri="{BB962C8B-B14F-4D97-AF65-F5344CB8AC3E}">
        <p14:creationId xmlns:p14="http://schemas.microsoft.com/office/powerpoint/2010/main" val="227648203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50" name="组合 20"/>
          <p:cNvGrpSpPr>
            <a:grpSpLocks/>
          </p:cNvGrpSpPr>
          <p:nvPr/>
        </p:nvGrpSpPr>
        <p:grpSpPr bwMode="auto">
          <a:xfrm>
            <a:off x="34925" y="381000"/>
            <a:ext cx="8858250" cy="1968500"/>
            <a:chOff x="34925" y="381000"/>
            <a:chExt cx="8858250" cy="1968500"/>
          </a:xfrm>
        </p:grpSpPr>
        <p:grpSp>
          <p:nvGrpSpPr>
            <p:cNvPr id="53260" name="组合 7"/>
            <p:cNvGrpSpPr>
              <a:grpSpLocks/>
            </p:cNvGrpSpPr>
            <p:nvPr/>
          </p:nvGrpSpPr>
          <p:grpSpPr bwMode="auto">
            <a:xfrm>
              <a:off x="34925" y="381000"/>
              <a:ext cx="7632700" cy="815976"/>
              <a:chOff x="34925" y="381000"/>
              <a:chExt cx="7632700" cy="815976"/>
            </a:xfrm>
          </p:grpSpPr>
          <p:sp>
            <p:nvSpPr>
              <p:cNvPr id="53265" name="Rectangle 8"/>
              <p:cNvSpPr>
                <a:spLocks noChangeArrowheads="1"/>
              </p:cNvSpPr>
              <p:nvPr/>
            </p:nvSpPr>
            <p:spPr bwMode="auto">
              <a:xfrm>
                <a:off x="203200" y="1127126"/>
                <a:ext cx="2468563" cy="69850"/>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3266"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3261" name="Group 19"/>
            <p:cNvGrpSpPr>
              <a:grpSpLocks/>
            </p:cNvGrpSpPr>
            <p:nvPr/>
          </p:nvGrpSpPr>
          <p:grpSpPr bwMode="auto">
            <a:xfrm>
              <a:off x="204788" y="1557338"/>
              <a:ext cx="8688387" cy="792162"/>
              <a:chOff x="129" y="960"/>
              <a:chExt cx="5473" cy="928"/>
            </a:xfrm>
          </p:grpSpPr>
          <p:sp>
            <p:nvSpPr>
              <p:cNvPr id="10" name="Rectangle 20"/>
              <p:cNvSpPr>
                <a:spLocks noChangeArrowheads="1"/>
              </p:cNvSpPr>
              <p:nvPr/>
            </p:nvSpPr>
            <p:spPr bwMode="auto">
              <a:xfrm>
                <a:off x="129" y="960"/>
                <a:ext cx="5473" cy="928"/>
              </a:xfrm>
              <a:prstGeom prst="rect">
                <a:avLst/>
              </a:prstGeom>
              <a:gradFill rotWithShape="0">
                <a:gsLst>
                  <a:gs pos="0">
                    <a:srgbClr val="FFFFCC"/>
                  </a:gs>
                  <a:gs pos="50000">
                    <a:srgbClr val="FFFFFF"/>
                  </a:gs>
                  <a:gs pos="100000">
                    <a:srgbClr val="FFFFCC"/>
                  </a:gs>
                </a:gsLst>
                <a:lin ang="2700000" scaled="1"/>
              </a:gradFill>
              <a:ln w="57150">
                <a:solidFill>
                  <a:srgbClr val="CC6600"/>
                </a:solidFill>
                <a:miter lim="800000"/>
                <a:headEnd/>
                <a:tailEnd/>
              </a:ln>
              <a:effec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spcBef>
                    <a:spcPct val="0"/>
                  </a:spcBef>
                  <a:buFontTx/>
                  <a:buNone/>
                  <a:defRPr/>
                </a:pPr>
                <a:endParaRPr kumimoji="1" lang="zh-CN" altLang="zh-CN" sz="2000" b="1" smtClean="0">
                  <a:solidFill>
                    <a:srgbClr val="333399"/>
                  </a:solidFill>
                  <a:latin typeface="+mj-lt"/>
                  <a:ea typeface="仿宋" panose="02010609060101010101" pitchFamily="49" charset="-122"/>
                </a:endParaRPr>
              </a:p>
            </p:txBody>
          </p:sp>
          <p:sp>
            <p:nvSpPr>
              <p:cNvPr id="11" name="Text Box 21"/>
              <p:cNvSpPr txBox="1">
                <a:spLocks noChangeArrowheads="1"/>
              </p:cNvSpPr>
              <p:nvPr/>
            </p:nvSpPr>
            <p:spPr bwMode="auto">
              <a:xfrm>
                <a:off x="230" y="1023"/>
                <a:ext cx="5271" cy="666"/>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CC6600"/>
                    </a:solidFill>
                    <a:latin typeface="+mj-lt"/>
                    <a:ea typeface="仿宋" panose="02010609060101010101" pitchFamily="49" charset="-122"/>
                  </a:rPr>
                  <a:t>        </a:t>
                </a:r>
                <a:r>
                  <a:rPr kumimoji="1" lang="zh-CN" altLang="en-US" sz="2000" b="1" dirty="0" smtClean="0">
                    <a:solidFill>
                      <a:srgbClr val="CC6600"/>
                    </a:solidFill>
                    <a:latin typeface="+mj-lt"/>
                    <a:ea typeface="仿宋" panose="02010609060101010101" pitchFamily="49" charset="-122"/>
                  </a:rPr>
                  <a:t>算法的设计首先要满足五个重要特性，此外还需要达到四个目标。</a:t>
                </a:r>
                <a:r>
                  <a:rPr kumimoji="1" lang="zh-CN" altLang="en-US" sz="2000" dirty="0" smtClean="0">
                    <a:solidFill>
                      <a:srgbClr val="CC6600"/>
                    </a:solidFill>
                    <a:latin typeface="+mj-lt"/>
                    <a:ea typeface="仿宋" panose="02010609060101010101" pitchFamily="49" charset="-122"/>
                  </a:rPr>
                  <a:t> </a:t>
                </a:r>
              </a:p>
            </p:txBody>
          </p:sp>
        </p:grpSp>
        <p:sp>
          <p:nvSpPr>
            <p:cNvPr id="53262" name="AutoShape 22"/>
            <p:cNvSpPr>
              <a:spLocks noChangeArrowheads="1"/>
            </p:cNvSpPr>
            <p:nvPr/>
          </p:nvSpPr>
          <p:spPr bwMode="auto">
            <a:xfrm>
              <a:off x="6732588" y="1125538"/>
              <a:ext cx="2087562" cy="574675"/>
            </a:xfrm>
            <a:prstGeom prst="flowChartTerminator">
              <a:avLst/>
            </a:prstGeom>
            <a:gradFill rotWithShape="1">
              <a:gsLst>
                <a:gs pos="0">
                  <a:srgbClr val="FFFFCC"/>
                </a:gs>
                <a:gs pos="50000">
                  <a:srgbClr val="FFFFFF"/>
                </a:gs>
                <a:gs pos="100000">
                  <a:srgbClr val="FFFFCC"/>
                </a:gs>
              </a:gsLst>
              <a:lin ang="5400000" scaled="1"/>
            </a:gradFill>
            <a:ln w="57150">
              <a:solidFill>
                <a:srgbClr val="CC6600"/>
              </a:solidFill>
              <a:miter lim="800000"/>
              <a:headEnd/>
              <a:tailEnd/>
            </a:ln>
          </p:spPr>
          <p:txBody>
            <a:bodyPr wrap="none" lIns="0" tIns="0" rIns="0" bIns="468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CC6600"/>
                  </a:solidFill>
                  <a:latin typeface="Times New Roman" panose="02020603050405020304" pitchFamily="18" charset="0"/>
                  <a:ea typeface="方正舒体" panose="02010601030101010101" pitchFamily="2" charset="-122"/>
                </a:rPr>
                <a:t>设计要求</a:t>
              </a:r>
            </a:p>
          </p:txBody>
        </p:sp>
      </p:grpSp>
      <p:grpSp>
        <p:nvGrpSpPr>
          <p:cNvPr id="13" name="Group 41"/>
          <p:cNvGrpSpPr>
            <a:grpSpLocks/>
          </p:cNvGrpSpPr>
          <p:nvPr/>
        </p:nvGrpSpPr>
        <p:grpSpPr bwMode="auto">
          <a:xfrm>
            <a:off x="323850" y="2636838"/>
            <a:ext cx="8494713" cy="1909762"/>
            <a:chOff x="204" y="1706"/>
            <a:chExt cx="5351" cy="1203"/>
          </a:xfrm>
        </p:grpSpPr>
        <p:sp>
          <p:nvSpPr>
            <p:cNvPr id="53254" name="Text Box 32"/>
            <p:cNvSpPr txBox="1">
              <a:spLocks noChangeArrowheads="1"/>
            </p:cNvSpPr>
            <p:nvPr/>
          </p:nvSpPr>
          <p:spPr bwMode="auto">
            <a:xfrm>
              <a:off x="204" y="1706"/>
              <a:ext cx="254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正确性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(Correctness)</a:t>
              </a:r>
              <a:endParaRPr kumimoji="1" lang="en-US" altLang="zh-CN" sz="2000">
                <a:solidFill>
                  <a:srgbClr val="66CCFF"/>
                </a:solidFill>
                <a:latin typeface="Arial" panose="020B0604020202020204" pitchFamily="34" charset="0"/>
                <a:ea typeface="仿宋" panose="02010609060101010101" pitchFamily="49" charset="-122"/>
                <a:cs typeface="Arial" panose="020B0604020202020204" pitchFamily="34" charset="0"/>
              </a:endParaRPr>
            </a:p>
          </p:txBody>
        </p:sp>
        <p:sp>
          <p:nvSpPr>
            <p:cNvPr id="53255" name="Text Box 33"/>
            <p:cNvSpPr txBox="1">
              <a:spLocks noChangeArrowheads="1"/>
            </p:cNvSpPr>
            <p:nvPr/>
          </p:nvSpPr>
          <p:spPr bwMode="auto">
            <a:xfrm>
              <a:off x="204" y="2024"/>
              <a:ext cx="249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(2)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可读性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(Readability)</a:t>
              </a:r>
              <a:endParaRPr kumimoji="1" lang="en-US" altLang="zh-CN" sz="2000">
                <a:solidFill>
                  <a:srgbClr val="66CCFF"/>
                </a:solidFill>
                <a:latin typeface="Arial" panose="020B0604020202020204" pitchFamily="34" charset="0"/>
                <a:ea typeface="仿宋" panose="02010609060101010101" pitchFamily="49" charset="-122"/>
                <a:cs typeface="Arial" panose="020B0604020202020204" pitchFamily="34" charset="0"/>
              </a:endParaRPr>
            </a:p>
          </p:txBody>
        </p:sp>
        <p:sp>
          <p:nvSpPr>
            <p:cNvPr id="53256" name="Text Box 34"/>
            <p:cNvSpPr txBox="1">
              <a:spLocks noChangeArrowheads="1"/>
            </p:cNvSpPr>
            <p:nvPr/>
          </p:nvSpPr>
          <p:spPr bwMode="auto">
            <a:xfrm>
              <a:off x="204" y="2341"/>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(3) </a:t>
              </a: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鲁棒性 </a:t>
              </a: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(Robustness)</a:t>
              </a:r>
              <a:endParaRPr kumimoji="1" lang="en-US" altLang="zh-CN" sz="2000">
                <a:solidFill>
                  <a:srgbClr val="000000"/>
                </a:solidFill>
                <a:latin typeface="Arial" panose="020B0604020202020204" pitchFamily="34" charset="0"/>
                <a:ea typeface="仿宋" panose="02010609060101010101" pitchFamily="49" charset="-122"/>
                <a:cs typeface="Arial" panose="020B0604020202020204" pitchFamily="34" charset="0"/>
              </a:endParaRPr>
            </a:p>
          </p:txBody>
        </p:sp>
        <p:sp>
          <p:nvSpPr>
            <p:cNvPr id="53257" name="Text Box 36"/>
            <p:cNvSpPr txBox="1">
              <a:spLocks noChangeArrowheads="1"/>
            </p:cNvSpPr>
            <p:nvPr/>
          </p:nvSpPr>
          <p:spPr bwMode="auto">
            <a:xfrm>
              <a:off x="204" y="2659"/>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(4)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高效性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(High-Efficiency)</a:t>
              </a:r>
              <a:endParaRPr kumimoji="1" lang="en-US" altLang="zh-CN" sz="2000">
                <a:solidFill>
                  <a:srgbClr val="66CCFF"/>
                </a:solidFill>
                <a:latin typeface="Arial" panose="020B0604020202020204" pitchFamily="34" charset="0"/>
                <a:ea typeface="仿宋" panose="02010609060101010101" pitchFamily="49" charset="-122"/>
                <a:cs typeface="Arial" panose="020B0604020202020204" pitchFamily="34" charset="0"/>
              </a:endParaRPr>
            </a:p>
          </p:txBody>
        </p:sp>
        <p:sp>
          <p:nvSpPr>
            <p:cNvPr id="53258" name="AutoShape 37"/>
            <p:cNvSpPr>
              <a:spLocks noChangeArrowheads="1"/>
            </p:cNvSpPr>
            <p:nvPr/>
          </p:nvSpPr>
          <p:spPr bwMode="auto">
            <a:xfrm>
              <a:off x="2426" y="1751"/>
              <a:ext cx="3129" cy="1135"/>
            </a:xfrm>
            <a:prstGeom prst="roundRect">
              <a:avLst>
                <a:gd name="adj" fmla="val 5583"/>
              </a:avLst>
            </a:prstGeom>
            <a:solidFill>
              <a:srgbClr val="FFFFFF"/>
            </a:solidFill>
            <a:ln w="57150">
              <a:solidFill>
                <a:srgbClr val="3333FF"/>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solidFill>
                  <a:srgbClr val="3333FF"/>
                </a:solidFill>
                <a:latin typeface="Arial" panose="020B0604020202020204" pitchFamily="34" charset="0"/>
                <a:ea typeface="仿宋" panose="02010609060101010101" pitchFamily="49" charset="-122"/>
                <a:cs typeface="Arial" panose="020B0604020202020204" pitchFamily="34" charset="0"/>
              </a:endParaRPr>
            </a:p>
          </p:txBody>
        </p:sp>
        <p:sp>
          <p:nvSpPr>
            <p:cNvPr id="53259" name="Text Box 38"/>
            <p:cNvSpPr txBox="1">
              <a:spLocks noChangeArrowheads="1"/>
            </p:cNvSpPr>
            <p:nvPr/>
          </p:nvSpPr>
          <p:spPr bwMode="auto">
            <a:xfrm>
              <a:off x="2562" y="1853"/>
              <a:ext cx="2856" cy="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        算法应该具有抵抗非法输入的能力，即对错误的输入能识别并做出处理，而不是产生错误动作或陷入瘫痪。 </a:t>
              </a:r>
              <a:endParaRPr kumimoji="1" lang="zh-CN" altLang="en-US" sz="2000">
                <a:solidFill>
                  <a:srgbClr val="000000"/>
                </a:solidFill>
                <a:latin typeface="Arial" panose="020B0604020202020204" pitchFamily="34" charset="0"/>
                <a:ea typeface="仿宋" panose="02010609060101010101" pitchFamily="49" charset="-122"/>
                <a:cs typeface="Arial" panose="020B0604020202020204" pitchFamily="34" charset="0"/>
              </a:endParaRPr>
            </a:p>
          </p:txBody>
        </p:sp>
      </p:grpSp>
      <p:sp>
        <p:nvSpPr>
          <p:cNvPr id="53252" name="Text Box 7"/>
          <p:cNvSpPr txBox="1">
            <a:spLocks noChangeArrowheads="1"/>
          </p:cNvSpPr>
          <p:nvPr/>
        </p:nvSpPr>
        <p:spPr bwMode="auto">
          <a:xfrm>
            <a:off x="107950" y="700088"/>
            <a:ext cx="228600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smtClean="0">
                <a:solidFill>
                  <a:srgbClr val="3333FF"/>
                </a:solidFill>
                <a:latin typeface="Arial" panose="020B0604020202020204" pitchFamily="34" charset="0"/>
                <a:ea typeface="黑体" panose="02010609060101010101" pitchFamily="49" charset="-122"/>
              </a:rPr>
              <a:t>1.4.1  </a:t>
            </a:r>
            <a:r>
              <a:rPr kumimoji="1" lang="zh-CN" altLang="en-US" sz="2200" b="1" dirty="0">
                <a:solidFill>
                  <a:srgbClr val="3333FF"/>
                </a:solidFill>
                <a:latin typeface="Arial" panose="020B0604020202020204" pitchFamily="34" charset="0"/>
                <a:ea typeface="黑体" panose="02010609060101010101" pitchFamily="49" charset="-122"/>
              </a:rPr>
              <a:t>算法概念</a:t>
            </a:r>
          </a:p>
        </p:txBody>
      </p:sp>
      <p:sp>
        <p:nvSpPr>
          <p:cNvPr id="53253" name="Rectangle 5"/>
          <p:cNvSpPr>
            <a:spLocks noChangeArrowheads="1"/>
          </p:cNvSpPr>
          <p:nvPr/>
        </p:nvSpPr>
        <p:spPr bwMode="auto">
          <a:xfrm>
            <a:off x="58738" y="92075"/>
            <a:ext cx="4440237"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dirty="0" smtClean="0">
                <a:solidFill>
                  <a:srgbClr val="FF0000"/>
                </a:solidFill>
                <a:latin typeface="Arial" panose="020B0604020202020204" pitchFamily="34" charset="0"/>
              </a:rPr>
              <a:t>1.4  </a:t>
            </a:r>
            <a:r>
              <a:rPr lang="zh-CN" altLang="en-US" sz="2400" b="1" dirty="0">
                <a:solidFill>
                  <a:srgbClr val="FF0000"/>
                </a:solidFill>
                <a:latin typeface="黑体" panose="02010609060101010101" pitchFamily="49" charset="-122"/>
                <a:ea typeface="黑体" panose="02010609060101010101" pitchFamily="49" charset="-122"/>
              </a:rPr>
              <a:t>算法描述及算法分析</a:t>
            </a:r>
          </a:p>
        </p:txBody>
      </p:sp>
    </p:spTree>
    <p:extLst>
      <p:ext uri="{BB962C8B-B14F-4D97-AF65-F5344CB8AC3E}">
        <p14:creationId xmlns:p14="http://schemas.microsoft.com/office/powerpoint/2010/main" val="381692022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8"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1.1  </a:t>
            </a:r>
            <a:r>
              <a:rPr lang="zh-CN" altLang="en-US" sz="2400" b="1">
                <a:solidFill>
                  <a:srgbClr val="FF0000"/>
                </a:solidFill>
                <a:latin typeface="黑体" panose="02010609060101010101" pitchFamily="49" charset="-122"/>
                <a:ea typeface="黑体" panose="02010609060101010101" pitchFamily="49" charset="-122"/>
              </a:rPr>
              <a:t>数据结构的范畴</a:t>
            </a:r>
          </a:p>
        </p:txBody>
      </p:sp>
      <p:grpSp>
        <p:nvGrpSpPr>
          <p:cNvPr id="10" name="Group 661"/>
          <p:cNvGrpSpPr>
            <a:grpSpLocks/>
          </p:cNvGrpSpPr>
          <p:nvPr/>
        </p:nvGrpSpPr>
        <p:grpSpPr bwMode="auto">
          <a:xfrm>
            <a:off x="1835150" y="649288"/>
            <a:ext cx="5832475" cy="5803900"/>
            <a:chOff x="1156" y="409"/>
            <a:chExt cx="3674" cy="3656"/>
          </a:xfrm>
        </p:grpSpPr>
        <p:pic>
          <p:nvPicPr>
            <p:cNvPr id="11" name="Picture 644" descr="09"/>
            <p:cNvPicPr>
              <a:picLocks noChangeAspect="1" noChangeArrowheads="1" noCrop="1"/>
            </p:cNvPicPr>
            <p:nvPr/>
          </p:nvPicPr>
          <p:blipFill>
            <a:blip r:embed="rId3">
              <a:lum bright="-6000" contrast="24000"/>
              <a:extLst>
                <a:ext uri="{28A0092B-C50C-407E-A947-70E740481C1C}">
                  <a14:useLocalDpi xmlns:a14="http://schemas.microsoft.com/office/drawing/2010/main" val="0"/>
                </a:ext>
              </a:extLst>
            </a:blip>
            <a:srcRect/>
            <a:stretch>
              <a:fillRect/>
            </a:stretch>
          </p:blipFill>
          <p:spPr bwMode="auto">
            <a:xfrm>
              <a:off x="1156" y="409"/>
              <a:ext cx="3674" cy="3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647"/>
            <p:cNvSpPr txBox="1">
              <a:spLocks noChangeArrowheads="1"/>
            </p:cNvSpPr>
            <p:nvPr/>
          </p:nvSpPr>
          <p:spPr bwMode="auto">
            <a:xfrm>
              <a:off x="1746" y="1606"/>
              <a:ext cx="2722" cy="1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5000"/>
                </a:lnSpc>
                <a:spcBef>
                  <a:spcPct val="0"/>
                </a:spcBef>
                <a:buFontTx/>
                <a:buNone/>
                <a:defRPr/>
              </a:pPr>
              <a:r>
                <a:rPr kumimoji="1" lang="en-US" altLang="zh-CN" sz="2000" b="1" dirty="0" smtClean="0">
                  <a:solidFill>
                    <a:srgbClr val="3333FF"/>
                  </a:solidFill>
                  <a:latin typeface="+mj-lt"/>
                  <a:ea typeface="楷体" panose="02010609060101010101" pitchFamily="49" charset="-122"/>
                </a:rPr>
                <a:t>        </a:t>
              </a:r>
              <a:r>
                <a:rPr lang="zh-CN" altLang="zh-CN" sz="2000" b="1" dirty="0" smtClean="0">
                  <a:solidFill>
                    <a:srgbClr val="3333FF"/>
                  </a:solidFill>
                  <a:ea typeface="楷体" panose="02010609060101010101" pitchFamily="49" charset="-122"/>
                  <a:cs typeface="Arial" panose="020B0604020202020204" pitchFamily="34" charset="0"/>
                </a:rPr>
                <a:t>数据结构</a:t>
              </a:r>
              <a:r>
                <a:rPr lang="zh-CN" altLang="zh-CN" sz="2000" b="1" dirty="0">
                  <a:solidFill>
                    <a:srgbClr val="3333FF"/>
                  </a:solidFill>
                  <a:ea typeface="楷体" panose="02010609060101010101" pitchFamily="49" charset="-122"/>
                  <a:cs typeface="Arial" panose="020B0604020202020204" pitchFamily="34" charset="0"/>
                </a:rPr>
                <a:t>起源于程序设计</a:t>
              </a:r>
              <a:r>
                <a:rPr lang="zh-CN" altLang="zh-CN" sz="2000" b="1" dirty="0" smtClean="0">
                  <a:solidFill>
                    <a:srgbClr val="3333FF"/>
                  </a:solidFill>
                  <a:ea typeface="楷体" panose="02010609060101010101" pitchFamily="49" charset="-122"/>
                  <a:cs typeface="Arial" panose="020B0604020202020204" pitchFamily="34" charset="0"/>
                </a:rPr>
                <a:t>。计算机</a:t>
              </a:r>
              <a:r>
                <a:rPr lang="zh-CN" altLang="zh-CN" sz="2000" b="1" dirty="0">
                  <a:solidFill>
                    <a:srgbClr val="3333FF"/>
                  </a:solidFill>
                  <a:ea typeface="楷体" panose="02010609060101010101" pitchFamily="49" charset="-122"/>
                  <a:cs typeface="Arial" panose="020B0604020202020204" pitchFamily="34" charset="0"/>
                </a:rPr>
                <a:t>的处理</a:t>
              </a:r>
              <a:r>
                <a:rPr lang="zh-CN" altLang="zh-CN" sz="2000" b="1" dirty="0" smtClean="0">
                  <a:solidFill>
                    <a:srgbClr val="3333FF"/>
                  </a:solidFill>
                  <a:ea typeface="楷体" panose="02010609060101010101" pitchFamily="49" charset="-122"/>
                  <a:cs typeface="Arial" panose="020B0604020202020204" pitchFamily="34" charset="0"/>
                </a:rPr>
                <a:t>对象</a:t>
              </a:r>
              <a:r>
                <a:rPr lang="zh-CN" altLang="en-US" sz="2000" b="1" dirty="0" smtClean="0">
                  <a:solidFill>
                    <a:srgbClr val="3333FF"/>
                  </a:solidFill>
                  <a:ea typeface="楷体" panose="02010609060101010101" pitchFamily="49" charset="-122"/>
                  <a:cs typeface="Arial" panose="020B0604020202020204" pitchFamily="34" charset="0"/>
                </a:rPr>
                <a:t>已经</a:t>
              </a:r>
              <a:r>
                <a:rPr lang="zh-CN" altLang="zh-CN" sz="2000" b="1" dirty="0" smtClean="0">
                  <a:solidFill>
                    <a:srgbClr val="3333FF"/>
                  </a:solidFill>
                  <a:ea typeface="楷体" panose="02010609060101010101" pitchFamily="49" charset="-122"/>
                  <a:cs typeface="Arial" panose="020B0604020202020204" pitchFamily="34" charset="0"/>
                </a:rPr>
                <a:t>从</a:t>
              </a:r>
              <a:r>
                <a:rPr lang="zh-CN" altLang="zh-CN" sz="2000" b="1" dirty="0">
                  <a:solidFill>
                    <a:srgbClr val="3333FF"/>
                  </a:solidFill>
                  <a:ea typeface="楷体" panose="02010609060101010101" pitchFamily="49" charset="-122"/>
                  <a:cs typeface="Arial" panose="020B0604020202020204" pitchFamily="34" charset="0"/>
                </a:rPr>
                <a:t>简</a:t>
              </a:r>
              <a:r>
                <a:rPr lang="zh-CN" altLang="zh-CN" sz="2000" b="1" dirty="0" smtClean="0">
                  <a:solidFill>
                    <a:srgbClr val="3333FF"/>
                  </a:solidFill>
                  <a:ea typeface="楷体" panose="02010609060101010101" pitchFamily="49" charset="-122"/>
                  <a:cs typeface="Arial" panose="020B0604020202020204" pitchFamily="34" charset="0"/>
                </a:rPr>
                <a:t>单纯</a:t>
              </a:r>
              <a:r>
                <a:rPr lang="zh-CN" altLang="zh-CN" sz="2000" b="1" dirty="0">
                  <a:solidFill>
                    <a:srgbClr val="3333FF"/>
                  </a:solidFill>
                  <a:ea typeface="楷体" panose="02010609060101010101" pitchFamily="49" charset="-122"/>
                  <a:cs typeface="Arial" panose="020B0604020202020204" pitchFamily="34" charset="0"/>
                </a:rPr>
                <a:t>数值性数据发展到非数值性和具有一定结构的数据</a:t>
              </a:r>
              <a:r>
                <a:rPr lang="zh-CN" altLang="zh-CN" sz="2000" b="1" dirty="0" smtClean="0">
                  <a:solidFill>
                    <a:srgbClr val="3333FF"/>
                  </a:solidFill>
                  <a:ea typeface="楷体" panose="02010609060101010101" pitchFamily="49" charset="-122"/>
                  <a:cs typeface="Arial" panose="020B0604020202020204" pitchFamily="34" charset="0"/>
                </a:rPr>
                <a:t>，数据</a:t>
              </a:r>
              <a:r>
                <a:rPr lang="zh-CN" altLang="zh-CN" sz="2000" b="1" dirty="0">
                  <a:solidFill>
                    <a:srgbClr val="3333FF"/>
                  </a:solidFill>
                  <a:ea typeface="楷体" panose="02010609060101010101" pitchFamily="49" charset="-122"/>
                  <a:cs typeface="Arial" panose="020B0604020202020204" pitchFamily="34" charset="0"/>
                </a:rPr>
                <a:t>量也越来越大，这就给程序设计带来一个问题：即应该如何组织待处理的数据以及数据之间的</a:t>
              </a:r>
              <a:r>
                <a:rPr lang="zh-CN" altLang="zh-CN" sz="2000" b="1" dirty="0" smtClean="0">
                  <a:solidFill>
                    <a:srgbClr val="3333FF"/>
                  </a:solidFill>
                  <a:ea typeface="楷体" panose="02010609060101010101" pitchFamily="49" charset="-122"/>
                  <a:cs typeface="Arial" panose="020B0604020202020204" pitchFamily="34" charset="0"/>
                </a:rPr>
                <a:t>关系。</a:t>
              </a:r>
              <a:endParaRPr kumimoji="1" lang="zh-CN" altLang="en-US" sz="2000" b="1" dirty="0" smtClean="0">
                <a:solidFill>
                  <a:srgbClr val="3333FF"/>
                </a:solidFill>
                <a:ea typeface="楷体" panose="02010609060101010101" pitchFamily="49" charset="-122"/>
                <a:cs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fade">
                                      <p:cBhvr>
                                        <p:cTn id="7" dur="100"/>
                                        <p:tgtEl>
                                          <p:spTgt spid="8"/>
                                        </p:tgtEl>
                                      </p:cBhvr>
                                    </p:animEffect>
                                    <p:anim calcmode="lin" valueType="num">
                                      <p:cBhvr>
                                        <p:cTn id="8" dur="400" fill="hold"/>
                                        <p:tgtEl>
                                          <p:spTgt spid="8"/>
                                        </p:tgtEl>
                                        <p:attrNameLst>
                                          <p:attrName>ppt_x</p:attrName>
                                        </p:attrNameLst>
                                      </p:cBhvr>
                                      <p:tavLst>
                                        <p:tav tm="0">
                                          <p:val>
                                            <p:strVal val="#ppt_x"/>
                                          </p:val>
                                        </p:tav>
                                        <p:tav tm="100000">
                                          <p:val>
                                            <p:strVal val="#ppt_x"/>
                                          </p:val>
                                        </p:tav>
                                      </p:tavLst>
                                    </p:anim>
                                    <p:anim calcmode="lin" valueType="num">
                                      <p:cBhvr>
                                        <p:cTn id="9" dur="400" fill="hold"/>
                                        <p:tgtEl>
                                          <p:spTgt spid="8"/>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nodeType="afterGroup">
                            <p:stCondLst>
                              <p:cond delay="19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subTnLst>
                                    <p:audio>
                                      <p:cMediaNode>
                                        <p:cTn display="0" masterRel="sameClick">
                                          <p:stCondLst>
                                            <p:cond evt="begin" delay="0">
                                              <p:tn val="13"/>
                                            </p:cond>
                                          </p:stCondLst>
                                          <p:endCondLst>
                                            <p:cond evt="onStopAudio" delay="0">
                                              <p:tgtEl>
                                                <p:sldTgt/>
                                              </p:tgtEl>
                                            </p:cond>
                                          </p:endCondLst>
                                        </p:cTn>
                                        <p:tgtEl>
                                          <p:sndTgt r:embed="rId2" name="chimes.wav"/>
                                        </p:tgtEl>
                                      </p:cMediaNode>
                                    </p:audio>
                                  </p:subTnLst>
                                </p:cTn>
                              </p:par>
                            </p:childTnLst>
                          </p:cTn>
                        </p:par>
                        <p:par>
                          <p:cTn id="16" fill="hold">
                            <p:stCondLst>
                              <p:cond delay="2400"/>
                            </p:stCondLst>
                            <p:childTnLst>
                              <p:par>
                                <p:cTn id="17" presetID="22"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4" name="组合 20"/>
          <p:cNvGrpSpPr>
            <a:grpSpLocks/>
          </p:cNvGrpSpPr>
          <p:nvPr/>
        </p:nvGrpSpPr>
        <p:grpSpPr bwMode="auto">
          <a:xfrm>
            <a:off x="34925" y="381000"/>
            <a:ext cx="8858250" cy="1968500"/>
            <a:chOff x="34925" y="381000"/>
            <a:chExt cx="8858250" cy="1968500"/>
          </a:xfrm>
        </p:grpSpPr>
        <p:grpSp>
          <p:nvGrpSpPr>
            <p:cNvPr id="54284" name="组合 7"/>
            <p:cNvGrpSpPr>
              <a:grpSpLocks/>
            </p:cNvGrpSpPr>
            <p:nvPr/>
          </p:nvGrpSpPr>
          <p:grpSpPr bwMode="auto">
            <a:xfrm>
              <a:off x="34925" y="381000"/>
              <a:ext cx="7632700" cy="815976"/>
              <a:chOff x="34925" y="381000"/>
              <a:chExt cx="7632700" cy="815976"/>
            </a:xfrm>
          </p:grpSpPr>
          <p:sp>
            <p:nvSpPr>
              <p:cNvPr id="54289" name="Rectangle 8"/>
              <p:cNvSpPr>
                <a:spLocks noChangeArrowheads="1"/>
              </p:cNvSpPr>
              <p:nvPr/>
            </p:nvSpPr>
            <p:spPr bwMode="auto">
              <a:xfrm>
                <a:off x="203200" y="1127126"/>
                <a:ext cx="2468563" cy="69850"/>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4290"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4285" name="Group 19"/>
            <p:cNvGrpSpPr>
              <a:grpSpLocks/>
            </p:cNvGrpSpPr>
            <p:nvPr/>
          </p:nvGrpSpPr>
          <p:grpSpPr bwMode="auto">
            <a:xfrm>
              <a:off x="204788" y="1557338"/>
              <a:ext cx="8688387" cy="792162"/>
              <a:chOff x="129" y="960"/>
              <a:chExt cx="5473" cy="928"/>
            </a:xfrm>
          </p:grpSpPr>
          <p:sp>
            <p:nvSpPr>
              <p:cNvPr id="10" name="Rectangle 20"/>
              <p:cNvSpPr>
                <a:spLocks noChangeArrowheads="1"/>
              </p:cNvSpPr>
              <p:nvPr/>
            </p:nvSpPr>
            <p:spPr bwMode="auto">
              <a:xfrm>
                <a:off x="129" y="960"/>
                <a:ext cx="5473" cy="928"/>
              </a:xfrm>
              <a:prstGeom prst="rect">
                <a:avLst/>
              </a:prstGeom>
              <a:gradFill rotWithShape="0">
                <a:gsLst>
                  <a:gs pos="0">
                    <a:srgbClr val="FFFFCC"/>
                  </a:gs>
                  <a:gs pos="50000">
                    <a:srgbClr val="FFFFFF"/>
                  </a:gs>
                  <a:gs pos="100000">
                    <a:srgbClr val="FFFFCC"/>
                  </a:gs>
                </a:gsLst>
                <a:lin ang="2700000" scaled="1"/>
              </a:gradFill>
              <a:ln w="57150">
                <a:solidFill>
                  <a:srgbClr val="CC6600"/>
                </a:solidFill>
                <a:miter lim="800000"/>
                <a:headEnd/>
                <a:tailEnd/>
              </a:ln>
              <a:effec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spcBef>
                    <a:spcPct val="0"/>
                  </a:spcBef>
                  <a:buFontTx/>
                  <a:buNone/>
                  <a:defRPr/>
                </a:pPr>
                <a:endParaRPr kumimoji="1" lang="zh-CN" altLang="zh-CN" sz="2000" b="1" smtClean="0">
                  <a:solidFill>
                    <a:srgbClr val="333399"/>
                  </a:solidFill>
                  <a:latin typeface="+mj-lt"/>
                  <a:ea typeface="仿宋" panose="02010609060101010101" pitchFamily="49" charset="-122"/>
                </a:endParaRPr>
              </a:p>
            </p:txBody>
          </p:sp>
          <p:sp>
            <p:nvSpPr>
              <p:cNvPr id="11" name="Text Box 21"/>
              <p:cNvSpPr txBox="1">
                <a:spLocks noChangeArrowheads="1"/>
              </p:cNvSpPr>
              <p:nvPr/>
            </p:nvSpPr>
            <p:spPr bwMode="auto">
              <a:xfrm>
                <a:off x="230" y="1023"/>
                <a:ext cx="5271" cy="666"/>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CC6600"/>
                    </a:solidFill>
                    <a:latin typeface="+mj-lt"/>
                    <a:ea typeface="仿宋" panose="02010609060101010101" pitchFamily="49" charset="-122"/>
                  </a:rPr>
                  <a:t>        </a:t>
                </a:r>
                <a:r>
                  <a:rPr kumimoji="1" lang="zh-CN" altLang="en-US" sz="2000" b="1" dirty="0" smtClean="0">
                    <a:solidFill>
                      <a:srgbClr val="CC6600"/>
                    </a:solidFill>
                    <a:latin typeface="+mj-lt"/>
                    <a:ea typeface="仿宋" panose="02010609060101010101" pitchFamily="49" charset="-122"/>
                  </a:rPr>
                  <a:t>算法的设计首先要满足五个重要特性，此外还需要达到四个目标。</a:t>
                </a:r>
                <a:r>
                  <a:rPr kumimoji="1" lang="zh-CN" altLang="en-US" sz="2000" dirty="0" smtClean="0">
                    <a:solidFill>
                      <a:srgbClr val="CC6600"/>
                    </a:solidFill>
                    <a:latin typeface="+mj-lt"/>
                    <a:ea typeface="仿宋" panose="02010609060101010101" pitchFamily="49" charset="-122"/>
                  </a:rPr>
                  <a:t> </a:t>
                </a:r>
              </a:p>
            </p:txBody>
          </p:sp>
        </p:grpSp>
        <p:sp>
          <p:nvSpPr>
            <p:cNvPr id="54286" name="AutoShape 22"/>
            <p:cNvSpPr>
              <a:spLocks noChangeArrowheads="1"/>
            </p:cNvSpPr>
            <p:nvPr/>
          </p:nvSpPr>
          <p:spPr bwMode="auto">
            <a:xfrm>
              <a:off x="6732588" y="1125538"/>
              <a:ext cx="2087562" cy="574675"/>
            </a:xfrm>
            <a:prstGeom prst="flowChartTerminator">
              <a:avLst/>
            </a:prstGeom>
            <a:gradFill rotWithShape="1">
              <a:gsLst>
                <a:gs pos="0">
                  <a:srgbClr val="FFFFCC"/>
                </a:gs>
                <a:gs pos="50000">
                  <a:srgbClr val="FFFFFF"/>
                </a:gs>
                <a:gs pos="100000">
                  <a:srgbClr val="FFFFCC"/>
                </a:gs>
              </a:gsLst>
              <a:lin ang="5400000" scaled="1"/>
            </a:gradFill>
            <a:ln w="57150">
              <a:solidFill>
                <a:srgbClr val="CC6600"/>
              </a:solidFill>
              <a:miter lim="800000"/>
              <a:headEnd/>
              <a:tailEnd/>
            </a:ln>
          </p:spPr>
          <p:txBody>
            <a:bodyPr wrap="none" lIns="0" tIns="0" rIns="0" bIns="468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CC6600"/>
                  </a:solidFill>
                  <a:latin typeface="Times New Roman" panose="02020603050405020304" pitchFamily="18" charset="0"/>
                  <a:ea typeface="方正舒体" panose="02010601030101010101" pitchFamily="2" charset="-122"/>
                </a:rPr>
                <a:t>设计要求</a:t>
              </a:r>
            </a:p>
          </p:txBody>
        </p:sp>
      </p:grpSp>
      <p:grpSp>
        <p:nvGrpSpPr>
          <p:cNvPr id="13" name="Group 41"/>
          <p:cNvGrpSpPr>
            <a:grpSpLocks/>
          </p:cNvGrpSpPr>
          <p:nvPr/>
        </p:nvGrpSpPr>
        <p:grpSpPr bwMode="auto">
          <a:xfrm>
            <a:off x="323850" y="2636838"/>
            <a:ext cx="8494713" cy="1909762"/>
            <a:chOff x="204" y="1706"/>
            <a:chExt cx="5351" cy="1203"/>
          </a:xfrm>
        </p:grpSpPr>
        <p:sp>
          <p:nvSpPr>
            <p:cNvPr id="54278" name="Text Box 32"/>
            <p:cNvSpPr txBox="1">
              <a:spLocks noChangeArrowheads="1"/>
            </p:cNvSpPr>
            <p:nvPr/>
          </p:nvSpPr>
          <p:spPr bwMode="auto">
            <a:xfrm>
              <a:off x="204" y="1706"/>
              <a:ext cx="254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正确性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(Correctness)</a:t>
              </a:r>
              <a:endParaRPr kumimoji="1" lang="en-US" altLang="zh-CN" sz="2000">
                <a:solidFill>
                  <a:srgbClr val="66CCFF"/>
                </a:solidFill>
                <a:latin typeface="Arial" panose="020B0604020202020204" pitchFamily="34" charset="0"/>
                <a:ea typeface="仿宋" panose="02010609060101010101" pitchFamily="49" charset="-122"/>
                <a:cs typeface="Arial" panose="020B0604020202020204" pitchFamily="34" charset="0"/>
              </a:endParaRPr>
            </a:p>
          </p:txBody>
        </p:sp>
        <p:sp>
          <p:nvSpPr>
            <p:cNvPr id="54279" name="Text Box 33"/>
            <p:cNvSpPr txBox="1">
              <a:spLocks noChangeArrowheads="1"/>
            </p:cNvSpPr>
            <p:nvPr/>
          </p:nvSpPr>
          <p:spPr bwMode="auto">
            <a:xfrm>
              <a:off x="204" y="2024"/>
              <a:ext cx="249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(2)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可读性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(Readability)</a:t>
              </a:r>
              <a:endParaRPr kumimoji="1" lang="en-US" altLang="zh-CN" sz="2000">
                <a:solidFill>
                  <a:srgbClr val="66CCFF"/>
                </a:solidFill>
                <a:latin typeface="Arial" panose="020B0604020202020204" pitchFamily="34" charset="0"/>
                <a:ea typeface="仿宋" panose="02010609060101010101" pitchFamily="49" charset="-122"/>
                <a:cs typeface="Arial" panose="020B0604020202020204" pitchFamily="34" charset="0"/>
              </a:endParaRPr>
            </a:p>
          </p:txBody>
        </p:sp>
        <p:sp>
          <p:nvSpPr>
            <p:cNvPr id="54280" name="Text Box 34"/>
            <p:cNvSpPr txBox="1">
              <a:spLocks noChangeArrowheads="1"/>
            </p:cNvSpPr>
            <p:nvPr/>
          </p:nvSpPr>
          <p:spPr bwMode="auto">
            <a:xfrm>
              <a:off x="204" y="2341"/>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(3)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鲁棒性 </a:t>
              </a: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(Robustness)</a:t>
              </a:r>
              <a:endParaRPr kumimoji="1" lang="en-US" altLang="zh-CN" sz="2000">
                <a:solidFill>
                  <a:srgbClr val="66CCFF"/>
                </a:solidFill>
                <a:latin typeface="Arial" panose="020B0604020202020204" pitchFamily="34" charset="0"/>
                <a:ea typeface="仿宋" panose="02010609060101010101" pitchFamily="49" charset="-122"/>
                <a:cs typeface="Arial" panose="020B0604020202020204" pitchFamily="34" charset="0"/>
              </a:endParaRPr>
            </a:p>
          </p:txBody>
        </p:sp>
        <p:sp>
          <p:nvSpPr>
            <p:cNvPr id="54281" name="Text Box 36"/>
            <p:cNvSpPr txBox="1">
              <a:spLocks noChangeArrowheads="1"/>
            </p:cNvSpPr>
            <p:nvPr/>
          </p:nvSpPr>
          <p:spPr bwMode="auto">
            <a:xfrm>
              <a:off x="204" y="2659"/>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(4) </a:t>
              </a: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高效性 </a:t>
              </a:r>
              <a:r>
                <a:rPr kumimoji="1" lang="en-US" altLang="zh-CN" sz="2000" b="1">
                  <a:solidFill>
                    <a:srgbClr val="000000"/>
                  </a:solidFill>
                  <a:latin typeface="Arial" panose="020B0604020202020204" pitchFamily="34" charset="0"/>
                  <a:ea typeface="仿宋" panose="02010609060101010101" pitchFamily="49" charset="-122"/>
                  <a:cs typeface="Arial" panose="020B0604020202020204" pitchFamily="34" charset="0"/>
                </a:rPr>
                <a:t>(High-Efficiency)</a:t>
              </a:r>
              <a:endParaRPr kumimoji="1" lang="en-US" altLang="zh-CN" sz="2000">
                <a:solidFill>
                  <a:srgbClr val="000000"/>
                </a:solidFill>
                <a:latin typeface="Arial" panose="020B0604020202020204" pitchFamily="34" charset="0"/>
                <a:ea typeface="仿宋" panose="02010609060101010101" pitchFamily="49" charset="-122"/>
                <a:cs typeface="Arial" panose="020B0604020202020204" pitchFamily="34" charset="0"/>
              </a:endParaRPr>
            </a:p>
          </p:txBody>
        </p:sp>
        <p:sp>
          <p:nvSpPr>
            <p:cNvPr id="54282" name="AutoShape 37"/>
            <p:cNvSpPr>
              <a:spLocks noChangeArrowheads="1"/>
            </p:cNvSpPr>
            <p:nvPr/>
          </p:nvSpPr>
          <p:spPr bwMode="auto">
            <a:xfrm>
              <a:off x="2426" y="1751"/>
              <a:ext cx="3129" cy="1135"/>
            </a:xfrm>
            <a:prstGeom prst="roundRect">
              <a:avLst>
                <a:gd name="adj" fmla="val 5583"/>
              </a:avLst>
            </a:prstGeom>
            <a:solidFill>
              <a:srgbClr val="FFFFFF"/>
            </a:solidFill>
            <a:ln w="57150">
              <a:solidFill>
                <a:srgbClr val="3333FF"/>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solidFill>
                  <a:srgbClr val="3333FF"/>
                </a:solidFill>
                <a:latin typeface="Arial" panose="020B0604020202020204" pitchFamily="34" charset="0"/>
                <a:ea typeface="仿宋" panose="02010609060101010101" pitchFamily="49" charset="-122"/>
                <a:cs typeface="Arial" panose="020B0604020202020204" pitchFamily="34" charset="0"/>
              </a:endParaRPr>
            </a:p>
          </p:txBody>
        </p:sp>
        <p:sp>
          <p:nvSpPr>
            <p:cNvPr id="54283" name="Text Box 38"/>
            <p:cNvSpPr txBox="1">
              <a:spLocks noChangeArrowheads="1"/>
            </p:cNvSpPr>
            <p:nvPr/>
          </p:nvSpPr>
          <p:spPr bwMode="auto">
            <a:xfrm>
              <a:off x="2562" y="1853"/>
              <a:ext cx="2856" cy="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kumimoji="1" lang="zh-CN" altLang="en-US" sz="2000" b="1">
                  <a:solidFill>
                    <a:srgbClr val="000000"/>
                  </a:solidFill>
                  <a:latin typeface="Arial" panose="020B0604020202020204" pitchFamily="34" charset="0"/>
                  <a:ea typeface="仿宋" panose="02010609060101010101" pitchFamily="49" charset="-122"/>
                  <a:cs typeface="Arial" panose="020B0604020202020204" pitchFamily="34" charset="0"/>
                </a:rPr>
                <a:t>        算法效率包括时间效率和空间效率，一个“好”算法应该具有较短的执行时间并占用较少的辅助空间。 </a:t>
              </a:r>
              <a:endParaRPr kumimoji="1" lang="zh-CN" altLang="en-US" sz="2000">
                <a:solidFill>
                  <a:srgbClr val="000000"/>
                </a:solidFill>
                <a:latin typeface="Arial" panose="020B0604020202020204" pitchFamily="34" charset="0"/>
                <a:ea typeface="仿宋" panose="02010609060101010101" pitchFamily="49" charset="-122"/>
                <a:cs typeface="Arial" panose="020B0604020202020204" pitchFamily="34" charset="0"/>
              </a:endParaRPr>
            </a:p>
          </p:txBody>
        </p:sp>
      </p:grpSp>
      <p:sp>
        <p:nvSpPr>
          <p:cNvPr id="54276" name="Text Box 7"/>
          <p:cNvSpPr txBox="1">
            <a:spLocks noChangeArrowheads="1"/>
          </p:cNvSpPr>
          <p:nvPr/>
        </p:nvSpPr>
        <p:spPr bwMode="auto">
          <a:xfrm>
            <a:off x="107950" y="700088"/>
            <a:ext cx="228600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dirty="0" smtClean="0">
                <a:solidFill>
                  <a:srgbClr val="3333FF"/>
                </a:solidFill>
                <a:latin typeface="Arial" panose="020B0604020202020204" pitchFamily="34" charset="0"/>
                <a:ea typeface="黑体" panose="02010609060101010101" pitchFamily="49" charset="-122"/>
              </a:rPr>
              <a:t>1.4.1  </a:t>
            </a:r>
            <a:r>
              <a:rPr kumimoji="1" lang="zh-CN" altLang="en-US" sz="2200" b="1" dirty="0">
                <a:solidFill>
                  <a:srgbClr val="3333FF"/>
                </a:solidFill>
                <a:latin typeface="Arial" panose="020B0604020202020204" pitchFamily="34" charset="0"/>
                <a:ea typeface="黑体" panose="02010609060101010101" pitchFamily="49" charset="-122"/>
              </a:rPr>
              <a:t>算法概念</a:t>
            </a:r>
          </a:p>
        </p:txBody>
      </p:sp>
      <p:sp>
        <p:nvSpPr>
          <p:cNvPr id="54277" name="Rectangle 5"/>
          <p:cNvSpPr>
            <a:spLocks noChangeArrowheads="1"/>
          </p:cNvSpPr>
          <p:nvPr/>
        </p:nvSpPr>
        <p:spPr bwMode="auto">
          <a:xfrm>
            <a:off x="58738" y="92075"/>
            <a:ext cx="4440237"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dirty="0" smtClean="0">
                <a:solidFill>
                  <a:srgbClr val="FF0000"/>
                </a:solidFill>
                <a:latin typeface="Arial" panose="020B0604020202020204" pitchFamily="34" charset="0"/>
              </a:rPr>
              <a:t>1.4  </a:t>
            </a:r>
            <a:r>
              <a:rPr lang="zh-CN" altLang="en-US" sz="2400" b="1" dirty="0">
                <a:solidFill>
                  <a:srgbClr val="FF0000"/>
                </a:solidFill>
                <a:latin typeface="黑体" panose="02010609060101010101" pitchFamily="49" charset="-122"/>
                <a:ea typeface="黑体" panose="02010609060101010101" pitchFamily="49" charset="-122"/>
              </a:rPr>
              <a:t>算法描述及算法分析</a:t>
            </a:r>
          </a:p>
        </p:txBody>
      </p:sp>
    </p:spTree>
    <p:extLst>
      <p:ext uri="{BB962C8B-B14F-4D97-AF65-F5344CB8AC3E}">
        <p14:creationId xmlns:p14="http://schemas.microsoft.com/office/powerpoint/2010/main" val="263505274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0" name="组合 1"/>
          <p:cNvGrpSpPr>
            <a:grpSpLocks/>
          </p:cNvGrpSpPr>
          <p:nvPr/>
        </p:nvGrpSpPr>
        <p:grpSpPr bwMode="auto">
          <a:xfrm>
            <a:off x="34925" y="92075"/>
            <a:ext cx="7632700" cy="1104900"/>
            <a:chOff x="34925" y="92075"/>
            <a:chExt cx="7632700" cy="1104900"/>
          </a:xfrm>
        </p:grpSpPr>
        <p:grpSp>
          <p:nvGrpSpPr>
            <p:cNvPr id="48143" name="Group 36"/>
            <p:cNvGrpSpPr>
              <a:grpSpLocks/>
            </p:cNvGrpSpPr>
            <p:nvPr/>
          </p:nvGrpSpPr>
          <p:grpSpPr bwMode="auto">
            <a:xfrm>
              <a:off x="107950" y="700088"/>
              <a:ext cx="2563813" cy="496887"/>
              <a:chOff x="113" y="441"/>
              <a:chExt cx="1615" cy="313"/>
            </a:xfrm>
          </p:grpSpPr>
          <p:sp>
            <p:nvSpPr>
              <p:cNvPr id="48147"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1.4.1  </a:t>
                </a:r>
                <a:r>
                  <a:rPr kumimoji="1" lang="zh-CN" altLang="en-US" sz="2200" b="1">
                    <a:solidFill>
                      <a:srgbClr val="3333FF"/>
                    </a:solidFill>
                    <a:latin typeface="Arial" panose="020B0604020202020204" pitchFamily="34" charset="0"/>
                    <a:ea typeface="黑体" panose="02010609060101010101" pitchFamily="49" charset="-122"/>
                  </a:rPr>
                  <a:t>算法概念</a:t>
                </a:r>
              </a:p>
            </p:txBody>
          </p:sp>
          <p:sp>
            <p:nvSpPr>
              <p:cNvPr id="48148"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48144" name="组合 3"/>
            <p:cNvGrpSpPr>
              <a:grpSpLocks/>
            </p:cNvGrpSpPr>
            <p:nvPr/>
          </p:nvGrpSpPr>
          <p:grpSpPr bwMode="auto">
            <a:xfrm>
              <a:off x="34925" y="92075"/>
              <a:ext cx="7632700" cy="457200"/>
              <a:chOff x="34925" y="92075"/>
              <a:chExt cx="7632700" cy="457200"/>
            </a:xfrm>
          </p:grpSpPr>
          <p:sp>
            <p:nvSpPr>
              <p:cNvPr id="48145"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8146"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9" name="Group 2"/>
          <p:cNvGrpSpPr>
            <a:grpSpLocks/>
          </p:cNvGrpSpPr>
          <p:nvPr/>
        </p:nvGrpSpPr>
        <p:grpSpPr bwMode="auto">
          <a:xfrm>
            <a:off x="204788" y="1557338"/>
            <a:ext cx="8688387" cy="792162"/>
            <a:chOff x="129" y="960"/>
            <a:chExt cx="5473" cy="928"/>
          </a:xfrm>
        </p:grpSpPr>
        <p:sp>
          <p:nvSpPr>
            <p:cNvPr id="48141" name="Rectangle 3"/>
            <p:cNvSpPr>
              <a:spLocks noChangeArrowheads="1"/>
            </p:cNvSpPr>
            <p:nvPr/>
          </p:nvSpPr>
          <p:spPr bwMode="auto">
            <a:xfrm>
              <a:off x="129" y="960"/>
              <a:ext cx="5473" cy="928"/>
            </a:xfrm>
            <a:prstGeom prst="rect">
              <a:avLst/>
            </a:prstGeom>
            <a:gradFill rotWithShape="0">
              <a:gsLst>
                <a:gs pos="0">
                  <a:srgbClr val="FFCCFF"/>
                </a:gs>
                <a:gs pos="50000">
                  <a:srgbClr val="FFFFFF"/>
                </a:gs>
                <a:gs pos="100000">
                  <a:srgbClr val="FFCCFF"/>
                </a:gs>
              </a:gsLst>
              <a:lin ang="2700000" scaled="1"/>
            </a:gradFill>
            <a:ln w="57150">
              <a:solidFill>
                <a:srgbClr val="9900FF"/>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b="1">
                <a:solidFill>
                  <a:srgbClr val="000000"/>
                </a:solidFill>
                <a:latin typeface="Times New Roman" panose="02020603050405020304" pitchFamily="18" charset="0"/>
                <a:ea typeface="仿宋_GB2312" pitchFamily="49" charset="-122"/>
              </a:endParaRPr>
            </a:p>
          </p:txBody>
        </p:sp>
        <p:sp>
          <p:nvSpPr>
            <p:cNvPr id="11" name="Text Box 4"/>
            <p:cNvSpPr txBox="1">
              <a:spLocks noChangeArrowheads="1"/>
            </p:cNvSpPr>
            <p:nvPr/>
          </p:nvSpPr>
          <p:spPr bwMode="auto">
            <a:xfrm>
              <a:off x="230" y="1024"/>
              <a:ext cx="5271" cy="665"/>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9900CC"/>
                  </a:solidFill>
                  <a:latin typeface="+mj-lt"/>
                  <a:ea typeface="仿宋" panose="02010609060101010101" pitchFamily="49" charset="-122"/>
                </a:rPr>
                <a:t>        </a:t>
              </a:r>
              <a:r>
                <a:rPr kumimoji="1" lang="zh-CN" altLang="en-US" sz="2000" b="1" dirty="0" smtClean="0">
                  <a:solidFill>
                    <a:srgbClr val="9900CC"/>
                  </a:solidFill>
                  <a:latin typeface="+mj-lt"/>
                  <a:ea typeface="仿宋" panose="02010609060101010101" pitchFamily="49" charset="-122"/>
                </a:rPr>
                <a:t>算法的设计规范能够帮助初学者养成良好的算法设计习惯。</a:t>
              </a:r>
              <a:endParaRPr kumimoji="1" lang="zh-CN" altLang="en-US" sz="2000" dirty="0" smtClean="0">
                <a:solidFill>
                  <a:srgbClr val="9900CC"/>
                </a:solidFill>
                <a:latin typeface="+mj-lt"/>
                <a:ea typeface="仿宋" panose="02010609060101010101" pitchFamily="49" charset="-122"/>
              </a:endParaRPr>
            </a:p>
          </p:txBody>
        </p:sp>
      </p:grpSp>
      <p:sp>
        <p:nvSpPr>
          <p:cNvPr id="12" name="AutoShape 5"/>
          <p:cNvSpPr>
            <a:spLocks noChangeArrowheads="1"/>
          </p:cNvSpPr>
          <p:nvPr/>
        </p:nvSpPr>
        <p:spPr bwMode="auto">
          <a:xfrm>
            <a:off x="6732588" y="1125538"/>
            <a:ext cx="2087562" cy="574675"/>
          </a:xfrm>
          <a:prstGeom prst="flowChartTerminator">
            <a:avLst/>
          </a:prstGeom>
          <a:gradFill rotWithShape="1">
            <a:gsLst>
              <a:gs pos="0">
                <a:srgbClr val="FFCCFF"/>
              </a:gs>
              <a:gs pos="50000">
                <a:srgbClr val="FFFFFF"/>
              </a:gs>
              <a:gs pos="100000">
                <a:srgbClr val="FFCCFF"/>
              </a:gs>
            </a:gsLst>
            <a:lin ang="5400000" scaled="1"/>
          </a:gradFill>
          <a:ln w="57150">
            <a:solidFill>
              <a:srgbClr val="9900FF"/>
            </a:solidFill>
            <a:miter lim="800000"/>
            <a:headEnd/>
            <a:tailEnd/>
          </a:ln>
        </p:spPr>
        <p:txBody>
          <a:bodyPr wrap="none" lIns="0" tIns="0" rIns="0" bIns="468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9900FF"/>
                </a:solidFill>
                <a:latin typeface="Times New Roman" panose="02020603050405020304" pitchFamily="18" charset="0"/>
                <a:ea typeface="方正舒体" panose="02010601030101010101" pitchFamily="2" charset="-122"/>
              </a:rPr>
              <a:t>设计规范</a:t>
            </a:r>
          </a:p>
        </p:txBody>
      </p:sp>
      <p:grpSp>
        <p:nvGrpSpPr>
          <p:cNvPr id="13" name="Group 20"/>
          <p:cNvGrpSpPr>
            <a:grpSpLocks/>
          </p:cNvGrpSpPr>
          <p:nvPr/>
        </p:nvGrpSpPr>
        <p:grpSpPr bwMode="auto">
          <a:xfrm>
            <a:off x="323850" y="2636838"/>
            <a:ext cx="8494713" cy="2413000"/>
            <a:chOff x="204" y="1661"/>
            <a:chExt cx="5351" cy="1520"/>
          </a:xfrm>
        </p:grpSpPr>
        <p:sp>
          <p:nvSpPr>
            <p:cNvPr id="14" name="Text Box 7"/>
            <p:cNvSpPr txBox="1">
              <a:spLocks noChangeArrowheads="1"/>
            </p:cNvSpPr>
            <p:nvPr/>
          </p:nvSpPr>
          <p:spPr bwMode="auto">
            <a:xfrm>
              <a:off x="204" y="1661"/>
              <a:ext cx="254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smtClean="0">
                  <a:solidFill>
                    <a:schemeClr val="tx2"/>
                  </a:solidFill>
                  <a:latin typeface="+mj-lt"/>
                  <a:ea typeface="仿宋" panose="02010609060101010101" pitchFamily="49" charset="-122"/>
                </a:rPr>
                <a:t>(1) </a:t>
              </a:r>
              <a:r>
                <a:rPr kumimoji="1" lang="zh-CN" altLang="en-US" sz="2000" b="1" smtClean="0">
                  <a:latin typeface="+mj-lt"/>
                  <a:ea typeface="仿宋" panose="02010609060101010101" pitchFamily="49" charset="-122"/>
                </a:rPr>
                <a:t>算法说明</a:t>
              </a:r>
              <a:endParaRPr kumimoji="1" lang="zh-CN" altLang="en-US" sz="2000" smtClean="0">
                <a:latin typeface="+mj-lt"/>
                <a:ea typeface="仿宋" panose="02010609060101010101" pitchFamily="49" charset="-122"/>
              </a:endParaRPr>
            </a:p>
          </p:txBody>
        </p:sp>
        <p:sp>
          <p:nvSpPr>
            <p:cNvPr id="15" name="Text Box 8"/>
            <p:cNvSpPr txBox="1">
              <a:spLocks noChangeArrowheads="1"/>
            </p:cNvSpPr>
            <p:nvPr/>
          </p:nvSpPr>
          <p:spPr bwMode="auto">
            <a:xfrm>
              <a:off x="204" y="1979"/>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smtClean="0">
                  <a:solidFill>
                    <a:srgbClr val="66CCFF"/>
                  </a:solidFill>
                  <a:latin typeface="+mj-lt"/>
                  <a:ea typeface="仿宋" panose="02010609060101010101" pitchFamily="49" charset="-122"/>
                </a:rPr>
                <a:t>(2) </a:t>
              </a:r>
              <a:r>
                <a:rPr kumimoji="1" lang="zh-CN" altLang="en-US" sz="2000" b="1" smtClean="0">
                  <a:solidFill>
                    <a:srgbClr val="66CCFF"/>
                  </a:solidFill>
                  <a:latin typeface="+mj-lt"/>
                  <a:ea typeface="仿宋" panose="02010609060101010101" pitchFamily="49" charset="-122"/>
                </a:rPr>
                <a:t>注释说明</a:t>
              </a:r>
              <a:endParaRPr kumimoji="1" lang="zh-CN" altLang="en-US" sz="2000" smtClean="0">
                <a:solidFill>
                  <a:srgbClr val="66CCFF"/>
                </a:solidFill>
                <a:latin typeface="+mj-lt"/>
                <a:ea typeface="仿宋" panose="02010609060101010101" pitchFamily="49" charset="-122"/>
              </a:endParaRPr>
            </a:p>
          </p:txBody>
        </p:sp>
        <p:sp>
          <p:nvSpPr>
            <p:cNvPr id="16" name="Text Box 9"/>
            <p:cNvSpPr txBox="1">
              <a:spLocks noChangeArrowheads="1"/>
            </p:cNvSpPr>
            <p:nvPr/>
          </p:nvSpPr>
          <p:spPr bwMode="auto">
            <a:xfrm>
              <a:off x="204" y="2296"/>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smtClean="0">
                  <a:solidFill>
                    <a:srgbClr val="66CCFF"/>
                  </a:solidFill>
                  <a:latin typeface="+mj-lt"/>
                  <a:ea typeface="仿宋" panose="02010609060101010101" pitchFamily="49" charset="-122"/>
                </a:rPr>
                <a:t>(3) </a:t>
              </a:r>
              <a:r>
                <a:rPr kumimoji="1" lang="zh-CN" altLang="en-US" sz="2000" b="1" smtClean="0">
                  <a:solidFill>
                    <a:srgbClr val="66CCFF"/>
                  </a:solidFill>
                  <a:latin typeface="+mj-lt"/>
                  <a:ea typeface="仿宋" panose="02010609060101010101" pitchFamily="49" charset="-122"/>
                </a:rPr>
                <a:t>合理安排输入和输出</a:t>
              </a:r>
              <a:endParaRPr kumimoji="1" lang="zh-CN" altLang="en-US" sz="2000" smtClean="0">
                <a:solidFill>
                  <a:srgbClr val="66CCFF"/>
                </a:solidFill>
                <a:latin typeface="+mj-lt"/>
                <a:ea typeface="仿宋" panose="02010609060101010101" pitchFamily="49" charset="-122"/>
              </a:endParaRPr>
            </a:p>
          </p:txBody>
        </p:sp>
        <p:sp>
          <p:nvSpPr>
            <p:cNvPr id="17" name="Text Box 10"/>
            <p:cNvSpPr txBox="1">
              <a:spLocks noChangeArrowheads="1"/>
            </p:cNvSpPr>
            <p:nvPr/>
          </p:nvSpPr>
          <p:spPr bwMode="auto">
            <a:xfrm>
              <a:off x="204" y="2614"/>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smtClean="0">
                  <a:solidFill>
                    <a:srgbClr val="66CCFF"/>
                  </a:solidFill>
                  <a:latin typeface="+mj-lt"/>
                  <a:ea typeface="仿宋" panose="02010609060101010101" pitchFamily="49" charset="-122"/>
                </a:rPr>
                <a:t>(4) </a:t>
              </a:r>
              <a:r>
                <a:rPr kumimoji="1" lang="zh-CN" altLang="en-US" sz="2000" b="1" smtClean="0">
                  <a:solidFill>
                    <a:srgbClr val="66CCFF"/>
                  </a:solidFill>
                  <a:latin typeface="+mj-lt"/>
                  <a:ea typeface="仿宋" panose="02010609060101010101" pitchFamily="49" charset="-122"/>
                </a:rPr>
                <a:t>适当的错误处理</a:t>
              </a:r>
              <a:endParaRPr kumimoji="1" lang="zh-CN" altLang="en-US" sz="2000" smtClean="0">
                <a:solidFill>
                  <a:srgbClr val="66CCFF"/>
                </a:solidFill>
                <a:latin typeface="+mj-lt"/>
                <a:ea typeface="仿宋" panose="02010609060101010101" pitchFamily="49" charset="-122"/>
              </a:endParaRPr>
            </a:p>
          </p:txBody>
        </p:sp>
        <p:sp>
          <p:nvSpPr>
            <p:cNvPr id="18" name="AutoShape 11"/>
            <p:cNvSpPr>
              <a:spLocks noChangeArrowheads="1"/>
            </p:cNvSpPr>
            <p:nvPr/>
          </p:nvSpPr>
          <p:spPr bwMode="auto">
            <a:xfrm>
              <a:off x="2426" y="1706"/>
              <a:ext cx="3129" cy="1407"/>
            </a:xfrm>
            <a:prstGeom prst="roundRect">
              <a:avLst>
                <a:gd name="adj" fmla="val 5583"/>
              </a:avLst>
            </a:prstGeom>
            <a:solidFill>
              <a:srgbClr val="FFFFFF"/>
            </a:solidFill>
            <a:ln w="57150">
              <a:solidFill>
                <a:srgbClr val="3333FF"/>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endParaRPr lang="zh-CN" altLang="zh-CN" sz="2000" smtClean="0">
                <a:solidFill>
                  <a:srgbClr val="3333FF"/>
                </a:solidFill>
                <a:latin typeface="+mj-lt"/>
                <a:ea typeface="仿宋" panose="02010609060101010101" pitchFamily="49" charset="-122"/>
              </a:endParaRPr>
            </a:p>
          </p:txBody>
        </p:sp>
        <p:sp>
          <p:nvSpPr>
            <p:cNvPr id="19" name="Text Box 12"/>
            <p:cNvSpPr txBox="1">
              <a:spLocks noChangeArrowheads="1"/>
            </p:cNvSpPr>
            <p:nvPr/>
          </p:nvSpPr>
          <p:spPr bwMode="auto">
            <a:xfrm>
              <a:off x="2469" y="1803"/>
              <a:ext cx="3032" cy="1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lgn="just" eaLnBrk="1" hangingPunct="1">
                <a:lnSpc>
                  <a:spcPct val="150000"/>
                </a:lnSpc>
                <a:defRPr/>
              </a:pPr>
              <a:r>
                <a:rPr kumimoji="1" lang="en-US" altLang="zh-CN" sz="2000" b="1" dirty="0">
                  <a:solidFill>
                    <a:srgbClr val="000000"/>
                  </a:solidFill>
                  <a:latin typeface="+mj-lt"/>
                  <a:ea typeface="仿宋" panose="02010609060101010101" pitchFamily="49" charset="-122"/>
                </a:rPr>
                <a:t>        </a:t>
              </a:r>
              <a:r>
                <a:rPr kumimoji="1" lang="zh-CN" altLang="en-US" sz="2000" b="1" dirty="0">
                  <a:solidFill>
                    <a:srgbClr val="000000"/>
                  </a:solidFill>
                  <a:latin typeface="+mj-lt"/>
                  <a:ea typeface="仿宋" panose="02010609060101010101" pitchFamily="49" charset="-122"/>
                </a:rPr>
                <a:t>包括算法说明、存储结构；还有算法功能、参数含义和输入输出属性、全局变量或外部定义变量及其作用、初值、参数和引用的全局或外部变量的条件限制等等。</a:t>
              </a:r>
              <a:r>
                <a:rPr kumimoji="1" lang="zh-CN" altLang="en-US" sz="2000" dirty="0">
                  <a:solidFill>
                    <a:srgbClr val="000000"/>
                  </a:solidFill>
                  <a:latin typeface="+mj-lt"/>
                  <a:ea typeface="仿宋" panose="02010609060101010101" pitchFamily="49" charset="-122"/>
                </a:rPr>
                <a:t> </a:t>
              </a:r>
            </a:p>
          </p:txBody>
        </p:sp>
        <p:sp>
          <p:nvSpPr>
            <p:cNvPr id="20" name="Text Box 19"/>
            <p:cNvSpPr txBox="1">
              <a:spLocks noChangeArrowheads="1"/>
            </p:cNvSpPr>
            <p:nvPr/>
          </p:nvSpPr>
          <p:spPr bwMode="auto">
            <a:xfrm>
              <a:off x="204" y="2931"/>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smtClean="0">
                  <a:solidFill>
                    <a:srgbClr val="66CCFF"/>
                  </a:solidFill>
                  <a:latin typeface="+mj-lt"/>
                  <a:ea typeface="仿宋" panose="02010609060101010101" pitchFamily="49" charset="-122"/>
                </a:rPr>
                <a:t>(5) </a:t>
              </a:r>
              <a:r>
                <a:rPr kumimoji="1" lang="zh-CN" altLang="en-US" sz="2000" b="1" smtClean="0">
                  <a:solidFill>
                    <a:srgbClr val="66CCFF"/>
                  </a:solidFill>
                  <a:latin typeface="+mj-lt"/>
                  <a:ea typeface="仿宋" panose="02010609060101010101" pitchFamily="49" charset="-122"/>
                </a:rPr>
                <a:t>合理选用语句和算法结构</a:t>
              </a:r>
              <a:endParaRPr kumimoji="1" lang="zh-CN" altLang="en-US" sz="2000" smtClean="0">
                <a:solidFill>
                  <a:srgbClr val="66CCFF"/>
                </a:solidFill>
                <a:latin typeface="+mj-lt"/>
                <a:ea typeface="仿宋" panose="02010609060101010101" pitchFamily="49"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out)">
                                      <p:cBhvr>
                                        <p:cTn id="7" dur="500"/>
                                        <p:tgtEl>
                                          <p:spTgt spid="12"/>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4" name="组合 20"/>
          <p:cNvGrpSpPr>
            <a:grpSpLocks/>
          </p:cNvGrpSpPr>
          <p:nvPr/>
        </p:nvGrpSpPr>
        <p:grpSpPr bwMode="auto">
          <a:xfrm>
            <a:off x="34925" y="92075"/>
            <a:ext cx="8858250" cy="2257425"/>
            <a:chOff x="34925" y="92075"/>
            <a:chExt cx="8858250" cy="2257425"/>
          </a:xfrm>
        </p:grpSpPr>
        <p:grpSp>
          <p:nvGrpSpPr>
            <p:cNvPr id="49163" name="组合 1"/>
            <p:cNvGrpSpPr>
              <a:grpSpLocks/>
            </p:cNvGrpSpPr>
            <p:nvPr/>
          </p:nvGrpSpPr>
          <p:grpSpPr bwMode="auto">
            <a:xfrm>
              <a:off x="34925" y="92075"/>
              <a:ext cx="7632700" cy="1104900"/>
              <a:chOff x="34925" y="92075"/>
              <a:chExt cx="7632700" cy="1104900"/>
            </a:xfrm>
          </p:grpSpPr>
          <p:grpSp>
            <p:nvGrpSpPr>
              <p:cNvPr id="49168" name="Group 36"/>
              <p:cNvGrpSpPr>
                <a:grpSpLocks/>
              </p:cNvGrpSpPr>
              <p:nvPr/>
            </p:nvGrpSpPr>
            <p:grpSpPr bwMode="auto">
              <a:xfrm>
                <a:off x="107950" y="700088"/>
                <a:ext cx="2563813" cy="496887"/>
                <a:chOff x="113" y="441"/>
                <a:chExt cx="1615" cy="313"/>
              </a:xfrm>
            </p:grpSpPr>
            <p:sp>
              <p:nvSpPr>
                <p:cNvPr id="49172"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1.4.1  </a:t>
                  </a:r>
                  <a:r>
                    <a:rPr kumimoji="1" lang="zh-CN" altLang="en-US" sz="2200" b="1">
                      <a:solidFill>
                        <a:srgbClr val="3333FF"/>
                      </a:solidFill>
                      <a:latin typeface="Arial" panose="020B0604020202020204" pitchFamily="34" charset="0"/>
                      <a:ea typeface="黑体" panose="02010609060101010101" pitchFamily="49" charset="-122"/>
                    </a:rPr>
                    <a:t>算法概念</a:t>
                  </a:r>
                </a:p>
              </p:txBody>
            </p:sp>
            <p:sp>
              <p:nvSpPr>
                <p:cNvPr id="49173"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49169" name="组合 3"/>
              <p:cNvGrpSpPr>
                <a:grpSpLocks/>
              </p:cNvGrpSpPr>
              <p:nvPr/>
            </p:nvGrpSpPr>
            <p:grpSpPr bwMode="auto">
              <a:xfrm>
                <a:off x="34925" y="92075"/>
                <a:ext cx="7632700" cy="457200"/>
                <a:chOff x="34925" y="92075"/>
                <a:chExt cx="7632700" cy="457200"/>
              </a:xfrm>
            </p:grpSpPr>
            <p:sp>
              <p:nvSpPr>
                <p:cNvPr id="49170"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9171"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49164" name="Group 2"/>
            <p:cNvGrpSpPr>
              <a:grpSpLocks/>
            </p:cNvGrpSpPr>
            <p:nvPr/>
          </p:nvGrpSpPr>
          <p:grpSpPr bwMode="auto">
            <a:xfrm>
              <a:off x="204788" y="1557338"/>
              <a:ext cx="8688387" cy="792162"/>
              <a:chOff x="129" y="960"/>
              <a:chExt cx="5473" cy="928"/>
            </a:xfrm>
          </p:grpSpPr>
          <p:sp>
            <p:nvSpPr>
              <p:cNvPr id="49166" name="Rectangle 3"/>
              <p:cNvSpPr>
                <a:spLocks noChangeArrowheads="1"/>
              </p:cNvSpPr>
              <p:nvPr/>
            </p:nvSpPr>
            <p:spPr bwMode="auto">
              <a:xfrm>
                <a:off x="129" y="960"/>
                <a:ext cx="5473" cy="928"/>
              </a:xfrm>
              <a:prstGeom prst="rect">
                <a:avLst/>
              </a:prstGeom>
              <a:gradFill rotWithShape="0">
                <a:gsLst>
                  <a:gs pos="0">
                    <a:srgbClr val="FFCCFF"/>
                  </a:gs>
                  <a:gs pos="50000">
                    <a:srgbClr val="FFFFFF"/>
                  </a:gs>
                  <a:gs pos="100000">
                    <a:srgbClr val="FFCCFF"/>
                  </a:gs>
                </a:gsLst>
                <a:lin ang="2700000" scaled="1"/>
              </a:gradFill>
              <a:ln w="57150">
                <a:solidFill>
                  <a:srgbClr val="9900FF"/>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b="1">
                  <a:solidFill>
                    <a:srgbClr val="000000"/>
                  </a:solidFill>
                  <a:latin typeface="Times New Roman" panose="02020603050405020304" pitchFamily="18" charset="0"/>
                  <a:ea typeface="仿宋_GB2312" pitchFamily="49" charset="-122"/>
                </a:endParaRPr>
              </a:p>
            </p:txBody>
          </p:sp>
          <p:sp>
            <p:nvSpPr>
              <p:cNvPr id="11" name="Text Box 4"/>
              <p:cNvSpPr txBox="1">
                <a:spLocks noChangeArrowheads="1"/>
              </p:cNvSpPr>
              <p:nvPr/>
            </p:nvSpPr>
            <p:spPr bwMode="auto">
              <a:xfrm>
                <a:off x="230" y="1024"/>
                <a:ext cx="5271" cy="665"/>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9900CC"/>
                    </a:solidFill>
                    <a:latin typeface="+mj-lt"/>
                    <a:ea typeface="仿宋" panose="02010609060101010101" pitchFamily="49" charset="-122"/>
                  </a:rPr>
                  <a:t>        </a:t>
                </a:r>
                <a:r>
                  <a:rPr kumimoji="1" lang="zh-CN" altLang="en-US" sz="2000" b="1" dirty="0" smtClean="0">
                    <a:solidFill>
                      <a:srgbClr val="9900CC"/>
                    </a:solidFill>
                    <a:latin typeface="+mj-lt"/>
                    <a:ea typeface="仿宋" panose="02010609060101010101" pitchFamily="49" charset="-122"/>
                  </a:rPr>
                  <a:t>算法的设计规范能够帮助初学者养成良好的算法设计习惯。</a:t>
                </a:r>
                <a:endParaRPr kumimoji="1" lang="zh-CN" altLang="en-US" sz="2000" dirty="0" smtClean="0">
                  <a:solidFill>
                    <a:srgbClr val="9900CC"/>
                  </a:solidFill>
                  <a:latin typeface="+mj-lt"/>
                  <a:ea typeface="仿宋" panose="02010609060101010101" pitchFamily="49" charset="-122"/>
                </a:endParaRPr>
              </a:p>
            </p:txBody>
          </p:sp>
        </p:grpSp>
        <p:sp>
          <p:nvSpPr>
            <p:cNvPr id="49165" name="AutoShape 5"/>
            <p:cNvSpPr>
              <a:spLocks noChangeArrowheads="1"/>
            </p:cNvSpPr>
            <p:nvPr/>
          </p:nvSpPr>
          <p:spPr bwMode="auto">
            <a:xfrm>
              <a:off x="6732588" y="1125538"/>
              <a:ext cx="2087562" cy="574675"/>
            </a:xfrm>
            <a:prstGeom prst="flowChartTerminator">
              <a:avLst/>
            </a:prstGeom>
            <a:gradFill rotWithShape="1">
              <a:gsLst>
                <a:gs pos="0">
                  <a:srgbClr val="FFCCFF"/>
                </a:gs>
                <a:gs pos="50000">
                  <a:srgbClr val="FFFFFF"/>
                </a:gs>
                <a:gs pos="100000">
                  <a:srgbClr val="FFCCFF"/>
                </a:gs>
              </a:gsLst>
              <a:lin ang="5400000" scaled="1"/>
            </a:gradFill>
            <a:ln w="57150">
              <a:solidFill>
                <a:srgbClr val="9900FF"/>
              </a:solidFill>
              <a:miter lim="800000"/>
              <a:headEnd/>
              <a:tailEnd/>
            </a:ln>
          </p:spPr>
          <p:txBody>
            <a:bodyPr wrap="none" lIns="0" tIns="0" rIns="0" bIns="468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9900FF"/>
                  </a:solidFill>
                  <a:latin typeface="Times New Roman" panose="02020603050405020304" pitchFamily="18" charset="0"/>
                  <a:ea typeface="方正舒体" panose="02010601030101010101" pitchFamily="2" charset="-122"/>
                </a:rPr>
                <a:t>设计规范</a:t>
              </a:r>
            </a:p>
          </p:txBody>
        </p:sp>
      </p:grpSp>
      <p:grpSp>
        <p:nvGrpSpPr>
          <p:cNvPr id="13" name="Group 20"/>
          <p:cNvGrpSpPr>
            <a:grpSpLocks/>
          </p:cNvGrpSpPr>
          <p:nvPr/>
        </p:nvGrpSpPr>
        <p:grpSpPr bwMode="auto">
          <a:xfrm>
            <a:off x="323850" y="2636838"/>
            <a:ext cx="8494713" cy="2413000"/>
            <a:chOff x="204" y="1661"/>
            <a:chExt cx="5351" cy="1520"/>
          </a:xfrm>
        </p:grpSpPr>
        <p:sp>
          <p:nvSpPr>
            <p:cNvPr id="14" name="Text Box 7"/>
            <p:cNvSpPr txBox="1">
              <a:spLocks noChangeArrowheads="1"/>
            </p:cNvSpPr>
            <p:nvPr/>
          </p:nvSpPr>
          <p:spPr bwMode="auto">
            <a:xfrm>
              <a:off x="204" y="1661"/>
              <a:ext cx="254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dirty="0" smtClean="0">
                  <a:solidFill>
                    <a:srgbClr val="66CCFF"/>
                  </a:solidFill>
                  <a:latin typeface="+mj-lt"/>
                  <a:ea typeface="仿宋" panose="02010609060101010101" pitchFamily="49" charset="-122"/>
                </a:rPr>
                <a:t>(1) </a:t>
              </a:r>
              <a:r>
                <a:rPr kumimoji="1" lang="zh-CN" altLang="en-US" sz="2000" b="1" dirty="0" smtClean="0">
                  <a:solidFill>
                    <a:srgbClr val="66CCFF"/>
                  </a:solidFill>
                  <a:latin typeface="+mj-lt"/>
                  <a:ea typeface="仿宋" panose="02010609060101010101" pitchFamily="49" charset="-122"/>
                </a:rPr>
                <a:t>算法说明</a:t>
              </a:r>
              <a:endParaRPr kumimoji="1" lang="zh-CN" altLang="en-US" sz="2000" dirty="0" smtClean="0">
                <a:solidFill>
                  <a:srgbClr val="66CCFF"/>
                </a:solidFill>
                <a:latin typeface="+mj-lt"/>
                <a:ea typeface="仿宋" panose="02010609060101010101" pitchFamily="49" charset="-122"/>
              </a:endParaRPr>
            </a:p>
          </p:txBody>
        </p:sp>
        <p:sp>
          <p:nvSpPr>
            <p:cNvPr id="15" name="Text Box 8"/>
            <p:cNvSpPr txBox="1">
              <a:spLocks noChangeArrowheads="1"/>
            </p:cNvSpPr>
            <p:nvPr/>
          </p:nvSpPr>
          <p:spPr bwMode="auto">
            <a:xfrm>
              <a:off x="204" y="1979"/>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dirty="0" smtClean="0">
                  <a:solidFill>
                    <a:srgbClr val="000000"/>
                  </a:solidFill>
                  <a:latin typeface="+mj-lt"/>
                  <a:ea typeface="仿宋" panose="02010609060101010101" pitchFamily="49" charset="-122"/>
                </a:rPr>
                <a:t>(2) </a:t>
              </a:r>
              <a:r>
                <a:rPr kumimoji="1" lang="zh-CN" altLang="en-US" sz="2000" b="1" dirty="0" smtClean="0">
                  <a:solidFill>
                    <a:srgbClr val="000000"/>
                  </a:solidFill>
                  <a:latin typeface="+mj-lt"/>
                  <a:ea typeface="仿宋" panose="02010609060101010101" pitchFamily="49" charset="-122"/>
                </a:rPr>
                <a:t>注释说明</a:t>
              </a:r>
              <a:endParaRPr kumimoji="1" lang="zh-CN" altLang="en-US" sz="2000" dirty="0" smtClean="0">
                <a:solidFill>
                  <a:srgbClr val="000000"/>
                </a:solidFill>
                <a:latin typeface="+mj-lt"/>
                <a:ea typeface="仿宋" panose="02010609060101010101" pitchFamily="49" charset="-122"/>
              </a:endParaRPr>
            </a:p>
          </p:txBody>
        </p:sp>
        <p:sp>
          <p:nvSpPr>
            <p:cNvPr id="16" name="Text Box 9"/>
            <p:cNvSpPr txBox="1">
              <a:spLocks noChangeArrowheads="1"/>
            </p:cNvSpPr>
            <p:nvPr/>
          </p:nvSpPr>
          <p:spPr bwMode="auto">
            <a:xfrm>
              <a:off x="204" y="2296"/>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smtClean="0">
                  <a:solidFill>
                    <a:srgbClr val="66CCFF"/>
                  </a:solidFill>
                  <a:latin typeface="+mj-lt"/>
                  <a:ea typeface="仿宋" panose="02010609060101010101" pitchFamily="49" charset="-122"/>
                </a:rPr>
                <a:t>(3) </a:t>
              </a:r>
              <a:r>
                <a:rPr kumimoji="1" lang="zh-CN" altLang="en-US" sz="2000" b="1" smtClean="0">
                  <a:solidFill>
                    <a:srgbClr val="66CCFF"/>
                  </a:solidFill>
                  <a:latin typeface="+mj-lt"/>
                  <a:ea typeface="仿宋" panose="02010609060101010101" pitchFamily="49" charset="-122"/>
                </a:rPr>
                <a:t>合理安排输入和输出</a:t>
              </a:r>
              <a:endParaRPr kumimoji="1" lang="zh-CN" altLang="en-US" sz="2000" smtClean="0">
                <a:solidFill>
                  <a:srgbClr val="66CCFF"/>
                </a:solidFill>
                <a:latin typeface="+mj-lt"/>
                <a:ea typeface="仿宋" panose="02010609060101010101" pitchFamily="49" charset="-122"/>
              </a:endParaRPr>
            </a:p>
          </p:txBody>
        </p:sp>
        <p:sp>
          <p:nvSpPr>
            <p:cNvPr id="17" name="Text Box 10"/>
            <p:cNvSpPr txBox="1">
              <a:spLocks noChangeArrowheads="1"/>
            </p:cNvSpPr>
            <p:nvPr/>
          </p:nvSpPr>
          <p:spPr bwMode="auto">
            <a:xfrm>
              <a:off x="204" y="2614"/>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smtClean="0">
                  <a:solidFill>
                    <a:srgbClr val="66CCFF"/>
                  </a:solidFill>
                  <a:latin typeface="+mj-lt"/>
                  <a:ea typeface="仿宋" panose="02010609060101010101" pitchFamily="49" charset="-122"/>
                </a:rPr>
                <a:t>(4) </a:t>
              </a:r>
              <a:r>
                <a:rPr kumimoji="1" lang="zh-CN" altLang="en-US" sz="2000" b="1" smtClean="0">
                  <a:solidFill>
                    <a:srgbClr val="66CCFF"/>
                  </a:solidFill>
                  <a:latin typeface="+mj-lt"/>
                  <a:ea typeface="仿宋" panose="02010609060101010101" pitchFamily="49" charset="-122"/>
                </a:rPr>
                <a:t>适当的错误处理</a:t>
              </a:r>
              <a:endParaRPr kumimoji="1" lang="zh-CN" altLang="en-US" sz="2000" smtClean="0">
                <a:solidFill>
                  <a:srgbClr val="66CCFF"/>
                </a:solidFill>
                <a:latin typeface="+mj-lt"/>
                <a:ea typeface="仿宋" panose="02010609060101010101" pitchFamily="49" charset="-122"/>
              </a:endParaRPr>
            </a:p>
          </p:txBody>
        </p:sp>
        <p:sp>
          <p:nvSpPr>
            <p:cNvPr id="18" name="AutoShape 11"/>
            <p:cNvSpPr>
              <a:spLocks noChangeArrowheads="1"/>
            </p:cNvSpPr>
            <p:nvPr/>
          </p:nvSpPr>
          <p:spPr bwMode="auto">
            <a:xfrm>
              <a:off x="2426" y="1706"/>
              <a:ext cx="3129" cy="1407"/>
            </a:xfrm>
            <a:prstGeom prst="roundRect">
              <a:avLst>
                <a:gd name="adj" fmla="val 5583"/>
              </a:avLst>
            </a:prstGeom>
            <a:solidFill>
              <a:srgbClr val="FFFFFF"/>
            </a:solidFill>
            <a:ln w="57150">
              <a:solidFill>
                <a:srgbClr val="3333FF"/>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endParaRPr lang="zh-CN" altLang="zh-CN" sz="2000" smtClean="0">
                <a:solidFill>
                  <a:srgbClr val="3333FF"/>
                </a:solidFill>
                <a:latin typeface="+mj-lt"/>
                <a:ea typeface="仿宋" panose="02010609060101010101" pitchFamily="49" charset="-122"/>
              </a:endParaRPr>
            </a:p>
          </p:txBody>
        </p:sp>
        <p:sp>
          <p:nvSpPr>
            <p:cNvPr id="19" name="Text Box 12"/>
            <p:cNvSpPr txBox="1">
              <a:spLocks noChangeArrowheads="1"/>
            </p:cNvSpPr>
            <p:nvPr/>
          </p:nvSpPr>
          <p:spPr bwMode="auto">
            <a:xfrm>
              <a:off x="2562" y="1808"/>
              <a:ext cx="2856" cy="1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lgn="just" eaLnBrk="1" hangingPunct="1">
                <a:lnSpc>
                  <a:spcPct val="150000"/>
                </a:lnSpc>
                <a:defRPr/>
              </a:pPr>
              <a:r>
                <a:rPr kumimoji="1" lang="en-US" altLang="zh-CN" sz="2000" b="1" dirty="0">
                  <a:solidFill>
                    <a:srgbClr val="000000"/>
                  </a:solidFill>
                  <a:effectLst>
                    <a:outerShdw blurRad="38100" dist="38100" dir="2700000" algn="tl">
                      <a:srgbClr val="C0C0C0"/>
                    </a:outerShdw>
                  </a:effectLst>
                  <a:latin typeface="+mj-lt"/>
                  <a:ea typeface="仿宋" panose="02010609060101010101" pitchFamily="49" charset="-122"/>
                </a:rPr>
                <a:t>        </a:t>
              </a:r>
              <a:r>
                <a:rPr kumimoji="1" lang="zh-CN" altLang="en-US" sz="2000" b="1" dirty="0">
                  <a:solidFill>
                    <a:srgbClr val="000000"/>
                  </a:solidFill>
                  <a:latin typeface="+mj-lt"/>
                  <a:ea typeface="仿宋" panose="02010609060101010101" pitchFamily="49" charset="-122"/>
                </a:rPr>
                <a:t>在难懂的语句和关键的语句 </a:t>
              </a:r>
              <a:r>
                <a:rPr kumimoji="1" lang="en-US" altLang="zh-CN" sz="2000" b="1" dirty="0">
                  <a:solidFill>
                    <a:srgbClr val="000000"/>
                  </a:solidFill>
                  <a:latin typeface="+mj-lt"/>
                  <a:ea typeface="仿宋" panose="02010609060101010101" pitchFamily="49" charset="-122"/>
                </a:rPr>
                <a:t>(</a:t>
              </a:r>
              <a:r>
                <a:rPr kumimoji="1" lang="zh-CN" altLang="en-US" sz="2000" b="1" dirty="0">
                  <a:solidFill>
                    <a:srgbClr val="000000"/>
                  </a:solidFill>
                  <a:latin typeface="+mj-lt"/>
                  <a:ea typeface="仿宋" panose="02010609060101010101" pitchFamily="49" charset="-122"/>
                </a:rPr>
                <a:t>段</a:t>
              </a:r>
              <a:r>
                <a:rPr kumimoji="1" lang="en-US" altLang="zh-CN" sz="2000" b="1" dirty="0">
                  <a:solidFill>
                    <a:srgbClr val="000000"/>
                  </a:solidFill>
                  <a:latin typeface="+mj-lt"/>
                  <a:ea typeface="仿宋" panose="02010609060101010101" pitchFamily="49" charset="-122"/>
                </a:rPr>
                <a:t>) </a:t>
              </a:r>
              <a:r>
                <a:rPr kumimoji="1" lang="zh-CN" altLang="en-US" sz="2000" b="1" dirty="0">
                  <a:solidFill>
                    <a:srgbClr val="000000"/>
                  </a:solidFill>
                  <a:latin typeface="+mj-lt"/>
                  <a:ea typeface="仿宋" panose="02010609060101010101" pitchFamily="49" charset="-122"/>
                </a:rPr>
                <a:t>之后加以注释可以大大提高程序的可读性。注释要恰当，并非越多越好。通常注释要比被注释的语句更抽象一些。</a:t>
              </a:r>
              <a:endParaRPr kumimoji="1" lang="zh-CN" altLang="en-US" sz="2000" dirty="0">
                <a:solidFill>
                  <a:srgbClr val="000000"/>
                </a:solidFill>
                <a:latin typeface="+mj-lt"/>
                <a:ea typeface="仿宋" panose="02010609060101010101" pitchFamily="49" charset="-122"/>
              </a:endParaRPr>
            </a:p>
          </p:txBody>
        </p:sp>
        <p:sp>
          <p:nvSpPr>
            <p:cNvPr id="20" name="Text Box 19"/>
            <p:cNvSpPr txBox="1">
              <a:spLocks noChangeArrowheads="1"/>
            </p:cNvSpPr>
            <p:nvPr/>
          </p:nvSpPr>
          <p:spPr bwMode="auto">
            <a:xfrm>
              <a:off x="204" y="2931"/>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smtClean="0">
                  <a:solidFill>
                    <a:srgbClr val="66CCFF"/>
                  </a:solidFill>
                  <a:latin typeface="+mj-lt"/>
                  <a:ea typeface="仿宋" panose="02010609060101010101" pitchFamily="49" charset="-122"/>
                </a:rPr>
                <a:t>(5) </a:t>
              </a:r>
              <a:r>
                <a:rPr kumimoji="1" lang="zh-CN" altLang="en-US" sz="2000" b="1" smtClean="0">
                  <a:solidFill>
                    <a:srgbClr val="66CCFF"/>
                  </a:solidFill>
                  <a:latin typeface="+mj-lt"/>
                  <a:ea typeface="仿宋" panose="02010609060101010101" pitchFamily="49" charset="-122"/>
                </a:rPr>
                <a:t>合理选用语句和算法结构</a:t>
              </a:r>
              <a:endParaRPr kumimoji="1" lang="zh-CN" altLang="en-US" sz="2000" smtClean="0">
                <a:solidFill>
                  <a:srgbClr val="66CCFF"/>
                </a:solidFill>
                <a:latin typeface="+mj-lt"/>
                <a:ea typeface="仿宋" panose="02010609060101010101" pitchFamily="49"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178" name="组合 20"/>
          <p:cNvGrpSpPr>
            <a:grpSpLocks/>
          </p:cNvGrpSpPr>
          <p:nvPr/>
        </p:nvGrpSpPr>
        <p:grpSpPr bwMode="auto">
          <a:xfrm>
            <a:off x="34925" y="92075"/>
            <a:ext cx="8858250" cy="2257425"/>
            <a:chOff x="34925" y="92075"/>
            <a:chExt cx="8858250" cy="2257425"/>
          </a:xfrm>
        </p:grpSpPr>
        <p:grpSp>
          <p:nvGrpSpPr>
            <p:cNvPr id="50187" name="组合 1"/>
            <p:cNvGrpSpPr>
              <a:grpSpLocks/>
            </p:cNvGrpSpPr>
            <p:nvPr/>
          </p:nvGrpSpPr>
          <p:grpSpPr bwMode="auto">
            <a:xfrm>
              <a:off x="34925" y="92075"/>
              <a:ext cx="7632700" cy="1104900"/>
              <a:chOff x="34925" y="92075"/>
              <a:chExt cx="7632700" cy="1104900"/>
            </a:xfrm>
          </p:grpSpPr>
          <p:grpSp>
            <p:nvGrpSpPr>
              <p:cNvPr id="50192" name="Group 36"/>
              <p:cNvGrpSpPr>
                <a:grpSpLocks/>
              </p:cNvGrpSpPr>
              <p:nvPr/>
            </p:nvGrpSpPr>
            <p:grpSpPr bwMode="auto">
              <a:xfrm>
                <a:off x="107950" y="700088"/>
                <a:ext cx="2563813" cy="496887"/>
                <a:chOff x="113" y="441"/>
                <a:chExt cx="1615" cy="313"/>
              </a:xfrm>
            </p:grpSpPr>
            <p:sp>
              <p:nvSpPr>
                <p:cNvPr id="50196"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1.4.1  </a:t>
                  </a:r>
                  <a:r>
                    <a:rPr kumimoji="1" lang="zh-CN" altLang="en-US" sz="2200" b="1">
                      <a:solidFill>
                        <a:srgbClr val="3333FF"/>
                      </a:solidFill>
                      <a:latin typeface="Arial" panose="020B0604020202020204" pitchFamily="34" charset="0"/>
                      <a:ea typeface="黑体" panose="02010609060101010101" pitchFamily="49" charset="-122"/>
                    </a:rPr>
                    <a:t>算法概念</a:t>
                  </a:r>
                </a:p>
              </p:txBody>
            </p:sp>
            <p:sp>
              <p:nvSpPr>
                <p:cNvPr id="50197"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0193" name="组合 3"/>
              <p:cNvGrpSpPr>
                <a:grpSpLocks/>
              </p:cNvGrpSpPr>
              <p:nvPr/>
            </p:nvGrpSpPr>
            <p:grpSpPr bwMode="auto">
              <a:xfrm>
                <a:off x="34925" y="92075"/>
                <a:ext cx="7632700" cy="457200"/>
                <a:chOff x="34925" y="92075"/>
                <a:chExt cx="7632700" cy="457200"/>
              </a:xfrm>
            </p:grpSpPr>
            <p:sp>
              <p:nvSpPr>
                <p:cNvPr id="50194"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0195"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50188" name="Group 2"/>
            <p:cNvGrpSpPr>
              <a:grpSpLocks/>
            </p:cNvGrpSpPr>
            <p:nvPr/>
          </p:nvGrpSpPr>
          <p:grpSpPr bwMode="auto">
            <a:xfrm>
              <a:off x="204788" y="1557338"/>
              <a:ext cx="8688387" cy="792162"/>
              <a:chOff x="129" y="960"/>
              <a:chExt cx="5473" cy="928"/>
            </a:xfrm>
          </p:grpSpPr>
          <p:sp>
            <p:nvSpPr>
              <p:cNvPr id="50190" name="Rectangle 3"/>
              <p:cNvSpPr>
                <a:spLocks noChangeArrowheads="1"/>
              </p:cNvSpPr>
              <p:nvPr/>
            </p:nvSpPr>
            <p:spPr bwMode="auto">
              <a:xfrm>
                <a:off x="129" y="960"/>
                <a:ext cx="5473" cy="928"/>
              </a:xfrm>
              <a:prstGeom prst="rect">
                <a:avLst/>
              </a:prstGeom>
              <a:gradFill rotWithShape="0">
                <a:gsLst>
                  <a:gs pos="0">
                    <a:srgbClr val="FFCCFF"/>
                  </a:gs>
                  <a:gs pos="50000">
                    <a:srgbClr val="FFFFFF"/>
                  </a:gs>
                  <a:gs pos="100000">
                    <a:srgbClr val="FFCCFF"/>
                  </a:gs>
                </a:gsLst>
                <a:lin ang="2700000" scaled="1"/>
              </a:gradFill>
              <a:ln w="57150">
                <a:solidFill>
                  <a:srgbClr val="9900FF"/>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b="1">
                  <a:solidFill>
                    <a:srgbClr val="000000"/>
                  </a:solidFill>
                  <a:latin typeface="Times New Roman" panose="02020603050405020304" pitchFamily="18" charset="0"/>
                  <a:ea typeface="仿宋_GB2312" pitchFamily="49" charset="-122"/>
                </a:endParaRPr>
              </a:p>
            </p:txBody>
          </p:sp>
          <p:sp>
            <p:nvSpPr>
              <p:cNvPr id="11" name="Text Box 4"/>
              <p:cNvSpPr txBox="1">
                <a:spLocks noChangeArrowheads="1"/>
              </p:cNvSpPr>
              <p:nvPr/>
            </p:nvSpPr>
            <p:spPr bwMode="auto">
              <a:xfrm>
                <a:off x="230" y="1024"/>
                <a:ext cx="5271" cy="665"/>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9900CC"/>
                    </a:solidFill>
                    <a:latin typeface="+mj-lt"/>
                    <a:ea typeface="仿宋" panose="02010609060101010101" pitchFamily="49" charset="-122"/>
                  </a:rPr>
                  <a:t>        </a:t>
                </a:r>
                <a:r>
                  <a:rPr kumimoji="1" lang="zh-CN" altLang="en-US" sz="2000" b="1" dirty="0" smtClean="0">
                    <a:solidFill>
                      <a:srgbClr val="9900CC"/>
                    </a:solidFill>
                    <a:latin typeface="+mj-lt"/>
                    <a:ea typeface="仿宋" panose="02010609060101010101" pitchFamily="49" charset="-122"/>
                  </a:rPr>
                  <a:t>算法的设计规范能够帮助初学者养成良好的算法设计习惯。</a:t>
                </a:r>
                <a:endParaRPr kumimoji="1" lang="zh-CN" altLang="en-US" sz="2000" dirty="0" smtClean="0">
                  <a:solidFill>
                    <a:srgbClr val="9900CC"/>
                  </a:solidFill>
                  <a:latin typeface="+mj-lt"/>
                  <a:ea typeface="仿宋" panose="02010609060101010101" pitchFamily="49" charset="-122"/>
                </a:endParaRPr>
              </a:p>
            </p:txBody>
          </p:sp>
        </p:grpSp>
        <p:sp>
          <p:nvSpPr>
            <p:cNvPr id="50189" name="AutoShape 5"/>
            <p:cNvSpPr>
              <a:spLocks noChangeArrowheads="1"/>
            </p:cNvSpPr>
            <p:nvPr/>
          </p:nvSpPr>
          <p:spPr bwMode="auto">
            <a:xfrm>
              <a:off x="6732588" y="1125538"/>
              <a:ext cx="2087562" cy="574675"/>
            </a:xfrm>
            <a:prstGeom prst="flowChartTerminator">
              <a:avLst/>
            </a:prstGeom>
            <a:gradFill rotWithShape="1">
              <a:gsLst>
                <a:gs pos="0">
                  <a:srgbClr val="FFCCFF"/>
                </a:gs>
                <a:gs pos="50000">
                  <a:srgbClr val="FFFFFF"/>
                </a:gs>
                <a:gs pos="100000">
                  <a:srgbClr val="FFCCFF"/>
                </a:gs>
              </a:gsLst>
              <a:lin ang="5400000" scaled="1"/>
            </a:gradFill>
            <a:ln w="57150">
              <a:solidFill>
                <a:srgbClr val="9900FF"/>
              </a:solidFill>
              <a:miter lim="800000"/>
              <a:headEnd/>
              <a:tailEnd/>
            </a:ln>
          </p:spPr>
          <p:txBody>
            <a:bodyPr wrap="none" lIns="0" tIns="0" rIns="0" bIns="468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9900FF"/>
                  </a:solidFill>
                  <a:latin typeface="Times New Roman" panose="02020603050405020304" pitchFamily="18" charset="0"/>
                  <a:ea typeface="方正舒体" panose="02010601030101010101" pitchFamily="2" charset="-122"/>
                </a:rPr>
                <a:t>设计规范</a:t>
              </a:r>
            </a:p>
          </p:txBody>
        </p:sp>
      </p:grpSp>
      <p:grpSp>
        <p:nvGrpSpPr>
          <p:cNvPr id="13" name="Group 20"/>
          <p:cNvGrpSpPr>
            <a:grpSpLocks/>
          </p:cNvGrpSpPr>
          <p:nvPr/>
        </p:nvGrpSpPr>
        <p:grpSpPr bwMode="auto">
          <a:xfrm>
            <a:off x="323850" y="2636838"/>
            <a:ext cx="8494713" cy="2413000"/>
            <a:chOff x="204" y="1661"/>
            <a:chExt cx="5351" cy="1520"/>
          </a:xfrm>
        </p:grpSpPr>
        <p:sp>
          <p:nvSpPr>
            <p:cNvPr id="14" name="Text Box 7"/>
            <p:cNvSpPr txBox="1">
              <a:spLocks noChangeArrowheads="1"/>
            </p:cNvSpPr>
            <p:nvPr/>
          </p:nvSpPr>
          <p:spPr bwMode="auto">
            <a:xfrm>
              <a:off x="204" y="1661"/>
              <a:ext cx="254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dirty="0" smtClean="0">
                  <a:solidFill>
                    <a:srgbClr val="66CCFF"/>
                  </a:solidFill>
                  <a:latin typeface="+mj-lt"/>
                  <a:ea typeface="仿宋" panose="02010609060101010101" pitchFamily="49" charset="-122"/>
                </a:rPr>
                <a:t>(1) </a:t>
              </a:r>
              <a:r>
                <a:rPr kumimoji="1" lang="zh-CN" altLang="en-US" sz="2000" b="1" dirty="0" smtClean="0">
                  <a:solidFill>
                    <a:srgbClr val="66CCFF"/>
                  </a:solidFill>
                  <a:latin typeface="+mj-lt"/>
                  <a:ea typeface="仿宋" panose="02010609060101010101" pitchFamily="49" charset="-122"/>
                </a:rPr>
                <a:t>算法说明</a:t>
              </a:r>
              <a:endParaRPr kumimoji="1" lang="zh-CN" altLang="en-US" sz="2000" dirty="0" smtClean="0">
                <a:solidFill>
                  <a:srgbClr val="66CCFF"/>
                </a:solidFill>
                <a:latin typeface="+mj-lt"/>
                <a:ea typeface="仿宋" panose="02010609060101010101" pitchFamily="49" charset="-122"/>
              </a:endParaRPr>
            </a:p>
          </p:txBody>
        </p:sp>
        <p:sp>
          <p:nvSpPr>
            <p:cNvPr id="15" name="Text Box 8"/>
            <p:cNvSpPr txBox="1">
              <a:spLocks noChangeArrowheads="1"/>
            </p:cNvSpPr>
            <p:nvPr/>
          </p:nvSpPr>
          <p:spPr bwMode="auto">
            <a:xfrm>
              <a:off x="204" y="1979"/>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dirty="0" smtClean="0">
                  <a:solidFill>
                    <a:srgbClr val="66CCFF"/>
                  </a:solidFill>
                  <a:latin typeface="+mj-lt"/>
                  <a:ea typeface="仿宋" panose="02010609060101010101" pitchFamily="49" charset="-122"/>
                </a:rPr>
                <a:t>(2) </a:t>
              </a:r>
              <a:r>
                <a:rPr kumimoji="1" lang="zh-CN" altLang="en-US" sz="2000" b="1" dirty="0" smtClean="0">
                  <a:solidFill>
                    <a:srgbClr val="66CCFF"/>
                  </a:solidFill>
                  <a:latin typeface="+mj-lt"/>
                  <a:ea typeface="仿宋" panose="02010609060101010101" pitchFamily="49" charset="-122"/>
                </a:rPr>
                <a:t>注释说明</a:t>
              </a:r>
              <a:endParaRPr kumimoji="1" lang="zh-CN" altLang="en-US" sz="2000" dirty="0" smtClean="0">
                <a:solidFill>
                  <a:srgbClr val="66CCFF"/>
                </a:solidFill>
                <a:latin typeface="+mj-lt"/>
                <a:ea typeface="仿宋" panose="02010609060101010101" pitchFamily="49" charset="-122"/>
              </a:endParaRPr>
            </a:p>
          </p:txBody>
        </p:sp>
        <p:sp>
          <p:nvSpPr>
            <p:cNvPr id="16" name="Text Box 9"/>
            <p:cNvSpPr txBox="1">
              <a:spLocks noChangeArrowheads="1"/>
            </p:cNvSpPr>
            <p:nvPr/>
          </p:nvSpPr>
          <p:spPr bwMode="auto">
            <a:xfrm>
              <a:off x="204" y="2296"/>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dirty="0" smtClean="0">
                  <a:solidFill>
                    <a:srgbClr val="000000"/>
                  </a:solidFill>
                  <a:latin typeface="+mj-lt"/>
                  <a:ea typeface="仿宋" panose="02010609060101010101" pitchFamily="49" charset="-122"/>
                </a:rPr>
                <a:t>(3) </a:t>
              </a:r>
              <a:r>
                <a:rPr kumimoji="1" lang="zh-CN" altLang="en-US" sz="2000" b="1" dirty="0" smtClean="0">
                  <a:solidFill>
                    <a:srgbClr val="000000"/>
                  </a:solidFill>
                  <a:latin typeface="+mj-lt"/>
                  <a:ea typeface="仿宋" panose="02010609060101010101" pitchFamily="49" charset="-122"/>
                </a:rPr>
                <a:t>合理安排输入和输出</a:t>
              </a:r>
              <a:endParaRPr kumimoji="1" lang="zh-CN" altLang="en-US" sz="2000" dirty="0" smtClean="0">
                <a:solidFill>
                  <a:srgbClr val="000000"/>
                </a:solidFill>
                <a:latin typeface="+mj-lt"/>
                <a:ea typeface="仿宋" panose="02010609060101010101" pitchFamily="49" charset="-122"/>
              </a:endParaRPr>
            </a:p>
          </p:txBody>
        </p:sp>
        <p:sp>
          <p:nvSpPr>
            <p:cNvPr id="17" name="Text Box 10"/>
            <p:cNvSpPr txBox="1">
              <a:spLocks noChangeArrowheads="1"/>
            </p:cNvSpPr>
            <p:nvPr/>
          </p:nvSpPr>
          <p:spPr bwMode="auto">
            <a:xfrm>
              <a:off x="204" y="2614"/>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smtClean="0">
                  <a:solidFill>
                    <a:srgbClr val="66CCFF"/>
                  </a:solidFill>
                  <a:latin typeface="+mj-lt"/>
                  <a:ea typeface="仿宋" panose="02010609060101010101" pitchFamily="49" charset="-122"/>
                </a:rPr>
                <a:t>(4) </a:t>
              </a:r>
              <a:r>
                <a:rPr kumimoji="1" lang="zh-CN" altLang="en-US" sz="2000" b="1" smtClean="0">
                  <a:solidFill>
                    <a:srgbClr val="66CCFF"/>
                  </a:solidFill>
                  <a:latin typeface="+mj-lt"/>
                  <a:ea typeface="仿宋" panose="02010609060101010101" pitchFamily="49" charset="-122"/>
                </a:rPr>
                <a:t>适当的错误处理</a:t>
              </a:r>
              <a:endParaRPr kumimoji="1" lang="zh-CN" altLang="en-US" sz="2000" smtClean="0">
                <a:solidFill>
                  <a:srgbClr val="66CCFF"/>
                </a:solidFill>
                <a:latin typeface="+mj-lt"/>
                <a:ea typeface="仿宋" panose="02010609060101010101" pitchFamily="49" charset="-122"/>
              </a:endParaRPr>
            </a:p>
          </p:txBody>
        </p:sp>
        <p:sp>
          <p:nvSpPr>
            <p:cNvPr id="18" name="AutoShape 11"/>
            <p:cNvSpPr>
              <a:spLocks noChangeArrowheads="1"/>
            </p:cNvSpPr>
            <p:nvPr/>
          </p:nvSpPr>
          <p:spPr bwMode="auto">
            <a:xfrm>
              <a:off x="2426" y="1706"/>
              <a:ext cx="3129" cy="1407"/>
            </a:xfrm>
            <a:prstGeom prst="roundRect">
              <a:avLst>
                <a:gd name="adj" fmla="val 5583"/>
              </a:avLst>
            </a:prstGeom>
            <a:solidFill>
              <a:srgbClr val="FFFFFF"/>
            </a:solidFill>
            <a:ln w="57150">
              <a:solidFill>
                <a:srgbClr val="3333FF"/>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endParaRPr lang="zh-CN" altLang="zh-CN" sz="2000" smtClean="0">
                <a:solidFill>
                  <a:srgbClr val="3333FF"/>
                </a:solidFill>
                <a:latin typeface="+mj-lt"/>
                <a:ea typeface="仿宋" panose="02010609060101010101" pitchFamily="49" charset="-122"/>
              </a:endParaRPr>
            </a:p>
          </p:txBody>
        </p:sp>
        <p:sp>
          <p:nvSpPr>
            <p:cNvPr id="19" name="Text Box 12"/>
            <p:cNvSpPr txBox="1">
              <a:spLocks noChangeArrowheads="1"/>
            </p:cNvSpPr>
            <p:nvPr/>
          </p:nvSpPr>
          <p:spPr bwMode="auto">
            <a:xfrm>
              <a:off x="2562" y="1808"/>
              <a:ext cx="2856" cy="1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lgn="just" eaLnBrk="1" hangingPunct="1">
                <a:lnSpc>
                  <a:spcPct val="150000"/>
                </a:lnSpc>
                <a:defRPr/>
              </a:pPr>
              <a:r>
                <a:rPr kumimoji="1" lang="en-US" altLang="zh-CN" sz="2000" b="1" dirty="0">
                  <a:solidFill>
                    <a:srgbClr val="000000"/>
                  </a:solidFill>
                  <a:effectLst>
                    <a:outerShdw blurRad="38100" dist="38100" dir="2700000" algn="tl">
                      <a:srgbClr val="C0C0C0"/>
                    </a:outerShdw>
                  </a:effectLst>
                  <a:latin typeface="+mj-lt"/>
                  <a:ea typeface="仿宋" panose="02010609060101010101" pitchFamily="49" charset="-122"/>
                </a:rPr>
                <a:t>        </a:t>
              </a:r>
              <a:r>
                <a:rPr kumimoji="1" lang="zh-CN" altLang="en-US" sz="2000" b="1" dirty="0">
                  <a:solidFill>
                    <a:srgbClr val="000000"/>
                  </a:solidFill>
                  <a:ea typeface="仿宋" panose="02010609060101010101" pitchFamily="49" charset="-122"/>
                </a:rPr>
                <a:t>三种输入</a:t>
              </a:r>
              <a:r>
                <a:rPr kumimoji="1" lang="en-US" altLang="zh-CN" sz="2000" b="1" dirty="0">
                  <a:solidFill>
                    <a:srgbClr val="000000"/>
                  </a:solidFill>
                  <a:ea typeface="仿宋" panose="02010609060101010101" pitchFamily="49" charset="-122"/>
                </a:rPr>
                <a:t>/</a:t>
              </a:r>
              <a:r>
                <a:rPr kumimoji="1" lang="zh-CN" altLang="en-US" sz="2000" b="1" dirty="0">
                  <a:solidFill>
                    <a:srgbClr val="000000"/>
                  </a:solidFill>
                  <a:ea typeface="仿宋" panose="02010609060101010101" pitchFamily="49" charset="-122"/>
                </a:rPr>
                <a:t>输出方式：其一通过标准库函数获取或输出数据；其二将函数参数作为输入</a:t>
              </a:r>
              <a:r>
                <a:rPr kumimoji="1" lang="en-US" altLang="zh-CN" sz="2000" b="1" dirty="0">
                  <a:solidFill>
                    <a:srgbClr val="000000"/>
                  </a:solidFill>
                  <a:ea typeface="仿宋" panose="02010609060101010101" pitchFamily="49" charset="-122"/>
                </a:rPr>
                <a:t>/</a:t>
              </a:r>
              <a:r>
                <a:rPr kumimoji="1" lang="zh-CN" altLang="en-US" sz="2000" b="1" dirty="0">
                  <a:solidFill>
                    <a:srgbClr val="000000"/>
                  </a:solidFill>
                  <a:ea typeface="仿宋" panose="02010609060101010101" pitchFamily="49" charset="-122"/>
                </a:rPr>
                <a:t>输出媒介；其三通过全局甚至是外部变量隐式地传递信息。 </a:t>
              </a:r>
              <a:endParaRPr kumimoji="1" lang="zh-CN" altLang="en-US" sz="2000" dirty="0">
                <a:solidFill>
                  <a:srgbClr val="000000"/>
                </a:solidFill>
                <a:latin typeface="+mj-lt"/>
                <a:ea typeface="仿宋" panose="02010609060101010101" pitchFamily="49" charset="-122"/>
              </a:endParaRPr>
            </a:p>
          </p:txBody>
        </p:sp>
        <p:sp>
          <p:nvSpPr>
            <p:cNvPr id="20" name="Text Box 19"/>
            <p:cNvSpPr txBox="1">
              <a:spLocks noChangeArrowheads="1"/>
            </p:cNvSpPr>
            <p:nvPr/>
          </p:nvSpPr>
          <p:spPr bwMode="auto">
            <a:xfrm>
              <a:off x="204" y="2931"/>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smtClean="0">
                  <a:solidFill>
                    <a:srgbClr val="66CCFF"/>
                  </a:solidFill>
                  <a:latin typeface="+mj-lt"/>
                  <a:ea typeface="仿宋" panose="02010609060101010101" pitchFamily="49" charset="-122"/>
                </a:rPr>
                <a:t>(5) </a:t>
              </a:r>
              <a:r>
                <a:rPr kumimoji="1" lang="zh-CN" altLang="en-US" sz="2000" b="1" smtClean="0">
                  <a:solidFill>
                    <a:srgbClr val="66CCFF"/>
                  </a:solidFill>
                  <a:latin typeface="+mj-lt"/>
                  <a:ea typeface="仿宋" panose="02010609060101010101" pitchFamily="49" charset="-122"/>
                </a:rPr>
                <a:t>合理选用语句和算法结构</a:t>
              </a:r>
              <a:endParaRPr kumimoji="1" lang="zh-CN" altLang="en-US" sz="2000" smtClean="0">
                <a:solidFill>
                  <a:srgbClr val="66CCFF"/>
                </a:solidFill>
                <a:latin typeface="+mj-lt"/>
                <a:ea typeface="仿宋" panose="02010609060101010101" pitchFamily="49"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2" name="组合 20"/>
          <p:cNvGrpSpPr>
            <a:grpSpLocks/>
          </p:cNvGrpSpPr>
          <p:nvPr/>
        </p:nvGrpSpPr>
        <p:grpSpPr bwMode="auto">
          <a:xfrm>
            <a:off x="34925" y="92075"/>
            <a:ext cx="8858250" cy="2257425"/>
            <a:chOff x="34925" y="92075"/>
            <a:chExt cx="8858250" cy="2257425"/>
          </a:xfrm>
        </p:grpSpPr>
        <p:grpSp>
          <p:nvGrpSpPr>
            <p:cNvPr id="51211" name="组合 1"/>
            <p:cNvGrpSpPr>
              <a:grpSpLocks/>
            </p:cNvGrpSpPr>
            <p:nvPr/>
          </p:nvGrpSpPr>
          <p:grpSpPr bwMode="auto">
            <a:xfrm>
              <a:off x="34925" y="92075"/>
              <a:ext cx="7632700" cy="1104900"/>
              <a:chOff x="34925" y="92075"/>
              <a:chExt cx="7632700" cy="1104900"/>
            </a:xfrm>
          </p:grpSpPr>
          <p:grpSp>
            <p:nvGrpSpPr>
              <p:cNvPr id="51216" name="Group 36"/>
              <p:cNvGrpSpPr>
                <a:grpSpLocks/>
              </p:cNvGrpSpPr>
              <p:nvPr/>
            </p:nvGrpSpPr>
            <p:grpSpPr bwMode="auto">
              <a:xfrm>
                <a:off x="107950" y="700088"/>
                <a:ext cx="2563813" cy="496887"/>
                <a:chOff x="113" y="441"/>
                <a:chExt cx="1615" cy="313"/>
              </a:xfrm>
            </p:grpSpPr>
            <p:sp>
              <p:nvSpPr>
                <p:cNvPr id="51220"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1.4.1  </a:t>
                  </a:r>
                  <a:r>
                    <a:rPr kumimoji="1" lang="zh-CN" altLang="en-US" sz="2200" b="1">
                      <a:solidFill>
                        <a:srgbClr val="3333FF"/>
                      </a:solidFill>
                      <a:latin typeface="Arial" panose="020B0604020202020204" pitchFamily="34" charset="0"/>
                      <a:ea typeface="黑体" panose="02010609060101010101" pitchFamily="49" charset="-122"/>
                    </a:rPr>
                    <a:t>算法概念</a:t>
                  </a:r>
                </a:p>
              </p:txBody>
            </p:sp>
            <p:sp>
              <p:nvSpPr>
                <p:cNvPr id="51221"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1217" name="组合 3"/>
              <p:cNvGrpSpPr>
                <a:grpSpLocks/>
              </p:cNvGrpSpPr>
              <p:nvPr/>
            </p:nvGrpSpPr>
            <p:grpSpPr bwMode="auto">
              <a:xfrm>
                <a:off x="34925" y="92075"/>
                <a:ext cx="7632700" cy="457200"/>
                <a:chOff x="34925" y="92075"/>
                <a:chExt cx="7632700" cy="457200"/>
              </a:xfrm>
            </p:grpSpPr>
            <p:sp>
              <p:nvSpPr>
                <p:cNvPr id="51218"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1219"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51212" name="Group 2"/>
            <p:cNvGrpSpPr>
              <a:grpSpLocks/>
            </p:cNvGrpSpPr>
            <p:nvPr/>
          </p:nvGrpSpPr>
          <p:grpSpPr bwMode="auto">
            <a:xfrm>
              <a:off x="204788" y="1557338"/>
              <a:ext cx="8688387" cy="792162"/>
              <a:chOff x="129" y="960"/>
              <a:chExt cx="5473" cy="928"/>
            </a:xfrm>
          </p:grpSpPr>
          <p:sp>
            <p:nvSpPr>
              <p:cNvPr id="51214" name="Rectangle 3"/>
              <p:cNvSpPr>
                <a:spLocks noChangeArrowheads="1"/>
              </p:cNvSpPr>
              <p:nvPr/>
            </p:nvSpPr>
            <p:spPr bwMode="auto">
              <a:xfrm>
                <a:off x="129" y="960"/>
                <a:ext cx="5473" cy="928"/>
              </a:xfrm>
              <a:prstGeom prst="rect">
                <a:avLst/>
              </a:prstGeom>
              <a:gradFill rotWithShape="0">
                <a:gsLst>
                  <a:gs pos="0">
                    <a:srgbClr val="FFCCFF"/>
                  </a:gs>
                  <a:gs pos="50000">
                    <a:srgbClr val="FFFFFF"/>
                  </a:gs>
                  <a:gs pos="100000">
                    <a:srgbClr val="FFCCFF"/>
                  </a:gs>
                </a:gsLst>
                <a:lin ang="2700000" scaled="1"/>
              </a:gradFill>
              <a:ln w="57150">
                <a:solidFill>
                  <a:srgbClr val="9900FF"/>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b="1">
                  <a:solidFill>
                    <a:srgbClr val="000000"/>
                  </a:solidFill>
                  <a:latin typeface="Times New Roman" panose="02020603050405020304" pitchFamily="18" charset="0"/>
                  <a:ea typeface="仿宋_GB2312" pitchFamily="49" charset="-122"/>
                </a:endParaRPr>
              </a:p>
            </p:txBody>
          </p:sp>
          <p:sp>
            <p:nvSpPr>
              <p:cNvPr id="11" name="Text Box 4"/>
              <p:cNvSpPr txBox="1">
                <a:spLocks noChangeArrowheads="1"/>
              </p:cNvSpPr>
              <p:nvPr/>
            </p:nvSpPr>
            <p:spPr bwMode="auto">
              <a:xfrm>
                <a:off x="230" y="1024"/>
                <a:ext cx="5271" cy="665"/>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9900CC"/>
                    </a:solidFill>
                    <a:latin typeface="+mj-lt"/>
                    <a:ea typeface="仿宋" panose="02010609060101010101" pitchFamily="49" charset="-122"/>
                  </a:rPr>
                  <a:t>        </a:t>
                </a:r>
                <a:r>
                  <a:rPr kumimoji="1" lang="zh-CN" altLang="en-US" sz="2000" b="1" dirty="0" smtClean="0">
                    <a:solidFill>
                      <a:srgbClr val="9900CC"/>
                    </a:solidFill>
                    <a:latin typeface="+mj-lt"/>
                    <a:ea typeface="仿宋" panose="02010609060101010101" pitchFamily="49" charset="-122"/>
                  </a:rPr>
                  <a:t>算法的设计规范能够帮助初学者养成良好的算法设计习惯。</a:t>
                </a:r>
                <a:endParaRPr kumimoji="1" lang="zh-CN" altLang="en-US" sz="2000" dirty="0" smtClean="0">
                  <a:solidFill>
                    <a:srgbClr val="9900CC"/>
                  </a:solidFill>
                  <a:latin typeface="+mj-lt"/>
                  <a:ea typeface="仿宋" panose="02010609060101010101" pitchFamily="49" charset="-122"/>
                </a:endParaRPr>
              </a:p>
            </p:txBody>
          </p:sp>
        </p:grpSp>
        <p:sp>
          <p:nvSpPr>
            <p:cNvPr id="51213" name="AutoShape 5"/>
            <p:cNvSpPr>
              <a:spLocks noChangeArrowheads="1"/>
            </p:cNvSpPr>
            <p:nvPr/>
          </p:nvSpPr>
          <p:spPr bwMode="auto">
            <a:xfrm>
              <a:off x="6732588" y="1125538"/>
              <a:ext cx="2087562" cy="574675"/>
            </a:xfrm>
            <a:prstGeom prst="flowChartTerminator">
              <a:avLst/>
            </a:prstGeom>
            <a:gradFill rotWithShape="1">
              <a:gsLst>
                <a:gs pos="0">
                  <a:srgbClr val="FFCCFF"/>
                </a:gs>
                <a:gs pos="50000">
                  <a:srgbClr val="FFFFFF"/>
                </a:gs>
                <a:gs pos="100000">
                  <a:srgbClr val="FFCCFF"/>
                </a:gs>
              </a:gsLst>
              <a:lin ang="5400000" scaled="1"/>
            </a:gradFill>
            <a:ln w="57150">
              <a:solidFill>
                <a:srgbClr val="9900FF"/>
              </a:solidFill>
              <a:miter lim="800000"/>
              <a:headEnd/>
              <a:tailEnd/>
            </a:ln>
          </p:spPr>
          <p:txBody>
            <a:bodyPr wrap="none" lIns="0" tIns="0" rIns="0" bIns="468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9900FF"/>
                  </a:solidFill>
                  <a:latin typeface="Times New Roman" panose="02020603050405020304" pitchFamily="18" charset="0"/>
                  <a:ea typeface="方正舒体" panose="02010601030101010101" pitchFamily="2" charset="-122"/>
                </a:rPr>
                <a:t>设计规范</a:t>
              </a:r>
            </a:p>
          </p:txBody>
        </p:sp>
      </p:grpSp>
      <p:grpSp>
        <p:nvGrpSpPr>
          <p:cNvPr id="13" name="Group 20"/>
          <p:cNvGrpSpPr>
            <a:grpSpLocks/>
          </p:cNvGrpSpPr>
          <p:nvPr/>
        </p:nvGrpSpPr>
        <p:grpSpPr bwMode="auto">
          <a:xfrm>
            <a:off x="323850" y="2636838"/>
            <a:ext cx="8494713" cy="2413000"/>
            <a:chOff x="204" y="1661"/>
            <a:chExt cx="5351" cy="1520"/>
          </a:xfrm>
        </p:grpSpPr>
        <p:sp>
          <p:nvSpPr>
            <p:cNvPr id="14" name="Text Box 7"/>
            <p:cNvSpPr txBox="1">
              <a:spLocks noChangeArrowheads="1"/>
            </p:cNvSpPr>
            <p:nvPr/>
          </p:nvSpPr>
          <p:spPr bwMode="auto">
            <a:xfrm>
              <a:off x="204" y="1661"/>
              <a:ext cx="254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dirty="0" smtClean="0">
                  <a:solidFill>
                    <a:srgbClr val="66CCFF"/>
                  </a:solidFill>
                  <a:latin typeface="+mj-lt"/>
                  <a:ea typeface="仿宋" panose="02010609060101010101" pitchFamily="49" charset="-122"/>
                </a:rPr>
                <a:t>(1) </a:t>
              </a:r>
              <a:r>
                <a:rPr kumimoji="1" lang="zh-CN" altLang="en-US" sz="2000" b="1" dirty="0" smtClean="0">
                  <a:solidFill>
                    <a:srgbClr val="66CCFF"/>
                  </a:solidFill>
                  <a:latin typeface="+mj-lt"/>
                  <a:ea typeface="仿宋" panose="02010609060101010101" pitchFamily="49" charset="-122"/>
                </a:rPr>
                <a:t>算法说明</a:t>
              </a:r>
              <a:endParaRPr kumimoji="1" lang="zh-CN" altLang="en-US" sz="2000" dirty="0" smtClean="0">
                <a:solidFill>
                  <a:srgbClr val="66CCFF"/>
                </a:solidFill>
                <a:latin typeface="+mj-lt"/>
                <a:ea typeface="仿宋" panose="02010609060101010101" pitchFamily="49" charset="-122"/>
              </a:endParaRPr>
            </a:p>
          </p:txBody>
        </p:sp>
        <p:sp>
          <p:nvSpPr>
            <p:cNvPr id="15" name="Text Box 8"/>
            <p:cNvSpPr txBox="1">
              <a:spLocks noChangeArrowheads="1"/>
            </p:cNvSpPr>
            <p:nvPr/>
          </p:nvSpPr>
          <p:spPr bwMode="auto">
            <a:xfrm>
              <a:off x="204" y="1979"/>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dirty="0" smtClean="0">
                  <a:solidFill>
                    <a:srgbClr val="66CCFF"/>
                  </a:solidFill>
                  <a:latin typeface="+mj-lt"/>
                  <a:ea typeface="仿宋" panose="02010609060101010101" pitchFamily="49" charset="-122"/>
                </a:rPr>
                <a:t>(2) </a:t>
              </a:r>
              <a:r>
                <a:rPr kumimoji="1" lang="zh-CN" altLang="en-US" sz="2000" b="1" dirty="0" smtClean="0">
                  <a:solidFill>
                    <a:srgbClr val="66CCFF"/>
                  </a:solidFill>
                  <a:latin typeface="+mj-lt"/>
                  <a:ea typeface="仿宋" panose="02010609060101010101" pitchFamily="49" charset="-122"/>
                </a:rPr>
                <a:t>注释说明</a:t>
              </a:r>
              <a:endParaRPr kumimoji="1" lang="zh-CN" altLang="en-US" sz="2000" dirty="0" smtClean="0">
                <a:solidFill>
                  <a:srgbClr val="66CCFF"/>
                </a:solidFill>
                <a:latin typeface="+mj-lt"/>
                <a:ea typeface="仿宋" panose="02010609060101010101" pitchFamily="49" charset="-122"/>
              </a:endParaRPr>
            </a:p>
          </p:txBody>
        </p:sp>
        <p:sp>
          <p:nvSpPr>
            <p:cNvPr id="16" name="Text Box 9"/>
            <p:cNvSpPr txBox="1">
              <a:spLocks noChangeArrowheads="1"/>
            </p:cNvSpPr>
            <p:nvPr/>
          </p:nvSpPr>
          <p:spPr bwMode="auto">
            <a:xfrm>
              <a:off x="204" y="2296"/>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dirty="0" smtClean="0">
                  <a:solidFill>
                    <a:srgbClr val="66CCFF"/>
                  </a:solidFill>
                  <a:latin typeface="+mj-lt"/>
                  <a:ea typeface="仿宋" panose="02010609060101010101" pitchFamily="49" charset="-122"/>
                </a:rPr>
                <a:t>(3) </a:t>
              </a:r>
              <a:r>
                <a:rPr kumimoji="1" lang="zh-CN" altLang="en-US" sz="2000" b="1" dirty="0" smtClean="0">
                  <a:solidFill>
                    <a:srgbClr val="66CCFF"/>
                  </a:solidFill>
                  <a:latin typeface="+mj-lt"/>
                  <a:ea typeface="仿宋" panose="02010609060101010101" pitchFamily="49" charset="-122"/>
                </a:rPr>
                <a:t>合理安排输入和输出</a:t>
              </a:r>
              <a:endParaRPr kumimoji="1" lang="zh-CN" altLang="en-US" sz="2000" dirty="0" smtClean="0">
                <a:solidFill>
                  <a:srgbClr val="66CCFF"/>
                </a:solidFill>
                <a:latin typeface="+mj-lt"/>
                <a:ea typeface="仿宋" panose="02010609060101010101" pitchFamily="49" charset="-122"/>
              </a:endParaRPr>
            </a:p>
          </p:txBody>
        </p:sp>
        <p:sp>
          <p:nvSpPr>
            <p:cNvPr id="17" name="Text Box 10"/>
            <p:cNvSpPr txBox="1">
              <a:spLocks noChangeArrowheads="1"/>
            </p:cNvSpPr>
            <p:nvPr/>
          </p:nvSpPr>
          <p:spPr bwMode="auto">
            <a:xfrm>
              <a:off x="204" y="2614"/>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dirty="0" smtClean="0">
                  <a:solidFill>
                    <a:srgbClr val="000000"/>
                  </a:solidFill>
                  <a:latin typeface="+mj-lt"/>
                  <a:ea typeface="仿宋" panose="02010609060101010101" pitchFamily="49" charset="-122"/>
                </a:rPr>
                <a:t>(4) </a:t>
              </a:r>
              <a:r>
                <a:rPr kumimoji="1" lang="zh-CN" altLang="en-US" sz="2000" b="1" dirty="0" smtClean="0">
                  <a:solidFill>
                    <a:srgbClr val="000000"/>
                  </a:solidFill>
                  <a:latin typeface="+mj-lt"/>
                  <a:ea typeface="仿宋" panose="02010609060101010101" pitchFamily="49" charset="-122"/>
                </a:rPr>
                <a:t>适当的错误处理</a:t>
              </a:r>
              <a:endParaRPr kumimoji="1" lang="zh-CN" altLang="en-US" sz="2000" dirty="0" smtClean="0">
                <a:solidFill>
                  <a:srgbClr val="000000"/>
                </a:solidFill>
                <a:latin typeface="+mj-lt"/>
                <a:ea typeface="仿宋" panose="02010609060101010101" pitchFamily="49" charset="-122"/>
              </a:endParaRPr>
            </a:p>
          </p:txBody>
        </p:sp>
        <p:sp>
          <p:nvSpPr>
            <p:cNvPr id="18" name="AutoShape 11"/>
            <p:cNvSpPr>
              <a:spLocks noChangeArrowheads="1"/>
            </p:cNvSpPr>
            <p:nvPr/>
          </p:nvSpPr>
          <p:spPr bwMode="auto">
            <a:xfrm>
              <a:off x="2426" y="1706"/>
              <a:ext cx="3129" cy="1407"/>
            </a:xfrm>
            <a:prstGeom prst="roundRect">
              <a:avLst>
                <a:gd name="adj" fmla="val 5583"/>
              </a:avLst>
            </a:prstGeom>
            <a:solidFill>
              <a:srgbClr val="FFFFFF"/>
            </a:solidFill>
            <a:ln w="57150">
              <a:solidFill>
                <a:srgbClr val="3333FF"/>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endParaRPr lang="zh-CN" altLang="zh-CN" sz="2000" smtClean="0">
                <a:solidFill>
                  <a:srgbClr val="3333FF"/>
                </a:solidFill>
                <a:latin typeface="+mj-lt"/>
                <a:ea typeface="仿宋" panose="02010609060101010101" pitchFamily="49" charset="-122"/>
              </a:endParaRPr>
            </a:p>
          </p:txBody>
        </p:sp>
        <p:sp>
          <p:nvSpPr>
            <p:cNvPr id="19" name="Text Box 12"/>
            <p:cNvSpPr txBox="1">
              <a:spLocks noChangeArrowheads="1"/>
            </p:cNvSpPr>
            <p:nvPr/>
          </p:nvSpPr>
          <p:spPr bwMode="auto">
            <a:xfrm>
              <a:off x="2480" y="1808"/>
              <a:ext cx="3021" cy="1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lgn="just" eaLnBrk="1" hangingPunct="1">
                <a:lnSpc>
                  <a:spcPct val="150000"/>
                </a:lnSpc>
                <a:defRPr/>
              </a:pPr>
              <a:r>
                <a:rPr kumimoji="1" lang="en-US" altLang="zh-CN" sz="2000" b="1" dirty="0">
                  <a:solidFill>
                    <a:srgbClr val="000000"/>
                  </a:solidFill>
                  <a:effectLst>
                    <a:outerShdw blurRad="38100" dist="38100" dir="2700000" algn="tl">
                      <a:srgbClr val="C0C0C0"/>
                    </a:outerShdw>
                  </a:effectLst>
                  <a:latin typeface="+mj-lt"/>
                  <a:ea typeface="仿宋" panose="02010609060101010101" pitchFamily="49" charset="-122"/>
                </a:rPr>
                <a:t>        </a:t>
              </a:r>
              <a:r>
                <a:rPr kumimoji="1" lang="zh-CN" altLang="en-US" sz="2000" b="1" dirty="0">
                  <a:solidFill>
                    <a:srgbClr val="000000"/>
                  </a:solidFill>
                  <a:ea typeface="仿宋" panose="02010609060101010101" pitchFamily="49" charset="-122"/>
                </a:rPr>
                <a:t>通常情况下，我们无法清楚地确定全部合法输入，但却可以很容易界定非法输入和操作的异常情况。因此算法中对于非法输入及异常情况必须提供适当的处理。</a:t>
              </a:r>
              <a:endParaRPr kumimoji="1" lang="zh-CN" altLang="en-US" sz="2000" dirty="0">
                <a:solidFill>
                  <a:srgbClr val="000000"/>
                </a:solidFill>
                <a:latin typeface="+mj-lt"/>
                <a:ea typeface="仿宋" panose="02010609060101010101" pitchFamily="49" charset="-122"/>
              </a:endParaRPr>
            </a:p>
          </p:txBody>
        </p:sp>
        <p:sp>
          <p:nvSpPr>
            <p:cNvPr id="20" name="Text Box 19"/>
            <p:cNvSpPr txBox="1">
              <a:spLocks noChangeArrowheads="1"/>
            </p:cNvSpPr>
            <p:nvPr/>
          </p:nvSpPr>
          <p:spPr bwMode="auto">
            <a:xfrm>
              <a:off x="204" y="2931"/>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smtClean="0">
                  <a:solidFill>
                    <a:srgbClr val="66CCFF"/>
                  </a:solidFill>
                  <a:latin typeface="+mj-lt"/>
                  <a:ea typeface="仿宋" panose="02010609060101010101" pitchFamily="49" charset="-122"/>
                </a:rPr>
                <a:t>(5) </a:t>
              </a:r>
              <a:r>
                <a:rPr kumimoji="1" lang="zh-CN" altLang="en-US" sz="2000" b="1" smtClean="0">
                  <a:solidFill>
                    <a:srgbClr val="66CCFF"/>
                  </a:solidFill>
                  <a:latin typeface="+mj-lt"/>
                  <a:ea typeface="仿宋" panose="02010609060101010101" pitchFamily="49" charset="-122"/>
                </a:rPr>
                <a:t>合理选用语句和算法结构</a:t>
              </a:r>
              <a:endParaRPr kumimoji="1" lang="zh-CN" altLang="en-US" sz="2000" smtClean="0">
                <a:solidFill>
                  <a:srgbClr val="66CCFF"/>
                </a:solidFill>
                <a:latin typeface="+mj-lt"/>
                <a:ea typeface="仿宋" panose="02010609060101010101" pitchFamily="49"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6" name="组合 20"/>
          <p:cNvGrpSpPr>
            <a:grpSpLocks/>
          </p:cNvGrpSpPr>
          <p:nvPr/>
        </p:nvGrpSpPr>
        <p:grpSpPr bwMode="auto">
          <a:xfrm>
            <a:off x="34925" y="92075"/>
            <a:ext cx="8858250" cy="2257425"/>
            <a:chOff x="34925" y="92075"/>
            <a:chExt cx="8858250" cy="2257425"/>
          </a:xfrm>
        </p:grpSpPr>
        <p:grpSp>
          <p:nvGrpSpPr>
            <p:cNvPr id="52235" name="组合 1"/>
            <p:cNvGrpSpPr>
              <a:grpSpLocks/>
            </p:cNvGrpSpPr>
            <p:nvPr/>
          </p:nvGrpSpPr>
          <p:grpSpPr bwMode="auto">
            <a:xfrm>
              <a:off x="34925" y="92075"/>
              <a:ext cx="7632700" cy="1104900"/>
              <a:chOff x="34925" y="92075"/>
              <a:chExt cx="7632700" cy="1104900"/>
            </a:xfrm>
          </p:grpSpPr>
          <p:grpSp>
            <p:nvGrpSpPr>
              <p:cNvPr id="52240" name="Group 36"/>
              <p:cNvGrpSpPr>
                <a:grpSpLocks/>
              </p:cNvGrpSpPr>
              <p:nvPr/>
            </p:nvGrpSpPr>
            <p:grpSpPr bwMode="auto">
              <a:xfrm>
                <a:off x="107950" y="700088"/>
                <a:ext cx="2563813" cy="496887"/>
                <a:chOff x="113" y="441"/>
                <a:chExt cx="1615" cy="313"/>
              </a:xfrm>
            </p:grpSpPr>
            <p:sp>
              <p:nvSpPr>
                <p:cNvPr id="52244" name="Text Box 7"/>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1.4.1  </a:t>
                  </a:r>
                  <a:r>
                    <a:rPr kumimoji="1" lang="zh-CN" altLang="en-US" sz="2200" b="1">
                      <a:solidFill>
                        <a:srgbClr val="3333FF"/>
                      </a:solidFill>
                      <a:latin typeface="Arial" panose="020B0604020202020204" pitchFamily="34" charset="0"/>
                      <a:ea typeface="黑体" panose="02010609060101010101" pitchFamily="49" charset="-122"/>
                    </a:rPr>
                    <a:t>算法概念</a:t>
                  </a:r>
                </a:p>
              </p:txBody>
            </p:sp>
            <p:sp>
              <p:nvSpPr>
                <p:cNvPr id="52245"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2241" name="组合 3"/>
              <p:cNvGrpSpPr>
                <a:grpSpLocks/>
              </p:cNvGrpSpPr>
              <p:nvPr/>
            </p:nvGrpSpPr>
            <p:grpSpPr bwMode="auto">
              <a:xfrm>
                <a:off x="34925" y="92075"/>
                <a:ext cx="7632700" cy="457200"/>
                <a:chOff x="34925" y="92075"/>
                <a:chExt cx="7632700" cy="457200"/>
              </a:xfrm>
            </p:grpSpPr>
            <p:sp>
              <p:nvSpPr>
                <p:cNvPr id="52242"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2243"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52236" name="Group 2"/>
            <p:cNvGrpSpPr>
              <a:grpSpLocks/>
            </p:cNvGrpSpPr>
            <p:nvPr/>
          </p:nvGrpSpPr>
          <p:grpSpPr bwMode="auto">
            <a:xfrm>
              <a:off x="204788" y="1557338"/>
              <a:ext cx="8688387" cy="792162"/>
              <a:chOff x="129" y="960"/>
              <a:chExt cx="5473" cy="928"/>
            </a:xfrm>
          </p:grpSpPr>
          <p:sp>
            <p:nvSpPr>
              <p:cNvPr id="52238" name="Rectangle 3"/>
              <p:cNvSpPr>
                <a:spLocks noChangeArrowheads="1"/>
              </p:cNvSpPr>
              <p:nvPr/>
            </p:nvSpPr>
            <p:spPr bwMode="auto">
              <a:xfrm>
                <a:off x="129" y="960"/>
                <a:ext cx="5473" cy="928"/>
              </a:xfrm>
              <a:prstGeom prst="rect">
                <a:avLst/>
              </a:prstGeom>
              <a:gradFill rotWithShape="0">
                <a:gsLst>
                  <a:gs pos="0">
                    <a:srgbClr val="FFCCFF"/>
                  </a:gs>
                  <a:gs pos="50000">
                    <a:srgbClr val="FFFFFF"/>
                  </a:gs>
                  <a:gs pos="100000">
                    <a:srgbClr val="FFCCFF"/>
                  </a:gs>
                </a:gsLst>
                <a:lin ang="2700000" scaled="1"/>
              </a:gradFill>
              <a:ln w="57150">
                <a:solidFill>
                  <a:srgbClr val="9900FF"/>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b="1">
                  <a:solidFill>
                    <a:srgbClr val="000000"/>
                  </a:solidFill>
                  <a:latin typeface="Times New Roman" panose="02020603050405020304" pitchFamily="18" charset="0"/>
                  <a:ea typeface="仿宋_GB2312" pitchFamily="49" charset="-122"/>
                </a:endParaRPr>
              </a:p>
            </p:txBody>
          </p:sp>
          <p:sp>
            <p:nvSpPr>
              <p:cNvPr id="11" name="Text Box 4"/>
              <p:cNvSpPr txBox="1">
                <a:spLocks noChangeArrowheads="1"/>
              </p:cNvSpPr>
              <p:nvPr/>
            </p:nvSpPr>
            <p:spPr bwMode="auto">
              <a:xfrm>
                <a:off x="230" y="1024"/>
                <a:ext cx="5271" cy="665"/>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9900CC"/>
                    </a:solidFill>
                    <a:latin typeface="+mj-lt"/>
                    <a:ea typeface="仿宋" panose="02010609060101010101" pitchFamily="49" charset="-122"/>
                  </a:rPr>
                  <a:t>        </a:t>
                </a:r>
                <a:r>
                  <a:rPr kumimoji="1" lang="zh-CN" altLang="en-US" sz="2000" b="1" dirty="0" smtClean="0">
                    <a:solidFill>
                      <a:srgbClr val="9900CC"/>
                    </a:solidFill>
                    <a:latin typeface="+mj-lt"/>
                    <a:ea typeface="仿宋" panose="02010609060101010101" pitchFamily="49" charset="-122"/>
                  </a:rPr>
                  <a:t>算法的设计规范能够帮助初学者养成良好的算法设计习惯。</a:t>
                </a:r>
                <a:endParaRPr kumimoji="1" lang="zh-CN" altLang="en-US" sz="2000" dirty="0" smtClean="0">
                  <a:solidFill>
                    <a:srgbClr val="9900CC"/>
                  </a:solidFill>
                  <a:latin typeface="+mj-lt"/>
                  <a:ea typeface="仿宋" panose="02010609060101010101" pitchFamily="49" charset="-122"/>
                </a:endParaRPr>
              </a:p>
            </p:txBody>
          </p:sp>
        </p:grpSp>
        <p:sp>
          <p:nvSpPr>
            <p:cNvPr id="52237" name="AutoShape 5"/>
            <p:cNvSpPr>
              <a:spLocks noChangeArrowheads="1"/>
            </p:cNvSpPr>
            <p:nvPr/>
          </p:nvSpPr>
          <p:spPr bwMode="auto">
            <a:xfrm>
              <a:off x="6732588" y="1125538"/>
              <a:ext cx="2087562" cy="574675"/>
            </a:xfrm>
            <a:prstGeom prst="flowChartTerminator">
              <a:avLst/>
            </a:prstGeom>
            <a:gradFill rotWithShape="1">
              <a:gsLst>
                <a:gs pos="0">
                  <a:srgbClr val="FFCCFF"/>
                </a:gs>
                <a:gs pos="50000">
                  <a:srgbClr val="FFFFFF"/>
                </a:gs>
                <a:gs pos="100000">
                  <a:srgbClr val="FFCCFF"/>
                </a:gs>
              </a:gsLst>
              <a:lin ang="5400000" scaled="1"/>
            </a:gradFill>
            <a:ln w="57150">
              <a:solidFill>
                <a:srgbClr val="9900FF"/>
              </a:solidFill>
              <a:miter lim="800000"/>
              <a:headEnd/>
              <a:tailEnd/>
            </a:ln>
          </p:spPr>
          <p:txBody>
            <a:bodyPr wrap="none" lIns="0" tIns="0" rIns="0" bIns="468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9900FF"/>
                  </a:solidFill>
                  <a:latin typeface="Times New Roman" panose="02020603050405020304" pitchFamily="18" charset="0"/>
                  <a:ea typeface="方正舒体" panose="02010601030101010101" pitchFamily="2" charset="-122"/>
                </a:rPr>
                <a:t>设计规范</a:t>
              </a:r>
            </a:p>
          </p:txBody>
        </p:sp>
      </p:grpSp>
      <p:grpSp>
        <p:nvGrpSpPr>
          <p:cNvPr id="13" name="Group 20"/>
          <p:cNvGrpSpPr>
            <a:grpSpLocks/>
          </p:cNvGrpSpPr>
          <p:nvPr/>
        </p:nvGrpSpPr>
        <p:grpSpPr bwMode="auto">
          <a:xfrm>
            <a:off x="323850" y="2636838"/>
            <a:ext cx="8494713" cy="2413000"/>
            <a:chOff x="204" y="1661"/>
            <a:chExt cx="5351" cy="1520"/>
          </a:xfrm>
        </p:grpSpPr>
        <p:sp>
          <p:nvSpPr>
            <p:cNvPr id="14" name="Text Box 7"/>
            <p:cNvSpPr txBox="1">
              <a:spLocks noChangeArrowheads="1"/>
            </p:cNvSpPr>
            <p:nvPr/>
          </p:nvSpPr>
          <p:spPr bwMode="auto">
            <a:xfrm>
              <a:off x="204" y="1661"/>
              <a:ext cx="254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dirty="0" smtClean="0">
                  <a:solidFill>
                    <a:srgbClr val="66CCFF"/>
                  </a:solidFill>
                  <a:latin typeface="+mj-lt"/>
                  <a:ea typeface="仿宋" panose="02010609060101010101" pitchFamily="49" charset="-122"/>
                </a:rPr>
                <a:t>(1) </a:t>
              </a:r>
              <a:r>
                <a:rPr kumimoji="1" lang="zh-CN" altLang="en-US" sz="2000" b="1" dirty="0" smtClean="0">
                  <a:solidFill>
                    <a:srgbClr val="66CCFF"/>
                  </a:solidFill>
                  <a:latin typeface="+mj-lt"/>
                  <a:ea typeface="仿宋" panose="02010609060101010101" pitchFamily="49" charset="-122"/>
                </a:rPr>
                <a:t>算法说明</a:t>
              </a:r>
              <a:endParaRPr kumimoji="1" lang="zh-CN" altLang="en-US" sz="2000" dirty="0" smtClean="0">
                <a:solidFill>
                  <a:srgbClr val="66CCFF"/>
                </a:solidFill>
                <a:latin typeface="+mj-lt"/>
                <a:ea typeface="仿宋" panose="02010609060101010101" pitchFamily="49" charset="-122"/>
              </a:endParaRPr>
            </a:p>
          </p:txBody>
        </p:sp>
        <p:sp>
          <p:nvSpPr>
            <p:cNvPr id="15" name="Text Box 8"/>
            <p:cNvSpPr txBox="1">
              <a:spLocks noChangeArrowheads="1"/>
            </p:cNvSpPr>
            <p:nvPr/>
          </p:nvSpPr>
          <p:spPr bwMode="auto">
            <a:xfrm>
              <a:off x="204" y="1979"/>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dirty="0" smtClean="0">
                  <a:solidFill>
                    <a:srgbClr val="66CCFF"/>
                  </a:solidFill>
                  <a:latin typeface="+mj-lt"/>
                  <a:ea typeface="仿宋" panose="02010609060101010101" pitchFamily="49" charset="-122"/>
                </a:rPr>
                <a:t>(2) </a:t>
              </a:r>
              <a:r>
                <a:rPr kumimoji="1" lang="zh-CN" altLang="en-US" sz="2000" b="1" dirty="0" smtClean="0">
                  <a:solidFill>
                    <a:srgbClr val="66CCFF"/>
                  </a:solidFill>
                  <a:latin typeface="+mj-lt"/>
                  <a:ea typeface="仿宋" panose="02010609060101010101" pitchFamily="49" charset="-122"/>
                </a:rPr>
                <a:t>注释说明</a:t>
              </a:r>
              <a:endParaRPr kumimoji="1" lang="zh-CN" altLang="en-US" sz="2000" dirty="0" smtClean="0">
                <a:solidFill>
                  <a:srgbClr val="66CCFF"/>
                </a:solidFill>
                <a:latin typeface="+mj-lt"/>
                <a:ea typeface="仿宋" panose="02010609060101010101" pitchFamily="49" charset="-122"/>
              </a:endParaRPr>
            </a:p>
          </p:txBody>
        </p:sp>
        <p:sp>
          <p:nvSpPr>
            <p:cNvPr id="16" name="Text Box 9"/>
            <p:cNvSpPr txBox="1">
              <a:spLocks noChangeArrowheads="1"/>
            </p:cNvSpPr>
            <p:nvPr/>
          </p:nvSpPr>
          <p:spPr bwMode="auto">
            <a:xfrm>
              <a:off x="204" y="2296"/>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dirty="0" smtClean="0">
                  <a:solidFill>
                    <a:srgbClr val="66CCFF"/>
                  </a:solidFill>
                  <a:latin typeface="+mj-lt"/>
                  <a:ea typeface="仿宋" panose="02010609060101010101" pitchFamily="49" charset="-122"/>
                </a:rPr>
                <a:t>(3) </a:t>
              </a:r>
              <a:r>
                <a:rPr kumimoji="1" lang="zh-CN" altLang="en-US" sz="2000" b="1" dirty="0" smtClean="0">
                  <a:solidFill>
                    <a:srgbClr val="66CCFF"/>
                  </a:solidFill>
                  <a:latin typeface="+mj-lt"/>
                  <a:ea typeface="仿宋" panose="02010609060101010101" pitchFamily="49" charset="-122"/>
                </a:rPr>
                <a:t>合理安排输入和输出</a:t>
              </a:r>
              <a:endParaRPr kumimoji="1" lang="zh-CN" altLang="en-US" sz="2000" dirty="0" smtClean="0">
                <a:solidFill>
                  <a:srgbClr val="66CCFF"/>
                </a:solidFill>
                <a:latin typeface="+mj-lt"/>
                <a:ea typeface="仿宋" panose="02010609060101010101" pitchFamily="49" charset="-122"/>
              </a:endParaRPr>
            </a:p>
          </p:txBody>
        </p:sp>
        <p:sp>
          <p:nvSpPr>
            <p:cNvPr id="17" name="Text Box 10"/>
            <p:cNvSpPr txBox="1">
              <a:spLocks noChangeArrowheads="1"/>
            </p:cNvSpPr>
            <p:nvPr/>
          </p:nvSpPr>
          <p:spPr bwMode="auto">
            <a:xfrm>
              <a:off x="204" y="2614"/>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dirty="0" smtClean="0">
                  <a:solidFill>
                    <a:srgbClr val="66CCFF"/>
                  </a:solidFill>
                  <a:latin typeface="+mj-lt"/>
                  <a:ea typeface="仿宋" panose="02010609060101010101" pitchFamily="49" charset="-122"/>
                </a:rPr>
                <a:t>(4) </a:t>
              </a:r>
              <a:r>
                <a:rPr kumimoji="1" lang="zh-CN" altLang="en-US" sz="2000" b="1" dirty="0" smtClean="0">
                  <a:solidFill>
                    <a:srgbClr val="66CCFF"/>
                  </a:solidFill>
                  <a:latin typeface="+mj-lt"/>
                  <a:ea typeface="仿宋" panose="02010609060101010101" pitchFamily="49" charset="-122"/>
                </a:rPr>
                <a:t>适当的错误处理</a:t>
              </a:r>
              <a:endParaRPr kumimoji="1" lang="zh-CN" altLang="en-US" sz="2000" dirty="0" smtClean="0">
                <a:solidFill>
                  <a:srgbClr val="66CCFF"/>
                </a:solidFill>
                <a:latin typeface="+mj-lt"/>
                <a:ea typeface="仿宋" panose="02010609060101010101" pitchFamily="49" charset="-122"/>
              </a:endParaRPr>
            </a:p>
          </p:txBody>
        </p:sp>
        <p:sp>
          <p:nvSpPr>
            <p:cNvPr id="18" name="AutoShape 11"/>
            <p:cNvSpPr>
              <a:spLocks noChangeArrowheads="1"/>
            </p:cNvSpPr>
            <p:nvPr/>
          </p:nvSpPr>
          <p:spPr bwMode="auto">
            <a:xfrm>
              <a:off x="2426" y="1706"/>
              <a:ext cx="3129" cy="1407"/>
            </a:xfrm>
            <a:prstGeom prst="roundRect">
              <a:avLst>
                <a:gd name="adj" fmla="val 5583"/>
              </a:avLst>
            </a:prstGeom>
            <a:solidFill>
              <a:srgbClr val="FFFFFF"/>
            </a:solidFill>
            <a:ln w="57150">
              <a:solidFill>
                <a:srgbClr val="3333FF"/>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defRPr/>
              </a:pPr>
              <a:endParaRPr lang="zh-CN" altLang="zh-CN" sz="2000" smtClean="0">
                <a:solidFill>
                  <a:srgbClr val="3333FF"/>
                </a:solidFill>
                <a:latin typeface="+mj-lt"/>
                <a:ea typeface="仿宋" panose="02010609060101010101" pitchFamily="49" charset="-122"/>
              </a:endParaRPr>
            </a:p>
          </p:txBody>
        </p:sp>
        <p:sp>
          <p:nvSpPr>
            <p:cNvPr id="19" name="Text Box 12"/>
            <p:cNvSpPr txBox="1">
              <a:spLocks noChangeArrowheads="1"/>
            </p:cNvSpPr>
            <p:nvPr/>
          </p:nvSpPr>
          <p:spPr bwMode="auto">
            <a:xfrm>
              <a:off x="2562" y="1808"/>
              <a:ext cx="2856" cy="1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lgn="just" eaLnBrk="1" hangingPunct="1">
                <a:lnSpc>
                  <a:spcPct val="150000"/>
                </a:lnSpc>
                <a:defRPr/>
              </a:pPr>
              <a:r>
                <a:rPr kumimoji="1" lang="en-US" altLang="zh-CN" sz="2000" b="1" dirty="0">
                  <a:solidFill>
                    <a:srgbClr val="000000"/>
                  </a:solidFill>
                  <a:effectLst>
                    <a:outerShdw blurRad="38100" dist="38100" dir="2700000" algn="tl">
                      <a:srgbClr val="C0C0C0"/>
                    </a:outerShdw>
                  </a:effectLst>
                  <a:latin typeface="+mj-lt"/>
                  <a:ea typeface="仿宋" panose="02010609060101010101" pitchFamily="49" charset="-122"/>
                </a:rPr>
                <a:t>        </a:t>
              </a:r>
              <a:r>
                <a:rPr kumimoji="1" lang="zh-CN" altLang="en-US" sz="2000" b="1" dirty="0">
                  <a:solidFill>
                    <a:srgbClr val="000000"/>
                  </a:solidFill>
                  <a:ea typeface="仿宋" panose="02010609060101010101" pitchFamily="49" charset="-122"/>
                </a:rPr>
                <a:t>赋值语句、选择语句和循环语句是最基本的三种语句，仅使用这三种语句便足可以设计一切算法，且可以使算法结构清晰、可读性好。 </a:t>
              </a:r>
              <a:endParaRPr kumimoji="1" lang="zh-CN" altLang="en-US" sz="2000" dirty="0">
                <a:solidFill>
                  <a:srgbClr val="000000"/>
                </a:solidFill>
                <a:latin typeface="+mj-lt"/>
                <a:ea typeface="仿宋" panose="02010609060101010101" pitchFamily="49" charset="-122"/>
              </a:endParaRPr>
            </a:p>
          </p:txBody>
        </p:sp>
        <p:sp>
          <p:nvSpPr>
            <p:cNvPr id="20" name="Text Box 19"/>
            <p:cNvSpPr txBox="1">
              <a:spLocks noChangeArrowheads="1"/>
            </p:cNvSpPr>
            <p:nvPr/>
          </p:nvSpPr>
          <p:spPr bwMode="auto">
            <a:xfrm>
              <a:off x="204" y="2931"/>
              <a:ext cx="24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defRPr/>
              </a:pPr>
              <a:r>
                <a:rPr kumimoji="1" lang="en-US" altLang="zh-CN" sz="2000" b="1" dirty="0" smtClean="0">
                  <a:solidFill>
                    <a:srgbClr val="000000"/>
                  </a:solidFill>
                  <a:latin typeface="+mj-lt"/>
                  <a:ea typeface="仿宋" panose="02010609060101010101" pitchFamily="49" charset="-122"/>
                </a:rPr>
                <a:t>(5) </a:t>
              </a:r>
              <a:r>
                <a:rPr kumimoji="1" lang="zh-CN" altLang="en-US" sz="2000" b="1" dirty="0" smtClean="0">
                  <a:solidFill>
                    <a:srgbClr val="000000"/>
                  </a:solidFill>
                  <a:latin typeface="+mj-lt"/>
                  <a:ea typeface="仿宋" panose="02010609060101010101" pitchFamily="49" charset="-122"/>
                </a:rPr>
                <a:t>合理选用语句和算法结构</a:t>
              </a:r>
              <a:endParaRPr kumimoji="1" lang="zh-CN" altLang="en-US" sz="2000" dirty="0" smtClean="0">
                <a:solidFill>
                  <a:srgbClr val="000000"/>
                </a:solidFill>
                <a:latin typeface="+mj-lt"/>
                <a:ea typeface="仿宋" panose="02010609060101010101" pitchFamily="49"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6"/>
          <p:cNvGrpSpPr>
            <a:grpSpLocks/>
          </p:cNvGrpSpPr>
          <p:nvPr/>
        </p:nvGrpSpPr>
        <p:grpSpPr bwMode="auto">
          <a:xfrm>
            <a:off x="107950" y="700088"/>
            <a:ext cx="2563813" cy="496887"/>
            <a:chOff x="113" y="441"/>
            <a:chExt cx="1615" cy="313"/>
          </a:xfrm>
        </p:grpSpPr>
        <p:sp>
          <p:nvSpPr>
            <p:cNvPr id="53261"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1.4.2  </a:t>
              </a:r>
              <a:r>
                <a:rPr kumimoji="1" lang="zh-CN" altLang="en-US" sz="2200" b="1">
                  <a:solidFill>
                    <a:srgbClr val="3333FF"/>
                  </a:solidFill>
                  <a:latin typeface="Arial" panose="020B0604020202020204" pitchFamily="34" charset="0"/>
                  <a:ea typeface="黑体" panose="02010609060101010101" pitchFamily="49" charset="-122"/>
                </a:rPr>
                <a:t>算法描述</a:t>
              </a:r>
            </a:p>
          </p:txBody>
        </p:sp>
        <p:sp>
          <p:nvSpPr>
            <p:cNvPr id="53262"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3251" name="组合 4"/>
          <p:cNvGrpSpPr>
            <a:grpSpLocks/>
          </p:cNvGrpSpPr>
          <p:nvPr/>
        </p:nvGrpSpPr>
        <p:grpSpPr bwMode="auto">
          <a:xfrm>
            <a:off x="34925" y="92075"/>
            <a:ext cx="7632700" cy="457200"/>
            <a:chOff x="34925" y="92075"/>
            <a:chExt cx="7632700" cy="457200"/>
          </a:xfrm>
        </p:grpSpPr>
        <p:sp>
          <p:nvSpPr>
            <p:cNvPr id="53259"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3260"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nvGrpSpPr>
          <p:cNvPr id="8" name="Group 15"/>
          <p:cNvGrpSpPr>
            <a:grpSpLocks/>
          </p:cNvGrpSpPr>
          <p:nvPr/>
        </p:nvGrpSpPr>
        <p:grpSpPr bwMode="auto">
          <a:xfrm>
            <a:off x="204788" y="1557338"/>
            <a:ext cx="8688387" cy="792162"/>
            <a:chOff x="129" y="960"/>
            <a:chExt cx="5473" cy="928"/>
          </a:xfrm>
        </p:grpSpPr>
        <p:sp>
          <p:nvSpPr>
            <p:cNvPr id="53257" name="Rectangle 16"/>
            <p:cNvSpPr>
              <a:spLocks noChangeArrowheads="1"/>
            </p:cNvSpPr>
            <p:nvPr/>
          </p:nvSpPr>
          <p:spPr bwMode="auto">
            <a:xfrm>
              <a:off x="129" y="960"/>
              <a:ext cx="5473" cy="928"/>
            </a:xfrm>
            <a:prstGeom prst="rect">
              <a:avLst/>
            </a:prstGeom>
            <a:gradFill rotWithShape="0">
              <a:gsLst>
                <a:gs pos="0">
                  <a:srgbClr val="FFCCCC"/>
                </a:gs>
                <a:gs pos="50000">
                  <a:srgbClr val="FFFFFF"/>
                </a:gs>
                <a:gs pos="100000">
                  <a:srgbClr val="FFCCCC"/>
                </a:gs>
              </a:gsLst>
              <a:lin ang="2700000" scaled="1"/>
            </a:gradFill>
            <a:ln w="57150">
              <a:solidFill>
                <a:srgbClr val="A50021"/>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b="1">
                <a:solidFill>
                  <a:srgbClr val="333399"/>
                </a:solidFill>
                <a:latin typeface="Times New Roman" panose="02020603050405020304" pitchFamily="18" charset="0"/>
                <a:ea typeface="仿宋_GB2312" pitchFamily="49" charset="-122"/>
              </a:endParaRPr>
            </a:p>
          </p:txBody>
        </p:sp>
        <p:sp>
          <p:nvSpPr>
            <p:cNvPr id="10" name="Text Box 17"/>
            <p:cNvSpPr txBox="1">
              <a:spLocks noChangeArrowheads="1"/>
            </p:cNvSpPr>
            <p:nvPr/>
          </p:nvSpPr>
          <p:spPr bwMode="auto">
            <a:xfrm>
              <a:off x="230" y="1024"/>
              <a:ext cx="5271" cy="665"/>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800000"/>
                  </a:solidFill>
                  <a:latin typeface="+mj-lt"/>
                  <a:ea typeface="仿宋" panose="02010609060101010101" pitchFamily="49" charset="-122"/>
                </a:rPr>
                <a:t>        </a:t>
              </a:r>
              <a:r>
                <a:rPr kumimoji="1" lang="zh-CN" altLang="en-US" sz="2000" b="1" dirty="0" smtClean="0">
                  <a:solidFill>
                    <a:srgbClr val="800000"/>
                  </a:solidFill>
                  <a:latin typeface="+mj-lt"/>
                  <a:ea typeface="仿宋" panose="02010609060101010101" pitchFamily="49" charset="-122"/>
                </a:rPr>
                <a:t>将所设计的求解步骤记录下来，即算法描述；常用的方法有四种。</a:t>
              </a:r>
            </a:p>
          </p:txBody>
        </p:sp>
      </p:grpSp>
      <p:sp>
        <p:nvSpPr>
          <p:cNvPr id="11" name="AutoShape 14"/>
          <p:cNvSpPr>
            <a:spLocks noChangeArrowheads="1"/>
          </p:cNvSpPr>
          <p:nvPr/>
        </p:nvSpPr>
        <p:spPr bwMode="auto">
          <a:xfrm flipH="1">
            <a:off x="6731000" y="981075"/>
            <a:ext cx="2160588" cy="649288"/>
          </a:xfrm>
          <a:prstGeom prst="flowChartMagneticTape">
            <a:avLst/>
          </a:prstGeom>
          <a:gradFill rotWithShape="1">
            <a:gsLst>
              <a:gs pos="0">
                <a:srgbClr val="FFCCCC"/>
              </a:gs>
              <a:gs pos="100000">
                <a:srgbClr val="FFFFFF"/>
              </a:gs>
            </a:gsLst>
            <a:lin ang="0" scaled="1"/>
          </a:gradFill>
          <a:ln w="57150">
            <a:solidFill>
              <a:srgbClr val="A50021"/>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A50021"/>
                </a:solidFill>
                <a:latin typeface="Times New Roman" panose="02020603050405020304" pitchFamily="18" charset="0"/>
                <a:ea typeface="方正舒体" panose="02010601030101010101" pitchFamily="2" charset="-122"/>
              </a:rPr>
              <a:t>描述方法</a:t>
            </a:r>
          </a:p>
        </p:txBody>
      </p:sp>
      <p:grpSp>
        <p:nvGrpSpPr>
          <p:cNvPr id="12" name="Group 18"/>
          <p:cNvGrpSpPr>
            <a:grpSpLocks/>
          </p:cNvGrpSpPr>
          <p:nvPr/>
        </p:nvGrpSpPr>
        <p:grpSpPr bwMode="auto">
          <a:xfrm>
            <a:off x="1281113" y="2615915"/>
            <a:ext cx="6600825" cy="3786188"/>
            <a:chOff x="1429" y="1071"/>
            <a:chExt cx="3315" cy="2767"/>
          </a:xfrm>
        </p:grpSpPr>
        <p:pic>
          <p:nvPicPr>
            <p:cNvPr id="53255" name="Picture 19" descr="ED089_l"/>
            <p:cNvPicPr>
              <a:picLocks noChangeAspect="1" noChangeArrowheads="1"/>
            </p:cNvPicPr>
            <p:nvPr/>
          </p:nvPicPr>
          <p:blipFill>
            <a:blip r:embed="rId4">
              <a:extLst>
                <a:ext uri="{28A0092B-C50C-407E-A947-70E740481C1C}">
                  <a14:useLocalDpi xmlns:a14="http://schemas.microsoft.com/office/drawing/2010/main" val="0"/>
                </a:ext>
              </a:extLst>
            </a:blip>
            <a:srcRect l="13486" t="9969" r="14427" b="12987"/>
            <a:stretch>
              <a:fillRect/>
            </a:stretch>
          </p:blipFill>
          <p:spPr bwMode="auto">
            <a:xfrm>
              <a:off x="1429" y="1071"/>
              <a:ext cx="3315" cy="2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20">
              <a:hlinkClick r:id="" action="ppaction://hlinkshowjump?jump=nextslide"/>
            </p:cNvPr>
            <p:cNvSpPr txBox="1">
              <a:spLocks noChangeArrowheads="1"/>
            </p:cNvSpPr>
            <p:nvPr/>
          </p:nvSpPr>
          <p:spPr bwMode="auto">
            <a:xfrm>
              <a:off x="1792" y="1488"/>
              <a:ext cx="2539" cy="1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rIns="0">
              <a:spAutoFit/>
            </a:bodyPr>
            <a:lstStyle/>
            <a:p>
              <a:pPr algn="just" eaLnBrk="1" hangingPunct="1">
                <a:lnSpc>
                  <a:spcPct val="140000"/>
                </a:lnSpc>
                <a:defRPr/>
              </a:pPr>
              <a:r>
                <a:rPr kumimoji="1" lang="en-US" altLang="zh-CN" sz="2000" b="1" dirty="0">
                  <a:solidFill>
                    <a:srgbClr val="9900CC"/>
                  </a:solidFill>
                  <a:effectLst>
                    <a:outerShdw blurRad="38100" dist="38100" dir="2700000" algn="tl">
                      <a:srgbClr val="C0C0C0"/>
                    </a:outerShdw>
                  </a:effectLst>
                  <a:latin typeface="+mj-lt"/>
                  <a:ea typeface="楷体" panose="02010609060101010101" pitchFamily="49" charset="-122"/>
                </a:rPr>
                <a:t>        </a:t>
              </a:r>
              <a:r>
                <a:rPr kumimoji="1" lang="zh-CN" altLang="en-US" sz="2000" b="1" dirty="0">
                  <a:solidFill>
                    <a:srgbClr val="9900CC"/>
                  </a:solidFill>
                  <a:latin typeface="+mj-lt"/>
                  <a:ea typeface="楷体" panose="02010609060101010101" pitchFamily="49" charset="-122"/>
                </a:rPr>
                <a:t>在不同层次上讨论的算法具有不同的描述方法，比如自然语言、流程图、计算机程序语言及类计算机程序语言，但要求都是必须精确地描述计算过程。一般而言，描述算法最合适的语言是介于自然语言和程序语言之间的类计算机程序语言。</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right)">
                                      <p:cBhvr>
                                        <p:cTn id="12" dur="500"/>
                                        <p:tgtEl>
                                          <p:spTgt spid="11"/>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par>
                          <p:cTn id="13" fill="hold" nodeType="afterGroup">
                            <p:stCondLst>
                              <p:cond delay="500"/>
                            </p:stCondLst>
                            <p:childTnLst>
                              <p:par>
                                <p:cTn id="14" presetID="22" presetClass="entr" presetSubtype="1"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1"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subTnLst>
                                    <p:audio>
                                      <p:cMediaNode>
                                        <p:cTn display="0" masterRel="sameClick">
                                          <p:stCondLst>
                                            <p:cond evt="begin" delay="0">
                                              <p:tn val="19"/>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4" name="组合 7"/>
          <p:cNvGrpSpPr>
            <a:grpSpLocks/>
          </p:cNvGrpSpPr>
          <p:nvPr/>
        </p:nvGrpSpPr>
        <p:grpSpPr bwMode="auto">
          <a:xfrm>
            <a:off x="34925" y="92075"/>
            <a:ext cx="7632700" cy="1104900"/>
            <a:chOff x="34925" y="92075"/>
            <a:chExt cx="7632700" cy="1104900"/>
          </a:xfrm>
        </p:grpSpPr>
        <p:grpSp>
          <p:nvGrpSpPr>
            <p:cNvPr id="54294" name="Group 36"/>
            <p:cNvGrpSpPr>
              <a:grpSpLocks/>
            </p:cNvGrpSpPr>
            <p:nvPr/>
          </p:nvGrpSpPr>
          <p:grpSpPr bwMode="auto">
            <a:xfrm>
              <a:off x="107950" y="700088"/>
              <a:ext cx="2563813" cy="496887"/>
              <a:chOff x="113" y="441"/>
              <a:chExt cx="1615" cy="313"/>
            </a:xfrm>
          </p:grpSpPr>
          <p:sp>
            <p:nvSpPr>
              <p:cNvPr id="54298"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1.4.2  </a:t>
                </a:r>
                <a:r>
                  <a:rPr kumimoji="1" lang="zh-CN" altLang="en-US" sz="2200" b="1">
                    <a:solidFill>
                      <a:srgbClr val="3333FF"/>
                    </a:solidFill>
                    <a:latin typeface="Arial" panose="020B0604020202020204" pitchFamily="34" charset="0"/>
                    <a:ea typeface="黑体" panose="02010609060101010101" pitchFamily="49" charset="-122"/>
                  </a:rPr>
                  <a:t>算法描述</a:t>
                </a:r>
              </a:p>
            </p:txBody>
          </p:sp>
          <p:sp>
            <p:nvSpPr>
              <p:cNvPr id="54299"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4295" name="组合 4"/>
            <p:cNvGrpSpPr>
              <a:grpSpLocks/>
            </p:cNvGrpSpPr>
            <p:nvPr/>
          </p:nvGrpSpPr>
          <p:grpSpPr bwMode="auto">
            <a:xfrm>
              <a:off x="34925" y="92075"/>
              <a:ext cx="7632700" cy="457200"/>
              <a:chOff x="34925" y="92075"/>
              <a:chExt cx="7632700" cy="457200"/>
            </a:xfrm>
          </p:grpSpPr>
          <p:sp>
            <p:nvSpPr>
              <p:cNvPr id="54296"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4297"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9" name="Group 15"/>
          <p:cNvGrpSpPr>
            <a:grpSpLocks/>
          </p:cNvGrpSpPr>
          <p:nvPr/>
        </p:nvGrpSpPr>
        <p:grpSpPr bwMode="auto">
          <a:xfrm>
            <a:off x="204788" y="1531730"/>
            <a:ext cx="8688387" cy="817771"/>
            <a:chOff x="129" y="930"/>
            <a:chExt cx="5473" cy="958"/>
          </a:xfrm>
        </p:grpSpPr>
        <p:sp>
          <p:nvSpPr>
            <p:cNvPr id="54292" name="Rectangle 16"/>
            <p:cNvSpPr>
              <a:spLocks noChangeArrowheads="1"/>
            </p:cNvSpPr>
            <p:nvPr/>
          </p:nvSpPr>
          <p:spPr bwMode="auto">
            <a:xfrm>
              <a:off x="129" y="960"/>
              <a:ext cx="5473" cy="928"/>
            </a:xfrm>
            <a:prstGeom prst="rect">
              <a:avLst/>
            </a:prstGeom>
            <a:gradFill rotWithShape="0">
              <a:gsLst>
                <a:gs pos="0">
                  <a:srgbClr val="FFCCFF"/>
                </a:gs>
                <a:gs pos="50000">
                  <a:srgbClr val="FFFFFF"/>
                </a:gs>
                <a:gs pos="100000">
                  <a:srgbClr val="FFCCFF"/>
                </a:gs>
              </a:gsLst>
              <a:lin ang="2700000" scaled="1"/>
            </a:gradFill>
            <a:ln w="57150">
              <a:solidFill>
                <a:srgbClr val="FF33CC"/>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b="1">
                <a:solidFill>
                  <a:srgbClr val="333399"/>
                </a:solidFill>
                <a:latin typeface="Arial" panose="020B0604020202020204" pitchFamily="34" charset="0"/>
                <a:ea typeface="仿宋_GB2312" pitchFamily="49" charset="-122"/>
                <a:cs typeface="Arial" panose="020B0604020202020204" pitchFamily="34" charset="0"/>
              </a:endParaRPr>
            </a:p>
          </p:txBody>
        </p:sp>
        <p:sp>
          <p:nvSpPr>
            <p:cNvPr id="11" name="Text Box 17"/>
            <p:cNvSpPr txBox="1">
              <a:spLocks noChangeArrowheads="1"/>
            </p:cNvSpPr>
            <p:nvPr/>
          </p:nvSpPr>
          <p:spPr bwMode="auto">
            <a:xfrm>
              <a:off x="230" y="930"/>
              <a:ext cx="5271" cy="718"/>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FF00FF"/>
                  </a:solidFill>
                  <a:ea typeface="仿宋" panose="02010609060101010101" pitchFamily="49" charset="-122"/>
                  <a:cs typeface="Arial" panose="020B0604020202020204" pitchFamily="34" charset="0"/>
                </a:rPr>
                <a:t>        </a:t>
              </a:r>
              <a:r>
                <a:rPr kumimoji="1" lang="zh-CN" altLang="en-US" sz="2000" b="1" dirty="0" smtClean="0">
                  <a:solidFill>
                    <a:srgbClr val="FF00FF"/>
                  </a:solidFill>
                  <a:ea typeface="仿宋" panose="02010609060101010101" pitchFamily="49" charset="-122"/>
                  <a:cs typeface="Arial" panose="020B0604020202020204" pitchFamily="34" charset="0"/>
                </a:rPr>
                <a:t>精选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语言的一个核心子集，利用了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对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的部分扩展功能。</a:t>
              </a:r>
              <a:endParaRPr kumimoji="1" lang="zh-CN" altLang="en-US" sz="2000" dirty="0" smtClean="0">
                <a:solidFill>
                  <a:srgbClr val="FF00FF"/>
                </a:solidFill>
                <a:ea typeface="仿宋" panose="02010609060101010101" pitchFamily="49" charset="-122"/>
                <a:cs typeface="Arial" panose="020B0604020202020204" pitchFamily="34" charset="0"/>
              </a:endParaRPr>
            </a:p>
          </p:txBody>
        </p:sp>
      </p:grpSp>
      <p:sp>
        <p:nvSpPr>
          <p:cNvPr id="12" name="AutoShape 14"/>
          <p:cNvSpPr>
            <a:spLocks noChangeArrowheads="1"/>
          </p:cNvSpPr>
          <p:nvPr/>
        </p:nvSpPr>
        <p:spPr bwMode="auto">
          <a:xfrm flipH="1">
            <a:off x="6732588" y="981075"/>
            <a:ext cx="2159000" cy="649288"/>
          </a:xfrm>
          <a:prstGeom prst="flowChartMagneticTape">
            <a:avLst/>
          </a:prstGeom>
          <a:gradFill rotWithShape="1">
            <a:gsLst>
              <a:gs pos="0">
                <a:srgbClr val="FFCCFF"/>
              </a:gs>
              <a:gs pos="100000">
                <a:srgbClr val="FFFFFF"/>
              </a:gs>
            </a:gsLst>
            <a:lin ang="0" scaled="1"/>
          </a:gradFill>
          <a:ln w="57150">
            <a:solidFill>
              <a:srgbClr val="FF33CC"/>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33CC"/>
                </a:solidFill>
                <a:latin typeface="Arial" panose="020B0604020202020204" pitchFamily="34" charset="0"/>
                <a:ea typeface="方正舒体" panose="02010601030101010101" pitchFamily="2" charset="-122"/>
                <a:cs typeface="Arial" panose="020B0604020202020204" pitchFamily="34" charset="0"/>
              </a:rPr>
              <a:t>描述说明</a:t>
            </a:r>
          </a:p>
        </p:txBody>
      </p:sp>
      <p:grpSp>
        <p:nvGrpSpPr>
          <p:cNvPr id="13" name="Group 109"/>
          <p:cNvGrpSpPr>
            <a:grpSpLocks/>
          </p:cNvGrpSpPr>
          <p:nvPr/>
        </p:nvGrpSpPr>
        <p:grpSpPr bwMode="auto">
          <a:xfrm>
            <a:off x="93663" y="2781300"/>
            <a:ext cx="8799512" cy="3108325"/>
            <a:chOff x="59" y="1752"/>
            <a:chExt cx="5543" cy="1958"/>
          </a:xfrm>
        </p:grpSpPr>
        <p:sp>
          <p:nvSpPr>
            <p:cNvPr id="14" name="Text Box 24"/>
            <p:cNvSpPr txBox="1">
              <a:spLocks noChangeArrowheads="1"/>
            </p:cNvSpPr>
            <p:nvPr/>
          </p:nvSpPr>
          <p:spPr bwMode="auto">
            <a:xfrm>
              <a:off x="59" y="1752"/>
              <a:ext cx="231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latin typeface="Arial" panose="020B0604020202020204" pitchFamily="34" charset="0"/>
                  <a:ea typeface="仿宋" panose="02010609060101010101" pitchFamily="49" charset="-122"/>
                  <a:cs typeface="Arial" panose="020B0604020202020204" pitchFamily="34" charset="0"/>
                </a:rPr>
                <a:t> (1)   </a:t>
              </a:r>
              <a:r>
                <a:rPr kumimoji="1" lang="zh-CN" altLang="en-US" sz="2000" b="1">
                  <a:latin typeface="Arial" panose="020B0604020202020204" pitchFamily="34" charset="0"/>
                  <a:ea typeface="仿宋" panose="02010609060101010101" pitchFamily="49" charset="-122"/>
                  <a:cs typeface="Arial" panose="020B0604020202020204" pitchFamily="34" charset="0"/>
                </a:rPr>
                <a:t>数据类型定义</a:t>
              </a:r>
            </a:p>
          </p:txBody>
        </p:sp>
        <p:sp>
          <p:nvSpPr>
            <p:cNvPr id="15" name="Text Box 25"/>
            <p:cNvSpPr txBox="1">
              <a:spLocks noChangeArrowheads="1"/>
            </p:cNvSpPr>
            <p:nvPr/>
          </p:nvSpPr>
          <p:spPr bwMode="auto">
            <a:xfrm>
              <a:off x="67" y="2074"/>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(2)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基本操作算法描述</a:t>
              </a:r>
            </a:p>
          </p:txBody>
        </p:sp>
        <p:sp>
          <p:nvSpPr>
            <p:cNvPr id="16" name="Text Box 26"/>
            <p:cNvSpPr txBox="1">
              <a:spLocks noChangeArrowheads="1"/>
            </p:cNvSpPr>
            <p:nvPr/>
          </p:nvSpPr>
          <p:spPr bwMode="auto">
            <a:xfrm>
              <a:off x="64" y="2415"/>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dirty="0">
                  <a:solidFill>
                    <a:srgbClr val="66CCFF"/>
                  </a:solidFill>
                  <a:latin typeface="Arial" panose="020B0604020202020204" pitchFamily="34" charset="0"/>
                  <a:ea typeface="仿宋" panose="02010609060101010101" pitchFamily="49" charset="-122"/>
                  <a:cs typeface="Arial" panose="020B0604020202020204" pitchFamily="34" charset="0"/>
                </a:rPr>
                <a:t> (3)   </a:t>
              </a:r>
              <a:r>
                <a:rPr kumimoji="1" lang="zh-CN" altLang="en-US" sz="2000" b="1" dirty="0">
                  <a:solidFill>
                    <a:srgbClr val="66CCFF"/>
                  </a:solidFill>
                  <a:latin typeface="Arial" panose="020B0604020202020204" pitchFamily="34" charset="0"/>
                  <a:ea typeface="仿宋" panose="02010609060101010101" pitchFamily="49" charset="-122"/>
                  <a:cs typeface="Arial" panose="020B0604020202020204" pitchFamily="34" charset="0"/>
                </a:rPr>
                <a:t>内存动态分配与释放</a:t>
              </a:r>
            </a:p>
          </p:txBody>
        </p:sp>
        <p:sp>
          <p:nvSpPr>
            <p:cNvPr id="17" name="Text Box 27"/>
            <p:cNvSpPr txBox="1">
              <a:spLocks noChangeArrowheads="1"/>
            </p:cNvSpPr>
            <p:nvPr/>
          </p:nvSpPr>
          <p:spPr bwMode="auto">
            <a:xfrm>
              <a:off x="64" y="2755"/>
              <a:ext cx="223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(4)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赋值语句</a:t>
              </a:r>
            </a:p>
          </p:txBody>
        </p:sp>
        <p:sp>
          <p:nvSpPr>
            <p:cNvPr id="18" name="Text Box 28"/>
            <p:cNvSpPr txBox="1">
              <a:spLocks noChangeArrowheads="1"/>
            </p:cNvSpPr>
            <p:nvPr/>
          </p:nvSpPr>
          <p:spPr bwMode="auto">
            <a:xfrm>
              <a:off x="64" y="3117"/>
              <a:ext cx="231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(5)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选择语句</a:t>
              </a:r>
            </a:p>
          </p:txBody>
        </p:sp>
        <p:sp>
          <p:nvSpPr>
            <p:cNvPr id="19" name="Text Box 29"/>
            <p:cNvSpPr txBox="1">
              <a:spLocks noChangeArrowheads="1"/>
            </p:cNvSpPr>
            <p:nvPr/>
          </p:nvSpPr>
          <p:spPr bwMode="auto">
            <a:xfrm>
              <a:off x="64" y="3458"/>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(6)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循环语句</a:t>
              </a:r>
            </a:p>
          </p:txBody>
        </p:sp>
        <p:sp>
          <p:nvSpPr>
            <p:cNvPr id="20" name="Text Box 63"/>
            <p:cNvSpPr txBox="1">
              <a:spLocks noChangeArrowheads="1"/>
            </p:cNvSpPr>
            <p:nvPr/>
          </p:nvSpPr>
          <p:spPr bwMode="auto">
            <a:xfrm>
              <a:off x="3787" y="1757"/>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(7)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结束语句</a:t>
              </a:r>
            </a:p>
          </p:txBody>
        </p:sp>
        <p:sp>
          <p:nvSpPr>
            <p:cNvPr id="21" name="Text Box 64"/>
            <p:cNvSpPr txBox="1">
              <a:spLocks noChangeArrowheads="1"/>
            </p:cNvSpPr>
            <p:nvPr/>
          </p:nvSpPr>
          <p:spPr bwMode="auto">
            <a:xfrm>
              <a:off x="3792" y="2074"/>
              <a:ext cx="1742"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(8)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输入和输出语句</a:t>
              </a:r>
            </a:p>
          </p:txBody>
        </p:sp>
        <p:sp>
          <p:nvSpPr>
            <p:cNvPr id="22" name="Text Box 65"/>
            <p:cNvSpPr txBox="1">
              <a:spLocks noChangeArrowheads="1"/>
            </p:cNvSpPr>
            <p:nvPr/>
          </p:nvSpPr>
          <p:spPr bwMode="auto">
            <a:xfrm>
              <a:off x="3792" y="2415"/>
              <a:ext cx="181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(9)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基本函数</a:t>
              </a:r>
            </a:p>
          </p:txBody>
        </p:sp>
        <p:sp>
          <p:nvSpPr>
            <p:cNvPr id="23" name="Text Box 66"/>
            <p:cNvSpPr txBox="1">
              <a:spLocks noChangeArrowheads="1"/>
            </p:cNvSpPr>
            <p:nvPr/>
          </p:nvSpPr>
          <p:spPr bwMode="auto">
            <a:xfrm>
              <a:off x="3792" y="2755"/>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(10)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逻辑运算</a:t>
              </a:r>
            </a:p>
          </p:txBody>
        </p:sp>
        <p:sp>
          <p:nvSpPr>
            <p:cNvPr id="24" name="Text Box 67"/>
            <p:cNvSpPr txBox="1">
              <a:spLocks noChangeArrowheads="1"/>
            </p:cNvSpPr>
            <p:nvPr/>
          </p:nvSpPr>
          <p:spPr bwMode="auto">
            <a:xfrm>
              <a:off x="3792" y="3095"/>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注释语句</a:t>
              </a:r>
            </a:p>
          </p:txBody>
        </p:sp>
      </p:grpSp>
      <p:grpSp>
        <p:nvGrpSpPr>
          <p:cNvPr id="25" name="Group 194"/>
          <p:cNvGrpSpPr>
            <a:grpSpLocks/>
          </p:cNvGrpSpPr>
          <p:nvPr/>
        </p:nvGrpSpPr>
        <p:grpSpPr bwMode="auto">
          <a:xfrm>
            <a:off x="3492500" y="2709863"/>
            <a:ext cx="5400675" cy="3240087"/>
            <a:chOff x="2472" y="1661"/>
            <a:chExt cx="3130" cy="2041"/>
          </a:xfrm>
        </p:grpSpPr>
        <p:sp>
          <p:nvSpPr>
            <p:cNvPr id="26" name="AutoShape 195"/>
            <p:cNvSpPr>
              <a:spLocks noChangeArrowheads="1"/>
            </p:cNvSpPr>
            <p:nvPr/>
          </p:nvSpPr>
          <p:spPr bwMode="auto">
            <a:xfrm>
              <a:off x="2472" y="1661"/>
              <a:ext cx="3130" cy="2041"/>
            </a:xfrm>
            <a:prstGeom prst="roundRect">
              <a:avLst>
                <a:gd name="adj" fmla="val 5583"/>
              </a:avLst>
            </a:prstGeom>
            <a:solidFill>
              <a:srgbClr val="FFFFFF"/>
            </a:solidFill>
            <a:ln w="57150">
              <a:solidFill>
                <a:srgbClr val="CC6600"/>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p>
              <a:pPr>
                <a:defRPr/>
              </a:pPr>
              <a:endParaRPr lang="zh-CN" altLang="en-US" sz="2000">
                <a:latin typeface="Arial" panose="020B0604020202020204" pitchFamily="34" charset="0"/>
                <a:ea typeface="仿宋" panose="02010609060101010101" pitchFamily="49" charset="-122"/>
                <a:cs typeface="Arial" panose="020B0604020202020204" pitchFamily="34" charset="0"/>
              </a:endParaRPr>
            </a:p>
          </p:txBody>
        </p:sp>
        <p:sp>
          <p:nvSpPr>
            <p:cNvPr id="27" name="Text Box 196"/>
            <p:cNvSpPr txBox="1">
              <a:spLocks noChangeArrowheads="1"/>
            </p:cNvSpPr>
            <p:nvPr/>
          </p:nvSpPr>
          <p:spPr bwMode="auto">
            <a:xfrm>
              <a:off x="2609" y="1713"/>
              <a:ext cx="2856" cy="1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lnSpc>
                  <a:spcPct val="140000"/>
                </a:lnSpc>
                <a:defRPr/>
              </a:pPr>
              <a:r>
                <a:rPr kumimoji="1" lang="en-US" altLang="zh-CN" sz="2000" dirty="0">
                  <a:solidFill>
                    <a:srgbClr val="3333FF"/>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typedef</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struct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p>
            <a:p>
              <a:pPr>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成员表列</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p>
            <a:p>
              <a:pPr>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类型名</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p>
            <a:p>
              <a:pPr>
                <a:lnSpc>
                  <a:spcPct val="140000"/>
                </a:lnSpc>
                <a:defRPr/>
              </a:pPr>
              <a:r>
                <a:rPr kumimoji="1" lang="en-US" altLang="zh-CN" sz="2000" dirty="0">
                  <a:solidFill>
                    <a:srgbClr val="3333FF"/>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typedef</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struct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结构名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p>
            <a:p>
              <a:pPr>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成员表列</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p>
            <a:p>
              <a:pPr>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类型名</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p>
            <a:p>
              <a:pPr>
                <a:lnSpc>
                  <a:spcPct val="140000"/>
                </a:lnSpc>
                <a:defRPr/>
              </a:pPr>
              <a:r>
                <a:rPr kumimoji="1" lang="en-US" altLang="zh-CN" sz="2000" dirty="0">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数据元素的类型约定为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ElemType</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dirty="0">
                <a:latin typeface="Arial" panose="020B0604020202020204" pitchFamily="34" charset="0"/>
                <a:ea typeface="仿宋" panose="02010609060101010101" pitchFamily="49" charset="-122"/>
                <a:cs typeface="Arial" panose="020B0604020202020204"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500"/>
                                        <p:tgtEl>
                                          <p:spTgt spid="12"/>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1000"/>
                                        <p:tgtEl>
                                          <p:spTgt spid="13"/>
                                        </p:tgtEl>
                                      </p:cBhvr>
                                    </p:animEffect>
                                  </p:childTnLst>
                                </p:cTn>
                              </p:par>
                              <p:par>
                                <p:cTn id="17" presetID="22" presetClass="entr" presetSubtype="8"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139"/>
          <p:cNvGrpSpPr>
            <a:grpSpLocks/>
          </p:cNvGrpSpPr>
          <p:nvPr/>
        </p:nvGrpSpPr>
        <p:grpSpPr bwMode="auto">
          <a:xfrm>
            <a:off x="93663" y="2781300"/>
            <a:ext cx="8799512" cy="3108325"/>
            <a:chOff x="59" y="1752"/>
            <a:chExt cx="5543" cy="1958"/>
          </a:xfrm>
        </p:grpSpPr>
        <p:sp>
          <p:nvSpPr>
            <p:cNvPr id="30" name="Text Box 140"/>
            <p:cNvSpPr txBox="1">
              <a:spLocks noChangeArrowheads="1"/>
            </p:cNvSpPr>
            <p:nvPr/>
          </p:nvSpPr>
          <p:spPr bwMode="auto">
            <a:xfrm>
              <a:off x="59" y="1752"/>
              <a:ext cx="231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数据类型定义</a:t>
              </a:r>
            </a:p>
          </p:txBody>
        </p:sp>
        <p:sp>
          <p:nvSpPr>
            <p:cNvPr id="31" name="Text Box 141"/>
            <p:cNvSpPr txBox="1">
              <a:spLocks noChangeArrowheads="1"/>
            </p:cNvSpPr>
            <p:nvPr/>
          </p:nvSpPr>
          <p:spPr bwMode="auto">
            <a:xfrm>
              <a:off x="67" y="2074"/>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latin typeface="Arial" panose="020B0604020202020204" pitchFamily="34" charset="0"/>
                  <a:ea typeface="仿宋" panose="02010609060101010101" pitchFamily="49" charset="-122"/>
                  <a:cs typeface="Arial" panose="020B0604020202020204" pitchFamily="34" charset="0"/>
                </a:rPr>
                <a:t> (2)   </a:t>
              </a:r>
              <a:r>
                <a:rPr kumimoji="1" lang="zh-CN" altLang="en-US" sz="2000" b="1">
                  <a:latin typeface="Arial" panose="020B0604020202020204" pitchFamily="34" charset="0"/>
                  <a:ea typeface="仿宋" panose="02010609060101010101" pitchFamily="49" charset="-122"/>
                  <a:cs typeface="Arial" panose="020B0604020202020204" pitchFamily="34" charset="0"/>
                </a:rPr>
                <a:t>基本操作算法描述</a:t>
              </a:r>
            </a:p>
          </p:txBody>
        </p:sp>
        <p:sp>
          <p:nvSpPr>
            <p:cNvPr id="32" name="Text Box 142"/>
            <p:cNvSpPr txBox="1">
              <a:spLocks noChangeArrowheads="1"/>
            </p:cNvSpPr>
            <p:nvPr/>
          </p:nvSpPr>
          <p:spPr bwMode="auto">
            <a:xfrm>
              <a:off x="64" y="2415"/>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(3)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内存动态分配与释放</a:t>
              </a:r>
            </a:p>
          </p:txBody>
        </p:sp>
        <p:sp>
          <p:nvSpPr>
            <p:cNvPr id="33" name="Text Box 143"/>
            <p:cNvSpPr txBox="1">
              <a:spLocks noChangeArrowheads="1"/>
            </p:cNvSpPr>
            <p:nvPr/>
          </p:nvSpPr>
          <p:spPr bwMode="auto">
            <a:xfrm>
              <a:off x="64" y="2755"/>
              <a:ext cx="223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(4)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赋值语句</a:t>
              </a:r>
            </a:p>
          </p:txBody>
        </p:sp>
        <p:sp>
          <p:nvSpPr>
            <p:cNvPr id="34" name="Text Box 144"/>
            <p:cNvSpPr txBox="1">
              <a:spLocks noChangeArrowheads="1"/>
            </p:cNvSpPr>
            <p:nvPr/>
          </p:nvSpPr>
          <p:spPr bwMode="auto">
            <a:xfrm>
              <a:off x="64" y="3117"/>
              <a:ext cx="231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(5)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选择语句</a:t>
              </a:r>
            </a:p>
          </p:txBody>
        </p:sp>
        <p:sp>
          <p:nvSpPr>
            <p:cNvPr id="35" name="Text Box 145"/>
            <p:cNvSpPr txBox="1">
              <a:spLocks noChangeArrowheads="1"/>
            </p:cNvSpPr>
            <p:nvPr/>
          </p:nvSpPr>
          <p:spPr bwMode="auto">
            <a:xfrm>
              <a:off x="64" y="3458"/>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(6)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循环语句</a:t>
              </a:r>
            </a:p>
          </p:txBody>
        </p:sp>
        <p:sp>
          <p:nvSpPr>
            <p:cNvPr id="36" name="Text Box 146"/>
            <p:cNvSpPr txBox="1">
              <a:spLocks noChangeArrowheads="1"/>
            </p:cNvSpPr>
            <p:nvPr/>
          </p:nvSpPr>
          <p:spPr bwMode="auto">
            <a:xfrm>
              <a:off x="3787" y="1757"/>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(7)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结束语句</a:t>
              </a:r>
            </a:p>
          </p:txBody>
        </p:sp>
        <p:sp>
          <p:nvSpPr>
            <p:cNvPr id="37" name="Text Box 147"/>
            <p:cNvSpPr txBox="1">
              <a:spLocks noChangeArrowheads="1"/>
            </p:cNvSpPr>
            <p:nvPr/>
          </p:nvSpPr>
          <p:spPr bwMode="auto">
            <a:xfrm>
              <a:off x="3792" y="2074"/>
              <a:ext cx="1742"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(8)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输入和输出语句</a:t>
              </a:r>
            </a:p>
          </p:txBody>
        </p:sp>
        <p:sp>
          <p:nvSpPr>
            <p:cNvPr id="38" name="Text Box 148"/>
            <p:cNvSpPr txBox="1">
              <a:spLocks noChangeArrowheads="1"/>
            </p:cNvSpPr>
            <p:nvPr/>
          </p:nvSpPr>
          <p:spPr bwMode="auto">
            <a:xfrm>
              <a:off x="3792" y="2415"/>
              <a:ext cx="181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(9)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基本函数</a:t>
              </a:r>
            </a:p>
          </p:txBody>
        </p:sp>
        <p:sp>
          <p:nvSpPr>
            <p:cNvPr id="39" name="Text Box 149"/>
            <p:cNvSpPr txBox="1">
              <a:spLocks noChangeArrowheads="1"/>
            </p:cNvSpPr>
            <p:nvPr/>
          </p:nvSpPr>
          <p:spPr bwMode="auto">
            <a:xfrm>
              <a:off x="3792" y="2755"/>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(10)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逻辑运算</a:t>
              </a:r>
            </a:p>
          </p:txBody>
        </p:sp>
        <p:sp>
          <p:nvSpPr>
            <p:cNvPr id="40" name="Text Box 150"/>
            <p:cNvSpPr txBox="1">
              <a:spLocks noChangeArrowheads="1"/>
            </p:cNvSpPr>
            <p:nvPr/>
          </p:nvSpPr>
          <p:spPr bwMode="auto">
            <a:xfrm>
              <a:off x="3792" y="3095"/>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注释语句</a:t>
              </a:r>
            </a:p>
          </p:txBody>
        </p:sp>
      </p:grpSp>
      <p:grpSp>
        <p:nvGrpSpPr>
          <p:cNvPr id="41" name="Group 231"/>
          <p:cNvGrpSpPr>
            <a:grpSpLocks/>
          </p:cNvGrpSpPr>
          <p:nvPr/>
        </p:nvGrpSpPr>
        <p:grpSpPr bwMode="auto">
          <a:xfrm>
            <a:off x="3492500" y="2708275"/>
            <a:ext cx="5400675" cy="3240088"/>
            <a:chOff x="2472" y="1661"/>
            <a:chExt cx="3130" cy="2041"/>
          </a:xfrm>
        </p:grpSpPr>
        <p:sp>
          <p:nvSpPr>
            <p:cNvPr id="42" name="AutoShape 232"/>
            <p:cNvSpPr>
              <a:spLocks noChangeArrowheads="1"/>
            </p:cNvSpPr>
            <p:nvPr/>
          </p:nvSpPr>
          <p:spPr bwMode="auto">
            <a:xfrm>
              <a:off x="2472" y="1661"/>
              <a:ext cx="3130" cy="2041"/>
            </a:xfrm>
            <a:prstGeom prst="roundRect">
              <a:avLst>
                <a:gd name="adj" fmla="val 5583"/>
              </a:avLst>
            </a:prstGeom>
            <a:solidFill>
              <a:srgbClr val="FFFFFF"/>
            </a:solidFill>
            <a:ln w="57150">
              <a:solidFill>
                <a:srgbClr val="CC6600"/>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p>
              <a:pPr>
                <a:defRPr/>
              </a:pPr>
              <a:endParaRPr lang="zh-CN" altLang="en-US" sz="2000">
                <a:latin typeface="Arial" panose="020B0604020202020204" pitchFamily="34" charset="0"/>
                <a:ea typeface="仿宋" panose="02010609060101010101" pitchFamily="49" charset="-122"/>
                <a:cs typeface="Arial" panose="020B0604020202020204" pitchFamily="34" charset="0"/>
              </a:endParaRPr>
            </a:p>
          </p:txBody>
        </p:sp>
        <p:sp>
          <p:nvSpPr>
            <p:cNvPr id="43" name="Text Box 233"/>
            <p:cNvSpPr txBox="1">
              <a:spLocks noChangeArrowheads="1"/>
            </p:cNvSpPr>
            <p:nvPr/>
          </p:nvSpPr>
          <p:spPr bwMode="auto">
            <a:xfrm>
              <a:off x="2609" y="1797"/>
              <a:ext cx="2856" cy="1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lnSpc>
                  <a:spcPct val="140000"/>
                </a:lnSpc>
                <a:defRPr/>
              </a:pPr>
              <a:r>
                <a:rPr kumimoji="1" lang="en-US" altLang="zh-CN" sz="2000">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函数类型  函数名（函数参数表） </a:t>
              </a:r>
              <a:r>
                <a:rPr kumimoji="1" lang="en-US" altLang="zh-CN" sz="2000" b="1">
                  <a:latin typeface="Arial" panose="020B0604020202020204" pitchFamily="34" charset="0"/>
                  <a:ea typeface="仿宋" panose="02010609060101010101" pitchFamily="49" charset="-122"/>
                  <a:cs typeface="Arial" panose="020B0604020202020204" pitchFamily="34" charset="0"/>
                </a:rPr>
                <a:t>{</a:t>
              </a:r>
            </a:p>
            <a:p>
              <a:pPr>
                <a:lnSpc>
                  <a:spcPct val="140000"/>
                </a:lnSpc>
                <a:defRPr/>
              </a:pPr>
              <a:r>
                <a:rPr kumimoji="1" lang="en-US" altLang="zh-CN" sz="2000" b="1">
                  <a:latin typeface="Arial" panose="020B0604020202020204" pitchFamily="34" charset="0"/>
                  <a:ea typeface="仿宋" panose="02010609060101010101" pitchFamily="49" charset="-122"/>
                  <a:cs typeface="Arial" panose="020B0604020202020204" pitchFamily="34" charset="0"/>
                </a:rPr>
                <a:t>  // </a:t>
              </a:r>
              <a:r>
                <a:rPr kumimoji="1" lang="zh-CN" altLang="en-US" sz="2000" b="1">
                  <a:latin typeface="Arial" panose="020B0604020202020204" pitchFamily="34" charset="0"/>
                  <a:ea typeface="仿宋" panose="02010609060101010101" pitchFamily="49" charset="-122"/>
                  <a:cs typeface="Arial" panose="020B0604020202020204" pitchFamily="34" charset="0"/>
                </a:rPr>
                <a:t>算法说明</a:t>
              </a:r>
            </a:p>
            <a:p>
              <a:pPr>
                <a:lnSpc>
                  <a:spcPct val="140000"/>
                </a:lnSpc>
                <a:defRPr/>
              </a:pPr>
              <a:r>
                <a:rPr kumimoji="1" lang="zh-CN" altLang="en-US" sz="2000" b="1">
                  <a:latin typeface="Arial" panose="020B0604020202020204" pitchFamily="34" charset="0"/>
                  <a:ea typeface="仿宋" panose="02010609060101010101" pitchFamily="49" charset="-122"/>
                  <a:cs typeface="Arial" panose="020B0604020202020204" pitchFamily="34" charset="0"/>
                </a:rPr>
                <a:t>     语句序列</a:t>
              </a:r>
            </a:p>
            <a:p>
              <a:pPr>
                <a:lnSpc>
                  <a:spcPct val="140000"/>
                </a:lnSpc>
                <a:defRPr/>
              </a:pPr>
              <a:r>
                <a:rPr kumimoji="1" lang="zh-CN" altLang="en-US" sz="2000" b="1">
                  <a:latin typeface="Arial" panose="020B0604020202020204" pitchFamily="34" charset="0"/>
                  <a:ea typeface="仿宋" panose="02010609060101010101" pitchFamily="49" charset="-122"/>
                  <a:cs typeface="Arial" panose="020B0604020202020204" pitchFamily="34" charset="0"/>
                </a:rPr>
                <a:t>  </a:t>
              </a:r>
              <a:r>
                <a:rPr kumimoji="1" lang="en-US" altLang="zh-CN" sz="2000" b="1">
                  <a:latin typeface="Arial" panose="020B0604020202020204" pitchFamily="34" charset="0"/>
                  <a:ea typeface="仿宋" panose="02010609060101010101" pitchFamily="49" charset="-122"/>
                  <a:cs typeface="Arial" panose="020B0604020202020204" pitchFamily="34" charset="0"/>
                </a:rPr>
                <a:t>} // </a:t>
              </a:r>
              <a:r>
                <a:rPr kumimoji="1" lang="zh-CN" altLang="en-US" sz="2000" b="1">
                  <a:latin typeface="Arial" panose="020B0604020202020204" pitchFamily="34" charset="0"/>
                  <a:ea typeface="仿宋" panose="02010609060101010101" pitchFamily="49" charset="-122"/>
                  <a:cs typeface="Arial" panose="020B0604020202020204" pitchFamily="34" charset="0"/>
                </a:rPr>
                <a:t>函数名</a:t>
              </a:r>
            </a:p>
          </p:txBody>
        </p:sp>
      </p:grpSp>
      <p:grpSp>
        <p:nvGrpSpPr>
          <p:cNvPr id="44" name="Group 234"/>
          <p:cNvGrpSpPr>
            <a:grpSpLocks/>
          </p:cNvGrpSpPr>
          <p:nvPr/>
        </p:nvGrpSpPr>
        <p:grpSpPr bwMode="auto">
          <a:xfrm>
            <a:off x="179388" y="5013325"/>
            <a:ext cx="8713787" cy="1268413"/>
            <a:chOff x="884" y="2313"/>
            <a:chExt cx="4037" cy="845"/>
          </a:xfrm>
        </p:grpSpPr>
        <p:sp>
          <p:nvSpPr>
            <p:cNvPr id="45" name="AutoShape 235"/>
            <p:cNvSpPr>
              <a:spLocks noChangeArrowheads="1"/>
            </p:cNvSpPr>
            <p:nvPr/>
          </p:nvSpPr>
          <p:spPr bwMode="auto">
            <a:xfrm flipH="1" flipV="1">
              <a:off x="884" y="2313"/>
              <a:ext cx="4037" cy="845"/>
            </a:xfrm>
            <a:prstGeom prst="wedgeRectCallout">
              <a:avLst>
                <a:gd name="adj1" fmla="val -2023"/>
                <a:gd name="adj2" fmla="val 87037"/>
              </a:avLst>
            </a:prstGeom>
            <a:gradFill rotWithShape="0">
              <a:gsLst>
                <a:gs pos="0">
                  <a:srgbClr val="FF8200"/>
                </a:gs>
                <a:gs pos="5001">
                  <a:srgbClr val="FF0000"/>
                </a:gs>
                <a:gs pos="17501">
                  <a:srgbClr val="BA0066"/>
                </a:gs>
                <a:gs pos="35000">
                  <a:srgbClr val="66008F"/>
                </a:gs>
                <a:gs pos="50000">
                  <a:srgbClr val="000082"/>
                </a:gs>
                <a:gs pos="65000">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p>
              <a:pPr algn="ctr">
                <a:lnSpc>
                  <a:spcPct val="140000"/>
                </a:lnSpc>
                <a:defRPr/>
              </a:pPr>
              <a:endParaRPr kumimoji="1" lang="zh-CN" altLang="zh-CN" sz="2000" dirty="0">
                <a:solidFill>
                  <a:srgbClr val="996633"/>
                </a:solidFill>
                <a:latin typeface="Arial" panose="020B0604020202020204" pitchFamily="34" charset="0"/>
                <a:ea typeface="楷体" panose="02010609060101010101" pitchFamily="49" charset="-122"/>
                <a:cs typeface="Arial" panose="020B0604020202020204" pitchFamily="34" charset="0"/>
              </a:endParaRPr>
            </a:p>
          </p:txBody>
        </p:sp>
        <p:sp>
          <p:nvSpPr>
            <p:cNvPr id="46" name="Text Box 236"/>
            <p:cNvSpPr txBox="1">
              <a:spLocks noChangeArrowheads="1"/>
            </p:cNvSpPr>
            <p:nvPr/>
          </p:nvSpPr>
          <p:spPr bwMode="auto">
            <a:xfrm>
              <a:off x="1021" y="2411"/>
              <a:ext cx="3764" cy="636"/>
            </a:xfrm>
            <a:prstGeom prst="rect">
              <a:avLst/>
            </a:prstGeom>
            <a:noFill/>
            <a:ln>
              <a:noFill/>
            </a:ln>
            <a:effectLst/>
            <a:extLst>
              <a:ext uri="{909E8E84-426E-40DD-AFC4-6F175D3DCCD1}">
                <a14:hiddenFill xmlns:a14="http://schemas.microsoft.com/office/drawing/2010/main">
                  <a:solidFill>
                    <a:srgbClr val="000082"/>
                  </a:solidFill>
                </a14:hiddenFill>
              </a:ext>
              <a:ext uri="{91240B29-F687-4F45-9708-019B960494DF}">
                <a14:hiddenLine xmlns:a14="http://schemas.microsoft.com/office/drawing/2010/main" w="9525">
                  <a:solidFill>
                    <a:schemeClr val="tx1"/>
                  </a:solidFill>
                  <a:miter lim="800000"/>
                  <a:headEnd/>
                  <a:tailEnd/>
                </a14:hiddenLine>
              </a:ext>
            </a:extLst>
          </p:spPr>
          <p:txBody>
            <a:bodyPr lIns="0" tIns="46800" rIns="0">
              <a:spAutoFit/>
            </a:bodyPr>
            <a:lstStyle/>
            <a:p>
              <a:pPr algn="just">
                <a:lnSpc>
                  <a:spcPct val="140000"/>
                </a:lnSpc>
                <a:defRPr/>
              </a:pP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除函数参数需要说明类型外，算法中使用变量可不作变量说明。在函数参数表中除值调用方式外增添了 </a:t>
              </a: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C++ </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的引用调用参数传递方式。</a:t>
              </a:r>
              <a:r>
                <a:rPr kumimoji="1" lang="zh-CN" altLang="en-US" sz="2000" dirty="0">
                  <a:solidFill>
                    <a:srgbClr val="FFFF00"/>
                  </a:solidFill>
                  <a:latin typeface="Arial" panose="020B0604020202020204" pitchFamily="34" charset="0"/>
                  <a:ea typeface="楷体" panose="02010609060101010101" pitchFamily="49" charset="-122"/>
                  <a:cs typeface="Arial" panose="020B0604020202020204" pitchFamily="34" charset="0"/>
                </a:rPr>
                <a:t> </a:t>
              </a:r>
            </a:p>
          </p:txBody>
        </p:sp>
      </p:grpSp>
      <p:grpSp>
        <p:nvGrpSpPr>
          <p:cNvPr id="47" name="组合 46"/>
          <p:cNvGrpSpPr/>
          <p:nvPr/>
        </p:nvGrpSpPr>
        <p:grpSpPr>
          <a:xfrm>
            <a:off x="34925" y="92075"/>
            <a:ext cx="8858250" cy="2257426"/>
            <a:chOff x="34925" y="92075"/>
            <a:chExt cx="8858250" cy="2257426"/>
          </a:xfrm>
        </p:grpSpPr>
        <p:grpSp>
          <p:nvGrpSpPr>
            <p:cNvPr id="48" name="组合 7"/>
            <p:cNvGrpSpPr>
              <a:grpSpLocks/>
            </p:cNvGrpSpPr>
            <p:nvPr/>
          </p:nvGrpSpPr>
          <p:grpSpPr bwMode="auto">
            <a:xfrm>
              <a:off x="34925" y="92075"/>
              <a:ext cx="7632700" cy="1104900"/>
              <a:chOff x="34925" y="92075"/>
              <a:chExt cx="7632700" cy="1104900"/>
            </a:xfrm>
          </p:grpSpPr>
          <p:grpSp>
            <p:nvGrpSpPr>
              <p:cNvPr id="53" name="Group 36"/>
              <p:cNvGrpSpPr>
                <a:grpSpLocks/>
              </p:cNvGrpSpPr>
              <p:nvPr/>
            </p:nvGrpSpPr>
            <p:grpSpPr bwMode="auto">
              <a:xfrm>
                <a:off x="107950" y="700088"/>
                <a:ext cx="2563813" cy="496887"/>
                <a:chOff x="113" y="441"/>
                <a:chExt cx="1615" cy="313"/>
              </a:xfrm>
            </p:grpSpPr>
            <p:sp>
              <p:nvSpPr>
                <p:cNvPr id="57"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1.4.2  </a:t>
                  </a:r>
                  <a:r>
                    <a:rPr kumimoji="1" lang="zh-CN" altLang="en-US" sz="2200" b="1">
                      <a:solidFill>
                        <a:srgbClr val="3333FF"/>
                      </a:solidFill>
                      <a:latin typeface="Arial" panose="020B0604020202020204" pitchFamily="34" charset="0"/>
                      <a:ea typeface="黑体" panose="02010609060101010101" pitchFamily="49" charset="-122"/>
                    </a:rPr>
                    <a:t>算法描述</a:t>
                  </a:r>
                </a:p>
              </p:txBody>
            </p:sp>
            <p:sp>
              <p:nvSpPr>
                <p:cNvPr id="58"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4" name="组合 4"/>
              <p:cNvGrpSpPr>
                <a:grpSpLocks/>
              </p:cNvGrpSpPr>
              <p:nvPr/>
            </p:nvGrpSpPr>
            <p:grpSpPr bwMode="auto">
              <a:xfrm>
                <a:off x="34925" y="92075"/>
                <a:ext cx="7632700" cy="457200"/>
                <a:chOff x="34925" y="92075"/>
                <a:chExt cx="7632700" cy="457200"/>
              </a:xfrm>
            </p:grpSpPr>
            <p:sp>
              <p:nvSpPr>
                <p:cNvPr id="55"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6"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49" name="Group 15"/>
            <p:cNvGrpSpPr>
              <a:grpSpLocks/>
            </p:cNvGrpSpPr>
            <p:nvPr/>
          </p:nvGrpSpPr>
          <p:grpSpPr bwMode="auto">
            <a:xfrm>
              <a:off x="204788" y="1531730"/>
              <a:ext cx="8688387" cy="817771"/>
              <a:chOff x="129" y="930"/>
              <a:chExt cx="5473" cy="958"/>
            </a:xfrm>
          </p:grpSpPr>
          <p:sp>
            <p:nvSpPr>
              <p:cNvPr id="51" name="Rectangle 16"/>
              <p:cNvSpPr>
                <a:spLocks noChangeArrowheads="1"/>
              </p:cNvSpPr>
              <p:nvPr/>
            </p:nvSpPr>
            <p:spPr bwMode="auto">
              <a:xfrm>
                <a:off x="129" y="960"/>
                <a:ext cx="5473" cy="928"/>
              </a:xfrm>
              <a:prstGeom prst="rect">
                <a:avLst/>
              </a:prstGeom>
              <a:gradFill rotWithShape="0">
                <a:gsLst>
                  <a:gs pos="0">
                    <a:srgbClr val="FFCCFF"/>
                  </a:gs>
                  <a:gs pos="50000">
                    <a:srgbClr val="FFFFFF"/>
                  </a:gs>
                  <a:gs pos="100000">
                    <a:srgbClr val="FFCCFF"/>
                  </a:gs>
                </a:gsLst>
                <a:lin ang="2700000" scaled="1"/>
              </a:gradFill>
              <a:ln w="57150">
                <a:solidFill>
                  <a:srgbClr val="FF33CC"/>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b="1">
                  <a:solidFill>
                    <a:srgbClr val="333399"/>
                  </a:solidFill>
                  <a:latin typeface="Arial" panose="020B0604020202020204" pitchFamily="34" charset="0"/>
                  <a:ea typeface="仿宋_GB2312" pitchFamily="49" charset="-122"/>
                  <a:cs typeface="Arial" panose="020B0604020202020204" pitchFamily="34" charset="0"/>
                </a:endParaRPr>
              </a:p>
            </p:txBody>
          </p:sp>
          <p:sp>
            <p:nvSpPr>
              <p:cNvPr id="52" name="Text Box 17"/>
              <p:cNvSpPr txBox="1">
                <a:spLocks noChangeArrowheads="1"/>
              </p:cNvSpPr>
              <p:nvPr/>
            </p:nvSpPr>
            <p:spPr bwMode="auto">
              <a:xfrm>
                <a:off x="230" y="930"/>
                <a:ext cx="5271" cy="718"/>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FF00FF"/>
                    </a:solidFill>
                    <a:ea typeface="仿宋" panose="02010609060101010101" pitchFamily="49" charset="-122"/>
                    <a:cs typeface="Arial" panose="020B0604020202020204" pitchFamily="34" charset="0"/>
                  </a:rPr>
                  <a:t>        </a:t>
                </a:r>
                <a:r>
                  <a:rPr kumimoji="1" lang="zh-CN" altLang="en-US" sz="2000" b="1" dirty="0" smtClean="0">
                    <a:solidFill>
                      <a:srgbClr val="FF00FF"/>
                    </a:solidFill>
                    <a:ea typeface="仿宋" panose="02010609060101010101" pitchFamily="49" charset="-122"/>
                    <a:cs typeface="Arial" panose="020B0604020202020204" pitchFamily="34" charset="0"/>
                  </a:rPr>
                  <a:t>精选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语言的一个核心子集，利用了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对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的部分扩展功能。</a:t>
                </a:r>
                <a:endParaRPr kumimoji="1" lang="zh-CN" altLang="en-US" sz="2000" dirty="0" smtClean="0">
                  <a:solidFill>
                    <a:srgbClr val="FF00FF"/>
                  </a:solidFill>
                  <a:ea typeface="仿宋" panose="02010609060101010101" pitchFamily="49" charset="-122"/>
                  <a:cs typeface="Arial" panose="020B0604020202020204" pitchFamily="34" charset="0"/>
                </a:endParaRPr>
              </a:p>
            </p:txBody>
          </p:sp>
        </p:grpSp>
        <p:sp>
          <p:nvSpPr>
            <p:cNvPr id="50" name="AutoShape 14"/>
            <p:cNvSpPr>
              <a:spLocks noChangeArrowheads="1"/>
            </p:cNvSpPr>
            <p:nvPr/>
          </p:nvSpPr>
          <p:spPr bwMode="auto">
            <a:xfrm flipH="1">
              <a:off x="6732588" y="981075"/>
              <a:ext cx="2159000" cy="649288"/>
            </a:xfrm>
            <a:prstGeom prst="flowChartMagneticTape">
              <a:avLst/>
            </a:prstGeom>
            <a:gradFill rotWithShape="1">
              <a:gsLst>
                <a:gs pos="0">
                  <a:srgbClr val="FFCCFF"/>
                </a:gs>
                <a:gs pos="100000">
                  <a:srgbClr val="FFFFFF"/>
                </a:gs>
              </a:gsLst>
              <a:lin ang="0" scaled="1"/>
            </a:gradFill>
            <a:ln w="57150">
              <a:solidFill>
                <a:srgbClr val="FF33CC"/>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33CC"/>
                  </a:solidFill>
                  <a:latin typeface="Arial" panose="020B0604020202020204" pitchFamily="34" charset="0"/>
                  <a:ea typeface="方正舒体" panose="02010601030101010101" pitchFamily="2" charset="-122"/>
                  <a:cs typeface="Arial" panose="020B0604020202020204" pitchFamily="34" charset="0"/>
                </a:rPr>
                <a:t>描述说明</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1000"/>
                                        <p:tgtEl>
                                          <p:spTgt spid="29"/>
                                        </p:tgtEl>
                                      </p:cBhvr>
                                    </p:animEffect>
                                  </p:childTnLst>
                                </p:cTn>
                              </p:par>
                              <p:par>
                                <p:cTn id="8" presetID="22" presetClass="entr" presetSubtype="8"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1000"/>
                                        <p:tgtEl>
                                          <p:spTgt spid="41"/>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8" presetClass="entr" presetSubtype="9" fill="hold" nodeType="click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strips(upLeft)">
                                      <p:cBhvr>
                                        <p:cTn id="15" dur="500"/>
                                        <p:tgtEl>
                                          <p:spTgt spid="44"/>
                                        </p:tgtEl>
                                      </p:cBhvr>
                                    </p:animEffect>
                                  </p:childTnLst>
                                  <p:subTnLst>
                                    <p:audio>
                                      <p:cMediaNode>
                                        <p:cTn display="0" masterRel="sameClick">
                                          <p:stCondLst>
                                            <p:cond evt="begin" delay="0">
                                              <p:tn val="13"/>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67"/>
          <p:cNvGrpSpPr>
            <a:grpSpLocks/>
          </p:cNvGrpSpPr>
          <p:nvPr/>
        </p:nvGrpSpPr>
        <p:grpSpPr bwMode="auto">
          <a:xfrm>
            <a:off x="93663" y="2781300"/>
            <a:ext cx="8799512" cy="3108325"/>
            <a:chOff x="59" y="1752"/>
            <a:chExt cx="5543" cy="1958"/>
          </a:xfrm>
        </p:grpSpPr>
        <p:sp>
          <p:nvSpPr>
            <p:cNvPr id="48" name="Text Box 68"/>
            <p:cNvSpPr txBox="1">
              <a:spLocks noChangeArrowheads="1"/>
            </p:cNvSpPr>
            <p:nvPr/>
          </p:nvSpPr>
          <p:spPr bwMode="auto">
            <a:xfrm>
              <a:off x="59" y="1752"/>
              <a:ext cx="231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数据类型定义</a:t>
              </a:r>
            </a:p>
          </p:txBody>
        </p:sp>
        <p:sp>
          <p:nvSpPr>
            <p:cNvPr id="49" name="Text Box 69"/>
            <p:cNvSpPr txBox="1">
              <a:spLocks noChangeArrowheads="1"/>
            </p:cNvSpPr>
            <p:nvPr/>
          </p:nvSpPr>
          <p:spPr bwMode="auto">
            <a:xfrm>
              <a:off x="67" y="2074"/>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(2)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基本操作算法描述</a:t>
              </a:r>
            </a:p>
          </p:txBody>
        </p:sp>
        <p:sp>
          <p:nvSpPr>
            <p:cNvPr id="50" name="Text Box 70"/>
            <p:cNvSpPr txBox="1">
              <a:spLocks noChangeArrowheads="1"/>
            </p:cNvSpPr>
            <p:nvPr/>
          </p:nvSpPr>
          <p:spPr bwMode="auto">
            <a:xfrm>
              <a:off x="64" y="2415"/>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(3)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内存动态分配与释放</a:t>
              </a:r>
            </a:p>
          </p:txBody>
        </p:sp>
        <p:sp>
          <p:nvSpPr>
            <p:cNvPr id="51" name="Text Box 71"/>
            <p:cNvSpPr txBox="1">
              <a:spLocks noChangeArrowheads="1"/>
            </p:cNvSpPr>
            <p:nvPr/>
          </p:nvSpPr>
          <p:spPr bwMode="auto">
            <a:xfrm>
              <a:off x="64" y="2755"/>
              <a:ext cx="223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(4)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赋值语句</a:t>
              </a:r>
            </a:p>
          </p:txBody>
        </p:sp>
        <p:sp>
          <p:nvSpPr>
            <p:cNvPr id="52" name="Text Box 72"/>
            <p:cNvSpPr txBox="1">
              <a:spLocks noChangeArrowheads="1"/>
            </p:cNvSpPr>
            <p:nvPr/>
          </p:nvSpPr>
          <p:spPr bwMode="auto">
            <a:xfrm>
              <a:off x="64" y="3117"/>
              <a:ext cx="231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(5)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选择语句</a:t>
              </a:r>
            </a:p>
          </p:txBody>
        </p:sp>
        <p:sp>
          <p:nvSpPr>
            <p:cNvPr id="53" name="Text Box 73"/>
            <p:cNvSpPr txBox="1">
              <a:spLocks noChangeArrowheads="1"/>
            </p:cNvSpPr>
            <p:nvPr/>
          </p:nvSpPr>
          <p:spPr bwMode="auto">
            <a:xfrm>
              <a:off x="64" y="3458"/>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(6)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循环语句</a:t>
              </a:r>
            </a:p>
          </p:txBody>
        </p:sp>
        <p:sp>
          <p:nvSpPr>
            <p:cNvPr id="54" name="Text Box 74"/>
            <p:cNvSpPr txBox="1">
              <a:spLocks noChangeArrowheads="1"/>
            </p:cNvSpPr>
            <p:nvPr/>
          </p:nvSpPr>
          <p:spPr bwMode="auto">
            <a:xfrm>
              <a:off x="3787" y="1757"/>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(7)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结束语句</a:t>
              </a:r>
            </a:p>
          </p:txBody>
        </p:sp>
        <p:sp>
          <p:nvSpPr>
            <p:cNvPr id="55" name="Text Box 75"/>
            <p:cNvSpPr txBox="1">
              <a:spLocks noChangeArrowheads="1"/>
            </p:cNvSpPr>
            <p:nvPr/>
          </p:nvSpPr>
          <p:spPr bwMode="auto">
            <a:xfrm>
              <a:off x="3792" y="2074"/>
              <a:ext cx="1742"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(8)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输入和输出语句</a:t>
              </a:r>
            </a:p>
          </p:txBody>
        </p:sp>
        <p:sp>
          <p:nvSpPr>
            <p:cNvPr id="56" name="Text Box 76"/>
            <p:cNvSpPr txBox="1">
              <a:spLocks noChangeArrowheads="1"/>
            </p:cNvSpPr>
            <p:nvPr/>
          </p:nvSpPr>
          <p:spPr bwMode="auto">
            <a:xfrm>
              <a:off x="3792" y="2415"/>
              <a:ext cx="181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(9)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基本函数</a:t>
              </a:r>
            </a:p>
          </p:txBody>
        </p:sp>
        <p:sp>
          <p:nvSpPr>
            <p:cNvPr id="57" name="Text Box 77"/>
            <p:cNvSpPr txBox="1">
              <a:spLocks noChangeArrowheads="1"/>
            </p:cNvSpPr>
            <p:nvPr/>
          </p:nvSpPr>
          <p:spPr bwMode="auto">
            <a:xfrm>
              <a:off x="3792" y="2755"/>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(10)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逻辑运算</a:t>
              </a:r>
            </a:p>
          </p:txBody>
        </p:sp>
        <p:sp>
          <p:nvSpPr>
            <p:cNvPr id="58" name="Text Box 78"/>
            <p:cNvSpPr txBox="1">
              <a:spLocks noChangeArrowheads="1"/>
            </p:cNvSpPr>
            <p:nvPr/>
          </p:nvSpPr>
          <p:spPr bwMode="auto">
            <a:xfrm>
              <a:off x="3792" y="3095"/>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注释语句</a:t>
              </a:r>
            </a:p>
          </p:txBody>
        </p:sp>
      </p:grpSp>
      <p:grpSp>
        <p:nvGrpSpPr>
          <p:cNvPr id="59" name="Group 168"/>
          <p:cNvGrpSpPr>
            <a:grpSpLocks/>
          </p:cNvGrpSpPr>
          <p:nvPr/>
        </p:nvGrpSpPr>
        <p:grpSpPr bwMode="auto">
          <a:xfrm>
            <a:off x="3492500" y="2709863"/>
            <a:ext cx="5400675" cy="3240087"/>
            <a:chOff x="2472" y="1661"/>
            <a:chExt cx="3130" cy="2041"/>
          </a:xfrm>
        </p:grpSpPr>
        <p:sp>
          <p:nvSpPr>
            <p:cNvPr id="60" name="AutoShape 169"/>
            <p:cNvSpPr>
              <a:spLocks noChangeArrowheads="1"/>
            </p:cNvSpPr>
            <p:nvPr/>
          </p:nvSpPr>
          <p:spPr bwMode="auto">
            <a:xfrm>
              <a:off x="2472" y="1661"/>
              <a:ext cx="3130" cy="2041"/>
            </a:xfrm>
            <a:prstGeom prst="roundRect">
              <a:avLst>
                <a:gd name="adj" fmla="val 5583"/>
              </a:avLst>
            </a:prstGeom>
            <a:solidFill>
              <a:srgbClr val="FFFFFF"/>
            </a:solidFill>
            <a:ln w="57150">
              <a:solidFill>
                <a:srgbClr val="CC6600"/>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p>
              <a:pPr>
                <a:defRPr/>
              </a:pPr>
              <a:endParaRPr lang="zh-CN" altLang="en-US" sz="2000">
                <a:latin typeface="Arial" panose="020B0604020202020204" pitchFamily="34" charset="0"/>
                <a:ea typeface="仿宋" panose="02010609060101010101" pitchFamily="49" charset="-122"/>
                <a:cs typeface="Arial" panose="020B0604020202020204" pitchFamily="34" charset="0"/>
              </a:endParaRPr>
            </a:p>
          </p:txBody>
        </p:sp>
        <p:sp>
          <p:nvSpPr>
            <p:cNvPr id="61" name="Text Box 170"/>
            <p:cNvSpPr txBox="1">
              <a:spLocks noChangeArrowheads="1"/>
            </p:cNvSpPr>
            <p:nvPr/>
          </p:nvSpPr>
          <p:spPr bwMode="auto">
            <a:xfrm>
              <a:off x="2609" y="1934"/>
              <a:ext cx="2856" cy="1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lnSpc>
                  <a:spcPct val="140000"/>
                </a:lnSpc>
                <a:defRPr/>
              </a:pPr>
              <a:r>
                <a:rPr kumimoji="1" lang="en-US" altLang="zh-CN" sz="2000" dirty="0">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zh-CN" altLang="zh-CN" sz="2000" b="1" dirty="0">
                  <a:latin typeface="Arial" panose="020B0604020202020204" pitchFamily="34" charset="0"/>
                  <a:ea typeface="仿宋" panose="02010609060101010101" pitchFamily="49" charset="-122"/>
                  <a:cs typeface="Arial" panose="020B0604020202020204" pitchFamily="34" charset="0"/>
                </a:rPr>
                <a:t>分配内存空间：</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a:p>
              <a:pPr>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指针变量</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=new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数据类型</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p>
            <a:p>
              <a:pPr>
                <a:lnSpc>
                  <a:spcPct val="140000"/>
                </a:lnSpc>
                <a:defRPr/>
              </a:pPr>
              <a:endParaRPr kumimoji="1" lang="en-US" altLang="zh-CN" sz="2000" b="1" dirty="0">
                <a:latin typeface="Arial" panose="020B0604020202020204" pitchFamily="34" charset="0"/>
                <a:ea typeface="仿宋" panose="02010609060101010101" pitchFamily="49" charset="-122"/>
                <a:cs typeface="Arial" panose="020B0604020202020204" pitchFamily="34" charset="0"/>
              </a:endParaRPr>
            </a:p>
            <a:p>
              <a:pPr>
                <a:lnSpc>
                  <a:spcPct val="140000"/>
                </a:lnSpc>
                <a:defRPr/>
              </a:pPr>
              <a:r>
                <a:rPr kumimoji="1" lang="en-US" altLang="zh-CN" sz="2000" dirty="0">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释放内存空间：</a:t>
              </a:r>
            </a:p>
            <a:p>
              <a:pPr>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delete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指针变量</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p>
          </p:txBody>
        </p:sp>
      </p:grpSp>
      <p:grpSp>
        <p:nvGrpSpPr>
          <p:cNvPr id="29" name="组合 28"/>
          <p:cNvGrpSpPr/>
          <p:nvPr/>
        </p:nvGrpSpPr>
        <p:grpSpPr>
          <a:xfrm>
            <a:off x="34925" y="92075"/>
            <a:ext cx="8858250" cy="2257426"/>
            <a:chOff x="34925" y="92075"/>
            <a:chExt cx="8858250" cy="2257426"/>
          </a:xfrm>
        </p:grpSpPr>
        <p:grpSp>
          <p:nvGrpSpPr>
            <p:cNvPr id="30" name="组合 7"/>
            <p:cNvGrpSpPr>
              <a:grpSpLocks/>
            </p:cNvGrpSpPr>
            <p:nvPr/>
          </p:nvGrpSpPr>
          <p:grpSpPr bwMode="auto">
            <a:xfrm>
              <a:off x="34925" y="92075"/>
              <a:ext cx="7632700" cy="1104900"/>
              <a:chOff x="34925" y="92075"/>
              <a:chExt cx="7632700" cy="1104900"/>
            </a:xfrm>
          </p:grpSpPr>
          <p:grpSp>
            <p:nvGrpSpPr>
              <p:cNvPr id="35" name="Group 36"/>
              <p:cNvGrpSpPr>
                <a:grpSpLocks/>
              </p:cNvGrpSpPr>
              <p:nvPr/>
            </p:nvGrpSpPr>
            <p:grpSpPr bwMode="auto">
              <a:xfrm>
                <a:off x="107950" y="700088"/>
                <a:ext cx="2563813" cy="496887"/>
                <a:chOff x="113" y="441"/>
                <a:chExt cx="1615" cy="313"/>
              </a:xfrm>
            </p:grpSpPr>
            <p:sp>
              <p:nvSpPr>
                <p:cNvPr id="39"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1.4.2  </a:t>
                  </a:r>
                  <a:r>
                    <a:rPr kumimoji="1" lang="zh-CN" altLang="en-US" sz="2200" b="1">
                      <a:solidFill>
                        <a:srgbClr val="3333FF"/>
                      </a:solidFill>
                      <a:latin typeface="Arial" panose="020B0604020202020204" pitchFamily="34" charset="0"/>
                      <a:ea typeface="黑体" panose="02010609060101010101" pitchFamily="49" charset="-122"/>
                    </a:rPr>
                    <a:t>算法描述</a:t>
                  </a:r>
                </a:p>
              </p:txBody>
            </p:sp>
            <p:sp>
              <p:nvSpPr>
                <p:cNvPr id="40"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36" name="组合 4"/>
              <p:cNvGrpSpPr>
                <a:grpSpLocks/>
              </p:cNvGrpSpPr>
              <p:nvPr/>
            </p:nvGrpSpPr>
            <p:grpSpPr bwMode="auto">
              <a:xfrm>
                <a:off x="34925" y="92075"/>
                <a:ext cx="7632700" cy="457200"/>
                <a:chOff x="34925" y="92075"/>
                <a:chExt cx="7632700" cy="457200"/>
              </a:xfrm>
            </p:grpSpPr>
            <p:sp>
              <p:nvSpPr>
                <p:cNvPr id="37"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8"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31" name="Group 15"/>
            <p:cNvGrpSpPr>
              <a:grpSpLocks/>
            </p:cNvGrpSpPr>
            <p:nvPr/>
          </p:nvGrpSpPr>
          <p:grpSpPr bwMode="auto">
            <a:xfrm>
              <a:off x="204788" y="1531730"/>
              <a:ext cx="8688387" cy="817771"/>
              <a:chOff x="129" y="930"/>
              <a:chExt cx="5473" cy="958"/>
            </a:xfrm>
          </p:grpSpPr>
          <p:sp>
            <p:nvSpPr>
              <p:cNvPr id="33" name="Rectangle 16"/>
              <p:cNvSpPr>
                <a:spLocks noChangeArrowheads="1"/>
              </p:cNvSpPr>
              <p:nvPr/>
            </p:nvSpPr>
            <p:spPr bwMode="auto">
              <a:xfrm>
                <a:off x="129" y="960"/>
                <a:ext cx="5473" cy="928"/>
              </a:xfrm>
              <a:prstGeom prst="rect">
                <a:avLst/>
              </a:prstGeom>
              <a:gradFill rotWithShape="0">
                <a:gsLst>
                  <a:gs pos="0">
                    <a:srgbClr val="FFCCFF"/>
                  </a:gs>
                  <a:gs pos="50000">
                    <a:srgbClr val="FFFFFF"/>
                  </a:gs>
                  <a:gs pos="100000">
                    <a:srgbClr val="FFCCFF"/>
                  </a:gs>
                </a:gsLst>
                <a:lin ang="2700000" scaled="1"/>
              </a:gradFill>
              <a:ln w="57150">
                <a:solidFill>
                  <a:srgbClr val="FF33CC"/>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b="1">
                  <a:solidFill>
                    <a:srgbClr val="333399"/>
                  </a:solidFill>
                  <a:latin typeface="Arial" panose="020B0604020202020204" pitchFamily="34" charset="0"/>
                  <a:ea typeface="仿宋_GB2312" pitchFamily="49" charset="-122"/>
                  <a:cs typeface="Arial" panose="020B0604020202020204" pitchFamily="34" charset="0"/>
                </a:endParaRPr>
              </a:p>
            </p:txBody>
          </p:sp>
          <p:sp>
            <p:nvSpPr>
              <p:cNvPr id="34" name="Text Box 17"/>
              <p:cNvSpPr txBox="1">
                <a:spLocks noChangeArrowheads="1"/>
              </p:cNvSpPr>
              <p:nvPr/>
            </p:nvSpPr>
            <p:spPr bwMode="auto">
              <a:xfrm>
                <a:off x="230" y="930"/>
                <a:ext cx="5271" cy="718"/>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FF00FF"/>
                    </a:solidFill>
                    <a:ea typeface="仿宋" panose="02010609060101010101" pitchFamily="49" charset="-122"/>
                    <a:cs typeface="Arial" panose="020B0604020202020204" pitchFamily="34" charset="0"/>
                  </a:rPr>
                  <a:t>        </a:t>
                </a:r>
                <a:r>
                  <a:rPr kumimoji="1" lang="zh-CN" altLang="en-US" sz="2000" b="1" dirty="0" smtClean="0">
                    <a:solidFill>
                      <a:srgbClr val="FF00FF"/>
                    </a:solidFill>
                    <a:ea typeface="仿宋" panose="02010609060101010101" pitchFamily="49" charset="-122"/>
                    <a:cs typeface="Arial" panose="020B0604020202020204" pitchFamily="34" charset="0"/>
                  </a:rPr>
                  <a:t>精选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语言的一个核心子集，利用了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对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的部分扩展功能。</a:t>
                </a:r>
                <a:endParaRPr kumimoji="1" lang="zh-CN" altLang="en-US" sz="2000" dirty="0" smtClean="0">
                  <a:solidFill>
                    <a:srgbClr val="FF00FF"/>
                  </a:solidFill>
                  <a:ea typeface="仿宋" panose="02010609060101010101" pitchFamily="49" charset="-122"/>
                  <a:cs typeface="Arial" panose="020B0604020202020204" pitchFamily="34" charset="0"/>
                </a:endParaRPr>
              </a:p>
            </p:txBody>
          </p:sp>
        </p:grpSp>
        <p:sp>
          <p:nvSpPr>
            <p:cNvPr id="32" name="AutoShape 14"/>
            <p:cNvSpPr>
              <a:spLocks noChangeArrowheads="1"/>
            </p:cNvSpPr>
            <p:nvPr/>
          </p:nvSpPr>
          <p:spPr bwMode="auto">
            <a:xfrm flipH="1">
              <a:off x="6732588" y="981075"/>
              <a:ext cx="2159000" cy="649288"/>
            </a:xfrm>
            <a:prstGeom prst="flowChartMagneticTape">
              <a:avLst/>
            </a:prstGeom>
            <a:gradFill rotWithShape="1">
              <a:gsLst>
                <a:gs pos="0">
                  <a:srgbClr val="FFCCFF"/>
                </a:gs>
                <a:gs pos="100000">
                  <a:srgbClr val="FFFFFF"/>
                </a:gs>
              </a:gsLst>
              <a:lin ang="0" scaled="1"/>
            </a:gradFill>
            <a:ln w="57150">
              <a:solidFill>
                <a:srgbClr val="FF33CC"/>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33CC"/>
                  </a:solidFill>
                  <a:latin typeface="Arial" panose="020B0604020202020204" pitchFamily="34" charset="0"/>
                  <a:ea typeface="方正舒体" panose="02010601030101010101" pitchFamily="2" charset="-122"/>
                  <a:cs typeface="Arial" panose="020B0604020202020204" pitchFamily="34" charset="0"/>
                </a:rPr>
                <a:t>描述说明</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1000"/>
                                        <p:tgtEl>
                                          <p:spTgt spid="47"/>
                                        </p:tgtEl>
                                      </p:cBhvr>
                                    </p:animEffect>
                                  </p:childTnLst>
                                </p:cTn>
                              </p:par>
                              <p:par>
                                <p:cTn id="8" presetID="22" presetClass="entr" presetSubtype="8" fill="hold"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wipe(left)">
                                      <p:cBhvr>
                                        <p:cTn id="10"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0243"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1.1  </a:t>
            </a:r>
            <a:r>
              <a:rPr lang="zh-CN" altLang="en-US" sz="2400" b="1">
                <a:solidFill>
                  <a:srgbClr val="FF0000"/>
                </a:solidFill>
                <a:latin typeface="黑体" panose="02010609060101010101" pitchFamily="49" charset="-122"/>
                <a:ea typeface="黑体" panose="02010609060101010101" pitchFamily="49" charset="-122"/>
              </a:rPr>
              <a:t>数据结构的范畴</a:t>
            </a:r>
          </a:p>
        </p:txBody>
      </p:sp>
      <p:grpSp>
        <p:nvGrpSpPr>
          <p:cNvPr id="4" name="Group 22"/>
          <p:cNvGrpSpPr>
            <a:grpSpLocks/>
          </p:cNvGrpSpPr>
          <p:nvPr/>
        </p:nvGrpSpPr>
        <p:grpSpPr bwMode="auto">
          <a:xfrm>
            <a:off x="204788" y="3573463"/>
            <a:ext cx="8688387" cy="1296987"/>
            <a:chOff x="129" y="935"/>
            <a:chExt cx="5473" cy="817"/>
          </a:xfrm>
        </p:grpSpPr>
        <p:sp>
          <p:nvSpPr>
            <p:cNvPr id="10253" name="Rectangle 23"/>
            <p:cNvSpPr>
              <a:spLocks noChangeArrowheads="1"/>
            </p:cNvSpPr>
            <p:nvPr/>
          </p:nvSpPr>
          <p:spPr bwMode="auto">
            <a:xfrm>
              <a:off x="129" y="935"/>
              <a:ext cx="5473" cy="817"/>
            </a:xfrm>
            <a:prstGeom prst="rect">
              <a:avLst/>
            </a:prstGeom>
            <a:gradFill rotWithShape="0">
              <a:gsLst>
                <a:gs pos="0">
                  <a:srgbClr val="FFCCFF"/>
                </a:gs>
                <a:gs pos="50000">
                  <a:srgbClr val="FFFFFF"/>
                </a:gs>
                <a:gs pos="100000">
                  <a:srgbClr val="FFCCFF"/>
                </a:gs>
              </a:gsLst>
              <a:lin ang="2700000" scaled="1"/>
            </a:gradFill>
            <a:ln w="57150">
              <a:solidFill>
                <a:srgbClr val="FF00FF"/>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b="1">
                <a:solidFill>
                  <a:srgbClr val="333399"/>
                </a:solidFill>
                <a:latin typeface="Times New Roman" panose="02020603050405020304" pitchFamily="18" charset="0"/>
              </a:endParaRPr>
            </a:p>
          </p:txBody>
        </p:sp>
        <p:sp>
          <p:nvSpPr>
            <p:cNvPr id="6" name="Text Box 24"/>
            <p:cNvSpPr txBox="1">
              <a:spLocks noChangeArrowheads="1"/>
            </p:cNvSpPr>
            <p:nvPr/>
          </p:nvSpPr>
          <p:spPr bwMode="auto">
            <a:xfrm>
              <a:off x="230" y="987"/>
              <a:ext cx="5271" cy="629"/>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rIns="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000000"/>
                  </a:solidFill>
                  <a:latin typeface="+mj-lt"/>
                  <a:ea typeface="仿宋" panose="02010609060101010101" pitchFamily="49" charset="-122"/>
                </a:rPr>
                <a:t>        </a:t>
              </a:r>
              <a:r>
                <a:rPr kumimoji="1" lang="zh-CN" altLang="en-US" sz="2000" b="1" dirty="0" smtClean="0">
                  <a:solidFill>
                    <a:srgbClr val="000000"/>
                  </a:solidFill>
                  <a:latin typeface="+mj-lt"/>
                  <a:ea typeface="仿宋" panose="02010609060101010101" pitchFamily="49" charset="-122"/>
                </a:rPr>
                <a:t>这类问题涉及的数据元素之间关系一般无法用数学方程描述。解决此类问题关键已不再是分析数学和计算方法，而是设计出合适的数据结构。 </a:t>
              </a:r>
            </a:p>
          </p:txBody>
        </p:sp>
      </p:grpSp>
      <p:grpSp>
        <p:nvGrpSpPr>
          <p:cNvPr id="7" name="Group 20"/>
          <p:cNvGrpSpPr>
            <a:grpSpLocks/>
          </p:cNvGrpSpPr>
          <p:nvPr/>
        </p:nvGrpSpPr>
        <p:grpSpPr bwMode="auto">
          <a:xfrm>
            <a:off x="204788" y="1484313"/>
            <a:ext cx="8688387" cy="1296987"/>
            <a:chOff x="129" y="935"/>
            <a:chExt cx="5473" cy="817"/>
          </a:xfrm>
        </p:grpSpPr>
        <p:sp>
          <p:nvSpPr>
            <p:cNvPr id="10251" name="Rectangle 17"/>
            <p:cNvSpPr>
              <a:spLocks noChangeArrowheads="1"/>
            </p:cNvSpPr>
            <p:nvPr/>
          </p:nvSpPr>
          <p:spPr bwMode="auto">
            <a:xfrm>
              <a:off x="129" y="935"/>
              <a:ext cx="5473" cy="817"/>
            </a:xfrm>
            <a:prstGeom prst="rect">
              <a:avLst/>
            </a:prstGeom>
            <a:gradFill rotWithShape="0">
              <a:gsLst>
                <a:gs pos="0">
                  <a:srgbClr val="CCFFCC"/>
                </a:gs>
                <a:gs pos="50000">
                  <a:srgbClr val="FFFFFF"/>
                </a:gs>
                <a:gs pos="100000">
                  <a:srgbClr val="CCFFCC"/>
                </a:gs>
              </a:gsLst>
              <a:lin ang="2700000" scaled="1"/>
            </a:gradFill>
            <a:ln w="57150">
              <a:solidFill>
                <a:srgbClr val="339933"/>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b="1">
                <a:solidFill>
                  <a:srgbClr val="333399"/>
                </a:solidFill>
                <a:latin typeface="Times New Roman" panose="02020603050405020304" pitchFamily="18" charset="0"/>
              </a:endParaRPr>
            </a:p>
          </p:txBody>
        </p:sp>
        <p:sp>
          <p:nvSpPr>
            <p:cNvPr id="9" name="Text Box 18"/>
            <p:cNvSpPr txBox="1">
              <a:spLocks noChangeArrowheads="1"/>
            </p:cNvSpPr>
            <p:nvPr/>
          </p:nvSpPr>
          <p:spPr bwMode="auto">
            <a:xfrm>
              <a:off x="230" y="987"/>
              <a:ext cx="5271" cy="629"/>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rIns="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000000"/>
                  </a:solidFill>
                  <a:latin typeface="+mj-lt"/>
                  <a:ea typeface="仿宋" panose="02010609060101010101" pitchFamily="49" charset="-122"/>
                </a:rPr>
                <a:t>        </a:t>
              </a:r>
              <a:r>
                <a:rPr kumimoji="1" lang="zh-CN" altLang="en-US" sz="2000" b="1" dirty="0" smtClean="0">
                  <a:solidFill>
                    <a:srgbClr val="000000"/>
                  </a:solidFill>
                  <a:latin typeface="+mj-lt"/>
                  <a:ea typeface="仿宋" panose="02010609060101010101" pitchFamily="49" charset="-122"/>
                </a:rPr>
                <a:t>这类问题处理对象通常是纯数值性数据，应用范围只局限于科学和工程计算。程序设计者主要精力集中于程序设计技巧，不需重视数据结构。</a:t>
              </a:r>
              <a:r>
                <a:rPr kumimoji="1" lang="zh-CN" altLang="en-US" sz="2000" dirty="0" smtClean="0">
                  <a:solidFill>
                    <a:srgbClr val="000000"/>
                  </a:solidFill>
                  <a:latin typeface="+mj-lt"/>
                  <a:ea typeface="仿宋" panose="02010609060101010101" pitchFamily="49" charset="-122"/>
                </a:rPr>
                <a:t> </a:t>
              </a:r>
            </a:p>
          </p:txBody>
        </p:sp>
      </p:grpSp>
      <p:sp>
        <p:nvSpPr>
          <p:cNvPr id="10" name="AutoShape 19"/>
          <p:cNvSpPr>
            <a:spLocks noChangeArrowheads="1"/>
          </p:cNvSpPr>
          <p:nvPr/>
        </p:nvSpPr>
        <p:spPr bwMode="auto">
          <a:xfrm flipH="1">
            <a:off x="5795963" y="906463"/>
            <a:ext cx="3095625" cy="649287"/>
          </a:xfrm>
          <a:prstGeom prst="flowChartMagneticTape">
            <a:avLst/>
          </a:prstGeom>
          <a:gradFill rotWithShape="1">
            <a:gsLst>
              <a:gs pos="0">
                <a:srgbClr val="CCFFCC"/>
              </a:gs>
              <a:gs pos="100000">
                <a:srgbClr val="FFFFFF"/>
              </a:gs>
            </a:gsLst>
            <a:lin ang="0" scaled="1"/>
          </a:gradFill>
          <a:ln w="57150">
            <a:solidFill>
              <a:srgbClr val="339933"/>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339933"/>
                </a:solidFill>
                <a:latin typeface="方正舒体" panose="02010601030101010101" pitchFamily="2" charset="-122"/>
                <a:ea typeface="方正舒体" panose="02010601030101010101" pitchFamily="2" charset="-122"/>
              </a:rPr>
              <a:t>数值计算问题</a:t>
            </a:r>
            <a:endParaRPr lang="zh-CN" altLang="en-US" sz="2400">
              <a:solidFill>
                <a:srgbClr val="339933"/>
              </a:solidFill>
              <a:latin typeface="方正舒体" panose="02010601030101010101" pitchFamily="2" charset="-122"/>
              <a:ea typeface="方正舒体" panose="02010601030101010101" pitchFamily="2" charset="-122"/>
            </a:endParaRPr>
          </a:p>
        </p:txBody>
      </p:sp>
      <p:sp>
        <p:nvSpPr>
          <p:cNvPr id="11" name="AutoShape 21"/>
          <p:cNvSpPr>
            <a:spLocks noChangeArrowheads="1"/>
          </p:cNvSpPr>
          <p:nvPr/>
        </p:nvSpPr>
        <p:spPr bwMode="auto">
          <a:xfrm flipH="1">
            <a:off x="5795963" y="2995613"/>
            <a:ext cx="3095625" cy="649287"/>
          </a:xfrm>
          <a:prstGeom prst="flowChartMagneticTape">
            <a:avLst/>
          </a:prstGeom>
          <a:gradFill rotWithShape="1">
            <a:gsLst>
              <a:gs pos="0">
                <a:srgbClr val="FFCCFF"/>
              </a:gs>
              <a:gs pos="100000">
                <a:srgbClr val="FFFFFF"/>
              </a:gs>
            </a:gsLst>
            <a:lin ang="0" scaled="1"/>
          </a:gradFill>
          <a:ln w="57150">
            <a:solidFill>
              <a:srgbClr val="FF00FF"/>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00FF"/>
                </a:solidFill>
                <a:latin typeface="方正舒体" panose="02010601030101010101" pitchFamily="2" charset="-122"/>
                <a:ea typeface="方正舒体" panose="02010601030101010101" pitchFamily="2" charset="-122"/>
              </a:rPr>
              <a:t>非数值性问题</a:t>
            </a:r>
            <a:endParaRPr lang="zh-CN" altLang="en-US" sz="2400">
              <a:solidFill>
                <a:srgbClr val="FF00FF"/>
              </a:solidFill>
              <a:latin typeface="方正舒体" panose="02010601030101010101" pitchFamily="2" charset="-122"/>
              <a:ea typeface="方正舒体" panose="02010601030101010101" pitchFamily="2" charset="-122"/>
            </a:endParaRPr>
          </a:p>
        </p:txBody>
      </p:sp>
      <p:grpSp>
        <p:nvGrpSpPr>
          <p:cNvPr id="12" name="Group 26"/>
          <p:cNvGrpSpPr>
            <a:grpSpLocks/>
          </p:cNvGrpSpPr>
          <p:nvPr/>
        </p:nvGrpSpPr>
        <p:grpSpPr bwMode="auto">
          <a:xfrm>
            <a:off x="107950" y="700088"/>
            <a:ext cx="4032250" cy="496887"/>
            <a:chOff x="68" y="441"/>
            <a:chExt cx="2540" cy="313"/>
          </a:xfrm>
        </p:grpSpPr>
        <p:sp>
          <p:nvSpPr>
            <p:cNvPr id="10249" name="Text Box 27"/>
            <p:cNvSpPr txBox="1">
              <a:spLocks noChangeArrowheads="1"/>
            </p:cNvSpPr>
            <p:nvPr/>
          </p:nvSpPr>
          <p:spPr bwMode="auto">
            <a:xfrm>
              <a:off x="68" y="441"/>
              <a:ext cx="25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1.1.1  </a:t>
              </a:r>
              <a:r>
                <a:rPr kumimoji="1" lang="zh-CN" altLang="en-US" sz="2200" b="1">
                  <a:solidFill>
                    <a:srgbClr val="3333FF"/>
                  </a:solidFill>
                  <a:latin typeface="Arial" panose="020B0604020202020204" pitchFamily="34" charset="0"/>
                  <a:ea typeface="黑体" panose="02010609060101010101" pitchFamily="49" charset="-122"/>
                </a:rPr>
                <a:t>计算机处理问题分类</a:t>
              </a:r>
            </a:p>
          </p:txBody>
        </p:sp>
        <p:sp>
          <p:nvSpPr>
            <p:cNvPr id="10250" name="Rectangle 28"/>
            <p:cNvSpPr>
              <a:spLocks noChangeArrowheads="1"/>
            </p:cNvSpPr>
            <p:nvPr/>
          </p:nvSpPr>
          <p:spPr bwMode="auto">
            <a:xfrm>
              <a:off x="128" y="710"/>
              <a:ext cx="2009"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500"/>
                                        <p:tgtEl>
                                          <p:spTgt spid="10"/>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par>
                          <p:cTn id="13" fill="hold" nodeType="afterGroup">
                            <p:stCondLst>
                              <p:cond delay="500"/>
                            </p:stCondLst>
                            <p:childTnLst>
                              <p:par>
                                <p:cTn id="14" presetID="22" presetClass="entr" presetSubtype="1"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500"/>
                                        <p:tgtEl>
                                          <p:spTgt spid="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right)">
                                      <p:cBhvr>
                                        <p:cTn id="21" dur="500"/>
                                        <p:tgtEl>
                                          <p:spTgt spid="11"/>
                                        </p:tgtEl>
                                      </p:cBhvr>
                                    </p:animEffect>
                                  </p:childTnLst>
                                  <p:subTnLst>
                                    <p:audio>
                                      <p:cMediaNode>
                                        <p:cTn display="0" masterRel="sameClick">
                                          <p:stCondLst>
                                            <p:cond evt="begin" delay="0">
                                              <p:tn val="19"/>
                                            </p:cond>
                                          </p:stCondLst>
                                          <p:endCondLst>
                                            <p:cond evt="onStopAudio" delay="0">
                                              <p:tgtEl>
                                                <p:sldTgt/>
                                              </p:tgtEl>
                                            </p:cond>
                                          </p:endCondLst>
                                        </p:cTn>
                                        <p:tgtEl>
                                          <p:sndTgt r:embed="rId2" name="camera.wav"/>
                                        </p:tgtEl>
                                      </p:cMediaNode>
                                    </p:audio>
                                  </p:subTnLst>
                                </p:cTn>
                              </p:par>
                            </p:childTnLst>
                          </p:cTn>
                        </p:par>
                        <p:par>
                          <p:cTn id="22" fill="hold" nodeType="afterGroup">
                            <p:stCondLst>
                              <p:cond delay="500"/>
                            </p:stCondLst>
                            <p:childTnLst>
                              <p:par>
                                <p:cTn id="23" presetID="2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70"/>
          <p:cNvGrpSpPr>
            <a:grpSpLocks/>
          </p:cNvGrpSpPr>
          <p:nvPr/>
        </p:nvGrpSpPr>
        <p:grpSpPr bwMode="auto">
          <a:xfrm>
            <a:off x="93663" y="2781300"/>
            <a:ext cx="8799512" cy="3108325"/>
            <a:chOff x="59" y="1752"/>
            <a:chExt cx="5543" cy="1958"/>
          </a:xfrm>
        </p:grpSpPr>
        <p:sp>
          <p:nvSpPr>
            <p:cNvPr id="30" name="Text Box 71"/>
            <p:cNvSpPr txBox="1">
              <a:spLocks noChangeArrowheads="1"/>
            </p:cNvSpPr>
            <p:nvPr/>
          </p:nvSpPr>
          <p:spPr bwMode="auto">
            <a:xfrm>
              <a:off x="59" y="1752"/>
              <a:ext cx="231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数据类型定义</a:t>
              </a:r>
            </a:p>
          </p:txBody>
        </p:sp>
        <p:sp>
          <p:nvSpPr>
            <p:cNvPr id="31" name="Text Box 72"/>
            <p:cNvSpPr txBox="1">
              <a:spLocks noChangeArrowheads="1"/>
            </p:cNvSpPr>
            <p:nvPr/>
          </p:nvSpPr>
          <p:spPr bwMode="auto">
            <a:xfrm>
              <a:off x="67" y="2074"/>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dirty="0">
                  <a:solidFill>
                    <a:srgbClr val="66CCFF"/>
                  </a:solidFill>
                  <a:latin typeface="Arial" panose="020B0604020202020204" pitchFamily="34" charset="0"/>
                  <a:ea typeface="仿宋" panose="02010609060101010101" pitchFamily="49" charset="-122"/>
                  <a:cs typeface="Arial" panose="020B0604020202020204" pitchFamily="34" charset="0"/>
                </a:rPr>
                <a:t> (2)   </a:t>
              </a:r>
              <a:r>
                <a:rPr kumimoji="1" lang="zh-CN" altLang="en-US" sz="2000" b="1" dirty="0">
                  <a:solidFill>
                    <a:srgbClr val="66CCFF"/>
                  </a:solidFill>
                  <a:latin typeface="Arial" panose="020B0604020202020204" pitchFamily="34" charset="0"/>
                  <a:ea typeface="仿宋" panose="02010609060101010101" pitchFamily="49" charset="-122"/>
                  <a:cs typeface="Arial" panose="020B0604020202020204" pitchFamily="34" charset="0"/>
                </a:rPr>
                <a:t>基本操作算法描述</a:t>
              </a:r>
            </a:p>
          </p:txBody>
        </p:sp>
        <p:sp>
          <p:nvSpPr>
            <p:cNvPr id="32" name="Text Box 73"/>
            <p:cNvSpPr txBox="1">
              <a:spLocks noChangeArrowheads="1"/>
            </p:cNvSpPr>
            <p:nvPr/>
          </p:nvSpPr>
          <p:spPr bwMode="auto">
            <a:xfrm>
              <a:off x="64" y="2415"/>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(3)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内存动态分配与释放</a:t>
              </a:r>
            </a:p>
          </p:txBody>
        </p:sp>
        <p:sp>
          <p:nvSpPr>
            <p:cNvPr id="33" name="Text Box 74"/>
            <p:cNvSpPr txBox="1">
              <a:spLocks noChangeArrowheads="1"/>
            </p:cNvSpPr>
            <p:nvPr/>
          </p:nvSpPr>
          <p:spPr bwMode="auto">
            <a:xfrm>
              <a:off x="64" y="2755"/>
              <a:ext cx="223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(4)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赋值语句</a:t>
              </a:r>
            </a:p>
          </p:txBody>
        </p:sp>
        <p:sp>
          <p:nvSpPr>
            <p:cNvPr id="34" name="Text Box 75"/>
            <p:cNvSpPr txBox="1">
              <a:spLocks noChangeArrowheads="1"/>
            </p:cNvSpPr>
            <p:nvPr/>
          </p:nvSpPr>
          <p:spPr bwMode="auto">
            <a:xfrm>
              <a:off x="64" y="3117"/>
              <a:ext cx="231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dirty="0">
                  <a:solidFill>
                    <a:srgbClr val="66CCFF"/>
                  </a:solidFill>
                  <a:latin typeface="Arial" panose="020B0604020202020204" pitchFamily="34" charset="0"/>
                  <a:ea typeface="仿宋" panose="02010609060101010101" pitchFamily="49" charset="-122"/>
                  <a:cs typeface="Arial" panose="020B0604020202020204" pitchFamily="34" charset="0"/>
                </a:rPr>
                <a:t> (5)   </a:t>
              </a:r>
              <a:r>
                <a:rPr kumimoji="1" lang="zh-CN" altLang="en-US" sz="2000" b="1" dirty="0">
                  <a:solidFill>
                    <a:srgbClr val="66CCFF"/>
                  </a:solidFill>
                  <a:latin typeface="Arial" panose="020B0604020202020204" pitchFamily="34" charset="0"/>
                  <a:ea typeface="仿宋" panose="02010609060101010101" pitchFamily="49" charset="-122"/>
                  <a:cs typeface="Arial" panose="020B0604020202020204" pitchFamily="34" charset="0"/>
                </a:rPr>
                <a:t>选择语句</a:t>
              </a:r>
            </a:p>
          </p:txBody>
        </p:sp>
        <p:sp>
          <p:nvSpPr>
            <p:cNvPr id="35" name="Text Box 76"/>
            <p:cNvSpPr txBox="1">
              <a:spLocks noChangeArrowheads="1"/>
            </p:cNvSpPr>
            <p:nvPr/>
          </p:nvSpPr>
          <p:spPr bwMode="auto">
            <a:xfrm>
              <a:off x="64" y="3458"/>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(6)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循环语句</a:t>
              </a:r>
            </a:p>
          </p:txBody>
        </p:sp>
        <p:sp>
          <p:nvSpPr>
            <p:cNvPr id="36" name="Text Box 77"/>
            <p:cNvSpPr txBox="1">
              <a:spLocks noChangeArrowheads="1"/>
            </p:cNvSpPr>
            <p:nvPr/>
          </p:nvSpPr>
          <p:spPr bwMode="auto">
            <a:xfrm>
              <a:off x="3787" y="1757"/>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(7)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结束语句</a:t>
              </a:r>
            </a:p>
          </p:txBody>
        </p:sp>
        <p:sp>
          <p:nvSpPr>
            <p:cNvPr id="37" name="Text Box 78"/>
            <p:cNvSpPr txBox="1">
              <a:spLocks noChangeArrowheads="1"/>
            </p:cNvSpPr>
            <p:nvPr/>
          </p:nvSpPr>
          <p:spPr bwMode="auto">
            <a:xfrm>
              <a:off x="3792" y="2074"/>
              <a:ext cx="1742"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(8)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输入和输出语句</a:t>
              </a:r>
            </a:p>
          </p:txBody>
        </p:sp>
        <p:sp>
          <p:nvSpPr>
            <p:cNvPr id="38" name="Text Box 79"/>
            <p:cNvSpPr txBox="1">
              <a:spLocks noChangeArrowheads="1"/>
            </p:cNvSpPr>
            <p:nvPr/>
          </p:nvSpPr>
          <p:spPr bwMode="auto">
            <a:xfrm>
              <a:off x="3792" y="2415"/>
              <a:ext cx="181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(9)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基本函数</a:t>
              </a:r>
            </a:p>
          </p:txBody>
        </p:sp>
        <p:sp>
          <p:nvSpPr>
            <p:cNvPr id="39" name="Text Box 80"/>
            <p:cNvSpPr txBox="1">
              <a:spLocks noChangeArrowheads="1"/>
            </p:cNvSpPr>
            <p:nvPr/>
          </p:nvSpPr>
          <p:spPr bwMode="auto">
            <a:xfrm>
              <a:off x="3792" y="2755"/>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(10)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逻辑运算</a:t>
              </a:r>
            </a:p>
          </p:txBody>
        </p:sp>
        <p:sp>
          <p:nvSpPr>
            <p:cNvPr id="40" name="Text Box 81"/>
            <p:cNvSpPr txBox="1">
              <a:spLocks noChangeArrowheads="1"/>
            </p:cNvSpPr>
            <p:nvPr/>
          </p:nvSpPr>
          <p:spPr bwMode="auto">
            <a:xfrm>
              <a:off x="3792" y="3095"/>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注释语句</a:t>
              </a:r>
            </a:p>
          </p:txBody>
        </p:sp>
      </p:grpSp>
      <p:grpSp>
        <p:nvGrpSpPr>
          <p:cNvPr id="41" name="Group 186"/>
          <p:cNvGrpSpPr>
            <a:grpSpLocks/>
          </p:cNvGrpSpPr>
          <p:nvPr/>
        </p:nvGrpSpPr>
        <p:grpSpPr bwMode="auto">
          <a:xfrm>
            <a:off x="3492500" y="2709863"/>
            <a:ext cx="5400675" cy="3324224"/>
            <a:chOff x="2472" y="1661"/>
            <a:chExt cx="3130" cy="2094"/>
          </a:xfrm>
        </p:grpSpPr>
        <p:sp>
          <p:nvSpPr>
            <p:cNvPr id="42" name="AutoShape 187"/>
            <p:cNvSpPr>
              <a:spLocks noChangeArrowheads="1"/>
            </p:cNvSpPr>
            <p:nvPr/>
          </p:nvSpPr>
          <p:spPr bwMode="auto">
            <a:xfrm>
              <a:off x="2472" y="1661"/>
              <a:ext cx="3130" cy="2041"/>
            </a:xfrm>
            <a:prstGeom prst="roundRect">
              <a:avLst>
                <a:gd name="adj" fmla="val 5583"/>
              </a:avLst>
            </a:prstGeom>
            <a:solidFill>
              <a:srgbClr val="FFFFFF"/>
            </a:solidFill>
            <a:ln w="57150">
              <a:solidFill>
                <a:srgbClr val="CC6600"/>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p>
              <a:pPr>
                <a:defRPr/>
              </a:pPr>
              <a:endParaRPr lang="zh-CN" altLang="en-US" sz="2000">
                <a:latin typeface="Arial" panose="020B0604020202020204" pitchFamily="34" charset="0"/>
                <a:ea typeface="仿宋" panose="02010609060101010101" pitchFamily="49" charset="-122"/>
                <a:cs typeface="Arial" panose="020B0604020202020204" pitchFamily="34" charset="0"/>
              </a:endParaRPr>
            </a:p>
          </p:txBody>
        </p:sp>
        <p:sp>
          <p:nvSpPr>
            <p:cNvPr id="43" name="Text Box 188"/>
            <p:cNvSpPr txBox="1">
              <a:spLocks noChangeArrowheads="1"/>
            </p:cNvSpPr>
            <p:nvPr/>
          </p:nvSpPr>
          <p:spPr bwMode="auto">
            <a:xfrm>
              <a:off x="2609" y="1797"/>
              <a:ext cx="2856" cy="1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lnSpc>
                  <a:spcPct val="140000"/>
                </a:lnSpc>
                <a:defRPr/>
              </a:pPr>
              <a:r>
                <a:rPr kumimoji="1" lang="en-US" altLang="zh-CN" sz="2000" dirty="0">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zh-CN" altLang="zh-CN" sz="2000" b="1" dirty="0">
                  <a:latin typeface="Arial" panose="020B0604020202020204" pitchFamily="34" charset="0"/>
                  <a:ea typeface="仿宋" panose="02010609060101010101" pitchFamily="49" charset="-122"/>
                  <a:cs typeface="Arial" panose="020B0604020202020204" pitchFamily="34" charset="0"/>
                </a:rPr>
                <a:t>简单赋值：</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a:p>
              <a:pPr>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变量名</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表达式</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p>
            <a:p>
              <a:pPr>
                <a:lnSpc>
                  <a:spcPct val="140000"/>
                </a:lnSpc>
                <a:defRPr/>
              </a:pPr>
              <a:r>
                <a:rPr kumimoji="1" lang="en-US" altLang="zh-CN" sz="2000" dirty="0">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串联赋值：</a:t>
              </a:r>
            </a:p>
            <a:p>
              <a:pPr>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变量名</a:t>
              </a:r>
              <a:r>
                <a:rPr kumimoji="1" lang="en-US" altLang="zh-CN" sz="2000" b="1" dirty="0">
                  <a:latin typeface="Arial" panose="020B0604020202020204" pitchFamily="34" charset="0"/>
                  <a:ea typeface="仿宋" panose="02010609060101010101" pitchFamily="49" charset="-122"/>
                  <a:cs typeface="Arial" panose="020B0604020202020204" pitchFamily="34" charset="0"/>
                </a:rPr>
                <a:t>1=</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变量名</a:t>
              </a:r>
              <a:r>
                <a:rPr kumimoji="1" lang="en-US" altLang="zh-CN" sz="2000" b="1" dirty="0">
                  <a:latin typeface="Arial" panose="020B0604020202020204" pitchFamily="34" charset="0"/>
                  <a:ea typeface="仿宋" panose="02010609060101010101" pitchFamily="49" charset="-122"/>
                  <a:cs typeface="Arial" panose="020B0604020202020204" pitchFamily="34" charset="0"/>
                </a:rPr>
                <a:t>2=..=</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表达式</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p>
            <a:p>
              <a:pPr>
                <a:lnSpc>
                  <a:spcPct val="140000"/>
                </a:lnSpc>
                <a:defRPr/>
              </a:pPr>
              <a:r>
                <a:rPr kumimoji="1" lang="en-US" altLang="zh-CN" sz="2000" dirty="0">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条件赋值：</a:t>
              </a:r>
            </a:p>
            <a:p>
              <a:pPr>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变量名</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条件表达式</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表达式</a:t>
              </a:r>
              <a:r>
                <a:rPr kumimoji="1" lang="en-US" altLang="zh-CN" sz="2000" b="1" dirty="0">
                  <a:latin typeface="Arial" panose="020B0604020202020204" pitchFamily="34" charset="0"/>
                  <a:ea typeface="仿宋" panose="02010609060101010101" pitchFamily="49" charset="-122"/>
                  <a:cs typeface="Arial" panose="020B0604020202020204" pitchFamily="34" charset="0"/>
                </a:rPr>
                <a:t>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表达式</a:t>
              </a:r>
              <a:r>
                <a:rPr kumimoji="1" lang="en-US" altLang="zh-CN" sz="2000" b="1" dirty="0">
                  <a:latin typeface="Arial" panose="020B0604020202020204" pitchFamily="34" charset="0"/>
                  <a:ea typeface="仿宋" panose="02010609060101010101" pitchFamily="49" charset="-122"/>
                  <a:cs typeface="Arial" panose="020B0604020202020204" pitchFamily="34" charset="0"/>
                </a:rPr>
                <a:t>F;</a:t>
              </a:r>
            </a:p>
          </p:txBody>
        </p:sp>
      </p:grpSp>
      <p:grpSp>
        <p:nvGrpSpPr>
          <p:cNvPr id="62" name="Group 261"/>
          <p:cNvGrpSpPr>
            <a:grpSpLocks/>
          </p:cNvGrpSpPr>
          <p:nvPr/>
        </p:nvGrpSpPr>
        <p:grpSpPr bwMode="auto">
          <a:xfrm>
            <a:off x="3492500" y="2708275"/>
            <a:ext cx="5400675" cy="3240088"/>
            <a:chOff x="2200" y="1706"/>
            <a:chExt cx="3402" cy="2041"/>
          </a:xfrm>
        </p:grpSpPr>
        <p:sp>
          <p:nvSpPr>
            <p:cNvPr id="63" name="AutoShape 253"/>
            <p:cNvSpPr>
              <a:spLocks noChangeArrowheads="1"/>
            </p:cNvSpPr>
            <p:nvPr/>
          </p:nvSpPr>
          <p:spPr bwMode="auto">
            <a:xfrm>
              <a:off x="2200" y="1706"/>
              <a:ext cx="3402" cy="2041"/>
            </a:xfrm>
            <a:prstGeom prst="roundRect">
              <a:avLst>
                <a:gd name="adj" fmla="val 5583"/>
              </a:avLst>
            </a:prstGeom>
            <a:solidFill>
              <a:srgbClr val="FFFFFF"/>
            </a:solidFill>
            <a:ln w="57150">
              <a:solidFill>
                <a:srgbClr val="339933"/>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p>
              <a:pPr>
                <a:defRPr/>
              </a:pPr>
              <a:endParaRPr lang="zh-CN" altLang="en-US" sz="2000">
                <a:latin typeface="Arial" panose="020B0604020202020204" pitchFamily="34" charset="0"/>
                <a:ea typeface="仿宋" panose="02010609060101010101" pitchFamily="49" charset="-122"/>
                <a:cs typeface="Arial" panose="020B0604020202020204" pitchFamily="34" charset="0"/>
              </a:endParaRPr>
            </a:p>
          </p:txBody>
        </p:sp>
        <p:sp>
          <p:nvSpPr>
            <p:cNvPr id="64" name="Text Box 254"/>
            <p:cNvSpPr txBox="1">
              <a:spLocks noChangeArrowheads="1"/>
            </p:cNvSpPr>
            <p:nvPr/>
          </p:nvSpPr>
          <p:spPr bwMode="auto">
            <a:xfrm>
              <a:off x="2290" y="1777"/>
              <a:ext cx="3220" cy="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lIns="0" rIns="0">
              <a:spAutoFit/>
            </a:bodyPr>
            <a:lstStyle/>
            <a:p>
              <a:pPr>
                <a:lnSpc>
                  <a:spcPct val="145000"/>
                </a:lnSpc>
                <a:defRPr/>
              </a:pPr>
              <a:r>
                <a:rPr kumimoji="1" lang="en-US" altLang="zh-CN" sz="1900" dirty="0">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成组赋值：</a:t>
              </a:r>
            </a:p>
            <a:p>
              <a:pPr>
                <a:lnSpc>
                  <a:spcPct val="145000"/>
                </a:lnSpc>
                <a:defRPr/>
              </a:pPr>
              <a:r>
                <a:rPr kumimoji="1" lang="zh-CN" altLang="en-US" sz="1900" b="1" dirty="0">
                  <a:latin typeface="Arial" panose="020B0604020202020204" pitchFamily="34" charset="0"/>
                  <a:ea typeface="仿宋" panose="02010609060101010101" pitchFamily="49" charset="-122"/>
                  <a:cs typeface="Arial" panose="020B0604020202020204" pitchFamily="34" charset="0"/>
                </a:rPr>
                <a:t>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变量名</a:t>
              </a:r>
              <a:r>
                <a:rPr kumimoji="1" lang="en-US" altLang="zh-CN" sz="1900" b="1" dirty="0">
                  <a:latin typeface="Arial" panose="020B0604020202020204" pitchFamily="34" charset="0"/>
                  <a:ea typeface="仿宋" panose="02010609060101010101" pitchFamily="49" charset="-122"/>
                  <a:cs typeface="Arial" panose="020B0604020202020204" pitchFamily="34" charset="0"/>
                </a:rPr>
                <a:t>1,..,</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变量名</a:t>
              </a:r>
              <a:r>
                <a:rPr kumimoji="1" lang="en-US" altLang="zh-CN" sz="1900" b="1" dirty="0">
                  <a:latin typeface="Arial" panose="020B0604020202020204" pitchFamily="34" charset="0"/>
                  <a:ea typeface="仿宋" panose="02010609060101010101" pitchFamily="49" charset="-122"/>
                  <a:cs typeface="Arial" panose="020B0604020202020204" pitchFamily="34" charset="0"/>
                </a:rPr>
                <a:t>k)=(</a:t>
              </a:r>
              <a:r>
                <a:rPr kumimoji="1" lang="zh-CN" altLang="en-US" sz="1900" b="1" dirty="0">
                  <a:latin typeface="Arial" panose="020B0604020202020204" pitchFamily="34" charset="0"/>
                  <a:ea typeface="仿宋" panose="02010609060101010101" pitchFamily="49" charset="-122"/>
                  <a:cs typeface="Arial" panose="020B0604020202020204" pitchFamily="34" charset="0"/>
                </a:rPr>
                <a:t>表达式</a:t>
              </a:r>
              <a:r>
                <a:rPr kumimoji="1" lang="en-US" altLang="zh-CN" sz="1900" b="1" dirty="0">
                  <a:latin typeface="Arial" panose="020B0604020202020204" pitchFamily="34" charset="0"/>
                  <a:ea typeface="仿宋" panose="02010609060101010101" pitchFamily="49" charset="-122"/>
                  <a:cs typeface="Arial" panose="020B0604020202020204" pitchFamily="34" charset="0"/>
                </a:rPr>
                <a:t>1,..,</a:t>
              </a:r>
              <a:r>
                <a:rPr kumimoji="1" lang="zh-CN" altLang="en-US" sz="1900" b="1" dirty="0">
                  <a:latin typeface="Arial" panose="020B0604020202020204" pitchFamily="34" charset="0"/>
                  <a:ea typeface="仿宋" panose="02010609060101010101" pitchFamily="49" charset="-122"/>
                  <a:cs typeface="Arial" panose="020B0604020202020204" pitchFamily="34" charset="0"/>
                </a:rPr>
                <a:t>表达式</a:t>
              </a:r>
              <a:r>
                <a:rPr kumimoji="1" lang="en-US" altLang="zh-CN" sz="1900" b="1" dirty="0">
                  <a:latin typeface="Arial" panose="020B0604020202020204" pitchFamily="34" charset="0"/>
                  <a:ea typeface="仿宋" panose="02010609060101010101" pitchFamily="49" charset="-122"/>
                  <a:cs typeface="Arial" panose="020B0604020202020204" pitchFamily="34" charset="0"/>
                </a:rPr>
                <a:t>k);</a:t>
              </a:r>
            </a:p>
            <a:p>
              <a:pPr>
                <a:lnSpc>
                  <a:spcPct val="145000"/>
                </a:lnSpc>
                <a:defRPr/>
              </a:pPr>
              <a:r>
                <a:rPr kumimoji="1" lang="en-US" altLang="zh-CN" sz="1900" b="1" dirty="0">
                  <a:latin typeface="Arial" panose="020B0604020202020204" pitchFamily="34" charset="0"/>
                  <a:ea typeface="仿宋" panose="02010609060101010101" pitchFamily="49" charset="-122"/>
                  <a:cs typeface="Arial" panose="020B0604020202020204" pitchFamily="34" charset="0"/>
                </a:rPr>
                <a:t>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结构名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结构名</a:t>
              </a:r>
              <a:r>
                <a:rPr kumimoji="1" lang="en-US" altLang="zh-CN" sz="1900" b="1" dirty="0">
                  <a:latin typeface="Arial" panose="020B0604020202020204" pitchFamily="34" charset="0"/>
                  <a:ea typeface="仿宋" panose="02010609060101010101" pitchFamily="49" charset="-122"/>
                  <a:cs typeface="Arial" panose="020B0604020202020204" pitchFamily="34" charset="0"/>
                </a:rPr>
                <a:t>;</a:t>
              </a:r>
            </a:p>
            <a:p>
              <a:pPr>
                <a:lnSpc>
                  <a:spcPct val="145000"/>
                </a:lnSpc>
                <a:defRPr/>
              </a:pPr>
              <a:r>
                <a:rPr kumimoji="1" lang="en-US" altLang="zh-CN" sz="1900" b="1" dirty="0">
                  <a:latin typeface="Arial" panose="020B0604020202020204" pitchFamily="34" charset="0"/>
                  <a:ea typeface="仿宋" panose="02010609060101010101" pitchFamily="49" charset="-122"/>
                  <a:cs typeface="Arial" panose="020B0604020202020204" pitchFamily="34" charset="0"/>
                </a:rPr>
                <a:t>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结构名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 {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值</a:t>
              </a:r>
              <a:r>
                <a:rPr kumimoji="1" lang="en-US" altLang="zh-CN" sz="1900" b="1" dirty="0">
                  <a:latin typeface="Arial" panose="020B0604020202020204" pitchFamily="34" charset="0"/>
                  <a:ea typeface="仿宋" panose="02010609060101010101" pitchFamily="49" charset="-122"/>
                  <a:cs typeface="Arial" panose="020B0604020202020204" pitchFamily="34" charset="0"/>
                </a:rPr>
                <a:t>1, ..,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值</a:t>
              </a:r>
              <a:r>
                <a:rPr kumimoji="1" lang="en-US" altLang="zh-CN" sz="1900" b="1" dirty="0">
                  <a:latin typeface="Arial" panose="020B0604020202020204" pitchFamily="34" charset="0"/>
                  <a:ea typeface="仿宋" panose="02010609060101010101" pitchFamily="49" charset="-122"/>
                  <a:cs typeface="Arial" panose="020B0604020202020204" pitchFamily="34" charset="0"/>
                </a:rPr>
                <a:t>k };</a:t>
              </a:r>
            </a:p>
            <a:p>
              <a:pPr>
                <a:lnSpc>
                  <a:spcPct val="145000"/>
                </a:lnSpc>
                <a:defRPr/>
              </a:pPr>
              <a:r>
                <a:rPr kumimoji="1" lang="en-US" altLang="zh-CN" sz="1900" b="1" dirty="0">
                  <a:latin typeface="Arial" panose="020B0604020202020204" pitchFamily="34" charset="0"/>
                  <a:ea typeface="仿宋" panose="02010609060101010101" pitchFamily="49" charset="-122"/>
                  <a:cs typeface="Arial" panose="020B0604020202020204" pitchFamily="34" charset="0"/>
                </a:rPr>
                <a:t>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变量名</a:t>
              </a:r>
              <a:r>
                <a:rPr kumimoji="1" lang="en-US" altLang="zh-CN" sz="1900" b="1" dirty="0">
                  <a:latin typeface="Arial" panose="020B0604020202020204" pitchFamily="34" charset="0"/>
                  <a:ea typeface="仿宋" panose="02010609060101010101" pitchFamily="49" charset="-122"/>
                  <a:cs typeface="Arial" panose="020B0604020202020204" pitchFamily="34" charset="0"/>
                </a:rPr>
                <a:t>[ ] =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表达式</a:t>
              </a:r>
              <a:r>
                <a:rPr kumimoji="1" lang="en-US" altLang="zh-CN" sz="1900" b="1" dirty="0">
                  <a:latin typeface="Arial" panose="020B0604020202020204" pitchFamily="34" charset="0"/>
                  <a:ea typeface="仿宋" panose="02010609060101010101" pitchFamily="49" charset="-122"/>
                  <a:cs typeface="Arial" panose="020B0604020202020204" pitchFamily="34" charset="0"/>
                </a:rPr>
                <a:t>;</a:t>
              </a:r>
            </a:p>
            <a:p>
              <a:pPr>
                <a:lnSpc>
                  <a:spcPct val="145000"/>
                </a:lnSpc>
                <a:defRPr/>
              </a:pPr>
              <a:r>
                <a:rPr kumimoji="1" lang="en-US" altLang="zh-CN" sz="1900" b="1" dirty="0">
                  <a:latin typeface="Arial" panose="020B0604020202020204" pitchFamily="34" charset="0"/>
                  <a:ea typeface="仿宋" panose="02010609060101010101" pitchFamily="49" charset="-122"/>
                  <a:cs typeface="Arial" panose="020B0604020202020204" pitchFamily="34" charset="0"/>
                </a:rPr>
                <a:t>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变量名</a:t>
              </a:r>
              <a:r>
                <a:rPr kumimoji="1" lang="en-US" altLang="zh-CN" sz="1900" b="1" dirty="0">
                  <a:latin typeface="Arial" panose="020B0604020202020204" pitchFamily="34" charset="0"/>
                  <a:ea typeface="仿宋" panose="02010609060101010101" pitchFamily="49" charset="-122"/>
                  <a:cs typeface="Arial" panose="020B0604020202020204" pitchFamily="34" charset="0"/>
                </a:rPr>
                <a:t>[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起始下标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终止下标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a:t>
              </a:r>
            </a:p>
            <a:p>
              <a:pPr>
                <a:lnSpc>
                  <a:spcPct val="145000"/>
                </a:lnSpc>
                <a:defRPr/>
              </a:pPr>
              <a:r>
                <a:rPr kumimoji="1" lang="en-US" altLang="zh-CN" sz="1900" b="1" dirty="0">
                  <a:latin typeface="Arial" panose="020B0604020202020204" pitchFamily="34" charset="0"/>
                  <a:ea typeface="仿宋" panose="02010609060101010101" pitchFamily="49" charset="-122"/>
                  <a:cs typeface="Arial" panose="020B0604020202020204" pitchFamily="34" charset="0"/>
                </a:rPr>
                <a:t>	=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变量名</a:t>
              </a:r>
              <a:r>
                <a:rPr kumimoji="1" lang="en-US" altLang="zh-CN" sz="1900" b="1" dirty="0">
                  <a:latin typeface="Arial" panose="020B0604020202020204" pitchFamily="34" charset="0"/>
                  <a:ea typeface="仿宋" panose="02010609060101010101" pitchFamily="49" charset="-122"/>
                  <a:cs typeface="Arial" panose="020B0604020202020204" pitchFamily="34" charset="0"/>
                </a:rPr>
                <a:t>[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起始下标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 </a:t>
              </a:r>
              <a:r>
                <a:rPr kumimoji="1" lang="zh-CN" altLang="en-US" sz="1900" b="1" dirty="0">
                  <a:latin typeface="Arial" panose="020B0604020202020204" pitchFamily="34" charset="0"/>
                  <a:ea typeface="仿宋" panose="02010609060101010101" pitchFamily="49" charset="-122"/>
                  <a:cs typeface="Arial" panose="020B0604020202020204" pitchFamily="34" charset="0"/>
                </a:rPr>
                <a:t>终止下标 </a:t>
              </a:r>
              <a:r>
                <a:rPr kumimoji="1" lang="en-US" altLang="zh-CN" sz="1900" b="1" dirty="0">
                  <a:latin typeface="Arial" panose="020B0604020202020204" pitchFamily="34" charset="0"/>
                  <a:ea typeface="仿宋" panose="02010609060101010101" pitchFamily="49" charset="-122"/>
                  <a:cs typeface="Arial" panose="020B0604020202020204" pitchFamily="34" charset="0"/>
                </a:rPr>
                <a:t>];</a:t>
              </a:r>
            </a:p>
          </p:txBody>
        </p:sp>
      </p:grpSp>
      <p:grpSp>
        <p:nvGrpSpPr>
          <p:cNvPr id="44" name="组合 43"/>
          <p:cNvGrpSpPr/>
          <p:nvPr/>
        </p:nvGrpSpPr>
        <p:grpSpPr>
          <a:xfrm>
            <a:off x="34925" y="92075"/>
            <a:ext cx="8858250" cy="2257426"/>
            <a:chOff x="34925" y="92075"/>
            <a:chExt cx="8858250" cy="2257426"/>
          </a:xfrm>
        </p:grpSpPr>
        <p:grpSp>
          <p:nvGrpSpPr>
            <p:cNvPr id="45" name="组合 7"/>
            <p:cNvGrpSpPr>
              <a:grpSpLocks/>
            </p:cNvGrpSpPr>
            <p:nvPr/>
          </p:nvGrpSpPr>
          <p:grpSpPr bwMode="auto">
            <a:xfrm>
              <a:off x="34925" y="92075"/>
              <a:ext cx="7632700" cy="1104900"/>
              <a:chOff x="34925" y="92075"/>
              <a:chExt cx="7632700" cy="1104900"/>
            </a:xfrm>
          </p:grpSpPr>
          <p:grpSp>
            <p:nvGrpSpPr>
              <p:cNvPr id="50" name="Group 36"/>
              <p:cNvGrpSpPr>
                <a:grpSpLocks/>
              </p:cNvGrpSpPr>
              <p:nvPr/>
            </p:nvGrpSpPr>
            <p:grpSpPr bwMode="auto">
              <a:xfrm>
                <a:off x="107950" y="700088"/>
                <a:ext cx="2563813" cy="496887"/>
                <a:chOff x="113" y="441"/>
                <a:chExt cx="1615" cy="313"/>
              </a:xfrm>
            </p:grpSpPr>
            <p:sp>
              <p:nvSpPr>
                <p:cNvPr id="54"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1.4.2  </a:t>
                  </a:r>
                  <a:r>
                    <a:rPr kumimoji="1" lang="zh-CN" altLang="en-US" sz="2200" b="1">
                      <a:solidFill>
                        <a:srgbClr val="3333FF"/>
                      </a:solidFill>
                      <a:latin typeface="Arial" panose="020B0604020202020204" pitchFamily="34" charset="0"/>
                      <a:ea typeface="黑体" panose="02010609060101010101" pitchFamily="49" charset="-122"/>
                    </a:rPr>
                    <a:t>算法描述</a:t>
                  </a:r>
                </a:p>
              </p:txBody>
            </p:sp>
            <p:sp>
              <p:nvSpPr>
                <p:cNvPr id="55"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1" name="组合 4"/>
              <p:cNvGrpSpPr>
                <a:grpSpLocks/>
              </p:cNvGrpSpPr>
              <p:nvPr/>
            </p:nvGrpSpPr>
            <p:grpSpPr bwMode="auto">
              <a:xfrm>
                <a:off x="34925" y="92075"/>
                <a:ext cx="7632700" cy="457200"/>
                <a:chOff x="34925" y="92075"/>
                <a:chExt cx="7632700" cy="457200"/>
              </a:xfrm>
            </p:grpSpPr>
            <p:sp>
              <p:nvSpPr>
                <p:cNvPr id="52"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3"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46" name="Group 15"/>
            <p:cNvGrpSpPr>
              <a:grpSpLocks/>
            </p:cNvGrpSpPr>
            <p:nvPr/>
          </p:nvGrpSpPr>
          <p:grpSpPr bwMode="auto">
            <a:xfrm>
              <a:off x="204788" y="1531730"/>
              <a:ext cx="8688387" cy="817771"/>
              <a:chOff x="129" y="930"/>
              <a:chExt cx="5473" cy="958"/>
            </a:xfrm>
          </p:grpSpPr>
          <p:sp>
            <p:nvSpPr>
              <p:cNvPr id="48" name="Rectangle 16"/>
              <p:cNvSpPr>
                <a:spLocks noChangeArrowheads="1"/>
              </p:cNvSpPr>
              <p:nvPr/>
            </p:nvSpPr>
            <p:spPr bwMode="auto">
              <a:xfrm>
                <a:off x="129" y="960"/>
                <a:ext cx="5473" cy="928"/>
              </a:xfrm>
              <a:prstGeom prst="rect">
                <a:avLst/>
              </a:prstGeom>
              <a:gradFill rotWithShape="0">
                <a:gsLst>
                  <a:gs pos="0">
                    <a:srgbClr val="FFCCFF"/>
                  </a:gs>
                  <a:gs pos="50000">
                    <a:srgbClr val="FFFFFF"/>
                  </a:gs>
                  <a:gs pos="100000">
                    <a:srgbClr val="FFCCFF"/>
                  </a:gs>
                </a:gsLst>
                <a:lin ang="2700000" scaled="1"/>
              </a:gradFill>
              <a:ln w="57150">
                <a:solidFill>
                  <a:srgbClr val="FF33CC"/>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b="1">
                  <a:solidFill>
                    <a:srgbClr val="333399"/>
                  </a:solidFill>
                  <a:latin typeface="Arial" panose="020B0604020202020204" pitchFamily="34" charset="0"/>
                  <a:ea typeface="仿宋_GB2312" pitchFamily="49" charset="-122"/>
                  <a:cs typeface="Arial" panose="020B0604020202020204" pitchFamily="34" charset="0"/>
                </a:endParaRPr>
              </a:p>
            </p:txBody>
          </p:sp>
          <p:sp>
            <p:nvSpPr>
              <p:cNvPr id="49" name="Text Box 17"/>
              <p:cNvSpPr txBox="1">
                <a:spLocks noChangeArrowheads="1"/>
              </p:cNvSpPr>
              <p:nvPr/>
            </p:nvSpPr>
            <p:spPr bwMode="auto">
              <a:xfrm>
                <a:off x="230" y="930"/>
                <a:ext cx="5271" cy="718"/>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FF00FF"/>
                    </a:solidFill>
                    <a:ea typeface="仿宋" panose="02010609060101010101" pitchFamily="49" charset="-122"/>
                    <a:cs typeface="Arial" panose="020B0604020202020204" pitchFamily="34" charset="0"/>
                  </a:rPr>
                  <a:t>        </a:t>
                </a:r>
                <a:r>
                  <a:rPr kumimoji="1" lang="zh-CN" altLang="en-US" sz="2000" b="1" dirty="0" smtClean="0">
                    <a:solidFill>
                      <a:srgbClr val="FF00FF"/>
                    </a:solidFill>
                    <a:ea typeface="仿宋" panose="02010609060101010101" pitchFamily="49" charset="-122"/>
                    <a:cs typeface="Arial" panose="020B0604020202020204" pitchFamily="34" charset="0"/>
                  </a:rPr>
                  <a:t>精选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语言的一个核心子集，利用了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对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的部分扩展功能。</a:t>
                </a:r>
                <a:endParaRPr kumimoji="1" lang="zh-CN" altLang="en-US" sz="2000" dirty="0" smtClean="0">
                  <a:solidFill>
                    <a:srgbClr val="FF00FF"/>
                  </a:solidFill>
                  <a:ea typeface="仿宋" panose="02010609060101010101" pitchFamily="49" charset="-122"/>
                  <a:cs typeface="Arial" panose="020B0604020202020204" pitchFamily="34" charset="0"/>
                </a:endParaRPr>
              </a:p>
            </p:txBody>
          </p:sp>
        </p:grpSp>
        <p:sp>
          <p:nvSpPr>
            <p:cNvPr id="47" name="AutoShape 14"/>
            <p:cNvSpPr>
              <a:spLocks noChangeArrowheads="1"/>
            </p:cNvSpPr>
            <p:nvPr/>
          </p:nvSpPr>
          <p:spPr bwMode="auto">
            <a:xfrm flipH="1">
              <a:off x="6732588" y="981075"/>
              <a:ext cx="2159000" cy="649288"/>
            </a:xfrm>
            <a:prstGeom prst="flowChartMagneticTape">
              <a:avLst/>
            </a:prstGeom>
            <a:gradFill rotWithShape="1">
              <a:gsLst>
                <a:gs pos="0">
                  <a:srgbClr val="FFCCFF"/>
                </a:gs>
                <a:gs pos="100000">
                  <a:srgbClr val="FFFFFF"/>
                </a:gs>
              </a:gsLst>
              <a:lin ang="0" scaled="1"/>
            </a:gradFill>
            <a:ln w="57150">
              <a:solidFill>
                <a:srgbClr val="FF33CC"/>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33CC"/>
                  </a:solidFill>
                  <a:latin typeface="Arial" panose="020B0604020202020204" pitchFamily="34" charset="0"/>
                  <a:ea typeface="方正舒体" panose="02010601030101010101" pitchFamily="2" charset="-122"/>
                  <a:cs typeface="Arial" panose="020B0604020202020204" pitchFamily="34" charset="0"/>
                </a:rPr>
                <a:t>描述说明</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1000"/>
                                        <p:tgtEl>
                                          <p:spTgt spid="29"/>
                                        </p:tgtEl>
                                      </p:cBhvr>
                                    </p:animEffect>
                                  </p:childTnLst>
                                </p:cTn>
                              </p:par>
                              <p:par>
                                <p:cTn id="8" presetID="22" presetClass="entr" presetSubtype="8"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1000"/>
                                        <p:tgtEl>
                                          <p:spTgt spid="41"/>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wipe(left)">
                                      <p:cBhvr>
                                        <p:cTn id="15"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Group 79"/>
          <p:cNvGrpSpPr>
            <a:grpSpLocks/>
          </p:cNvGrpSpPr>
          <p:nvPr/>
        </p:nvGrpSpPr>
        <p:grpSpPr bwMode="auto">
          <a:xfrm>
            <a:off x="93663" y="2781300"/>
            <a:ext cx="8799512" cy="3108325"/>
            <a:chOff x="59" y="1752"/>
            <a:chExt cx="5543" cy="1958"/>
          </a:xfrm>
        </p:grpSpPr>
        <p:sp>
          <p:nvSpPr>
            <p:cNvPr id="75" name="Text Box 80"/>
            <p:cNvSpPr txBox="1">
              <a:spLocks noChangeArrowheads="1"/>
            </p:cNvSpPr>
            <p:nvPr/>
          </p:nvSpPr>
          <p:spPr bwMode="auto">
            <a:xfrm>
              <a:off x="59" y="1752"/>
              <a:ext cx="231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数据类型定义</a:t>
              </a:r>
            </a:p>
          </p:txBody>
        </p:sp>
        <p:sp>
          <p:nvSpPr>
            <p:cNvPr id="76" name="Text Box 81"/>
            <p:cNvSpPr txBox="1">
              <a:spLocks noChangeArrowheads="1"/>
            </p:cNvSpPr>
            <p:nvPr/>
          </p:nvSpPr>
          <p:spPr bwMode="auto">
            <a:xfrm>
              <a:off x="67" y="2074"/>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(2)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基本操作算法描述</a:t>
              </a:r>
            </a:p>
          </p:txBody>
        </p:sp>
        <p:sp>
          <p:nvSpPr>
            <p:cNvPr id="77" name="Text Box 82"/>
            <p:cNvSpPr txBox="1">
              <a:spLocks noChangeArrowheads="1"/>
            </p:cNvSpPr>
            <p:nvPr/>
          </p:nvSpPr>
          <p:spPr bwMode="auto">
            <a:xfrm>
              <a:off x="64" y="2415"/>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(3)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内存动态分配与释放</a:t>
              </a:r>
            </a:p>
          </p:txBody>
        </p:sp>
        <p:sp>
          <p:nvSpPr>
            <p:cNvPr id="78" name="Text Box 83"/>
            <p:cNvSpPr txBox="1">
              <a:spLocks noChangeArrowheads="1"/>
            </p:cNvSpPr>
            <p:nvPr/>
          </p:nvSpPr>
          <p:spPr bwMode="auto">
            <a:xfrm>
              <a:off x="64" y="2755"/>
              <a:ext cx="223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(4)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赋值语句</a:t>
              </a:r>
            </a:p>
          </p:txBody>
        </p:sp>
        <p:sp>
          <p:nvSpPr>
            <p:cNvPr id="79" name="Text Box 84"/>
            <p:cNvSpPr txBox="1">
              <a:spLocks noChangeArrowheads="1"/>
            </p:cNvSpPr>
            <p:nvPr/>
          </p:nvSpPr>
          <p:spPr bwMode="auto">
            <a:xfrm>
              <a:off x="64" y="3117"/>
              <a:ext cx="231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(5)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选择语句</a:t>
              </a:r>
            </a:p>
          </p:txBody>
        </p:sp>
        <p:sp>
          <p:nvSpPr>
            <p:cNvPr id="80" name="Text Box 85"/>
            <p:cNvSpPr txBox="1">
              <a:spLocks noChangeArrowheads="1"/>
            </p:cNvSpPr>
            <p:nvPr/>
          </p:nvSpPr>
          <p:spPr bwMode="auto">
            <a:xfrm>
              <a:off x="64" y="3458"/>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(6)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循环语句</a:t>
              </a:r>
            </a:p>
          </p:txBody>
        </p:sp>
        <p:sp>
          <p:nvSpPr>
            <p:cNvPr id="81" name="Text Box 86"/>
            <p:cNvSpPr txBox="1">
              <a:spLocks noChangeArrowheads="1"/>
            </p:cNvSpPr>
            <p:nvPr/>
          </p:nvSpPr>
          <p:spPr bwMode="auto">
            <a:xfrm>
              <a:off x="3787" y="1757"/>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(7)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结束语句</a:t>
              </a:r>
            </a:p>
          </p:txBody>
        </p:sp>
        <p:sp>
          <p:nvSpPr>
            <p:cNvPr id="82" name="Text Box 87"/>
            <p:cNvSpPr txBox="1">
              <a:spLocks noChangeArrowheads="1"/>
            </p:cNvSpPr>
            <p:nvPr/>
          </p:nvSpPr>
          <p:spPr bwMode="auto">
            <a:xfrm>
              <a:off x="3792" y="2074"/>
              <a:ext cx="1742"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(8)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输入和输出语句</a:t>
              </a:r>
            </a:p>
          </p:txBody>
        </p:sp>
        <p:sp>
          <p:nvSpPr>
            <p:cNvPr id="83" name="Text Box 88"/>
            <p:cNvSpPr txBox="1">
              <a:spLocks noChangeArrowheads="1"/>
            </p:cNvSpPr>
            <p:nvPr/>
          </p:nvSpPr>
          <p:spPr bwMode="auto">
            <a:xfrm>
              <a:off x="3792" y="2415"/>
              <a:ext cx="181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(9)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基本函数</a:t>
              </a:r>
            </a:p>
          </p:txBody>
        </p:sp>
        <p:sp>
          <p:nvSpPr>
            <p:cNvPr id="84" name="Text Box 89"/>
            <p:cNvSpPr txBox="1">
              <a:spLocks noChangeArrowheads="1"/>
            </p:cNvSpPr>
            <p:nvPr/>
          </p:nvSpPr>
          <p:spPr bwMode="auto">
            <a:xfrm>
              <a:off x="3792" y="2755"/>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(10)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逻辑运算</a:t>
              </a:r>
            </a:p>
          </p:txBody>
        </p:sp>
        <p:sp>
          <p:nvSpPr>
            <p:cNvPr id="85" name="Text Box 90"/>
            <p:cNvSpPr txBox="1">
              <a:spLocks noChangeArrowheads="1"/>
            </p:cNvSpPr>
            <p:nvPr/>
          </p:nvSpPr>
          <p:spPr bwMode="auto">
            <a:xfrm>
              <a:off x="3792" y="3095"/>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注释语句</a:t>
              </a:r>
            </a:p>
          </p:txBody>
        </p:sp>
      </p:grpSp>
      <p:grpSp>
        <p:nvGrpSpPr>
          <p:cNvPr id="86" name="Group 192"/>
          <p:cNvGrpSpPr>
            <a:grpSpLocks/>
          </p:cNvGrpSpPr>
          <p:nvPr/>
        </p:nvGrpSpPr>
        <p:grpSpPr bwMode="auto">
          <a:xfrm>
            <a:off x="3492500" y="2709863"/>
            <a:ext cx="5400675" cy="3240087"/>
            <a:chOff x="2472" y="1661"/>
            <a:chExt cx="3130" cy="2041"/>
          </a:xfrm>
          <a:solidFill>
            <a:srgbClr val="FFFFFF"/>
          </a:solidFill>
        </p:grpSpPr>
        <p:sp>
          <p:nvSpPr>
            <p:cNvPr id="87" name="AutoShape 193"/>
            <p:cNvSpPr>
              <a:spLocks noChangeArrowheads="1"/>
            </p:cNvSpPr>
            <p:nvPr/>
          </p:nvSpPr>
          <p:spPr bwMode="auto">
            <a:xfrm>
              <a:off x="2472" y="1661"/>
              <a:ext cx="3130" cy="2041"/>
            </a:xfrm>
            <a:prstGeom prst="roundRect">
              <a:avLst>
                <a:gd name="adj" fmla="val 5583"/>
              </a:avLst>
            </a:prstGeom>
            <a:grpFill/>
            <a:ln w="57150">
              <a:solidFill>
                <a:srgbClr val="CC6600"/>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p>
              <a:pPr>
                <a:defRPr/>
              </a:pPr>
              <a:endParaRPr lang="zh-CN" altLang="en-US" sz="2000">
                <a:latin typeface="Arial" panose="020B0604020202020204" pitchFamily="34" charset="0"/>
                <a:ea typeface="仿宋" panose="02010609060101010101" pitchFamily="49" charset="-122"/>
                <a:cs typeface="Arial" panose="020B0604020202020204" pitchFamily="34" charset="0"/>
              </a:endParaRPr>
            </a:p>
          </p:txBody>
        </p:sp>
        <p:sp>
          <p:nvSpPr>
            <p:cNvPr id="88" name="Text Box 194"/>
            <p:cNvSpPr txBox="1">
              <a:spLocks noChangeArrowheads="1"/>
            </p:cNvSpPr>
            <p:nvPr/>
          </p:nvSpPr>
          <p:spPr bwMode="auto">
            <a:xfrm>
              <a:off x="2609" y="1797"/>
              <a:ext cx="2856" cy="1687"/>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lnSpc>
                  <a:spcPct val="140000"/>
                </a:lnSpc>
                <a:defRPr/>
              </a:pPr>
              <a:r>
                <a:rPr kumimoji="1" lang="en-US" altLang="zh-CN" sz="2000" dirty="0">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条件语句</a:t>
              </a:r>
              <a:r>
                <a:rPr kumimoji="1" lang="en-US" altLang="zh-CN" sz="2000" b="1" dirty="0">
                  <a:latin typeface="Arial" panose="020B0604020202020204" pitchFamily="34" charset="0"/>
                  <a:ea typeface="仿宋" panose="02010609060101010101" pitchFamily="49" charset="-122"/>
                  <a:cs typeface="Arial" panose="020B0604020202020204" pitchFamily="34" charset="0"/>
                </a:rPr>
                <a:t>1</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if(</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条件表达式</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语句</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p>
            <a:p>
              <a:pPr>
                <a:lnSpc>
                  <a:spcPct val="140000"/>
                </a:lnSpc>
                <a:defRPr/>
              </a:pPr>
              <a:endParaRPr kumimoji="1" lang="en-US" altLang="zh-CN" sz="2000" dirty="0">
                <a:solidFill>
                  <a:srgbClr val="3333FF"/>
                </a:solidFill>
                <a:latin typeface="Arial" panose="020B0604020202020204" pitchFamily="34" charset="0"/>
                <a:ea typeface="仿宋" panose="02010609060101010101" pitchFamily="49" charset="-122"/>
                <a:cs typeface="Arial" panose="020B0604020202020204" pitchFamily="34" charset="0"/>
              </a:endParaRPr>
            </a:p>
            <a:p>
              <a:pPr>
                <a:lnSpc>
                  <a:spcPct val="140000"/>
                </a:lnSpc>
                <a:defRPr/>
              </a:pPr>
              <a:r>
                <a:rPr kumimoji="1" lang="en-US" altLang="zh-CN" sz="2000" dirty="0">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条件语句</a:t>
              </a:r>
              <a:r>
                <a:rPr kumimoji="1" lang="en-US" altLang="zh-CN" sz="2000" b="1" dirty="0">
                  <a:latin typeface="Arial" panose="020B0604020202020204" pitchFamily="34" charset="0"/>
                  <a:ea typeface="仿宋" panose="02010609060101010101" pitchFamily="49" charset="-122"/>
                  <a:cs typeface="Arial" panose="020B0604020202020204" pitchFamily="34" charset="0"/>
                </a:rPr>
                <a:t>2</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if(</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条件表达式</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语句</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p>
            <a:p>
              <a:pPr>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else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语句</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p>
          </p:txBody>
        </p:sp>
      </p:grpSp>
      <p:grpSp>
        <p:nvGrpSpPr>
          <p:cNvPr id="89" name="Group 261"/>
          <p:cNvGrpSpPr>
            <a:grpSpLocks/>
          </p:cNvGrpSpPr>
          <p:nvPr/>
        </p:nvGrpSpPr>
        <p:grpSpPr bwMode="auto">
          <a:xfrm>
            <a:off x="3492500" y="2708275"/>
            <a:ext cx="5400675" cy="3240088"/>
            <a:chOff x="2472" y="1661"/>
            <a:chExt cx="3130" cy="2041"/>
          </a:xfrm>
        </p:grpSpPr>
        <p:sp>
          <p:nvSpPr>
            <p:cNvPr id="90" name="AutoShape 262"/>
            <p:cNvSpPr>
              <a:spLocks noChangeArrowheads="1"/>
            </p:cNvSpPr>
            <p:nvPr/>
          </p:nvSpPr>
          <p:spPr bwMode="auto">
            <a:xfrm>
              <a:off x="2472" y="1661"/>
              <a:ext cx="3130" cy="2041"/>
            </a:xfrm>
            <a:prstGeom prst="roundRect">
              <a:avLst>
                <a:gd name="adj" fmla="val 5583"/>
              </a:avLst>
            </a:prstGeom>
            <a:solidFill>
              <a:srgbClr val="FFFFFF"/>
            </a:solidFill>
            <a:ln w="57150">
              <a:solidFill>
                <a:srgbClr val="339933"/>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p>
              <a:pPr>
                <a:defRPr/>
              </a:pPr>
              <a:endParaRPr lang="zh-CN" altLang="en-US" sz="2000">
                <a:latin typeface="Arial" panose="020B0604020202020204" pitchFamily="34" charset="0"/>
                <a:ea typeface="仿宋" panose="02010609060101010101" pitchFamily="49" charset="-122"/>
                <a:cs typeface="Arial" panose="020B0604020202020204" pitchFamily="34" charset="0"/>
              </a:endParaRPr>
            </a:p>
          </p:txBody>
        </p:sp>
        <p:sp>
          <p:nvSpPr>
            <p:cNvPr id="91" name="Text Box 263"/>
            <p:cNvSpPr txBox="1">
              <a:spLocks noChangeArrowheads="1"/>
            </p:cNvSpPr>
            <p:nvPr/>
          </p:nvSpPr>
          <p:spPr bwMode="auto">
            <a:xfrm>
              <a:off x="2609" y="1797"/>
              <a:ext cx="2856" cy="1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lnSpc>
                  <a:spcPct val="140000"/>
                </a:lnSpc>
                <a:defRPr/>
              </a:pPr>
              <a:r>
                <a:rPr kumimoji="1" lang="en-US" altLang="zh-CN" sz="2000" dirty="0">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开关语句</a:t>
              </a:r>
              <a:r>
                <a:rPr kumimoji="1" lang="en-US" altLang="zh-CN" sz="2000" b="1" dirty="0">
                  <a:latin typeface="Arial" panose="020B0604020202020204" pitchFamily="34" charset="0"/>
                  <a:ea typeface="仿宋" panose="02010609060101010101" pitchFamily="49" charset="-122"/>
                  <a:cs typeface="Arial" panose="020B0604020202020204" pitchFamily="34" charset="0"/>
                </a:rPr>
                <a:t>1</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swicth</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表达式</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p>
            <a:p>
              <a:pPr>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case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值</a:t>
              </a:r>
              <a:r>
                <a:rPr kumimoji="1" lang="en-US" altLang="zh-CN" sz="2000" b="1" dirty="0">
                  <a:latin typeface="Arial" panose="020B0604020202020204" pitchFamily="34" charset="0"/>
                  <a:ea typeface="仿宋" panose="02010609060101010101" pitchFamily="49" charset="-122"/>
                  <a:cs typeface="Arial" panose="020B0604020202020204" pitchFamily="34" charset="0"/>
                </a:rPr>
                <a:t>1 :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语句序列</a:t>
              </a:r>
              <a:r>
                <a:rPr kumimoji="1" lang="en-US" altLang="zh-CN" sz="2000" b="1" dirty="0">
                  <a:latin typeface="Arial" panose="020B0604020202020204" pitchFamily="34" charset="0"/>
                  <a:ea typeface="仿宋" panose="02010609060101010101" pitchFamily="49" charset="-122"/>
                  <a:cs typeface="Arial" panose="020B0604020202020204" pitchFamily="34" charset="0"/>
                </a:rPr>
                <a:t>1;break;</a:t>
              </a:r>
            </a:p>
            <a:p>
              <a:pPr>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p>
            <a:p>
              <a:pPr>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default    :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语句序列</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n+1;</a:t>
              </a:r>
            </a:p>
            <a:p>
              <a:pPr>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p>
          </p:txBody>
        </p:sp>
      </p:grpSp>
      <p:grpSp>
        <p:nvGrpSpPr>
          <p:cNvPr id="92" name="Group 267"/>
          <p:cNvGrpSpPr>
            <a:grpSpLocks/>
          </p:cNvGrpSpPr>
          <p:nvPr/>
        </p:nvGrpSpPr>
        <p:grpSpPr bwMode="auto">
          <a:xfrm>
            <a:off x="3492500" y="2708275"/>
            <a:ext cx="5400675" cy="3240088"/>
            <a:chOff x="2472" y="1661"/>
            <a:chExt cx="3130" cy="2041"/>
          </a:xfrm>
        </p:grpSpPr>
        <p:sp>
          <p:nvSpPr>
            <p:cNvPr id="93" name="AutoShape 268"/>
            <p:cNvSpPr>
              <a:spLocks noChangeArrowheads="1"/>
            </p:cNvSpPr>
            <p:nvPr/>
          </p:nvSpPr>
          <p:spPr bwMode="auto">
            <a:xfrm>
              <a:off x="2472" y="1661"/>
              <a:ext cx="3130" cy="2041"/>
            </a:xfrm>
            <a:prstGeom prst="roundRect">
              <a:avLst>
                <a:gd name="adj" fmla="val 5583"/>
              </a:avLst>
            </a:prstGeom>
            <a:solidFill>
              <a:srgbClr val="FFFFFF"/>
            </a:solidFill>
            <a:ln w="57150">
              <a:solidFill>
                <a:schemeClr val="hlink"/>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p>
              <a:pPr>
                <a:defRPr/>
              </a:pPr>
              <a:endParaRPr lang="zh-CN" altLang="en-US" sz="2000">
                <a:latin typeface="Arial" panose="020B0604020202020204" pitchFamily="34" charset="0"/>
                <a:ea typeface="仿宋" panose="02010609060101010101" pitchFamily="49" charset="-122"/>
                <a:cs typeface="Arial" panose="020B0604020202020204" pitchFamily="34" charset="0"/>
              </a:endParaRPr>
            </a:p>
          </p:txBody>
        </p:sp>
        <p:sp>
          <p:nvSpPr>
            <p:cNvPr id="94" name="Text Box 269"/>
            <p:cNvSpPr txBox="1">
              <a:spLocks noChangeArrowheads="1"/>
            </p:cNvSpPr>
            <p:nvPr/>
          </p:nvSpPr>
          <p:spPr bwMode="auto">
            <a:xfrm>
              <a:off x="2609" y="1797"/>
              <a:ext cx="2856" cy="1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lnSpc>
                  <a:spcPct val="140000"/>
                </a:lnSpc>
                <a:defRPr/>
              </a:pPr>
              <a:r>
                <a:rPr kumimoji="1" lang="en-US" altLang="zh-CN" sz="2000" b="1" dirty="0">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开关语句</a:t>
              </a:r>
              <a:r>
                <a:rPr kumimoji="1" lang="en-US" altLang="zh-CN" sz="2000" b="1" dirty="0">
                  <a:latin typeface="Arial" panose="020B0604020202020204" pitchFamily="34" charset="0"/>
                  <a:ea typeface="仿宋" panose="02010609060101010101" pitchFamily="49" charset="-122"/>
                  <a:cs typeface="Arial" panose="020B0604020202020204" pitchFamily="34" charset="0"/>
                </a:rPr>
                <a:t>2</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err="1">
                  <a:latin typeface="Arial" panose="020B0604020202020204" pitchFamily="34" charset="0"/>
                  <a:ea typeface="仿宋" panose="02010609060101010101" pitchFamily="49" charset="-122"/>
                  <a:cs typeface="Arial" panose="020B0604020202020204" pitchFamily="34" charset="0"/>
                </a:rPr>
                <a:t>swicth</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p>
            <a:p>
              <a:pPr>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case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条件</a:t>
              </a:r>
              <a:r>
                <a:rPr kumimoji="1" lang="en-US" altLang="zh-CN" sz="2000" b="1" dirty="0">
                  <a:latin typeface="Arial" panose="020B0604020202020204" pitchFamily="34" charset="0"/>
                  <a:ea typeface="仿宋" panose="02010609060101010101" pitchFamily="49" charset="-122"/>
                  <a:cs typeface="Arial" panose="020B0604020202020204" pitchFamily="34" charset="0"/>
                </a:rPr>
                <a:t>1 :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语句序列</a:t>
              </a:r>
              <a:r>
                <a:rPr kumimoji="1" lang="en-US" altLang="zh-CN" sz="2000" b="1" dirty="0">
                  <a:latin typeface="Arial" panose="020B0604020202020204" pitchFamily="34" charset="0"/>
                  <a:ea typeface="仿宋" panose="02010609060101010101" pitchFamily="49" charset="-122"/>
                  <a:cs typeface="Arial" panose="020B0604020202020204" pitchFamily="34" charset="0"/>
                </a:rPr>
                <a:t>1;break;</a:t>
              </a:r>
            </a:p>
            <a:p>
              <a:pPr>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p>
            <a:p>
              <a:pPr>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default            :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语句序列</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n+1;</a:t>
              </a:r>
            </a:p>
            <a:p>
              <a:pPr>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p>
          </p:txBody>
        </p:sp>
      </p:grpSp>
      <p:grpSp>
        <p:nvGrpSpPr>
          <p:cNvPr id="35" name="组合 34"/>
          <p:cNvGrpSpPr/>
          <p:nvPr/>
        </p:nvGrpSpPr>
        <p:grpSpPr>
          <a:xfrm>
            <a:off x="34925" y="92075"/>
            <a:ext cx="8858250" cy="2257426"/>
            <a:chOff x="34925" y="92075"/>
            <a:chExt cx="8858250" cy="2257426"/>
          </a:xfrm>
        </p:grpSpPr>
        <p:grpSp>
          <p:nvGrpSpPr>
            <p:cNvPr id="36" name="组合 7"/>
            <p:cNvGrpSpPr>
              <a:grpSpLocks/>
            </p:cNvGrpSpPr>
            <p:nvPr/>
          </p:nvGrpSpPr>
          <p:grpSpPr bwMode="auto">
            <a:xfrm>
              <a:off x="34925" y="92075"/>
              <a:ext cx="7632700" cy="1104900"/>
              <a:chOff x="34925" y="92075"/>
              <a:chExt cx="7632700" cy="1104900"/>
            </a:xfrm>
          </p:grpSpPr>
          <p:grpSp>
            <p:nvGrpSpPr>
              <p:cNvPr id="41" name="Group 36"/>
              <p:cNvGrpSpPr>
                <a:grpSpLocks/>
              </p:cNvGrpSpPr>
              <p:nvPr/>
            </p:nvGrpSpPr>
            <p:grpSpPr bwMode="auto">
              <a:xfrm>
                <a:off x="107950" y="700088"/>
                <a:ext cx="2563813" cy="496887"/>
                <a:chOff x="113" y="441"/>
                <a:chExt cx="1615" cy="313"/>
              </a:xfrm>
            </p:grpSpPr>
            <p:sp>
              <p:nvSpPr>
                <p:cNvPr id="45"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1.4.2  </a:t>
                  </a:r>
                  <a:r>
                    <a:rPr kumimoji="1" lang="zh-CN" altLang="en-US" sz="2200" b="1">
                      <a:solidFill>
                        <a:srgbClr val="3333FF"/>
                      </a:solidFill>
                      <a:latin typeface="Arial" panose="020B0604020202020204" pitchFamily="34" charset="0"/>
                      <a:ea typeface="黑体" panose="02010609060101010101" pitchFamily="49" charset="-122"/>
                    </a:rPr>
                    <a:t>算法描述</a:t>
                  </a:r>
                </a:p>
              </p:txBody>
            </p:sp>
            <p:sp>
              <p:nvSpPr>
                <p:cNvPr id="46"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42" name="组合 4"/>
              <p:cNvGrpSpPr>
                <a:grpSpLocks/>
              </p:cNvGrpSpPr>
              <p:nvPr/>
            </p:nvGrpSpPr>
            <p:grpSpPr bwMode="auto">
              <a:xfrm>
                <a:off x="34925" y="92075"/>
                <a:ext cx="7632700" cy="457200"/>
                <a:chOff x="34925" y="92075"/>
                <a:chExt cx="7632700" cy="457200"/>
              </a:xfrm>
            </p:grpSpPr>
            <p:sp>
              <p:nvSpPr>
                <p:cNvPr id="43"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4"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37" name="Group 15"/>
            <p:cNvGrpSpPr>
              <a:grpSpLocks/>
            </p:cNvGrpSpPr>
            <p:nvPr/>
          </p:nvGrpSpPr>
          <p:grpSpPr bwMode="auto">
            <a:xfrm>
              <a:off x="204788" y="1531730"/>
              <a:ext cx="8688387" cy="817771"/>
              <a:chOff x="129" y="930"/>
              <a:chExt cx="5473" cy="958"/>
            </a:xfrm>
          </p:grpSpPr>
          <p:sp>
            <p:nvSpPr>
              <p:cNvPr id="39" name="Rectangle 16"/>
              <p:cNvSpPr>
                <a:spLocks noChangeArrowheads="1"/>
              </p:cNvSpPr>
              <p:nvPr/>
            </p:nvSpPr>
            <p:spPr bwMode="auto">
              <a:xfrm>
                <a:off x="129" y="960"/>
                <a:ext cx="5473" cy="928"/>
              </a:xfrm>
              <a:prstGeom prst="rect">
                <a:avLst/>
              </a:prstGeom>
              <a:gradFill rotWithShape="0">
                <a:gsLst>
                  <a:gs pos="0">
                    <a:srgbClr val="FFCCFF"/>
                  </a:gs>
                  <a:gs pos="50000">
                    <a:srgbClr val="FFFFFF"/>
                  </a:gs>
                  <a:gs pos="100000">
                    <a:srgbClr val="FFCCFF"/>
                  </a:gs>
                </a:gsLst>
                <a:lin ang="2700000" scaled="1"/>
              </a:gradFill>
              <a:ln w="57150">
                <a:solidFill>
                  <a:srgbClr val="FF33CC"/>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b="1">
                  <a:solidFill>
                    <a:srgbClr val="333399"/>
                  </a:solidFill>
                  <a:latin typeface="Arial" panose="020B0604020202020204" pitchFamily="34" charset="0"/>
                  <a:ea typeface="仿宋_GB2312" pitchFamily="49" charset="-122"/>
                  <a:cs typeface="Arial" panose="020B0604020202020204" pitchFamily="34" charset="0"/>
                </a:endParaRPr>
              </a:p>
            </p:txBody>
          </p:sp>
          <p:sp>
            <p:nvSpPr>
              <p:cNvPr id="40" name="Text Box 17"/>
              <p:cNvSpPr txBox="1">
                <a:spLocks noChangeArrowheads="1"/>
              </p:cNvSpPr>
              <p:nvPr/>
            </p:nvSpPr>
            <p:spPr bwMode="auto">
              <a:xfrm>
                <a:off x="230" y="930"/>
                <a:ext cx="5271" cy="718"/>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FF00FF"/>
                    </a:solidFill>
                    <a:ea typeface="仿宋" panose="02010609060101010101" pitchFamily="49" charset="-122"/>
                    <a:cs typeface="Arial" panose="020B0604020202020204" pitchFamily="34" charset="0"/>
                  </a:rPr>
                  <a:t>        </a:t>
                </a:r>
                <a:r>
                  <a:rPr kumimoji="1" lang="zh-CN" altLang="en-US" sz="2000" b="1" dirty="0" smtClean="0">
                    <a:solidFill>
                      <a:srgbClr val="FF00FF"/>
                    </a:solidFill>
                    <a:ea typeface="仿宋" panose="02010609060101010101" pitchFamily="49" charset="-122"/>
                    <a:cs typeface="Arial" panose="020B0604020202020204" pitchFamily="34" charset="0"/>
                  </a:rPr>
                  <a:t>精选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语言的一个核心子集，利用了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对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的部分扩展功能。</a:t>
                </a:r>
                <a:endParaRPr kumimoji="1" lang="zh-CN" altLang="en-US" sz="2000" dirty="0" smtClean="0">
                  <a:solidFill>
                    <a:srgbClr val="FF00FF"/>
                  </a:solidFill>
                  <a:ea typeface="仿宋" panose="02010609060101010101" pitchFamily="49" charset="-122"/>
                  <a:cs typeface="Arial" panose="020B0604020202020204" pitchFamily="34" charset="0"/>
                </a:endParaRPr>
              </a:p>
            </p:txBody>
          </p:sp>
        </p:grpSp>
        <p:sp>
          <p:nvSpPr>
            <p:cNvPr id="38" name="AutoShape 14"/>
            <p:cNvSpPr>
              <a:spLocks noChangeArrowheads="1"/>
            </p:cNvSpPr>
            <p:nvPr/>
          </p:nvSpPr>
          <p:spPr bwMode="auto">
            <a:xfrm flipH="1">
              <a:off x="6732588" y="981075"/>
              <a:ext cx="2159000" cy="649288"/>
            </a:xfrm>
            <a:prstGeom prst="flowChartMagneticTape">
              <a:avLst/>
            </a:prstGeom>
            <a:gradFill rotWithShape="1">
              <a:gsLst>
                <a:gs pos="0">
                  <a:srgbClr val="FFCCFF"/>
                </a:gs>
                <a:gs pos="100000">
                  <a:srgbClr val="FFFFFF"/>
                </a:gs>
              </a:gsLst>
              <a:lin ang="0" scaled="1"/>
            </a:gradFill>
            <a:ln w="57150">
              <a:solidFill>
                <a:srgbClr val="FF33CC"/>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33CC"/>
                  </a:solidFill>
                  <a:latin typeface="Arial" panose="020B0604020202020204" pitchFamily="34" charset="0"/>
                  <a:ea typeface="方正舒体" panose="02010601030101010101" pitchFamily="2" charset="-122"/>
                  <a:cs typeface="Arial" panose="020B0604020202020204" pitchFamily="34" charset="0"/>
                </a:rPr>
                <a:t>描述说明</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1000"/>
                                        <p:tgtEl>
                                          <p:spTgt spid="74"/>
                                        </p:tgtEl>
                                      </p:cBhvr>
                                    </p:animEffect>
                                  </p:childTnLst>
                                </p:cTn>
                              </p:par>
                              <p:par>
                                <p:cTn id="8" presetID="22" presetClass="entr" presetSubtype="8" fill="hold" nodeType="withEffect">
                                  <p:stCondLst>
                                    <p:cond delay="0"/>
                                  </p:stCondLst>
                                  <p:childTnLst>
                                    <p:set>
                                      <p:cBhvr>
                                        <p:cTn id="9" dur="1" fill="hold">
                                          <p:stCondLst>
                                            <p:cond delay="0"/>
                                          </p:stCondLst>
                                        </p:cTn>
                                        <p:tgtEl>
                                          <p:spTgt spid="86"/>
                                        </p:tgtEl>
                                        <p:attrNameLst>
                                          <p:attrName>style.visibility</p:attrName>
                                        </p:attrNameLst>
                                      </p:cBhvr>
                                      <p:to>
                                        <p:strVal val="visible"/>
                                      </p:to>
                                    </p:set>
                                    <p:animEffect transition="in" filter="wipe(left)">
                                      <p:cBhvr>
                                        <p:cTn id="10" dur="1000"/>
                                        <p:tgtEl>
                                          <p:spTgt spid="8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89"/>
                                        </p:tgtEl>
                                        <p:attrNameLst>
                                          <p:attrName>style.visibility</p:attrName>
                                        </p:attrNameLst>
                                      </p:cBhvr>
                                      <p:to>
                                        <p:strVal val="visible"/>
                                      </p:to>
                                    </p:set>
                                    <p:animEffect transition="in" filter="wipe(left)">
                                      <p:cBhvr>
                                        <p:cTn id="15" dur="1000"/>
                                        <p:tgtEl>
                                          <p:spTgt spid="89"/>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92"/>
                                        </p:tgtEl>
                                        <p:attrNameLst>
                                          <p:attrName>style.visibility</p:attrName>
                                        </p:attrNameLst>
                                      </p:cBhvr>
                                      <p:to>
                                        <p:strVal val="visible"/>
                                      </p:to>
                                    </p:set>
                                    <p:animEffect transition="in" filter="wipe(left)">
                                      <p:cBhvr>
                                        <p:cTn id="20" dur="10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82"/>
          <p:cNvGrpSpPr>
            <a:grpSpLocks/>
          </p:cNvGrpSpPr>
          <p:nvPr/>
        </p:nvGrpSpPr>
        <p:grpSpPr bwMode="auto">
          <a:xfrm>
            <a:off x="93663" y="2781300"/>
            <a:ext cx="8799512" cy="3108325"/>
            <a:chOff x="59" y="1752"/>
            <a:chExt cx="5543" cy="1958"/>
          </a:xfrm>
        </p:grpSpPr>
        <p:sp>
          <p:nvSpPr>
            <p:cNvPr id="36" name="Text Box 83"/>
            <p:cNvSpPr txBox="1">
              <a:spLocks noChangeArrowheads="1"/>
            </p:cNvSpPr>
            <p:nvPr/>
          </p:nvSpPr>
          <p:spPr bwMode="auto">
            <a:xfrm>
              <a:off x="59" y="1752"/>
              <a:ext cx="231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dirty="0">
                  <a:solidFill>
                    <a:srgbClr val="66CCFF"/>
                  </a:solidFill>
                  <a:latin typeface="Arial" panose="020B0604020202020204" pitchFamily="34" charset="0"/>
                  <a:ea typeface="仿宋" panose="02010609060101010101" pitchFamily="49" charset="-122"/>
                  <a:cs typeface="Arial" panose="020B0604020202020204" pitchFamily="34" charset="0"/>
                </a:rPr>
                <a:t> (1)   </a:t>
              </a:r>
              <a:r>
                <a:rPr kumimoji="1" lang="zh-CN" altLang="en-US" sz="2000" b="1" dirty="0">
                  <a:solidFill>
                    <a:srgbClr val="66CCFF"/>
                  </a:solidFill>
                  <a:latin typeface="Arial" panose="020B0604020202020204" pitchFamily="34" charset="0"/>
                  <a:ea typeface="仿宋" panose="02010609060101010101" pitchFamily="49" charset="-122"/>
                  <a:cs typeface="Arial" panose="020B0604020202020204" pitchFamily="34" charset="0"/>
                </a:rPr>
                <a:t>数据类型定义</a:t>
              </a:r>
            </a:p>
          </p:txBody>
        </p:sp>
        <p:sp>
          <p:nvSpPr>
            <p:cNvPr id="37" name="Text Box 84"/>
            <p:cNvSpPr txBox="1">
              <a:spLocks noChangeArrowheads="1"/>
            </p:cNvSpPr>
            <p:nvPr/>
          </p:nvSpPr>
          <p:spPr bwMode="auto">
            <a:xfrm>
              <a:off x="67" y="2074"/>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(2)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基本操作算法描述</a:t>
              </a:r>
            </a:p>
          </p:txBody>
        </p:sp>
        <p:sp>
          <p:nvSpPr>
            <p:cNvPr id="38" name="Text Box 85"/>
            <p:cNvSpPr txBox="1">
              <a:spLocks noChangeArrowheads="1"/>
            </p:cNvSpPr>
            <p:nvPr/>
          </p:nvSpPr>
          <p:spPr bwMode="auto">
            <a:xfrm>
              <a:off x="64" y="2415"/>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(3)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内存动态分配与释放</a:t>
              </a:r>
            </a:p>
          </p:txBody>
        </p:sp>
        <p:sp>
          <p:nvSpPr>
            <p:cNvPr id="39" name="Text Box 86"/>
            <p:cNvSpPr txBox="1">
              <a:spLocks noChangeArrowheads="1"/>
            </p:cNvSpPr>
            <p:nvPr/>
          </p:nvSpPr>
          <p:spPr bwMode="auto">
            <a:xfrm>
              <a:off x="64" y="2755"/>
              <a:ext cx="223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(4)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赋值语句</a:t>
              </a:r>
            </a:p>
          </p:txBody>
        </p:sp>
        <p:sp>
          <p:nvSpPr>
            <p:cNvPr id="40" name="Text Box 87"/>
            <p:cNvSpPr txBox="1">
              <a:spLocks noChangeArrowheads="1"/>
            </p:cNvSpPr>
            <p:nvPr/>
          </p:nvSpPr>
          <p:spPr bwMode="auto">
            <a:xfrm>
              <a:off x="64" y="3117"/>
              <a:ext cx="231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(5)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选择语句</a:t>
              </a:r>
            </a:p>
          </p:txBody>
        </p:sp>
        <p:sp>
          <p:nvSpPr>
            <p:cNvPr id="41" name="Text Box 88"/>
            <p:cNvSpPr txBox="1">
              <a:spLocks noChangeArrowheads="1"/>
            </p:cNvSpPr>
            <p:nvPr/>
          </p:nvSpPr>
          <p:spPr bwMode="auto">
            <a:xfrm>
              <a:off x="64" y="3458"/>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dirty="0">
                  <a:solidFill>
                    <a:srgbClr val="000000"/>
                  </a:solidFill>
                  <a:latin typeface="Arial" panose="020B0604020202020204" pitchFamily="34" charset="0"/>
                  <a:ea typeface="仿宋" panose="02010609060101010101" pitchFamily="49" charset="-122"/>
                  <a:cs typeface="Arial" panose="020B0604020202020204" pitchFamily="34" charset="0"/>
                </a:rPr>
                <a:t> (6)   </a:t>
              </a:r>
              <a:r>
                <a:rPr kumimoji="1" lang="zh-CN" altLang="en-US" sz="2000" b="1" dirty="0">
                  <a:solidFill>
                    <a:srgbClr val="000000"/>
                  </a:solidFill>
                  <a:latin typeface="Arial" panose="020B0604020202020204" pitchFamily="34" charset="0"/>
                  <a:ea typeface="仿宋" panose="02010609060101010101" pitchFamily="49" charset="-122"/>
                  <a:cs typeface="Arial" panose="020B0604020202020204" pitchFamily="34" charset="0"/>
                </a:rPr>
                <a:t>循环语句</a:t>
              </a:r>
            </a:p>
          </p:txBody>
        </p:sp>
        <p:sp>
          <p:nvSpPr>
            <p:cNvPr id="42" name="Text Box 89"/>
            <p:cNvSpPr txBox="1">
              <a:spLocks noChangeArrowheads="1"/>
            </p:cNvSpPr>
            <p:nvPr/>
          </p:nvSpPr>
          <p:spPr bwMode="auto">
            <a:xfrm>
              <a:off x="3787" y="1757"/>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(7)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结束语句</a:t>
              </a:r>
            </a:p>
          </p:txBody>
        </p:sp>
        <p:sp>
          <p:nvSpPr>
            <p:cNvPr id="43" name="Text Box 90"/>
            <p:cNvSpPr txBox="1">
              <a:spLocks noChangeArrowheads="1"/>
            </p:cNvSpPr>
            <p:nvPr/>
          </p:nvSpPr>
          <p:spPr bwMode="auto">
            <a:xfrm>
              <a:off x="3792" y="2074"/>
              <a:ext cx="1742"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(8)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输入和输出语句</a:t>
              </a:r>
            </a:p>
          </p:txBody>
        </p:sp>
        <p:sp>
          <p:nvSpPr>
            <p:cNvPr id="44" name="Text Box 91"/>
            <p:cNvSpPr txBox="1">
              <a:spLocks noChangeArrowheads="1"/>
            </p:cNvSpPr>
            <p:nvPr/>
          </p:nvSpPr>
          <p:spPr bwMode="auto">
            <a:xfrm>
              <a:off x="3792" y="2415"/>
              <a:ext cx="181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(9)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基本函数</a:t>
              </a:r>
            </a:p>
          </p:txBody>
        </p:sp>
        <p:sp>
          <p:nvSpPr>
            <p:cNvPr id="45" name="Text Box 92"/>
            <p:cNvSpPr txBox="1">
              <a:spLocks noChangeArrowheads="1"/>
            </p:cNvSpPr>
            <p:nvPr/>
          </p:nvSpPr>
          <p:spPr bwMode="auto">
            <a:xfrm>
              <a:off x="3792" y="2755"/>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(10)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逻辑运算</a:t>
              </a:r>
            </a:p>
          </p:txBody>
        </p:sp>
        <p:sp>
          <p:nvSpPr>
            <p:cNvPr id="46" name="Text Box 93"/>
            <p:cNvSpPr txBox="1">
              <a:spLocks noChangeArrowheads="1"/>
            </p:cNvSpPr>
            <p:nvPr/>
          </p:nvSpPr>
          <p:spPr bwMode="auto">
            <a:xfrm>
              <a:off x="3792" y="3095"/>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注释语句</a:t>
              </a:r>
            </a:p>
          </p:txBody>
        </p:sp>
      </p:grpSp>
      <p:grpSp>
        <p:nvGrpSpPr>
          <p:cNvPr id="47" name="Group 189"/>
          <p:cNvGrpSpPr>
            <a:grpSpLocks/>
          </p:cNvGrpSpPr>
          <p:nvPr/>
        </p:nvGrpSpPr>
        <p:grpSpPr bwMode="auto">
          <a:xfrm>
            <a:off x="3492500" y="2709863"/>
            <a:ext cx="5400675" cy="3240087"/>
            <a:chOff x="2472" y="1661"/>
            <a:chExt cx="3130" cy="2041"/>
          </a:xfrm>
          <a:solidFill>
            <a:srgbClr val="FFFFFF"/>
          </a:solidFill>
        </p:grpSpPr>
        <p:sp>
          <p:nvSpPr>
            <p:cNvPr id="48" name="AutoShape 190"/>
            <p:cNvSpPr>
              <a:spLocks noChangeArrowheads="1"/>
            </p:cNvSpPr>
            <p:nvPr/>
          </p:nvSpPr>
          <p:spPr bwMode="auto">
            <a:xfrm>
              <a:off x="2472" y="1661"/>
              <a:ext cx="3130" cy="2041"/>
            </a:xfrm>
            <a:prstGeom prst="roundRect">
              <a:avLst>
                <a:gd name="adj" fmla="val 5583"/>
              </a:avLst>
            </a:prstGeom>
            <a:grpFill/>
            <a:ln w="57150">
              <a:solidFill>
                <a:srgbClr val="CC6600"/>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p>
              <a:pPr>
                <a:defRPr/>
              </a:pPr>
              <a:endParaRPr lang="zh-CN" altLang="en-US" sz="2000">
                <a:latin typeface="Arial" panose="020B0604020202020204" pitchFamily="34" charset="0"/>
                <a:ea typeface="仿宋" panose="02010609060101010101" pitchFamily="49" charset="-122"/>
                <a:cs typeface="Arial" panose="020B0604020202020204" pitchFamily="34" charset="0"/>
              </a:endParaRPr>
            </a:p>
          </p:txBody>
        </p:sp>
        <p:sp>
          <p:nvSpPr>
            <p:cNvPr id="49" name="Text Box 191"/>
            <p:cNvSpPr txBox="1">
              <a:spLocks noChangeArrowheads="1"/>
            </p:cNvSpPr>
            <p:nvPr/>
          </p:nvSpPr>
          <p:spPr bwMode="auto">
            <a:xfrm>
              <a:off x="2609" y="1797"/>
              <a:ext cx="2856" cy="1687"/>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lnSpc>
                  <a:spcPct val="140000"/>
                </a:lnSpc>
                <a:defRPr/>
              </a:pPr>
              <a:r>
                <a:rPr kumimoji="1" lang="en-US" altLang="zh-CN" sz="2000" b="1" dirty="0">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for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语句：</a:t>
              </a:r>
            </a:p>
            <a:p>
              <a:pPr>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for(</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赋初值表达式</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条件表达式</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p>
            <a:p>
              <a:pPr>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修改表达式</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语句</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p>
            <a:p>
              <a:pPr>
                <a:lnSpc>
                  <a:spcPct val="140000"/>
                </a:lnSpc>
                <a:defRPr/>
              </a:pPr>
              <a:endParaRPr kumimoji="1" lang="en-US" altLang="zh-CN" sz="2000" b="1" dirty="0">
                <a:solidFill>
                  <a:srgbClr val="3333FF"/>
                </a:solidFill>
                <a:latin typeface="Arial" panose="020B0604020202020204" pitchFamily="34" charset="0"/>
                <a:ea typeface="仿宋" panose="02010609060101010101" pitchFamily="49" charset="-122"/>
                <a:cs typeface="Arial" panose="020B0604020202020204" pitchFamily="34" charset="0"/>
              </a:endParaRPr>
            </a:p>
            <a:p>
              <a:pPr>
                <a:lnSpc>
                  <a:spcPct val="140000"/>
                </a:lnSpc>
                <a:defRPr/>
              </a:pPr>
              <a:r>
                <a:rPr kumimoji="1" lang="en-US" altLang="zh-CN" sz="2000" b="1" dirty="0">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while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语句：</a:t>
              </a:r>
            </a:p>
            <a:p>
              <a:pPr>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while(</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条件表达式</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语句</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p>
          </p:txBody>
        </p:sp>
      </p:grpSp>
      <p:grpSp>
        <p:nvGrpSpPr>
          <p:cNvPr id="50" name="Group 192"/>
          <p:cNvGrpSpPr>
            <a:grpSpLocks/>
          </p:cNvGrpSpPr>
          <p:nvPr/>
        </p:nvGrpSpPr>
        <p:grpSpPr bwMode="auto">
          <a:xfrm>
            <a:off x="3492500" y="2709863"/>
            <a:ext cx="5400675" cy="3240087"/>
            <a:chOff x="2472" y="1661"/>
            <a:chExt cx="3130" cy="2041"/>
          </a:xfrm>
        </p:grpSpPr>
        <p:sp>
          <p:nvSpPr>
            <p:cNvPr id="51" name="AutoShape 193"/>
            <p:cNvSpPr>
              <a:spLocks noChangeArrowheads="1"/>
            </p:cNvSpPr>
            <p:nvPr/>
          </p:nvSpPr>
          <p:spPr bwMode="auto">
            <a:xfrm>
              <a:off x="2472" y="1661"/>
              <a:ext cx="3130" cy="2041"/>
            </a:xfrm>
            <a:prstGeom prst="roundRect">
              <a:avLst>
                <a:gd name="adj" fmla="val 5583"/>
              </a:avLst>
            </a:prstGeom>
            <a:solidFill>
              <a:srgbClr val="FFFFFF"/>
            </a:solidFill>
            <a:ln w="57150">
              <a:solidFill>
                <a:srgbClr val="339933"/>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p>
              <a:pPr>
                <a:defRPr/>
              </a:pPr>
              <a:endParaRPr lang="zh-CN" altLang="en-US" sz="2000">
                <a:latin typeface="Arial" panose="020B0604020202020204" pitchFamily="34" charset="0"/>
                <a:ea typeface="仿宋" panose="02010609060101010101" pitchFamily="49" charset="-122"/>
                <a:cs typeface="Arial" panose="020B0604020202020204" pitchFamily="34" charset="0"/>
              </a:endParaRPr>
            </a:p>
          </p:txBody>
        </p:sp>
        <p:sp>
          <p:nvSpPr>
            <p:cNvPr id="52" name="Text Box 194"/>
            <p:cNvSpPr txBox="1">
              <a:spLocks noChangeArrowheads="1"/>
            </p:cNvSpPr>
            <p:nvPr/>
          </p:nvSpPr>
          <p:spPr bwMode="auto">
            <a:xfrm>
              <a:off x="2609" y="1797"/>
              <a:ext cx="2856" cy="1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lnSpc>
                  <a:spcPct val="140000"/>
                </a:lnSpc>
                <a:defRPr/>
              </a:pPr>
              <a:endParaRPr kumimoji="1" lang="en-US" altLang="zh-CN" sz="2000" b="1">
                <a:latin typeface="Arial" panose="020B0604020202020204" pitchFamily="34" charset="0"/>
                <a:ea typeface="仿宋" panose="02010609060101010101" pitchFamily="49" charset="-122"/>
                <a:cs typeface="Arial" panose="020B0604020202020204" pitchFamily="34" charset="0"/>
              </a:endParaRPr>
            </a:p>
            <a:p>
              <a:pPr>
                <a:lnSpc>
                  <a:spcPct val="140000"/>
                </a:lnSpc>
                <a:defRPr/>
              </a:pPr>
              <a:r>
                <a:rPr kumimoji="1" lang="en-US" altLang="zh-CN" sz="2000" b="1">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b="1">
                  <a:latin typeface="Arial" panose="020B0604020202020204" pitchFamily="34" charset="0"/>
                  <a:ea typeface="仿宋" panose="02010609060101010101" pitchFamily="49" charset="-122"/>
                  <a:cs typeface="Arial" panose="020B0604020202020204" pitchFamily="34" charset="0"/>
                </a:rPr>
                <a:t>do-while</a:t>
              </a:r>
              <a:r>
                <a:rPr kumimoji="1" lang="zh-CN" altLang="en-US" sz="2000" b="1">
                  <a:latin typeface="Arial" panose="020B0604020202020204" pitchFamily="34" charset="0"/>
                  <a:ea typeface="仿宋" panose="02010609060101010101" pitchFamily="49" charset="-122"/>
                  <a:cs typeface="Arial" panose="020B0604020202020204" pitchFamily="34" charset="0"/>
                </a:rPr>
                <a:t>语句：</a:t>
              </a:r>
            </a:p>
            <a:p>
              <a:pPr>
                <a:lnSpc>
                  <a:spcPct val="140000"/>
                </a:lnSpc>
                <a:defRPr/>
              </a:pPr>
              <a:r>
                <a:rPr kumimoji="1" lang="zh-CN" altLang="en-US" sz="2000" b="1">
                  <a:latin typeface="Arial" panose="020B0604020202020204" pitchFamily="34" charset="0"/>
                  <a:ea typeface="仿宋" panose="02010609060101010101" pitchFamily="49" charset="-122"/>
                  <a:cs typeface="Arial" panose="020B0604020202020204" pitchFamily="34" charset="0"/>
                </a:rPr>
                <a:t>   </a:t>
              </a:r>
              <a:r>
                <a:rPr kumimoji="1" lang="en-US" altLang="zh-CN" sz="2000" b="1">
                  <a:latin typeface="Arial" panose="020B0604020202020204" pitchFamily="34" charset="0"/>
                  <a:ea typeface="仿宋" panose="02010609060101010101" pitchFamily="49" charset="-122"/>
                  <a:cs typeface="Arial" panose="020B0604020202020204" pitchFamily="34" charset="0"/>
                </a:rPr>
                <a:t>do  {</a:t>
              </a:r>
            </a:p>
            <a:p>
              <a:pPr>
                <a:lnSpc>
                  <a:spcPct val="140000"/>
                </a:lnSpc>
                <a:defRPr/>
              </a:pP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语句序列</a:t>
              </a:r>
              <a:r>
                <a:rPr kumimoji="1" lang="en-US" altLang="zh-CN" sz="2000" b="1">
                  <a:latin typeface="Arial" panose="020B0604020202020204" pitchFamily="34" charset="0"/>
                  <a:ea typeface="仿宋" panose="02010609060101010101" pitchFamily="49" charset="-122"/>
                  <a:cs typeface="Arial" panose="020B0604020202020204" pitchFamily="34" charset="0"/>
                </a:rPr>
                <a:t>;</a:t>
              </a:r>
            </a:p>
            <a:p>
              <a:pPr>
                <a:lnSpc>
                  <a:spcPct val="140000"/>
                </a:lnSpc>
                <a:defRPr/>
              </a:pPr>
              <a:r>
                <a:rPr kumimoji="1" lang="en-US" altLang="zh-CN" sz="2000" b="1">
                  <a:latin typeface="Arial" panose="020B0604020202020204" pitchFamily="34" charset="0"/>
                  <a:ea typeface="仿宋" panose="02010609060101010101" pitchFamily="49" charset="-122"/>
                  <a:cs typeface="Arial" panose="020B0604020202020204" pitchFamily="34" charset="0"/>
                </a:rPr>
                <a:t>   } while(</a:t>
              </a:r>
              <a:r>
                <a:rPr kumimoji="1" lang="zh-CN" altLang="en-US" sz="2000" b="1">
                  <a:latin typeface="Arial" panose="020B0604020202020204" pitchFamily="34" charset="0"/>
                  <a:ea typeface="仿宋" panose="02010609060101010101" pitchFamily="49" charset="-122"/>
                  <a:cs typeface="Arial" panose="020B0604020202020204" pitchFamily="34" charset="0"/>
                </a:rPr>
                <a:t>条件表达式</a:t>
              </a:r>
              <a:r>
                <a:rPr kumimoji="1" lang="en-US" altLang="zh-CN" sz="2000" b="1">
                  <a:latin typeface="Arial" panose="020B0604020202020204" pitchFamily="34" charset="0"/>
                  <a:ea typeface="仿宋" panose="02010609060101010101" pitchFamily="49" charset="-122"/>
                  <a:cs typeface="Arial" panose="020B0604020202020204" pitchFamily="34" charset="0"/>
                </a:rPr>
                <a:t>);</a:t>
              </a:r>
              <a:r>
                <a:rPr kumimoji="1" lang="en-US" altLang="zh-CN" sz="2000">
                  <a:latin typeface="Arial" panose="020B0604020202020204" pitchFamily="34" charset="0"/>
                  <a:ea typeface="仿宋" panose="02010609060101010101" pitchFamily="49" charset="-122"/>
                  <a:cs typeface="Arial" panose="020B0604020202020204" pitchFamily="34" charset="0"/>
                </a:rPr>
                <a:t> </a:t>
              </a:r>
            </a:p>
          </p:txBody>
        </p:sp>
      </p:grpSp>
      <p:grpSp>
        <p:nvGrpSpPr>
          <p:cNvPr id="32" name="组合 31"/>
          <p:cNvGrpSpPr/>
          <p:nvPr/>
        </p:nvGrpSpPr>
        <p:grpSpPr>
          <a:xfrm>
            <a:off x="34925" y="92075"/>
            <a:ext cx="8858250" cy="2257426"/>
            <a:chOff x="34925" y="92075"/>
            <a:chExt cx="8858250" cy="2257426"/>
          </a:xfrm>
        </p:grpSpPr>
        <p:grpSp>
          <p:nvGrpSpPr>
            <p:cNvPr id="33" name="组合 7"/>
            <p:cNvGrpSpPr>
              <a:grpSpLocks/>
            </p:cNvGrpSpPr>
            <p:nvPr/>
          </p:nvGrpSpPr>
          <p:grpSpPr bwMode="auto">
            <a:xfrm>
              <a:off x="34925" y="92075"/>
              <a:ext cx="7632700" cy="1104900"/>
              <a:chOff x="34925" y="92075"/>
              <a:chExt cx="7632700" cy="1104900"/>
            </a:xfrm>
          </p:grpSpPr>
          <p:grpSp>
            <p:nvGrpSpPr>
              <p:cNvPr id="56" name="Group 36"/>
              <p:cNvGrpSpPr>
                <a:grpSpLocks/>
              </p:cNvGrpSpPr>
              <p:nvPr/>
            </p:nvGrpSpPr>
            <p:grpSpPr bwMode="auto">
              <a:xfrm>
                <a:off x="107950" y="700088"/>
                <a:ext cx="2563813" cy="496887"/>
                <a:chOff x="113" y="441"/>
                <a:chExt cx="1615" cy="313"/>
              </a:xfrm>
            </p:grpSpPr>
            <p:sp>
              <p:nvSpPr>
                <p:cNvPr id="60"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1.4.2  </a:t>
                  </a:r>
                  <a:r>
                    <a:rPr kumimoji="1" lang="zh-CN" altLang="en-US" sz="2200" b="1">
                      <a:solidFill>
                        <a:srgbClr val="3333FF"/>
                      </a:solidFill>
                      <a:latin typeface="Arial" panose="020B0604020202020204" pitchFamily="34" charset="0"/>
                      <a:ea typeface="黑体" panose="02010609060101010101" pitchFamily="49" charset="-122"/>
                    </a:rPr>
                    <a:t>算法描述</a:t>
                  </a:r>
                </a:p>
              </p:txBody>
            </p:sp>
            <p:sp>
              <p:nvSpPr>
                <p:cNvPr id="61"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57" name="组合 4"/>
              <p:cNvGrpSpPr>
                <a:grpSpLocks/>
              </p:cNvGrpSpPr>
              <p:nvPr/>
            </p:nvGrpSpPr>
            <p:grpSpPr bwMode="auto">
              <a:xfrm>
                <a:off x="34925" y="92075"/>
                <a:ext cx="7632700" cy="457200"/>
                <a:chOff x="34925" y="92075"/>
                <a:chExt cx="7632700" cy="457200"/>
              </a:xfrm>
            </p:grpSpPr>
            <p:sp>
              <p:nvSpPr>
                <p:cNvPr id="58"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9"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34" name="Group 15"/>
            <p:cNvGrpSpPr>
              <a:grpSpLocks/>
            </p:cNvGrpSpPr>
            <p:nvPr/>
          </p:nvGrpSpPr>
          <p:grpSpPr bwMode="auto">
            <a:xfrm>
              <a:off x="204788" y="1531730"/>
              <a:ext cx="8688387" cy="817771"/>
              <a:chOff x="129" y="930"/>
              <a:chExt cx="5473" cy="958"/>
            </a:xfrm>
          </p:grpSpPr>
          <p:sp>
            <p:nvSpPr>
              <p:cNvPr id="54" name="Rectangle 16"/>
              <p:cNvSpPr>
                <a:spLocks noChangeArrowheads="1"/>
              </p:cNvSpPr>
              <p:nvPr/>
            </p:nvSpPr>
            <p:spPr bwMode="auto">
              <a:xfrm>
                <a:off x="129" y="960"/>
                <a:ext cx="5473" cy="928"/>
              </a:xfrm>
              <a:prstGeom prst="rect">
                <a:avLst/>
              </a:prstGeom>
              <a:gradFill rotWithShape="0">
                <a:gsLst>
                  <a:gs pos="0">
                    <a:srgbClr val="FFCCFF"/>
                  </a:gs>
                  <a:gs pos="50000">
                    <a:srgbClr val="FFFFFF"/>
                  </a:gs>
                  <a:gs pos="100000">
                    <a:srgbClr val="FFCCFF"/>
                  </a:gs>
                </a:gsLst>
                <a:lin ang="2700000" scaled="1"/>
              </a:gradFill>
              <a:ln w="57150">
                <a:solidFill>
                  <a:srgbClr val="FF33CC"/>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b="1">
                  <a:solidFill>
                    <a:srgbClr val="333399"/>
                  </a:solidFill>
                  <a:latin typeface="Arial" panose="020B0604020202020204" pitchFamily="34" charset="0"/>
                  <a:ea typeface="仿宋_GB2312" pitchFamily="49" charset="-122"/>
                  <a:cs typeface="Arial" panose="020B0604020202020204" pitchFamily="34" charset="0"/>
                </a:endParaRPr>
              </a:p>
            </p:txBody>
          </p:sp>
          <p:sp>
            <p:nvSpPr>
              <p:cNvPr id="55" name="Text Box 17"/>
              <p:cNvSpPr txBox="1">
                <a:spLocks noChangeArrowheads="1"/>
              </p:cNvSpPr>
              <p:nvPr/>
            </p:nvSpPr>
            <p:spPr bwMode="auto">
              <a:xfrm>
                <a:off x="230" y="930"/>
                <a:ext cx="5271" cy="718"/>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FF00FF"/>
                    </a:solidFill>
                    <a:ea typeface="仿宋" panose="02010609060101010101" pitchFamily="49" charset="-122"/>
                    <a:cs typeface="Arial" panose="020B0604020202020204" pitchFamily="34" charset="0"/>
                  </a:rPr>
                  <a:t>        </a:t>
                </a:r>
                <a:r>
                  <a:rPr kumimoji="1" lang="zh-CN" altLang="en-US" sz="2000" b="1" dirty="0" smtClean="0">
                    <a:solidFill>
                      <a:srgbClr val="FF00FF"/>
                    </a:solidFill>
                    <a:ea typeface="仿宋" panose="02010609060101010101" pitchFamily="49" charset="-122"/>
                    <a:cs typeface="Arial" panose="020B0604020202020204" pitchFamily="34" charset="0"/>
                  </a:rPr>
                  <a:t>精选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语言的一个核心子集，利用了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对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的部分扩展功能。</a:t>
                </a:r>
                <a:endParaRPr kumimoji="1" lang="zh-CN" altLang="en-US" sz="2000" dirty="0" smtClean="0">
                  <a:solidFill>
                    <a:srgbClr val="FF00FF"/>
                  </a:solidFill>
                  <a:ea typeface="仿宋" panose="02010609060101010101" pitchFamily="49" charset="-122"/>
                  <a:cs typeface="Arial" panose="020B0604020202020204" pitchFamily="34" charset="0"/>
                </a:endParaRPr>
              </a:p>
            </p:txBody>
          </p:sp>
        </p:grpSp>
        <p:sp>
          <p:nvSpPr>
            <p:cNvPr id="53" name="AutoShape 14"/>
            <p:cNvSpPr>
              <a:spLocks noChangeArrowheads="1"/>
            </p:cNvSpPr>
            <p:nvPr/>
          </p:nvSpPr>
          <p:spPr bwMode="auto">
            <a:xfrm flipH="1">
              <a:off x="6732588" y="981075"/>
              <a:ext cx="2159000" cy="649288"/>
            </a:xfrm>
            <a:prstGeom prst="flowChartMagneticTape">
              <a:avLst/>
            </a:prstGeom>
            <a:gradFill rotWithShape="1">
              <a:gsLst>
                <a:gs pos="0">
                  <a:srgbClr val="FFCCFF"/>
                </a:gs>
                <a:gs pos="100000">
                  <a:srgbClr val="FFFFFF"/>
                </a:gs>
              </a:gsLst>
              <a:lin ang="0" scaled="1"/>
            </a:gradFill>
            <a:ln w="57150">
              <a:solidFill>
                <a:srgbClr val="FF33CC"/>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33CC"/>
                  </a:solidFill>
                  <a:latin typeface="Arial" panose="020B0604020202020204" pitchFamily="34" charset="0"/>
                  <a:ea typeface="方正舒体" panose="02010601030101010101" pitchFamily="2" charset="-122"/>
                  <a:cs typeface="Arial" panose="020B0604020202020204" pitchFamily="34" charset="0"/>
                </a:rPr>
                <a:t>描述说明</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1000"/>
                                        <p:tgtEl>
                                          <p:spTgt spid="35"/>
                                        </p:tgtEl>
                                      </p:cBhvr>
                                    </p:animEffect>
                                  </p:childTnLst>
                                </p:cTn>
                              </p:par>
                              <p:par>
                                <p:cTn id="8" presetID="22" presetClass="entr" presetSubtype="8"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left)">
                                      <p:cBhvr>
                                        <p:cTn id="10" dur="1000"/>
                                        <p:tgtEl>
                                          <p:spTgt spid="4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left)">
                                      <p:cBhvr>
                                        <p:cTn id="15"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68"/>
          <p:cNvGrpSpPr>
            <a:grpSpLocks/>
          </p:cNvGrpSpPr>
          <p:nvPr/>
        </p:nvGrpSpPr>
        <p:grpSpPr bwMode="auto">
          <a:xfrm>
            <a:off x="93663" y="2781300"/>
            <a:ext cx="8799512" cy="2566988"/>
            <a:chOff x="59" y="1752"/>
            <a:chExt cx="5543" cy="1617"/>
          </a:xfrm>
        </p:grpSpPr>
        <p:sp>
          <p:nvSpPr>
            <p:cNvPr id="33" name="Text Box 69"/>
            <p:cNvSpPr txBox="1">
              <a:spLocks noChangeArrowheads="1"/>
            </p:cNvSpPr>
            <p:nvPr/>
          </p:nvSpPr>
          <p:spPr bwMode="auto">
            <a:xfrm>
              <a:off x="59" y="1752"/>
              <a:ext cx="231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数据类型定义</a:t>
              </a:r>
            </a:p>
          </p:txBody>
        </p:sp>
        <p:sp>
          <p:nvSpPr>
            <p:cNvPr id="34" name="Text Box 70"/>
            <p:cNvSpPr txBox="1">
              <a:spLocks noChangeArrowheads="1"/>
            </p:cNvSpPr>
            <p:nvPr/>
          </p:nvSpPr>
          <p:spPr bwMode="auto">
            <a:xfrm>
              <a:off x="67" y="2074"/>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(2)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基本操作算法描述</a:t>
              </a:r>
            </a:p>
          </p:txBody>
        </p:sp>
        <p:sp>
          <p:nvSpPr>
            <p:cNvPr id="53" name="Text Box 71"/>
            <p:cNvSpPr txBox="1">
              <a:spLocks noChangeArrowheads="1"/>
            </p:cNvSpPr>
            <p:nvPr/>
          </p:nvSpPr>
          <p:spPr bwMode="auto">
            <a:xfrm>
              <a:off x="64" y="2415"/>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(3)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内存动态分配与释放</a:t>
              </a:r>
            </a:p>
          </p:txBody>
        </p:sp>
        <p:sp>
          <p:nvSpPr>
            <p:cNvPr id="54" name="Text Box 72"/>
            <p:cNvSpPr txBox="1">
              <a:spLocks noChangeArrowheads="1"/>
            </p:cNvSpPr>
            <p:nvPr/>
          </p:nvSpPr>
          <p:spPr bwMode="auto">
            <a:xfrm>
              <a:off x="64" y="2755"/>
              <a:ext cx="223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(4)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赋值语句</a:t>
              </a:r>
            </a:p>
          </p:txBody>
        </p:sp>
        <p:sp>
          <p:nvSpPr>
            <p:cNvPr id="55" name="Text Box 73"/>
            <p:cNvSpPr txBox="1">
              <a:spLocks noChangeArrowheads="1"/>
            </p:cNvSpPr>
            <p:nvPr/>
          </p:nvSpPr>
          <p:spPr bwMode="auto">
            <a:xfrm>
              <a:off x="64" y="3117"/>
              <a:ext cx="231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(5)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选择语句</a:t>
              </a:r>
            </a:p>
          </p:txBody>
        </p:sp>
        <p:sp>
          <p:nvSpPr>
            <p:cNvPr id="57" name="Text Box 75"/>
            <p:cNvSpPr txBox="1">
              <a:spLocks noChangeArrowheads="1"/>
            </p:cNvSpPr>
            <p:nvPr/>
          </p:nvSpPr>
          <p:spPr bwMode="auto">
            <a:xfrm>
              <a:off x="3787" y="1757"/>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chemeClr val="tx2"/>
                  </a:solidFill>
                  <a:latin typeface="Arial" panose="020B0604020202020204" pitchFamily="34" charset="0"/>
                  <a:ea typeface="仿宋" panose="02010609060101010101" pitchFamily="49" charset="-122"/>
                  <a:cs typeface="Arial" panose="020B0604020202020204" pitchFamily="34" charset="0"/>
                </a:rPr>
                <a:t> (7)   </a:t>
              </a:r>
              <a:r>
                <a:rPr kumimoji="1" lang="zh-CN" altLang="en-US" sz="2000" b="1">
                  <a:solidFill>
                    <a:schemeClr val="tx2"/>
                  </a:solidFill>
                  <a:latin typeface="Arial" panose="020B0604020202020204" pitchFamily="34" charset="0"/>
                  <a:ea typeface="仿宋" panose="02010609060101010101" pitchFamily="49" charset="-122"/>
                  <a:cs typeface="Arial" panose="020B0604020202020204" pitchFamily="34" charset="0"/>
                </a:rPr>
                <a:t>结束语句</a:t>
              </a:r>
            </a:p>
          </p:txBody>
        </p:sp>
        <p:sp>
          <p:nvSpPr>
            <p:cNvPr id="58" name="Text Box 76"/>
            <p:cNvSpPr txBox="1">
              <a:spLocks noChangeArrowheads="1"/>
            </p:cNvSpPr>
            <p:nvPr/>
          </p:nvSpPr>
          <p:spPr bwMode="auto">
            <a:xfrm>
              <a:off x="3792" y="2074"/>
              <a:ext cx="1742"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(8)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输入和输出语句</a:t>
              </a:r>
            </a:p>
          </p:txBody>
        </p:sp>
        <p:sp>
          <p:nvSpPr>
            <p:cNvPr id="59" name="Text Box 77"/>
            <p:cNvSpPr txBox="1">
              <a:spLocks noChangeArrowheads="1"/>
            </p:cNvSpPr>
            <p:nvPr/>
          </p:nvSpPr>
          <p:spPr bwMode="auto">
            <a:xfrm>
              <a:off x="3792" y="2415"/>
              <a:ext cx="181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(9)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基本函数</a:t>
              </a:r>
            </a:p>
          </p:txBody>
        </p:sp>
        <p:sp>
          <p:nvSpPr>
            <p:cNvPr id="60" name="Text Box 78"/>
            <p:cNvSpPr txBox="1">
              <a:spLocks noChangeArrowheads="1"/>
            </p:cNvSpPr>
            <p:nvPr/>
          </p:nvSpPr>
          <p:spPr bwMode="auto">
            <a:xfrm>
              <a:off x="3792" y="2755"/>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(10)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逻辑运算</a:t>
              </a:r>
            </a:p>
          </p:txBody>
        </p:sp>
        <p:sp>
          <p:nvSpPr>
            <p:cNvPr id="61" name="Text Box 79"/>
            <p:cNvSpPr txBox="1">
              <a:spLocks noChangeArrowheads="1"/>
            </p:cNvSpPr>
            <p:nvPr/>
          </p:nvSpPr>
          <p:spPr bwMode="auto">
            <a:xfrm>
              <a:off x="3792" y="3095"/>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注释语句</a:t>
              </a:r>
            </a:p>
          </p:txBody>
        </p:sp>
      </p:grpSp>
      <p:grpSp>
        <p:nvGrpSpPr>
          <p:cNvPr id="62" name="Group 166"/>
          <p:cNvGrpSpPr>
            <a:grpSpLocks/>
          </p:cNvGrpSpPr>
          <p:nvPr/>
        </p:nvGrpSpPr>
        <p:grpSpPr bwMode="auto">
          <a:xfrm>
            <a:off x="250825" y="2709863"/>
            <a:ext cx="5545138" cy="2700337"/>
            <a:chOff x="2472" y="1661"/>
            <a:chExt cx="3130" cy="2041"/>
          </a:xfrm>
        </p:grpSpPr>
        <p:sp>
          <p:nvSpPr>
            <p:cNvPr id="63" name="AutoShape 167"/>
            <p:cNvSpPr>
              <a:spLocks noChangeArrowheads="1"/>
            </p:cNvSpPr>
            <p:nvPr/>
          </p:nvSpPr>
          <p:spPr bwMode="auto">
            <a:xfrm>
              <a:off x="2472" y="1661"/>
              <a:ext cx="3130" cy="2041"/>
            </a:xfrm>
            <a:prstGeom prst="roundRect">
              <a:avLst>
                <a:gd name="adj" fmla="val 5583"/>
              </a:avLst>
            </a:prstGeom>
            <a:solidFill>
              <a:srgbClr val="FFFFFF"/>
            </a:solidFill>
            <a:ln w="57150">
              <a:solidFill>
                <a:srgbClr val="CC6600"/>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p>
              <a:pPr>
                <a:defRPr/>
              </a:pPr>
              <a:endParaRPr lang="zh-CN" altLang="en-US" sz="2000">
                <a:latin typeface="Arial" panose="020B0604020202020204" pitchFamily="34" charset="0"/>
                <a:ea typeface="仿宋" panose="02010609060101010101" pitchFamily="49" charset="-122"/>
                <a:cs typeface="Arial" panose="020B0604020202020204" pitchFamily="34" charset="0"/>
              </a:endParaRPr>
            </a:p>
          </p:txBody>
        </p:sp>
        <p:sp>
          <p:nvSpPr>
            <p:cNvPr id="64" name="Text Box 168"/>
            <p:cNvSpPr txBox="1">
              <a:spLocks noChangeArrowheads="1"/>
            </p:cNvSpPr>
            <p:nvPr/>
          </p:nvSpPr>
          <p:spPr bwMode="auto">
            <a:xfrm>
              <a:off x="2609" y="1785"/>
              <a:ext cx="2856" cy="1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lnSpc>
                  <a:spcPct val="140000"/>
                </a:lnSpc>
                <a:defRPr/>
              </a:pPr>
              <a:r>
                <a:rPr kumimoji="1" lang="en-US" altLang="zh-CN" sz="2000" b="1" dirty="0">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函数结束语句：</a:t>
              </a:r>
            </a:p>
            <a:p>
              <a:pPr>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return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表达式</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p>
            <a:p>
              <a:pPr>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return;</a:t>
              </a:r>
              <a:endParaRPr kumimoji="1" lang="en-US" altLang="zh-CN" sz="2000" b="1" dirty="0">
                <a:solidFill>
                  <a:srgbClr val="3333FF"/>
                </a:solidFill>
                <a:latin typeface="Arial" panose="020B0604020202020204" pitchFamily="34" charset="0"/>
                <a:ea typeface="仿宋" panose="02010609060101010101" pitchFamily="49" charset="-122"/>
                <a:cs typeface="Arial" panose="020B0604020202020204" pitchFamily="34" charset="0"/>
              </a:endParaRPr>
            </a:p>
            <a:p>
              <a:pPr>
                <a:lnSpc>
                  <a:spcPct val="140000"/>
                </a:lnSpc>
                <a:spcBef>
                  <a:spcPts val="1200"/>
                </a:spcBef>
                <a:defRPr/>
              </a:pPr>
              <a:r>
                <a:rPr kumimoji="1" lang="en-US" altLang="zh-CN" sz="2000" b="1" dirty="0">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case</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结束语句：</a:t>
              </a:r>
            </a:p>
            <a:p>
              <a:pPr>
                <a:lnSpc>
                  <a:spcPct val="140000"/>
                </a:lnSpc>
                <a:defRPr/>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break;</a:t>
              </a:r>
              <a:r>
                <a:rPr kumimoji="1" lang="en-US" altLang="zh-CN" sz="2000" dirty="0">
                  <a:latin typeface="Arial" panose="020B0604020202020204" pitchFamily="34" charset="0"/>
                  <a:ea typeface="仿宋" panose="02010609060101010101" pitchFamily="49" charset="-122"/>
                  <a:cs typeface="Arial" panose="020B0604020202020204" pitchFamily="34" charset="0"/>
                </a:rPr>
                <a:t> </a:t>
              </a:r>
            </a:p>
          </p:txBody>
        </p:sp>
      </p:grpSp>
      <p:grpSp>
        <p:nvGrpSpPr>
          <p:cNvPr id="28" name="组合 27"/>
          <p:cNvGrpSpPr/>
          <p:nvPr/>
        </p:nvGrpSpPr>
        <p:grpSpPr>
          <a:xfrm>
            <a:off x="34925" y="92075"/>
            <a:ext cx="8858250" cy="2257426"/>
            <a:chOff x="34925" y="92075"/>
            <a:chExt cx="8858250" cy="2257426"/>
          </a:xfrm>
        </p:grpSpPr>
        <p:grpSp>
          <p:nvGrpSpPr>
            <p:cNvPr id="29" name="组合 7"/>
            <p:cNvGrpSpPr>
              <a:grpSpLocks/>
            </p:cNvGrpSpPr>
            <p:nvPr/>
          </p:nvGrpSpPr>
          <p:grpSpPr bwMode="auto">
            <a:xfrm>
              <a:off x="34925" y="92075"/>
              <a:ext cx="7632700" cy="1104900"/>
              <a:chOff x="34925" y="92075"/>
              <a:chExt cx="7632700" cy="1104900"/>
            </a:xfrm>
          </p:grpSpPr>
          <p:grpSp>
            <p:nvGrpSpPr>
              <p:cNvPr id="37" name="Group 36"/>
              <p:cNvGrpSpPr>
                <a:grpSpLocks/>
              </p:cNvGrpSpPr>
              <p:nvPr/>
            </p:nvGrpSpPr>
            <p:grpSpPr bwMode="auto">
              <a:xfrm>
                <a:off x="107950" y="700088"/>
                <a:ext cx="2563813" cy="496887"/>
                <a:chOff x="113" y="441"/>
                <a:chExt cx="1615" cy="313"/>
              </a:xfrm>
            </p:grpSpPr>
            <p:sp>
              <p:nvSpPr>
                <p:cNvPr id="41"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1.4.2  </a:t>
                  </a:r>
                  <a:r>
                    <a:rPr kumimoji="1" lang="zh-CN" altLang="en-US" sz="2200" b="1">
                      <a:solidFill>
                        <a:srgbClr val="3333FF"/>
                      </a:solidFill>
                      <a:latin typeface="Arial" panose="020B0604020202020204" pitchFamily="34" charset="0"/>
                      <a:ea typeface="黑体" panose="02010609060101010101" pitchFamily="49" charset="-122"/>
                    </a:rPr>
                    <a:t>算法描述</a:t>
                  </a:r>
                </a:p>
              </p:txBody>
            </p:sp>
            <p:sp>
              <p:nvSpPr>
                <p:cNvPr id="42"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38" name="组合 4"/>
              <p:cNvGrpSpPr>
                <a:grpSpLocks/>
              </p:cNvGrpSpPr>
              <p:nvPr/>
            </p:nvGrpSpPr>
            <p:grpSpPr bwMode="auto">
              <a:xfrm>
                <a:off x="34925" y="92075"/>
                <a:ext cx="7632700" cy="457200"/>
                <a:chOff x="34925" y="92075"/>
                <a:chExt cx="7632700" cy="457200"/>
              </a:xfrm>
            </p:grpSpPr>
            <p:sp>
              <p:nvSpPr>
                <p:cNvPr id="39"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0"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30" name="Group 15"/>
            <p:cNvGrpSpPr>
              <a:grpSpLocks/>
            </p:cNvGrpSpPr>
            <p:nvPr/>
          </p:nvGrpSpPr>
          <p:grpSpPr bwMode="auto">
            <a:xfrm>
              <a:off x="204788" y="1531730"/>
              <a:ext cx="8688387" cy="817771"/>
              <a:chOff x="129" y="930"/>
              <a:chExt cx="5473" cy="958"/>
            </a:xfrm>
          </p:grpSpPr>
          <p:sp>
            <p:nvSpPr>
              <p:cNvPr id="35" name="Rectangle 16"/>
              <p:cNvSpPr>
                <a:spLocks noChangeArrowheads="1"/>
              </p:cNvSpPr>
              <p:nvPr/>
            </p:nvSpPr>
            <p:spPr bwMode="auto">
              <a:xfrm>
                <a:off x="129" y="960"/>
                <a:ext cx="5473" cy="928"/>
              </a:xfrm>
              <a:prstGeom prst="rect">
                <a:avLst/>
              </a:prstGeom>
              <a:gradFill rotWithShape="0">
                <a:gsLst>
                  <a:gs pos="0">
                    <a:srgbClr val="FFCCFF"/>
                  </a:gs>
                  <a:gs pos="50000">
                    <a:srgbClr val="FFFFFF"/>
                  </a:gs>
                  <a:gs pos="100000">
                    <a:srgbClr val="FFCCFF"/>
                  </a:gs>
                </a:gsLst>
                <a:lin ang="2700000" scaled="1"/>
              </a:gradFill>
              <a:ln w="57150">
                <a:solidFill>
                  <a:srgbClr val="FF33CC"/>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b="1">
                  <a:solidFill>
                    <a:srgbClr val="333399"/>
                  </a:solidFill>
                  <a:latin typeface="Arial" panose="020B0604020202020204" pitchFamily="34" charset="0"/>
                  <a:ea typeface="仿宋_GB2312" pitchFamily="49" charset="-122"/>
                  <a:cs typeface="Arial" panose="020B0604020202020204" pitchFamily="34" charset="0"/>
                </a:endParaRPr>
              </a:p>
            </p:txBody>
          </p:sp>
          <p:sp>
            <p:nvSpPr>
              <p:cNvPr id="36" name="Text Box 17"/>
              <p:cNvSpPr txBox="1">
                <a:spLocks noChangeArrowheads="1"/>
              </p:cNvSpPr>
              <p:nvPr/>
            </p:nvSpPr>
            <p:spPr bwMode="auto">
              <a:xfrm>
                <a:off x="230" y="930"/>
                <a:ext cx="5271" cy="718"/>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FF00FF"/>
                    </a:solidFill>
                    <a:ea typeface="仿宋" panose="02010609060101010101" pitchFamily="49" charset="-122"/>
                    <a:cs typeface="Arial" panose="020B0604020202020204" pitchFamily="34" charset="0"/>
                  </a:rPr>
                  <a:t>        </a:t>
                </a:r>
                <a:r>
                  <a:rPr kumimoji="1" lang="zh-CN" altLang="en-US" sz="2000" b="1" dirty="0" smtClean="0">
                    <a:solidFill>
                      <a:srgbClr val="FF00FF"/>
                    </a:solidFill>
                    <a:ea typeface="仿宋" panose="02010609060101010101" pitchFamily="49" charset="-122"/>
                    <a:cs typeface="Arial" panose="020B0604020202020204" pitchFamily="34" charset="0"/>
                  </a:rPr>
                  <a:t>精选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语言的一个核心子集，利用了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对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的部分扩展功能。</a:t>
                </a:r>
                <a:endParaRPr kumimoji="1" lang="zh-CN" altLang="en-US" sz="2000" dirty="0" smtClean="0">
                  <a:solidFill>
                    <a:srgbClr val="FF00FF"/>
                  </a:solidFill>
                  <a:ea typeface="仿宋" panose="02010609060101010101" pitchFamily="49" charset="-122"/>
                  <a:cs typeface="Arial" panose="020B0604020202020204" pitchFamily="34" charset="0"/>
                </a:endParaRPr>
              </a:p>
            </p:txBody>
          </p:sp>
        </p:grpSp>
        <p:sp>
          <p:nvSpPr>
            <p:cNvPr id="31" name="AutoShape 14"/>
            <p:cNvSpPr>
              <a:spLocks noChangeArrowheads="1"/>
            </p:cNvSpPr>
            <p:nvPr/>
          </p:nvSpPr>
          <p:spPr bwMode="auto">
            <a:xfrm flipH="1">
              <a:off x="6732588" y="981075"/>
              <a:ext cx="2159000" cy="649288"/>
            </a:xfrm>
            <a:prstGeom prst="flowChartMagneticTape">
              <a:avLst/>
            </a:prstGeom>
            <a:gradFill rotWithShape="1">
              <a:gsLst>
                <a:gs pos="0">
                  <a:srgbClr val="FFCCFF"/>
                </a:gs>
                <a:gs pos="100000">
                  <a:srgbClr val="FFFFFF"/>
                </a:gs>
              </a:gsLst>
              <a:lin ang="0" scaled="1"/>
            </a:gradFill>
            <a:ln w="57150">
              <a:solidFill>
                <a:srgbClr val="FF33CC"/>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33CC"/>
                  </a:solidFill>
                  <a:latin typeface="Arial" panose="020B0604020202020204" pitchFamily="34" charset="0"/>
                  <a:ea typeface="方正舒体" panose="02010601030101010101" pitchFamily="2" charset="-122"/>
                  <a:cs typeface="Arial" panose="020B0604020202020204" pitchFamily="34" charset="0"/>
                </a:rPr>
                <a:t>描述说明</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right)">
                                      <p:cBhvr>
                                        <p:cTn id="7" dur="1000"/>
                                        <p:tgtEl>
                                          <p:spTgt spid="32"/>
                                        </p:tgtEl>
                                      </p:cBhvr>
                                    </p:animEffect>
                                  </p:childTnLst>
                                </p:cTn>
                              </p:par>
                              <p:par>
                                <p:cTn id="8" presetID="22" presetClass="entr" presetSubtype="2" fill="hold"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wipe(right)">
                                      <p:cBhvr>
                                        <p:cTn id="10"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55"/>
          <p:cNvGrpSpPr>
            <a:grpSpLocks/>
          </p:cNvGrpSpPr>
          <p:nvPr/>
        </p:nvGrpSpPr>
        <p:grpSpPr bwMode="auto">
          <a:xfrm>
            <a:off x="93663" y="2781300"/>
            <a:ext cx="8799512" cy="2566988"/>
            <a:chOff x="59" y="1752"/>
            <a:chExt cx="5543" cy="1617"/>
          </a:xfrm>
        </p:grpSpPr>
        <p:sp>
          <p:nvSpPr>
            <p:cNvPr id="30" name="Text Box 56"/>
            <p:cNvSpPr txBox="1">
              <a:spLocks noChangeArrowheads="1"/>
            </p:cNvSpPr>
            <p:nvPr/>
          </p:nvSpPr>
          <p:spPr bwMode="auto">
            <a:xfrm>
              <a:off x="59" y="1752"/>
              <a:ext cx="231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数据类型定义</a:t>
              </a:r>
            </a:p>
          </p:txBody>
        </p:sp>
        <p:sp>
          <p:nvSpPr>
            <p:cNvPr id="31" name="Text Box 57"/>
            <p:cNvSpPr txBox="1">
              <a:spLocks noChangeArrowheads="1"/>
            </p:cNvSpPr>
            <p:nvPr/>
          </p:nvSpPr>
          <p:spPr bwMode="auto">
            <a:xfrm>
              <a:off x="67" y="2074"/>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(2)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基本操作算法描述</a:t>
              </a:r>
            </a:p>
          </p:txBody>
        </p:sp>
        <p:sp>
          <p:nvSpPr>
            <p:cNvPr id="35" name="Text Box 58"/>
            <p:cNvSpPr txBox="1">
              <a:spLocks noChangeArrowheads="1"/>
            </p:cNvSpPr>
            <p:nvPr/>
          </p:nvSpPr>
          <p:spPr bwMode="auto">
            <a:xfrm>
              <a:off x="64" y="2415"/>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(3)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内存动态分配与释放</a:t>
              </a:r>
            </a:p>
          </p:txBody>
        </p:sp>
        <p:sp>
          <p:nvSpPr>
            <p:cNvPr id="36" name="Text Box 59"/>
            <p:cNvSpPr txBox="1">
              <a:spLocks noChangeArrowheads="1"/>
            </p:cNvSpPr>
            <p:nvPr/>
          </p:nvSpPr>
          <p:spPr bwMode="auto">
            <a:xfrm>
              <a:off x="64" y="2755"/>
              <a:ext cx="223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(4)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赋值语句</a:t>
              </a:r>
            </a:p>
          </p:txBody>
        </p:sp>
        <p:sp>
          <p:nvSpPr>
            <p:cNvPr id="37" name="Text Box 60"/>
            <p:cNvSpPr txBox="1">
              <a:spLocks noChangeArrowheads="1"/>
            </p:cNvSpPr>
            <p:nvPr/>
          </p:nvSpPr>
          <p:spPr bwMode="auto">
            <a:xfrm>
              <a:off x="64" y="3117"/>
              <a:ext cx="231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(5)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选择语句</a:t>
              </a:r>
            </a:p>
          </p:txBody>
        </p:sp>
        <p:sp>
          <p:nvSpPr>
            <p:cNvPr id="39" name="Text Box 62"/>
            <p:cNvSpPr txBox="1">
              <a:spLocks noChangeArrowheads="1"/>
            </p:cNvSpPr>
            <p:nvPr/>
          </p:nvSpPr>
          <p:spPr bwMode="auto">
            <a:xfrm>
              <a:off x="3787" y="1757"/>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(7)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结束语句</a:t>
              </a:r>
            </a:p>
          </p:txBody>
        </p:sp>
        <p:sp>
          <p:nvSpPr>
            <p:cNvPr id="40" name="Text Box 63"/>
            <p:cNvSpPr txBox="1">
              <a:spLocks noChangeArrowheads="1"/>
            </p:cNvSpPr>
            <p:nvPr/>
          </p:nvSpPr>
          <p:spPr bwMode="auto">
            <a:xfrm>
              <a:off x="3792" y="2074"/>
              <a:ext cx="1742"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latin typeface="Arial" panose="020B0604020202020204" pitchFamily="34" charset="0"/>
                  <a:ea typeface="仿宋" panose="02010609060101010101" pitchFamily="49" charset="-122"/>
                  <a:cs typeface="Arial" panose="020B0604020202020204" pitchFamily="34" charset="0"/>
                </a:rPr>
                <a:t> (8)   </a:t>
              </a:r>
              <a:r>
                <a:rPr kumimoji="1" lang="zh-CN" altLang="en-US" sz="2000" b="1">
                  <a:latin typeface="Arial" panose="020B0604020202020204" pitchFamily="34" charset="0"/>
                  <a:ea typeface="仿宋" panose="02010609060101010101" pitchFamily="49" charset="-122"/>
                  <a:cs typeface="Arial" panose="020B0604020202020204" pitchFamily="34" charset="0"/>
                </a:rPr>
                <a:t>输入和输出语句</a:t>
              </a:r>
            </a:p>
          </p:txBody>
        </p:sp>
        <p:sp>
          <p:nvSpPr>
            <p:cNvPr id="41" name="Text Box 64"/>
            <p:cNvSpPr txBox="1">
              <a:spLocks noChangeArrowheads="1"/>
            </p:cNvSpPr>
            <p:nvPr/>
          </p:nvSpPr>
          <p:spPr bwMode="auto">
            <a:xfrm>
              <a:off x="3792" y="2415"/>
              <a:ext cx="181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(9)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基本函数</a:t>
              </a:r>
            </a:p>
          </p:txBody>
        </p:sp>
        <p:sp>
          <p:nvSpPr>
            <p:cNvPr id="42" name="Text Box 65"/>
            <p:cNvSpPr txBox="1">
              <a:spLocks noChangeArrowheads="1"/>
            </p:cNvSpPr>
            <p:nvPr/>
          </p:nvSpPr>
          <p:spPr bwMode="auto">
            <a:xfrm>
              <a:off x="3792" y="2755"/>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(10)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逻辑运算</a:t>
              </a:r>
            </a:p>
          </p:txBody>
        </p:sp>
        <p:sp>
          <p:nvSpPr>
            <p:cNvPr id="43" name="Text Box 66"/>
            <p:cNvSpPr txBox="1">
              <a:spLocks noChangeArrowheads="1"/>
            </p:cNvSpPr>
            <p:nvPr/>
          </p:nvSpPr>
          <p:spPr bwMode="auto">
            <a:xfrm>
              <a:off x="3792" y="3095"/>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注释语句</a:t>
              </a:r>
            </a:p>
          </p:txBody>
        </p:sp>
      </p:grpSp>
      <p:grpSp>
        <p:nvGrpSpPr>
          <p:cNvPr id="47" name="Group 166"/>
          <p:cNvGrpSpPr>
            <a:grpSpLocks/>
          </p:cNvGrpSpPr>
          <p:nvPr/>
        </p:nvGrpSpPr>
        <p:grpSpPr bwMode="auto">
          <a:xfrm>
            <a:off x="250825" y="2709863"/>
            <a:ext cx="5545138" cy="2700337"/>
            <a:chOff x="2472" y="1661"/>
            <a:chExt cx="3130" cy="2041"/>
          </a:xfrm>
        </p:grpSpPr>
        <p:sp>
          <p:nvSpPr>
            <p:cNvPr id="48" name="AutoShape 167"/>
            <p:cNvSpPr>
              <a:spLocks noChangeArrowheads="1"/>
            </p:cNvSpPr>
            <p:nvPr/>
          </p:nvSpPr>
          <p:spPr bwMode="auto">
            <a:xfrm>
              <a:off x="2472" y="1661"/>
              <a:ext cx="3130" cy="2041"/>
            </a:xfrm>
            <a:prstGeom prst="roundRect">
              <a:avLst>
                <a:gd name="adj" fmla="val 5583"/>
              </a:avLst>
            </a:prstGeom>
            <a:solidFill>
              <a:srgbClr val="FFFFFF"/>
            </a:solidFill>
            <a:ln w="57150">
              <a:solidFill>
                <a:srgbClr val="CC6600"/>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p>
              <a:pPr>
                <a:defRPr/>
              </a:pPr>
              <a:endParaRPr lang="zh-CN" altLang="en-US" sz="2000">
                <a:latin typeface="Arial" panose="020B0604020202020204" pitchFamily="34" charset="0"/>
                <a:ea typeface="仿宋" panose="02010609060101010101" pitchFamily="49" charset="-122"/>
                <a:cs typeface="Arial" panose="020B0604020202020204" pitchFamily="34" charset="0"/>
              </a:endParaRPr>
            </a:p>
          </p:txBody>
        </p:sp>
        <p:sp>
          <p:nvSpPr>
            <p:cNvPr id="61446" name="Text Box 168"/>
            <p:cNvSpPr txBox="1">
              <a:spLocks noChangeArrowheads="1"/>
            </p:cNvSpPr>
            <p:nvPr/>
          </p:nvSpPr>
          <p:spPr bwMode="auto">
            <a:xfrm>
              <a:off x="2609" y="1785"/>
              <a:ext cx="2856" cy="16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40000"/>
                </a:lnSpc>
              </a:pPr>
              <a:r>
                <a:rPr kumimoji="1" lang="en-US" altLang="zh-CN" sz="2000" b="1">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输入语句：</a:t>
              </a:r>
            </a:p>
            <a:p>
              <a:pPr>
                <a:lnSpc>
                  <a:spcPct val="140000"/>
                </a:lnSpc>
              </a:pPr>
              <a:r>
                <a:rPr kumimoji="1" lang="zh-CN" altLang="en-US" sz="2000" b="1">
                  <a:latin typeface="Arial" panose="020B0604020202020204" pitchFamily="34" charset="0"/>
                  <a:ea typeface="仿宋" panose="02010609060101010101" pitchFamily="49" charset="-122"/>
                  <a:cs typeface="Arial" panose="020B0604020202020204" pitchFamily="34" charset="0"/>
                </a:rPr>
                <a:t>   </a:t>
              </a:r>
              <a:r>
                <a:rPr kumimoji="1" lang="en-US" altLang="zh-CN" sz="2000" b="1">
                  <a:latin typeface="Arial" panose="020B0604020202020204" pitchFamily="34" charset="0"/>
                  <a:ea typeface="仿宋" panose="02010609060101010101" pitchFamily="49" charset="-122"/>
                  <a:cs typeface="Arial" panose="020B0604020202020204" pitchFamily="34" charset="0"/>
                </a:rPr>
                <a:t>cin&gt;&gt;</a:t>
              </a:r>
              <a:r>
                <a:rPr kumimoji="1" lang="zh-CN" altLang="en-US" sz="2000" b="1">
                  <a:latin typeface="Arial" panose="020B0604020202020204" pitchFamily="34" charset="0"/>
                  <a:ea typeface="仿宋" panose="02010609060101010101" pitchFamily="49" charset="-122"/>
                  <a:cs typeface="Arial" panose="020B0604020202020204" pitchFamily="34" charset="0"/>
                </a:rPr>
                <a:t>变量</a:t>
              </a:r>
              <a:r>
                <a:rPr kumimoji="1" lang="en-US" altLang="zh-CN" sz="2000" b="1">
                  <a:latin typeface="Arial" panose="020B0604020202020204" pitchFamily="34" charset="0"/>
                  <a:ea typeface="仿宋" panose="02010609060101010101" pitchFamily="49" charset="-122"/>
                  <a:cs typeface="Arial" panose="020B0604020202020204" pitchFamily="34" charset="0"/>
                </a:rPr>
                <a:t>1&gt;&gt;...&gt;&gt;</a:t>
              </a:r>
              <a:r>
                <a:rPr kumimoji="1" lang="zh-CN" altLang="en-US" sz="2000" b="1">
                  <a:latin typeface="Arial" panose="020B0604020202020204" pitchFamily="34" charset="0"/>
                  <a:ea typeface="仿宋" panose="02010609060101010101" pitchFamily="49" charset="-122"/>
                  <a:cs typeface="Arial" panose="020B0604020202020204" pitchFamily="34" charset="0"/>
                </a:rPr>
                <a:t>变量</a:t>
              </a:r>
              <a:r>
                <a:rPr kumimoji="1" lang="en-US" altLang="zh-CN" sz="2000" b="1">
                  <a:latin typeface="Arial" panose="020B0604020202020204" pitchFamily="34" charset="0"/>
                  <a:ea typeface="仿宋" panose="02010609060101010101" pitchFamily="49" charset="-122"/>
                  <a:cs typeface="Arial" panose="020B0604020202020204" pitchFamily="34" charset="0"/>
                </a:rPr>
                <a:t>n; </a:t>
              </a:r>
            </a:p>
            <a:p>
              <a:pPr>
                <a:lnSpc>
                  <a:spcPct val="140000"/>
                </a:lnSpc>
              </a:pPr>
              <a:endParaRPr kumimoji="1" lang="en-US" altLang="zh-CN" sz="2000" b="1">
                <a:solidFill>
                  <a:srgbClr val="3333FF"/>
                </a:solidFill>
                <a:latin typeface="Arial" panose="020B0604020202020204" pitchFamily="34" charset="0"/>
                <a:ea typeface="仿宋" panose="02010609060101010101" pitchFamily="49" charset="-122"/>
                <a:cs typeface="Arial" panose="020B0604020202020204" pitchFamily="34" charset="0"/>
              </a:endParaRPr>
            </a:p>
            <a:p>
              <a:pPr>
                <a:lnSpc>
                  <a:spcPct val="140000"/>
                </a:lnSpc>
              </a:pPr>
              <a:r>
                <a:rPr kumimoji="1" lang="en-US" altLang="zh-CN" sz="2000" b="1">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输出语句：</a:t>
              </a:r>
            </a:p>
            <a:p>
              <a:pPr>
                <a:lnSpc>
                  <a:spcPct val="140000"/>
                </a:lnSpc>
              </a:pPr>
              <a:r>
                <a:rPr kumimoji="1" lang="zh-CN" altLang="en-US" sz="2000" b="1">
                  <a:latin typeface="Arial" panose="020B0604020202020204" pitchFamily="34" charset="0"/>
                  <a:ea typeface="仿宋" panose="02010609060101010101" pitchFamily="49" charset="-122"/>
                  <a:cs typeface="Arial" panose="020B0604020202020204" pitchFamily="34" charset="0"/>
                </a:rPr>
                <a:t>   </a:t>
              </a:r>
              <a:r>
                <a:rPr kumimoji="1" lang="en-US" altLang="zh-CN" sz="2000" b="1">
                  <a:latin typeface="Arial" panose="020B0604020202020204" pitchFamily="34" charset="0"/>
                  <a:ea typeface="仿宋" panose="02010609060101010101" pitchFamily="49" charset="-122"/>
                  <a:cs typeface="Arial" panose="020B0604020202020204" pitchFamily="34" charset="0"/>
                </a:rPr>
                <a:t>cout&lt;&lt;</a:t>
              </a:r>
              <a:r>
                <a:rPr kumimoji="1" lang="zh-CN" altLang="en-US" sz="2000" b="1">
                  <a:latin typeface="Arial" panose="020B0604020202020204" pitchFamily="34" charset="0"/>
                  <a:ea typeface="仿宋" panose="02010609060101010101" pitchFamily="49" charset="-122"/>
                  <a:cs typeface="Arial" panose="020B0604020202020204" pitchFamily="34" charset="0"/>
                </a:rPr>
                <a:t>表达式</a:t>
              </a:r>
              <a:r>
                <a:rPr kumimoji="1" lang="en-US" altLang="zh-CN" sz="2000" b="1">
                  <a:latin typeface="Arial" panose="020B0604020202020204" pitchFamily="34" charset="0"/>
                  <a:ea typeface="仿宋" panose="02010609060101010101" pitchFamily="49" charset="-122"/>
                  <a:cs typeface="Arial" panose="020B0604020202020204" pitchFamily="34" charset="0"/>
                </a:rPr>
                <a:t>1&lt;&lt;...&lt;&lt;</a:t>
              </a:r>
              <a:r>
                <a:rPr kumimoji="1" lang="zh-CN" altLang="en-US" sz="2000" b="1">
                  <a:latin typeface="Arial" panose="020B0604020202020204" pitchFamily="34" charset="0"/>
                  <a:ea typeface="仿宋" panose="02010609060101010101" pitchFamily="49" charset="-122"/>
                  <a:cs typeface="Arial" panose="020B0604020202020204" pitchFamily="34" charset="0"/>
                </a:rPr>
                <a:t>表达式</a:t>
              </a:r>
              <a:r>
                <a:rPr kumimoji="1" lang="en-US" altLang="zh-CN" sz="2000" b="1">
                  <a:latin typeface="Arial" panose="020B0604020202020204" pitchFamily="34" charset="0"/>
                  <a:ea typeface="仿宋" panose="02010609060101010101" pitchFamily="49" charset="-122"/>
                  <a:cs typeface="Arial" panose="020B0604020202020204" pitchFamily="34" charset="0"/>
                </a:rPr>
                <a:t>n;</a:t>
              </a:r>
              <a:r>
                <a:rPr kumimoji="1" lang="en-US" altLang="zh-CN" sz="2000">
                  <a:latin typeface="Arial" panose="020B0604020202020204" pitchFamily="34" charset="0"/>
                  <a:ea typeface="仿宋" panose="02010609060101010101" pitchFamily="49" charset="-122"/>
                  <a:cs typeface="Arial" panose="020B0604020202020204" pitchFamily="34" charset="0"/>
                </a:rPr>
                <a:t> </a:t>
              </a:r>
            </a:p>
          </p:txBody>
        </p:sp>
      </p:grpSp>
      <p:grpSp>
        <p:nvGrpSpPr>
          <p:cNvPr id="28" name="组合 27"/>
          <p:cNvGrpSpPr/>
          <p:nvPr/>
        </p:nvGrpSpPr>
        <p:grpSpPr>
          <a:xfrm>
            <a:off x="34925" y="92075"/>
            <a:ext cx="8858250" cy="2257426"/>
            <a:chOff x="34925" y="92075"/>
            <a:chExt cx="8858250" cy="2257426"/>
          </a:xfrm>
        </p:grpSpPr>
        <p:grpSp>
          <p:nvGrpSpPr>
            <p:cNvPr id="32" name="组合 7"/>
            <p:cNvGrpSpPr>
              <a:grpSpLocks/>
            </p:cNvGrpSpPr>
            <p:nvPr/>
          </p:nvGrpSpPr>
          <p:grpSpPr bwMode="auto">
            <a:xfrm>
              <a:off x="34925" y="92075"/>
              <a:ext cx="7632700" cy="1104900"/>
              <a:chOff x="34925" y="92075"/>
              <a:chExt cx="7632700" cy="1104900"/>
            </a:xfrm>
          </p:grpSpPr>
          <p:grpSp>
            <p:nvGrpSpPr>
              <p:cNvPr id="45" name="Group 36"/>
              <p:cNvGrpSpPr>
                <a:grpSpLocks/>
              </p:cNvGrpSpPr>
              <p:nvPr/>
            </p:nvGrpSpPr>
            <p:grpSpPr bwMode="auto">
              <a:xfrm>
                <a:off x="107950" y="700088"/>
                <a:ext cx="2563813" cy="496887"/>
                <a:chOff x="113" y="441"/>
                <a:chExt cx="1615" cy="313"/>
              </a:xfrm>
            </p:grpSpPr>
            <p:sp>
              <p:nvSpPr>
                <p:cNvPr id="51"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1.4.2  </a:t>
                  </a:r>
                  <a:r>
                    <a:rPr kumimoji="1" lang="zh-CN" altLang="en-US" sz="2200" b="1">
                      <a:solidFill>
                        <a:srgbClr val="3333FF"/>
                      </a:solidFill>
                      <a:latin typeface="Arial" panose="020B0604020202020204" pitchFamily="34" charset="0"/>
                      <a:ea typeface="黑体" panose="02010609060101010101" pitchFamily="49" charset="-122"/>
                    </a:rPr>
                    <a:t>算法描述</a:t>
                  </a:r>
                </a:p>
              </p:txBody>
            </p:sp>
            <p:sp>
              <p:nvSpPr>
                <p:cNvPr id="52"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46" name="组合 4"/>
              <p:cNvGrpSpPr>
                <a:grpSpLocks/>
              </p:cNvGrpSpPr>
              <p:nvPr/>
            </p:nvGrpSpPr>
            <p:grpSpPr bwMode="auto">
              <a:xfrm>
                <a:off x="34925" y="92075"/>
                <a:ext cx="7632700" cy="457200"/>
                <a:chOff x="34925" y="92075"/>
                <a:chExt cx="7632700" cy="457200"/>
              </a:xfrm>
            </p:grpSpPr>
            <p:sp>
              <p:nvSpPr>
                <p:cNvPr id="49"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50"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33" name="Group 15"/>
            <p:cNvGrpSpPr>
              <a:grpSpLocks/>
            </p:cNvGrpSpPr>
            <p:nvPr/>
          </p:nvGrpSpPr>
          <p:grpSpPr bwMode="auto">
            <a:xfrm>
              <a:off x="204788" y="1531730"/>
              <a:ext cx="8688387" cy="817771"/>
              <a:chOff x="129" y="930"/>
              <a:chExt cx="5473" cy="958"/>
            </a:xfrm>
          </p:grpSpPr>
          <p:sp>
            <p:nvSpPr>
              <p:cNvPr id="38" name="Rectangle 16"/>
              <p:cNvSpPr>
                <a:spLocks noChangeArrowheads="1"/>
              </p:cNvSpPr>
              <p:nvPr/>
            </p:nvSpPr>
            <p:spPr bwMode="auto">
              <a:xfrm>
                <a:off x="129" y="960"/>
                <a:ext cx="5473" cy="928"/>
              </a:xfrm>
              <a:prstGeom prst="rect">
                <a:avLst/>
              </a:prstGeom>
              <a:gradFill rotWithShape="0">
                <a:gsLst>
                  <a:gs pos="0">
                    <a:srgbClr val="FFCCFF"/>
                  </a:gs>
                  <a:gs pos="50000">
                    <a:srgbClr val="FFFFFF"/>
                  </a:gs>
                  <a:gs pos="100000">
                    <a:srgbClr val="FFCCFF"/>
                  </a:gs>
                </a:gsLst>
                <a:lin ang="2700000" scaled="1"/>
              </a:gradFill>
              <a:ln w="57150">
                <a:solidFill>
                  <a:srgbClr val="FF33CC"/>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b="1">
                  <a:solidFill>
                    <a:srgbClr val="333399"/>
                  </a:solidFill>
                  <a:latin typeface="Arial" panose="020B0604020202020204" pitchFamily="34" charset="0"/>
                  <a:ea typeface="仿宋_GB2312" pitchFamily="49" charset="-122"/>
                  <a:cs typeface="Arial" panose="020B0604020202020204" pitchFamily="34" charset="0"/>
                </a:endParaRPr>
              </a:p>
            </p:txBody>
          </p:sp>
          <p:sp>
            <p:nvSpPr>
              <p:cNvPr id="44" name="Text Box 17"/>
              <p:cNvSpPr txBox="1">
                <a:spLocks noChangeArrowheads="1"/>
              </p:cNvSpPr>
              <p:nvPr/>
            </p:nvSpPr>
            <p:spPr bwMode="auto">
              <a:xfrm>
                <a:off x="230" y="930"/>
                <a:ext cx="5271" cy="718"/>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FF00FF"/>
                    </a:solidFill>
                    <a:ea typeface="仿宋" panose="02010609060101010101" pitchFamily="49" charset="-122"/>
                    <a:cs typeface="Arial" panose="020B0604020202020204" pitchFamily="34" charset="0"/>
                  </a:rPr>
                  <a:t>        </a:t>
                </a:r>
                <a:r>
                  <a:rPr kumimoji="1" lang="zh-CN" altLang="en-US" sz="2000" b="1" dirty="0" smtClean="0">
                    <a:solidFill>
                      <a:srgbClr val="FF00FF"/>
                    </a:solidFill>
                    <a:ea typeface="仿宋" panose="02010609060101010101" pitchFamily="49" charset="-122"/>
                    <a:cs typeface="Arial" panose="020B0604020202020204" pitchFamily="34" charset="0"/>
                  </a:rPr>
                  <a:t>精选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语言的一个核心子集，利用了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对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的部分扩展功能。</a:t>
                </a:r>
                <a:endParaRPr kumimoji="1" lang="zh-CN" altLang="en-US" sz="2000" dirty="0" smtClean="0">
                  <a:solidFill>
                    <a:srgbClr val="FF00FF"/>
                  </a:solidFill>
                  <a:ea typeface="仿宋" panose="02010609060101010101" pitchFamily="49" charset="-122"/>
                  <a:cs typeface="Arial" panose="020B0604020202020204" pitchFamily="34" charset="0"/>
                </a:endParaRPr>
              </a:p>
            </p:txBody>
          </p:sp>
        </p:grpSp>
        <p:sp>
          <p:nvSpPr>
            <p:cNvPr id="34" name="AutoShape 14"/>
            <p:cNvSpPr>
              <a:spLocks noChangeArrowheads="1"/>
            </p:cNvSpPr>
            <p:nvPr/>
          </p:nvSpPr>
          <p:spPr bwMode="auto">
            <a:xfrm flipH="1">
              <a:off x="6732588" y="981075"/>
              <a:ext cx="2159000" cy="649288"/>
            </a:xfrm>
            <a:prstGeom prst="flowChartMagneticTape">
              <a:avLst/>
            </a:prstGeom>
            <a:gradFill rotWithShape="1">
              <a:gsLst>
                <a:gs pos="0">
                  <a:srgbClr val="FFCCFF"/>
                </a:gs>
                <a:gs pos="100000">
                  <a:srgbClr val="FFFFFF"/>
                </a:gs>
              </a:gsLst>
              <a:lin ang="0" scaled="1"/>
            </a:gradFill>
            <a:ln w="57150">
              <a:solidFill>
                <a:srgbClr val="FF33CC"/>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33CC"/>
                  </a:solidFill>
                  <a:latin typeface="Arial" panose="020B0604020202020204" pitchFamily="34" charset="0"/>
                  <a:ea typeface="方正舒体" panose="02010601030101010101" pitchFamily="2" charset="-122"/>
                  <a:cs typeface="Arial" panose="020B0604020202020204" pitchFamily="34" charset="0"/>
                </a:rPr>
                <a:t>描述说明</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right)">
                                      <p:cBhvr>
                                        <p:cTn id="7" dur="1000"/>
                                        <p:tgtEl>
                                          <p:spTgt spid="29"/>
                                        </p:tgtEl>
                                      </p:cBhvr>
                                    </p:animEffect>
                                  </p:childTnLst>
                                </p:cTn>
                              </p:par>
                              <p:par>
                                <p:cTn id="8" presetID="22" presetClass="entr" presetSubtype="2"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right)">
                                      <p:cBhvr>
                                        <p:cTn id="10"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55"/>
          <p:cNvGrpSpPr>
            <a:grpSpLocks/>
          </p:cNvGrpSpPr>
          <p:nvPr/>
        </p:nvGrpSpPr>
        <p:grpSpPr bwMode="auto">
          <a:xfrm>
            <a:off x="93663" y="2781300"/>
            <a:ext cx="8799512" cy="2566988"/>
            <a:chOff x="59" y="1752"/>
            <a:chExt cx="5543" cy="1617"/>
          </a:xfrm>
        </p:grpSpPr>
        <p:sp>
          <p:nvSpPr>
            <p:cNvPr id="33" name="Text Box 56"/>
            <p:cNvSpPr txBox="1">
              <a:spLocks noChangeArrowheads="1"/>
            </p:cNvSpPr>
            <p:nvPr/>
          </p:nvSpPr>
          <p:spPr bwMode="auto">
            <a:xfrm>
              <a:off x="59" y="1752"/>
              <a:ext cx="231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数据类型定义</a:t>
              </a:r>
            </a:p>
          </p:txBody>
        </p:sp>
        <p:sp>
          <p:nvSpPr>
            <p:cNvPr id="34" name="Text Box 57"/>
            <p:cNvSpPr txBox="1">
              <a:spLocks noChangeArrowheads="1"/>
            </p:cNvSpPr>
            <p:nvPr/>
          </p:nvSpPr>
          <p:spPr bwMode="auto">
            <a:xfrm>
              <a:off x="67" y="2074"/>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(2)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基本操作算法描述</a:t>
              </a:r>
            </a:p>
          </p:txBody>
        </p:sp>
        <p:sp>
          <p:nvSpPr>
            <p:cNvPr id="47" name="Text Box 58"/>
            <p:cNvSpPr txBox="1">
              <a:spLocks noChangeArrowheads="1"/>
            </p:cNvSpPr>
            <p:nvPr/>
          </p:nvSpPr>
          <p:spPr bwMode="auto">
            <a:xfrm>
              <a:off x="64" y="2415"/>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(3)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内存动态分配与释放</a:t>
              </a:r>
            </a:p>
          </p:txBody>
        </p:sp>
        <p:sp>
          <p:nvSpPr>
            <p:cNvPr id="48" name="Text Box 59"/>
            <p:cNvSpPr txBox="1">
              <a:spLocks noChangeArrowheads="1"/>
            </p:cNvSpPr>
            <p:nvPr/>
          </p:nvSpPr>
          <p:spPr bwMode="auto">
            <a:xfrm>
              <a:off x="64" y="2755"/>
              <a:ext cx="223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(4)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赋值语句</a:t>
              </a:r>
            </a:p>
          </p:txBody>
        </p:sp>
        <p:sp>
          <p:nvSpPr>
            <p:cNvPr id="49" name="Text Box 60"/>
            <p:cNvSpPr txBox="1">
              <a:spLocks noChangeArrowheads="1"/>
            </p:cNvSpPr>
            <p:nvPr/>
          </p:nvSpPr>
          <p:spPr bwMode="auto">
            <a:xfrm>
              <a:off x="64" y="3117"/>
              <a:ext cx="231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(5)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选择语句</a:t>
              </a:r>
            </a:p>
          </p:txBody>
        </p:sp>
        <p:sp>
          <p:nvSpPr>
            <p:cNvPr id="51" name="Text Box 62"/>
            <p:cNvSpPr txBox="1">
              <a:spLocks noChangeArrowheads="1"/>
            </p:cNvSpPr>
            <p:nvPr/>
          </p:nvSpPr>
          <p:spPr bwMode="auto">
            <a:xfrm>
              <a:off x="3787" y="1757"/>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(7)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结束语句</a:t>
              </a:r>
            </a:p>
          </p:txBody>
        </p:sp>
        <p:sp>
          <p:nvSpPr>
            <p:cNvPr id="52" name="Text Box 63"/>
            <p:cNvSpPr txBox="1">
              <a:spLocks noChangeArrowheads="1"/>
            </p:cNvSpPr>
            <p:nvPr/>
          </p:nvSpPr>
          <p:spPr bwMode="auto">
            <a:xfrm>
              <a:off x="3792" y="2074"/>
              <a:ext cx="1742"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(8)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输入和输出语句</a:t>
              </a:r>
            </a:p>
          </p:txBody>
        </p:sp>
        <p:sp>
          <p:nvSpPr>
            <p:cNvPr id="53" name="Text Box 64"/>
            <p:cNvSpPr txBox="1">
              <a:spLocks noChangeArrowheads="1"/>
            </p:cNvSpPr>
            <p:nvPr/>
          </p:nvSpPr>
          <p:spPr bwMode="auto">
            <a:xfrm>
              <a:off x="3792" y="2415"/>
              <a:ext cx="181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latin typeface="Arial" panose="020B0604020202020204" pitchFamily="34" charset="0"/>
                  <a:ea typeface="仿宋" panose="02010609060101010101" pitchFamily="49" charset="-122"/>
                  <a:cs typeface="Arial" panose="020B0604020202020204" pitchFamily="34" charset="0"/>
                </a:rPr>
                <a:t> (9)   </a:t>
              </a:r>
              <a:r>
                <a:rPr kumimoji="1" lang="zh-CN" altLang="en-US" sz="2000" b="1">
                  <a:latin typeface="Arial" panose="020B0604020202020204" pitchFamily="34" charset="0"/>
                  <a:ea typeface="仿宋" panose="02010609060101010101" pitchFamily="49" charset="-122"/>
                  <a:cs typeface="Arial" panose="020B0604020202020204" pitchFamily="34" charset="0"/>
                </a:rPr>
                <a:t>基本函数</a:t>
              </a:r>
            </a:p>
          </p:txBody>
        </p:sp>
        <p:sp>
          <p:nvSpPr>
            <p:cNvPr id="54" name="Text Box 65"/>
            <p:cNvSpPr txBox="1">
              <a:spLocks noChangeArrowheads="1"/>
            </p:cNvSpPr>
            <p:nvPr/>
          </p:nvSpPr>
          <p:spPr bwMode="auto">
            <a:xfrm>
              <a:off x="3792" y="2755"/>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(10)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逻辑运算</a:t>
              </a:r>
            </a:p>
          </p:txBody>
        </p:sp>
        <p:sp>
          <p:nvSpPr>
            <p:cNvPr id="55" name="Text Box 66"/>
            <p:cNvSpPr txBox="1">
              <a:spLocks noChangeArrowheads="1"/>
            </p:cNvSpPr>
            <p:nvPr/>
          </p:nvSpPr>
          <p:spPr bwMode="auto">
            <a:xfrm>
              <a:off x="3792" y="3095"/>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注释语句</a:t>
              </a:r>
            </a:p>
          </p:txBody>
        </p:sp>
      </p:grpSp>
      <p:grpSp>
        <p:nvGrpSpPr>
          <p:cNvPr id="59" name="Group 166"/>
          <p:cNvGrpSpPr>
            <a:grpSpLocks/>
          </p:cNvGrpSpPr>
          <p:nvPr/>
        </p:nvGrpSpPr>
        <p:grpSpPr bwMode="auto">
          <a:xfrm>
            <a:off x="250825" y="2709863"/>
            <a:ext cx="5545138" cy="2700337"/>
            <a:chOff x="2472" y="1661"/>
            <a:chExt cx="3130" cy="2041"/>
          </a:xfrm>
        </p:grpSpPr>
        <p:sp>
          <p:nvSpPr>
            <p:cNvPr id="60" name="AutoShape 167"/>
            <p:cNvSpPr>
              <a:spLocks noChangeArrowheads="1"/>
            </p:cNvSpPr>
            <p:nvPr/>
          </p:nvSpPr>
          <p:spPr bwMode="auto">
            <a:xfrm>
              <a:off x="2472" y="1661"/>
              <a:ext cx="3130" cy="2041"/>
            </a:xfrm>
            <a:prstGeom prst="roundRect">
              <a:avLst>
                <a:gd name="adj" fmla="val 5583"/>
              </a:avLst>
            </a:prstGeom>
            <a:solidFill>
              <a:srgbClr val="FFFFFF"/>
            </a:solidFill>
            <a:ln w="57150">
              <a:solidFill>
                <a:srgbClr val="CC6600"/>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p>
              <a:pPr>
                <a:defRPr/>
              </a:pPr>
              <a:endParaRPr lang="zh-CN" altLang="en-US" sz="2000">
                <a:latin typeface="Arial" panose="020B0604020202020204" pitchFamily="34" charset="0"/>
                <a:ea typeface="仿宋" panose="02010609060101010101" pitchFamily="49" charset="-122"/>
                <a:cs typeface="Arial" panose="020B0604020202020204" pitchFamily="34" charset="0"/>
              </a:endParaRPr>
            </a:p>
          </p:txBody>
        </p:sp>
        <p:sp>
          <p:nvSpPr>
            <p:cNvPr id="62470" name="Text Box 168"/>
            <p:cNvSpPr txBox="1">
              <a:spLocks noChangeArrowheads="1"/>
            </p:cNvSpPr>
            <p:nvPr/>
          </p:nvSpPr>
          <p:spPr bwMode="auto">
            <a:xfrm>
              <a:off x="2609" y="1820"/>
              <a:ext cx="2856" cy="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40000"/>
                </a:lnSpc>
                <a:spcBef>
                  <a:spcPts val="600"/>
                </a:spcBef>
              </a:pPr>
              <a:endParaRPr kumimoji="1" lang="en-US" altLang="zh-CN"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endParaRPr>
            </a:p>
            <a:p>
              <a:pPr>
                <a:lnSpc>
                  <a:spcPct val="140000"/>
                </a:lnSpc>
                <a:spcBef>
                  <a:spcPts val="600"/>
                </a:spcBef>
              </a:pPr>
              <a:r>
                <a:rPr kumimoji="1" lang="en-US" altLang="zh-CN" sz="2000" b="1" dirty="0" smtClean="0">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求绝对值：</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abs(</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表达式</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p>
            <a:p>
              <a:pPr>
                <a:lnSpc>
                  <a:spcPct val="140000"/>
                </a:lnSpc>
                <a:spcBef>
                  <a:spcPts val="600"/>
                </a:spcBef>
              </a:pPr>
              <a:r>
                <a:rPr kumimoji="1" lang="en-US" altLang="zh-CN" sz="2000" b="1" dirty="0">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退出程序：</a:t>
              </a:r>
              <a:r>
                <a:rPr kumimoji="1" lang="en-US" altLang="zh-CN" sz="2000" b="1" dirty="0">
                  <a:latin typeface="Arial" panose="020B0604020202020204" pitchFamily="34" charset="0"/>
                  <a:ea typeface="仿宋" panose="02010609060101010101" pitchFamily="49" charset="-122"/>
                  <a:cs typeface="Arial" panose="020B0604020202020204" pitchFamily="34" charset="0"/>
                </a:rPr>
                <a:t>exit(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表达式</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en-US" altLang="zh-CN" sz="2000" dirty="0">
                  <a:latin typeface="Arial" panose="020B0604020202020204" pitchFamily="34" charset="0"/>
                  <a:ea typeface="仿宋" panose="02010609060101010101" pitchFamily="49" charset="-122"/>
                  <a:cs typeface="Arial" panose="020B0604020202020204" pitchFamily="34" charset="0"/>
                </a:rPr>
                <a:t> </a:t>
              </a:r>
            </a:p>
          </p:txBody>
        </p:sp>
      </p:grpSp>
      <p:grpSp>
        <p:nvGrpSpPr>
          <p:cNvPr id="28" name="组合 27"/>
          <p:cNvGrpSpPr/>
          <p:nvPr/>
        </p:nvGrpSpPr>
        <p:grpSpPr>
          <a:xfrm>
            <a:off x="34925" y="92075"/>
            <a:ext cx="8858250" cy="2257426"/>
            <a:chOff x="34925" y="92075"/>
            <a:chExt cx="8858250" cy="2257426"/>
          </a:xfrm>
        </p:grpSpPr>
        <p:grpSp>
          <p:nvGrpSpPr>
            <p:cNvPr id="29" name="组合 7"/>
            <p:cNvGrpSpPr>
              <a:grpSpLocks/>
            </p:cNvGrpSpPr>
            <p:nvPr/>
          </p:nvGrpSpPr>
          <p:grpSpPr bwMode="auto">
            <a:xfrm>
              <a:off x="34925" y="92075"/>
              <a:ext cx="7632700" cy="1104900"/>
              <a:chOff x="34925" y="92075"/>
              <a:chExt cx="7632700" cy="1104900"/>
            </a:xfrm>
          </p:grpSpPr>
          <p:grpSp>
            <p:nvGrpSpPr>
              <p:cNvPr id="37" name="Group 36"/>
              <p:cNvGrpSpPr>
                <a:grpSpLocks/>
              </p:cNvGrpSpPr>
              <p:nvPr/>
            </p:nvGrpSpPr>
            <p:grpSpPr bwMode="auto">
              <a:xfrm>
                <a:off x="107950" y="700088"/>
                <a:ext cx="2563813" cy="496887"/>
                <a:chOff x="113" y="441"/>
                <a:chExt cx="1615" cy="313"/>
              </a:xfrm>
            </p:grpSpPr>
            <p:sp>
              <p:nvSpPr>
                <p:cNvPr id="41"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1.4.2  </a:t>
                  </a:r>
                  <a:r>
                    <a:rPr kumimoji="1" lang="zh-CN" altLang="en-US" sz="2200" b="1">
                      <a:solidFill>
                        <a:srgbClr val="3333FF"/>
                      </a:solidFill>
                      <a:latin typeface="Arial" panose="020B0604020202020204" pitchFamily="34" charset="0"/>
                      <a:ea typeface="黑体" panose="02010609060101010101" pitchFamily="49" charset="-122"/>
                    </a:rPr>
                    <a:t>算法描述</a:t>
                  </a:r>
                </a:p>
              </p:txBody>
            </p:sp>
            <p:sp>
              <p:nvSpPr>
                <p:cNvPr id="42"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38" name="组合 4"/>
              <p:cNvGrpSpPr>
                <a:grpSpLocks/>
              </p:cNvGrpSpPr>
              <p:nvPr/>
            </p:nvGrpSpPr>
            <p:grpSpPr bwMode="auto">
              <a:xfrm>
                <a:off x="34925" y="92075"/>
                <a:ext cx="7632700" cy="457200"/>
                <a:chOff x="34925" y="92075"/>
                <a:chExt cx="7632700" cy="457200"/>
              </a:xfrm>
            </p:grpSpPr>
            <p:sp>
              <p:nvSpPr>
                <p:cNvPr id="39"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0"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30" name="Group 15"/>
            <p:cNvGrpSpPr>
              <a:grpSpLocks/>
            </p:cNvGrpSpPr>
            <p:nvPr/>
          </p:nvGrpSpPr>
          <p:grpSpPr bwMode="auto">
            <a:xfrm>
              <a:off x="204788" y="1531730"/>
              <a:ext cx="8688387" cy="817771"/>
              <a:chOff x="129" y="930"/>
              <a:chExt cx="5473" cy="958"/>
            </a:xfrm>
          </p:grpSpPr>
          <p:sp>
            <p:nvSpPr>
              <p:cNvPr id="35" name="Rectangle 16"/>
              <p:cNvSpPr>
                <a:spLocks noChangeArrowheads="1"/>
              </p:cNvSpPr>
              <p:nvPr/>
            </p:nvSpPr>
            <p:spPr bwMode="auto">
              <a:xfrm>
                <a:off x="129" y="960"/>
                <a:ext cx="5473" cy="928"/>
              </a:xfrm>
              <a:prstGeom prst="rect">
                <a:avLst/>
              </a:prstGeom>
              <a:gradFill rotWithShape="0">
                <a:gsLst>
                  <a:gs pos="0">
                    <a:srgbClr val="FFCCFF"/>
                  </a:gs>
                  <a:gs pos="50000">
                    <a:srgbClr val="FFFFFF"/>
                  </a:gs>
                  <a:gs pos="100000">
                    <a:srgbClr val="FFCCFF"/>
                  </a:gs>
                </a:gsLst>
                <a:lin ang="2700000" scaled="1"/>
              </a:gradFill>
              <a:ln w="57150">
                <a:solidFill>
                  <a:srgbClr val="FF33CC"/>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b="1">
                  <a:solidFill>
                    <a:srgbClr val="333399"/>
                  </a:solidFill>
                  <a:latin typeface="Arial" panose="020B0604020202020204" pitchFamily="34" charset="0"/>
                  <a:ea typeface="仿宋_GB2312" pitchFamily="49" charset="-122"/>
                  <a:cs typeface="Arial" panose="020B0604020202020204" pitchFamily="34" charset="0"/>
                </a:endParaRPr>
              </a:p>
            </p:txBody>
          </p:sp>
          <p:sp>
            <p:nvSpPr>
              <p:cNvPr id="36" name="Text Box 17"/>
              <p:cNvSpPr txBox="1">
                <a:spLocks noChangeArrowheads="1"/>
              </p:cNvSpPr>
              <p:nvPr/>
            </p:nvSpPr>
            <p:spPr bwMode="auto">
              <a:xfrm>
                <a:off x="230" y="930"/>
                <a:ext cx="5271" cy="718"/>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FF00FF"/>
                    </a:solidFill>
                    <a:ea typeface="仿宋" panose="02010609060101010101" pitchFamily="49" charset="-122"/>
                    <a:cs typeface="Arial" panose="020B0604020202020204" pitchFamily="34" charset="0"/>
                  </a:rPr>
                  <a:t>        </a:t>
                </a:r>
                <a:r>
                  <a:rPr kumimoji="1" lang="zh-CN" altLang="en-US" sz="2000" b="1" dirty="0" smtClean="0">
                    <a:solidFill>
                      <a:srgbClr val="FF00FF"/>
                    </a:solidFill>
                    <a:ea typeface="仿宋" panose="02010609060101010101" pitchFamily="49" charset="-122"/>
                    <a:cs typeface="Arial" panose="020B0604020202020204" pitchFamily="34" charset="0"/>
                  </a:rPr>
                  <a:t>精选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语言的一个核心子集，利用了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对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的部分扩展功能。</a:t>
                </a:r>
                <a:endParaRPr kumimoji="1" lang="zh-CN" altLang="en-US" sz="2000" dirty="0" smtClean="0">
                  <a:solidFill>
                    <a:srgbClr val="FF00FF"/>
                  </a:solidFill>
                  <a:ea typeface="仿宋" panose="02010609060101010101" pitchFamily="49" charset="-122"/>
                  <a:cs typeface="Arial" panose="020B0604020202020204" pitchFamily="34" charset="0"/>
                </a:endParaRPr>
              </a:p>
            </p:txBody>
          </p:sp>
        </p:grpSp>
        <p:sp>
          <p:nvSpPr>
            <p:cNvPr id="31" name="AutoShape 14"/>
            <p:cNvSpPr>
              <a:spLocks noChangeArrowheads="1"/>
            </p:cNvSpPr>
            <p:nvPr/>
          </p:nvSpPr>
          <p:spPr bwMode="auto">
            <a:xfrm flipH="1">
              <a:off x="6732588" y="981075"/>
              <a:ext cx="2159000" cy="649288"/>
            </a:xfrm>
            <a:prstGeom prst="flowChartMagneticTape">
              <a:avLst/>
            </a:prstGeom>
            <a:gradFill rotWithShape="1">
              <a:gsLst>
                <a:gs pos="0">
                  <a:srgbClr val="FFCCFF"/>
                </a:gs>
                <a:gs pos="100000">
                  <a:srgbClr val="FFFFFF"/>
                </a:gs>
              </a:gsLst>
              <a:lin ang="0" scaled="1"/>
            </a:gradFill>
            <a:ln w="57150">
              <a:solidFill>
                <a:srgbClr val="FF33CC"/>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33CC"/>
                  </a:solidFill>
                  <a:latin typeface="Arial" panose="020B0604020202020204" pitchFamily="34" charset="0"/>
                  <a:ea typeface="方正舒体" panose="02010601030101010101" pitchFamily="2" charset="-122"/>
                  <a:cs typeface="Arial" panose="020B0604020202020204" pitchFamily="34" charset="0"/>
                </a:rPr>
                <a:t>描述说明</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right)">
                                      <p:cBhvr>
                                        <p:cTn id="7" dur="1000"/>
                                        <p:tgtEl>
                                          <p:spTgt spid="32"/>
                                        </p:tgtEl>
                                      </p:cBhvr>
                                    </p:animEffect>
                                  </p:childTnLst>
                                </p:cTn>
                              </p:par>
                              <p:par>
                                <p:cTn id="8" presetID="22" presetClass="entr" presetSubtype="2" fill="hold"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wipe(right)">
                                      <p:cBhvr>
                                        <p:cTn id="10"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55"/>
          <p:cNvGrpSpPr>
            <a:grpSpLocks/>
          </p:cNvGrpSpPr>
          <p:nvPr/>
        </p:nvGrpSpPr>
        <p:grpSpPr bwMode="auto">
          <a:xfrm>
            <a:off x="93663" y="2781300"/>
            <a:ext cx="8799512" cy="2566988"/>
            <a:chOff x="59" y="1752"/>
            <a:chExt cx="5543" cy="1617"/>
          </a:xfrm>
        </p:grpSpPr>
        <p:sp>
          <p:nvSpPr>
            <p:cNvPr id="29" name="Text Box 56"/>
            <p:cNvSpPr txBox="1">
              <a:spLocks noChangeArrowheads="1"/>
            </p:cNvSpPr>
            <p:nvPr/>
          </p:nvSpPr>
          <p:spPr bwMode="auto">
            <a:xfrm>
              <a:off x="59" y="1752"/>
              <a:ext cx="231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数据类型定义</a:t>
              </a:r>
            </a:p>
          </p:txBody>
        </p:sp>
        <p:sp>
          <p:nvSpPr>
            <p:cNvPr id="30" name="Text Box 57"/>
            <p:cNvSpPr txBox="1">
              <a:spLocks noChangeArrowheads="1"/>
            </p:cNvSpPr>
            <p:nvPr/>
          </p:nvSpPr>
          <p:spPr bwMode="auto">
            <a:xfrm>
              <a:off x="67" y="2074"/>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(2)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基本操作算法描述</a:t>
              </a:r>
            </a:p>
          </p:txBody>
        </p:sp>
        <p:sp>
          <p:nvSpPr>
            <p:cNvPr id="31" name="Text Box 58"/>
            <p:cNvSpPr txBox="1">
              <a:spLocks noChangeArrowheads="1"/>
            </p:cNvSpPr>
            <p:nvPr/>
          </p:nvSpPr>
          <p:spPr bwMode="auto">
            <a:xfrm>
              <a:off x="64" y="2415"/>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(3)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内存动态分配与释放</a:t>
              </a:r>
            </a:p>
          </p:txBody>
        </p:sp>
        <p:sp>
          <p:nvSpPr>
            <p:cNvPr id="35" name="Text Box 59"/>
            <p:cNvSpPr txBox="1">
              <a:spLocks noChangeArrowheads="1"/>
            </p:cNvSpPr>
            <p:nvPr/>
          </p:nvSpPr>
          <p:spPr bwMode="auto">
            <a:xfrm>
              <a:off x="64" y="2755"/>
              <a:ext cx="223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(4)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赋值语句</a:t>
              </a:r>
            </a:p>
          </p:txBody>
        </p:sp>
        <p:sp>
          <p:nvSpPr>
            <p:cNvPr id="36" name="Text Box 60"/>
            <p:cNvSpPr txBox="1">
              <a:spLocks noChangeArrowheads="1"/>
            </p:cNvSpPr>
            <p:nvPr/>
          </p:nvSpPr>
          <p:spPr bwMode="auto">
            <a:xfrm>
              <a:off x="64" y="3117"/>
              <a:ext cx="231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(5)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选择语句</a:t>
              </a:r>
            </a:p>
          </p:txBody>
        </p:sp>
        <p:sp>
          <p:nvSpPr>
            <p:cNvPr id="37" name="Text Box 62"/>
            <p:cNvSpPr txBox="1">
              <a:spLocks noChangeArrowheads="1"/>
            </p:cNvSpPr>
            <p:nvPr/>
          </p:nvSpPr>
          <p:spPr bwMode="auto">
            <a:xfrm>
              <a:off x="3787" y="1757"/>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(7)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结束语句</a:t>
              </a:r>
            </a:p>
          </p:txBody>
        </p:sp>
        <p:sp>
          <p:nvSpPr>
            <p:cNvPr id="38" name="Text Box 63"/>
            <p:cNvSpPr txBox="1">
              <a:spLocks noChangeArrowheads="1"/>
            </p:cNvSpPr>
            <p:nvPr/>
          </p:nvSpPr>
          <p:spPr bwMode="auto">
            <a:xfrm>
              <a:off x="3792" y="2074"/>
              <a:ext cx="1742"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(8)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输入和输出语句</a:t>
              </a:r>
            </a:p>
          </p:txBody>
        </p:sp>
        <p:sp>
          <p:nvSpPr>
            <p:cNvPr id="39" name="Text Box 64"/>
            <p:cNvSpPr txBox="1">
              <a:spLocks noChangeArrowheads="1"/>
            </p:cNvSpPr>
            <p:nvPr/>
          </p:nvSpPr>
          <p:spPr bwMode="auto">
            <a:xfrm>
              <a:off x="3792" y="2415"/>
              <a:ext cx="181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(9)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基本函数</a:t>
              </a:r>
            </a:p>
          </p:txBody>
        </p:sp>
        <p:sp>
          <p:nvSpPr>
            <p:cNvPr id="40" name="Text Box 65"/>
            <p:cNvSpPr txBox="1">
              <a:spLocks noChangeArrowheads="1"/>
            </p:cNvSpPr>
            <p:nvPr/>
          </p:nvSpPr>
          <p:spPr bwMode="auto">
            <a:xfrm>
              <a:off x="3792" y="2755"/>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latin typeface="Arial" panose="020B0604020202020204" pitchFamily="34" charset="0"/>
                  <a:ea typeface="仿宋" panose="02010609060101010101" pitchFamily="49" charset="-122"/>
                  <a:cs typeface="Arial" panose="020B0604020202020204" pitchFamily="34" charset="0"/>
                </a:rPr>
                <a:t>(10)  </a:t>
              </a:r>
              <a:r>
                <a:rPr kumimoji="1" lang="zh-CN" altLang="en-US" sz="2000" b="1">
                  <a:latin typeface="Arial" panose="020B0604020202020204" pitchFamily="34" charset="0"/>
                  <a:ea typeface="仿宋" panose="02010609060101010101" pitchFamily="49" charset="-122"/>
                  <a:cs typeface="Arial" panose="020B0604020202020204" pitchFamily="34" charset="0"/>
                </a:rPr>
                <a:t>逻辑运算</a:t>
              </a:r>
            </a:p>
          </p:txBody>
        </p:sp>
        <p:sp>
          <p:nvSpPr>
            <p:cNvPr id="41" name="Text Box 66"/>
            <p:cNvSpPr txBox="1">
              <a:spLocks noChangeArrowheads="1"/>
            </p:cNvSpPr>
            <p:nvPr/>
          </p:nvSpPr>
          <p:spPr bwMode="auto">
            <a:xfrm>
              <a:off x="3792" y="3095"/>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注释语句</a:t>
              </a:r>
            </a:p>
          </p:txBody>
        </p:sp>
      </p:grpSp>
      <p:grpSp>
        <p:nvGrpSpPr>
          <p:cNvPr id="64" name="Group 166"/>
          <p:cNvGrpSpPr>
            <a:grpSpLocks/>
          </p:cNvGrpSpPr>
          <p:nvPr/>
        </p:nvGrpSpPr>
        <p:grpSpPr bwMode="auto">
          <a:xfrm>
            <a:off x="250825" y="2709863"/>
            <a:ext cx="5626100" cy="2700337"/>
            <a:chOff x="2472" y="1661"/>
            <a:chExt cx="3176" cy="2041"/>
          </a:xfrm>
        </p:grpSpPr>
        <p:sp>
          <p:nvSpPr>
            <p:cNvPr id="65" name="AutoShape 167"/>
            <p:cNvSpPr>
              <a:spLocks noChangeArrowheads="1"/>
            </p:cNvSpPr>
            <p:nvPr/>
          </p:nvSpPr>
          <p:spPr bwMode="auto">
            <a:xfrm>
              <a:off x="2472" y="1661"/>
              <a:ext cx="3130" cy="2041"/>
            </a:xfrm>
            <a:prstGeom prst="roundRect">
              <a:avLst>
                <a:gd name="adj" fmla="val 5583"/>
              </a:avLst>
            </a:prstGeom>
            <a:solidFill>
              <a:srgbClr val="FFFFFF"/>
            </a:solidFill>
            <a:ln w="57150">
              <a:solidFill>
                <a:srgbClr val="CC6600"/>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p>
              <a:pPr>
                <a:defRPr/>
              </a:pPr>
              <a:endParaRPr lang="zh-CN" altLang="en-US" sz="2000">
                <a:latin typeface="Arial" panose="020B0604020202020204" pitchFamily="34" charset="0"/>
                <a:ea typeface="仿宋" panose="02010609060101010101" pitchFamily="49" charset="-122"/>
                <a:cs typeface="Arial" panose="020B0604020202020204" pitchFamily="34" charset="0"/>
              </a:endParaRPr>
            </a:p>
          </p:txBody>
        </p:sp>
        <p:sp>
          <p:nvSpPr>
            <p:cNvPr id="63494" name="Text Box 168"/>
            <p:cNvSpPr txBox="1">
              <a:spLocks noChangeArrowheads="1"/>
            </p:cNvSpPr>
            <p:nvPr/>
          </p:nvSpPr>
          <p:spPr bwMode="auto">
            <a:xfrm>
              <a:off x="2537" y="1820"/>
              <a:ext cx="3111" cy="16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40000"/>
                </a:lnSpc>
              </a:pPr>
              <a:r>
                <a:rPr kumimoji="1" lang="en-US" altLang="zh-CN" sz="2000" b="1" dirty="0">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与运算</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&amp;&amp;</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nSpc>
                  <a:spcPct val="140000"/>
                </a:lnSpc>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对于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A&amp;&amp;B</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，当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值为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0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时不再</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对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B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求值。 </a:t>
              </a:r>
              <a:endParaRPr kumimoji="1" lang="en-US" altLang="zh-CN" sz="2000" b="1" dirty="0">
                <a:latin typeface="Arial" panose="020B0604020202020204" pitchFamily="34" charset="0"/>
                <a:ea typeface="仿宋" panose="02010609060101010101" pitchFamily="49" charset="-122"/>
                <a:cs typeface="Arial" panose="020B0604020202020204" pitchFamily="34" charset="0"/>
              </a:endParaRPr>
            </a:p>
            <a:p>
              <a:pPr>
                <a:lnSpc>
                  <a:spcPct val="140000"/>
                </a:lnSpc>
              </a:pP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a:p>
              <a:pPr>
                <a:lnSpc>
                  <a:spcPct val="140000"/>
                </a:lnSpc>
              </a:pPr>
              <a:r>
                <a:rPr kumimoji="1" lang="zh-CN" altLang="en-US" sz="2000" b="1" dirty="0">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或运算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a:p>
              <a:pPr>
                <a:lnSpc>
                  <a:spcPct val="140000"/>
                </a:lnSpc>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对于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A||B</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，当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值非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0 </a:t>
              </a:r>
              <a:r>
                <a:rPr kumimoji="1" lang="zh-CN" altLang="en-US" sz="2000" b="1" dirty="0" smtClean="0">
                  <a:latin typeface="Arial" panose="020B0604020202020204" pitchFamily="34" charset="0"/>
                  <a:ea typeface="仿宋" panose="02010609060101010101" pitchFamily="49" charset="-122"/>
                  <a:cs typeface="Arial" panose="020B0604020202020204" pitchFamily="34" charset="0"/>
                </a:rPr>
                <a:t>时不再</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对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B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求值</a:t>
              </a:r>
              <a:r>
                <a:rPr kumimoji="1" lang="zh-CN" altLang="en-US" sz="2000" dirty="0">
                  <a:latin typeface="Arial" panose="020B0604020202020204" pitchFamily="34" charset="0"/>
                  <a:ea typeface="仿宋" panose="02010609060101010101" pitchFamily="49" charset="-122"/>
                  <a:cs typeface="Arial" panose="020B0604020202020204" pitchFamily="34" charset="0"/>
                </a:rPr>
                <a:t>。</a:t>
              </a:r>
            </a:p>
          </p:txBody>
        </p:sp>
      </p:grpSp>
      <p:grpSp>
        <p:nvGrpSpPr>
          <p:cNvPr id="32" name="组合 31"/>
          <p:cNvGrpSpPr/>
          <p:nvPr/>
        </p:nvGrpSpPr>
        <p:grpSpPr>
          <a:xfrm>
            <a:off x="34925" y="92075"/>
            <a:ext cx="8858250" cy="2257426"/>
            <a:chOff x="34925" y="92075"/>
            <a:chExt cx="8858250" cy="2257426"/>
          </a:xfrm>
        </p:grpSpPr>
        <p:grpSp>
          <p:nvGrpSpPr>
            <p:cNvPr id="33" name="组合 7"/>
            <p:cNvGrpSpPr>
              <a:grpSpLocks/>
            </p:cNvGrpSpPr>
            <p:nvPr/>
          </p:nvGrpSpPr>
          <p:grpSpPr bwMode="auto">
            <a:xfrm>
              <a:off x="34925" y="92075"/>
              <a:ext cx="7632700" cy="1104900"/>
              <a:chOff x="34925" y="92075"/>
              <a:chExt cx="7632700" cy="1104900"/>
            </a:xfrm>
          </p:grpSpPr>
          <p:grpSp>
            <p:nvGrpSpPr>
              <p:cNvPr id="45" name="Group 36"/>
              <p:cNvGrpSpPr>
                <a:grpSpLocks/>
              </p:cNvGrpSpPr>
              <p:nvPr/>
            </p:nvGrpSpPr>
            <p:grpSpPr bwMode="auto">
              <a:xfrm>
                <a:off x="107950" y="700088"/>
                <a:ext cx="2563813" cy="496887"/>
                <a:chOff x="113" y="441"/>
                <a:chExt cx="1615" cy="313"/>
              </a:xfrm>
            </p:grpSpPr>
            <p:sp>
              <p:nvSpPr>
                <p:cNvPr id="49"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1.4.2  </a:t>
                  </a:r>
                  <a:r>
                    <a:rPr kumimoji="1" lang="zh-CN" altLang="en-US" sz="2200" b="1">
                      <a:solidFill>
                        <a:srgbClr val="3333FF"/>
                      </a:solidFill>
                      <a:latin typeface="Arial" panose="020B0604020202020204" pitchFamily="34" charset="0"/>
                      <a:ea typeface="黑体" panose="02010609060101010101" pitchFamily="49" charset="-122"/>
                    </a:rPr>
                    <a:t>算法描述</a:t>
                  </a:r>
                </a:p>
              </p:txBody>
            </p:sp>
            <p:sp>
              <p:nvSpPr>
                <p:cNvPr id="51"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46" name="组合 4"/>
              <p:cNvGrpSpPr>
                <a:grpSpLocks/>
              </p:cNvGrpSpPr>
              <p:nvPr/>
            </p:nvGrpSpPr>
            <p:grpSpPr bwMode="auto">
              <a:xfrm>
                <a:off x="34925" y="92075"/>
                <a:ext cx="7632700" cy="457200"/>
                <a:chOff x="34925" y="92075"/>
                <a:chExt cx="7632700" cy="457200"/>
              </a:xfrm>
            </p:grpSpPr>
            <p:sp>
              <p:nvSpPr>
                <p:cNvPr id="47"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48"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34" name="Group 15"/>
            <p:cNvGrpSpPr>
              <a:grpSpLocks/>
            </p:cNvGrpSpPr>
            <p:nvPr/>
          </p:nvGrpSpPr>
          <p:grpSpPr bwMode="auto">
            <a:xfrm>
              <a:off x="204788" y="1531730"/>
              <a:ext cx="8688387" cy="817771"/>
              <a:chOff x="129" y="930"/>
              <a:chExt cx="5473" cy="958"/>
            </a:xfrm>
          </p:grpSpPr>
          <p:sp>
            <p:nvSpPr>
              <p:cNvPr id="43" name="Rectangle 16"/>
              <p:cNvSpPr>
                <a:spLocks noChangeArrowheads="1"/>
              </p:cNvSpPr>
              <p:nvPr/>
            </p:nvSpPr>
            <p:spPr bwMode="auto">
              <a:xfrm>
                <a:off x="129" y="960"/>
                <a:ext cx="5473" cy="928"/>
              </a:xfrm>
              <a:prstGeom prst="rect">
                <a:avLst/>
              </a:prstGeom>
              <a:gradFill rotWithShape="0">
                <a:gsLst>
                  <a:gs pos="0">
                    <a:srgbClr val="FFCCFF"/>
                  </a:gs>
                  <a:gs pos="50000">
                    <a:srgbClr val="FFFFFF"/>
                  </a:gs>
                  <a:gs pos="100000">
                    <a:srgbClr val="FFCCFF"/>
                  </a:gs>
                </a:gsLst>
                <a:lin ang="2700000" scaled="1"/>
              </a:gradFill>
              <a:ln w="57150">
                <a:solidFill>
                  <a:srgbClr val="FF33CC"/>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b="1">
                  <a:solidFill>
                    <a:srgbClr val="333399"/>
                  </a:solidFill>
                  <a:latin typeface="Arial" panose="020B0604020202020204" pitchFamily="34" charset="0"/>
                  <a:ea typeface="仿宋_GB2312" pitchFamily="49" charset="-122"/>
                  <a:cs typeface="Arial" panose="020B0604020202020204" pitchFamily="34" charset="0"/>
                </a:endParaRPr>
              </a:p>
            </p:txBody>
          </p:sp>
          <p:sp>
            <p:nvSpPr>
              <p:cNvPr id="44" name="Text Box 17"/>
              <p:cNvSpPr txBox="1">
                <a:spLocks noChangeArrowheads="1"/>
              </p:cNvSpPr>
              <p:nvPr/>
            </p:nvSpPr>
            <p:spPr bwMode="auto">
              <a:xfrm>
                <a:off x="230" y="930"/>
                <a:ext cx="5271" cy="718"/>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FF00FF"/>
                    </a:solidFill>
                    <a:ea typeface="仿宋" panose="02010609060101010101" pitchFamily="49" charset="-122"/>
                    <a:cs typeface="Arial" panose="020B0604020202020204" pitchFamily="34" charset="0"/>
                  </a:rPr>
                  <a:t>        </a:t>
                </a:r>
                <a:r>
                  <a:rPr kumimoji="1" lang="zh-CN" altLang="en-US" sz="2000" b="1" dirty="0" smtClean="0">
                    <a:solidFill>
                      <a:srgbClr val="FF00FF"/>
                    </a:solidFill>
                    <a:ea typeface="仿宋" panose="02010609060101010101" pitchFamily="49" charset="-122"/>
                    <a:cs typeface="Arial" panose="020B0604020202020204" pitchFamily="34" charset="0"/>
                  </a:rPr>
                  <a:t>精选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语言的一个核心子集，利用了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对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的部分扩展功能。</a:t>
                </a:r>
                <a:endParaRPr kumimoji="1" lang="zh-CN" altLang="en-US" sz="2000" dirty="0" smtClean="0">
                  <a:solidFill>
                    <a:srgbClr val="FF00FF"/>
                  </a:solidFill>
                  <a:ea typeface="仿宋" panose="02010609060101010101" pitchFamily="49" charset="-122"/>
                  <a:cs typeface="Arial" panose="020B0604020202020204" pitchFamily="34" charset="0"/>
                </a:endParaRPr>
              </a:p>
            </p:txBody>
          </p:sp>
        </p:grpSp>
        <p:sp>
          <p:nvSpPr>
            <p:cNvPr id="42" name="AutoShape 14"/>
            <p:cNvSpPr>
              <a:spLocks noChangeArrowheads="1"/>
            </p:cNvSpPr>
            <p:nvPr/>
          </p:nvSpPr>
          <p:spPr bwMode="auto">
            <a:xfrm flipH="1">
              <a:off x="6732588" y="981075"/>
              <a:ext cx="2159000" cy="649288"/>
            </a:xfrm>
            <a:prstGeom prst="flowChartMagneticTape">
              <a:avLst/>
            </a:prstGeom>
            <a:gradFill rotWithShape="1">
              <a:gsLst>
                <a:gs pos="0">
                  <a:srgbClr val="FFCCFF"/>
                </a:gs>
                <a:gs pos="100000">
                  <a:srgbClr val="FFFFFF"/>
                </a:gs>
              </a:gsLst>
              <a:lin ang="0" scaled="1"/>
            </a:gradFill>
            <a:ln w="57150">
              <a:solidFill>
                <a:srgbClr val="FF33CC"/>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33CC"/>
                  </a:solidFill>
                  <a:latin typeface="Arial" panose="020B0604020202020204" pitchFamily="34" charset="0"/>
                  <a:ea typeface="方正舒体" panose="02010601030101010101" pitchFamily="2" charset="-122"/>
                  <a:cs typeface="Arial" panose="020B0604020202020204" pitchFamily="34" charset="0"/>
                </a:rPr>
                <a:t>描述说明</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right)">
                                      <p:cBhvr>
                                        <p:cTn id="7" dur="1000"/>
                                        <p:tgtEl>
                                          <p:spTgt spid="28"/>
                                        </p:tgtEl>
                                      </p:cBhvr>
                                    </p:animEffect>
                                  </p:childTnLst>
                                </p:cTn>
                              </p:par>
                              <p:par>
                                <p:cTn id="8" presetID="22" presetClass="entr" presetSubtype="2" fill="hold" nodeType="withEffect">
                                  <p:stCondLst>
                                    <p:cond delay="0"/>
                                  </p:stCondLst>
                                  <p:childTnLst>
                                    <p:set>
                                      <p:cBhvr>
                                        <p:cTn id="9" dur="1" fill="hold">
                                          <p:stCondLst>
                                            <p:cond delay="0"/>
                                          </p:stCondLst>
                                        </p:cTn>
                                        <p:tgtEl>
                                          <p:spTgt spid="64"/>
                                        </p:tgtEl>
                                        <p:attrNameLst>
                                          <p:attrName>style.visibility</p:attrName>
                                        </p:attrNameLst>
                                      </p:cBhvr>
                                      <p:to>
                                        <p:strVal val="visible"/>
                                      </p:to>
                                    </p:set>
                                    <p:animEffect transition="in" filter="wipe(right)">
                                      <p:cBhvr>
                                        <p:cTn id="10"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5"/>
          <p:cNvGrpSpPr>
            <a:grpSpLocks/>
          </p:cNvGrpSpPr>
          <p:nvPr/>
        </p:nvGrpSpPr>
        <p:grpSpPr bwMode="auto">
          <a:xfrm>
            <a:off x="93663" y="2781300"/>
            <a:ext cx="8799512" cy="2566988"/>
            <a:chOff x="59" y="1752"/>
            <a:chExt cx="5543" cy="1617"/>
          </a:xfrm>
        </p:grpSpPr>
        <p:sp>
          <p:nvSpPr>
            <p:cNvPr id="67" name="Text Box 56"/>
            <p:cNvSpPr txBox="1">
              <a:spLocks noChangeArrowheads="1"/>
            </p:cNvSpPr>
            <p:nvPr/>
          </p:nvSpPr>
          <p:spPr bwMode="auto">
            <a:xfrm>
              <a:off x="59" y="1752"/>
              <a:ext cx="231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(1)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数据类型定义</a:t>
              </a:r>
            </a:p>
          </p:txBody>
        </p:sp>
        <p:sp>
          <p:nvSpPr>
            <p:cNvPr id="68" name="Text Box 57"/>
            <p:cNvSpPr txBox="1">
              <a:spLocks noChangeArrowheads="1"/>
            </p:cNvSpPr>
            <p:nvPr/>
          </p:nvSpPr>
          <p:spPr bwMode="auto">
            <a:xfrm>
              <a:off x="67" y="2074"/>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(2)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基本操作算法描述</a:t>
              </a:r>
            </a:p>
          </p:txBody>
        </p:sp>
        <p:sp>
          <p:nvSpPr>
            <p:cNvPr id="69" name="Text Box 58"/>
            <p:cNvSpPr txBox="1">
              <a:spLocks noChangeArrowheads="1"/>
            </p:cNvSpPr>
            <p:nvPr/>
          </p:nvSpPr>
          <p:spPr bwMode="auto">
            <a:xfrm>
              <a:off x="64" y="2415"/>
              <a:ext cx="227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(3)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内存动态分配与释放</a:t>
              </a:r>
            </a:p>
          </p:txBody>
        </p:sp>
        <p:sp>
          <p:nvSpPr>
            <p:cNvPr id="70" name="Text Box 59"/>
            <p:cNvSpPr txBox="1">
              <a:spLocks noChangeArrowheads="1"/>
            </p:cNvSpPr>
            <p:nvPr/>
          </p:nvSpPr>
          <p:spPr bwMode="auto">
            <a:xfrm>
              <a:off x="64" y="2755"/>
              <a:ext cx="223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(4)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赋值语句</a:t>
              </a:r>
            </a:p>
          </p:txBody>
        </p:sp>
        <p:sp>
          <p:nvSpPr>
            <p:cNvPr id="71" name="Text Box 60"/>
            <p:cNvSpPr txBox="1">
              <a:spLocks noChangeArrowheads="1"/>
            </p:cNvSpPr>
            <p:nvPr/>
          </p:nvSpPr>
          <p:spPr bwMode="auto">
            <a:xfrm>
              <a:off x="64" y="3117"/>
              <a:ext cx="231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(5)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选择语句</a:t>
              </a:r>
            </a:p>
          </p:txBody>
        </p:sp>
        <p:sp>
          <p:nvSpPr>
            <p:cNvPr id="72" name="Text Box 62"/>
            <p:cNvSpPr txBox="1">
              <a:spLocks noChangeArrowheads="1"/>
            </p:cNvSpPr>
            <p:nvPr/>
          </p:nvSpPr>
          <p:spPr bwMode="auto">
            <a:xfrm>
              <a:off x="3787" y="1757"/>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(7)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结束语句</a:t>
              </a:r>
            </a:p>
          </p:txBody>
        </p:sp>
        <p:sp>
          <p:nvSpPr>
            <p:cNvPr id="73" name="Text Box 63"/>
            <p:cNvSpPr txBox="1">
              <a:spLocks noChangeArrowheads="1"/>
            </p:cNvSpPr>
            <p:nvPr/>
          </p:nvSpPr>
          <p:spPr bwMode="auto">
            <a:xfrm>
              <a:off x="3792" y="2074"/>
              <a:ext cx="1742"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(8)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输入和输出语句</a:t>
              </a:r>
            </a:p>
          </p:txBody>
        </p:sp>
        <p:sp>
          <p:nvSpPr>
            <p:cNvPr id="74" name="Text Box 64"/>
            <p:cNvSpPr txBox="1">
              <a:spLocks noChangeArrowheads="1"/>
            </p:cNvSpPr>
            <p:nvPr/>
          </p:nvSpPr>
          <p:spPr bwMode="auto">
            <a:xfrm>
              <a:off x="3792" y="2415"/>
              <a:ext cx="181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 (9)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基本函数</a:t>
              </a:r>
            </a:p>
          </p:txBody>
        </p:sp>
        <p:sp>
          <p:nvSpPr>
            <p:cNvPr id="75" name="Text Box 65"/>
            <p:cNvSpPr txBox="1">
              <a:spLocks noChangeArrowheads="1"/>
            </p:cNvSpPr>
            <p:nvPr/>
          </p:nvSpPr>
          <p:spPr bwMode="auto">
            <a:xfrm>
              <a:off x="3792" y="2755"/>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solidFill>
                    <a:srgbClr val="66CCFF"/>
                  </a:solidFill>
                  <a:latin typeface="Arial" panose="020B0604020202020204" pitchFamily="34" charset="0"/>
                  <a:ea typeface="仿宋" panose="02010609060101010101" pitchFamily="49" charset="-122"/>
                  <a:cs typeface="Arial" panose="020B0604020202020204" pitchFamily="34" charset="0"/>
                </a:rPr>
                <a:t>(10)  </a:t>
              </a:r>
              <a:r>
                <a:rPr kumimoji="1" lang="zh-CN" altLang="en-US" sz="2000" b="1">
                  <a:solidFill>
                    <a:srgbClr val="66CCFF"/>
                  </a:solidFill>
                  <a:latin typeface="Arial" panose="020B0604020202020204" pitchFamily="34" charset="0"/>
                  <a:ea typeface="仿宋" panose="02010609060101010101" pitchFamily="49" charset="-122"/>
                  <a:cs typeface="Arial" panose="020B0604020202020204" pitchFamily="34" charset="0"/>
                </a:rPr>
                <a:t>逻辑运算</a:t>
              </a:r>
            </a:p>
          </p:txBody>
        </p:sp>
        <p:sp>
          <p:nvSpPr>
            <p:cNvPr id="76" name="Text Box 66"/>
            <p:cNvSpPr txBox="1">
              <a:spLocks noChangeArrowheads="1"/>
            </p:cNvSpPr>
            <p:nvPr/>
          </p:nvSpPr>
          <p:spPr bwMode="auto">
            <a:xfrm>
              <a:off x="3792" y="3095"/>
              <a:ext cx="177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p>
              <a:pPr>
                <a:spcBef>
                  <a:spcPct val="50000"/>
                </a:spcBef>
                <a:defRPr/>
              </a:pPr>
              <a:r>
                <a:rPr kumimoji="1" lang="en-US" altLang="zh-CN" sz="2000" b="1">
                  <a:latin typeface="Arial" panose="020B0604020202020204" pitchFamily="34" charset="0"/>
                  <a:ea typeface="仿宋" panose="02010609060101010101" pitchFamily="49" charset="-122"/>
                  <a:cs typeface="Arial" panose="020B0604020202020204" pitchFamily="34" charset="0"/>
                </a:rPr>
                <a:t>(11)  </a:t>
              </a:r>
              <a:r>
                <a:rPr kumimoji="1" lang="zh-CN" altLang="en-US" sz="2000" b="1">
                  <a:latin typeface="Arial" panose="020B0604020202020204" pitchFamily="34" charset="0"/>
                  <a:ea typeface="仿宋" panose="02010609060101010101" pitchFamily="49" charset="-122"/>
                  <a:cs typeface="Arial" panose="020B0604020202020204" pitchFamily="34" charset="0"/>
                </a:rPr>
                <a:t>注释语句</a:t>
              </a:r>
            </a:p>
          </p:txBody>
        </p:sp>
      </p:grpSp>
      <p:grpSp>
        <p:nvGrpSpPr>
          <p:cNvPr id="77" name="Group 166"/>
          <p:cNvGrpSpPr>
            <a:grpSpLocks/>
          </p:cNvGrpSpPr>
          <p:nvPr/>
        </p:nvGrpSpPr>
        <p:grpSpPr bwMode="auto">
          <a:xfrm>
            <a:off x="250825" y="2709863"/>
            <a:ext cx="5626100" cy="2700337"/>
            <a:chOff x="2472" y="1661"/>
            <a:chExt cx="3176" cy="2041"/>
          </a:xfrm>
        </p:grpSpPr>
        <p:sp>
          <p:nvSpPr>
            <p:cNvPr id="78" name="AutoShape 167"/>
            <p:cNvSpPr>
              <a:spLocks noChangeArrowheads="1"/>
            </p:cNvSpPr>
            <p:nvPr/>
          </p:nvSpPr>
          <p:spPr bwMode="auto">
            <a:xfrm>
              <a:off x="2472" y="1661"/>
              <a:ext cx="3130" cy="2041"/>
            </a:xfrm>
            <a:prstGeom prst="roundRect">
              <a:avLst>
                <a:gd name="adj" fmla="val 5583"/>
              </a:avLst>
            </a:prstGeom>
            <a:solidFill>
              <a:srgbClr val="FFFFFF"/>
            </a:solidFill>
            <a:ln w="57150">
              <a:solidFill>
                <a:srgbClr val="CC6600"/>
              </a:solidFill>
              <a:round/>
              <a:headEnd/>
              <a:tailEnd/>
            </a:ln>
            <a:effectLst/>
            <a:extLst>
              <a:ext uri="{AF507438-7753-43E0-B8FC-AC1667EBCBE1}">
                <a14:hiddenEffects xmlns:a14="http://schemas.microsoft.com/office/drawing/2010/main">
                  <a:effectLst>
                    <a:outerShdw dist="45791" dir="2021404" algn="ctr" rotWithShape="0">
                      <a:schemeClr val="bg2"/>
                    </a:outerShdw>
                  </a:effectLst>
                </a14:hiddenEffects>
              </a:ext>
            </a:extLst>
          </p:spPr>
          <p:txBody>
            <a:bodyPr wrap="none" anchor="ctr"/>
            <a:lstStyle/>
            <a:p>
              <a:pPr>
                <a:defRPr/>
              </a:pPr>
              <a:endParaRPr lang="zh-CN" altLang="en-US" sz="2000">
                <a:latin typeface="Arial" panose="020B0604020202020204" pitchFamily="34" charset="0"/>
                <a:ea typeface="仿宋" panose="02010609060101010101" pitchFamily="49" charset="-122"/>
                <a:cs typeface="Arial" panose="020B0604020202020204" pitchFamily="34" charset="0"/>
              </a:endParaRPr>
            </a:p>
          </p:txBody>
        </p:sp>
        <p:sp>
          <p:nvSpPr>
            <p:cNvPr id="64518" name="Text Box 168"/>
            <p:cNvSpPr txBox="1">
              <a:spLocks noChangeArrowheads="1"/>
            </p:cNvSpPr>
            <p:nvPr/>
          </p:nvSpPr>
          <p:spPr bwMode="auto">
            <a:xfrm>
              <a:off x="2537" y="2245"/>
              <a:ext cx="3111" cy="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40000"/>
                </a:lnSpc>
              </a:pPr>
              <a:r>
                <a:rPr kumimoji="1" lang="en-US" altLang="zh-CN" sz="2000" b="1">
                  <a:solidFill>
                    <a:srgbClr val="3333FF"/>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单行注释：</a:t>
              </a:r>
            </a:p>
            <a:p>
              <a:pPr>
                <a:lnSpc>
                  <a:spcPct val="140000"/>
                </a:lnSpc>
              </a:pPr>
              <a:r>
                <a:rPr kumimoji="1" lang="zh-CN" altLang="en-US" sz="2000" b="1">
                  <a:latin typeface="Arial" panose="020B0604020202020204" pitchFamily="34" charset="0"/>
                  <a:ea typeface="仿宋" panose="02010609060101010101" pitchFamily="49" charset="-122"/>
                  <a:cs typeface="Arial" panose="020B0604020202020204" pitchFamily="34" charset="0"/>
                </a:rPr>
                <a:t>  </a:t>
              </a:r>
              <a:r>
                <a:rPr kumimoji="1" lang="en-US" altLang="zh-CN" sz="2000" b="1">
                  <a:latin typeface="Arial" panose="020B0604020202020204" pitchFamily="34" charset="0"/>
                  <a:ea typeface="仿宋" panose="020106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文字序列</a:t>
              </a:r>
            </a:p>
          </p:txBody>
        </p:sp>
      </p:grpSp>
      <p:grpSp>
        <p:nvGrpSpPr>
          <p:cNvPr id="28" name="组合 27"/>
          <p:cNvGrpSpPr/>
          <p:nvPr/>
        </p:nvGrpSpPr>
        <p:grpSpPr>
          <a:xfrm>
            <a:off x="34925" y="92075"/>
            <a:ext cx="8858250" cy="2257426"/>
            <a:chOff x="34925" y="92075"/>
            <a:chExt cx="8858250" cy="2257426"/>
          </a:xfrm>
        </p:grpSpPr>
        <p:grpSp>
          <p:nvGrpSpPr>
            <p:cNvPr id="29" name="组合 7"/>
            <p:cNvGrpSpPr>
              <a:grpSpLocks/>
            </p:cNvGrpSpPr>
            <p:nvPr/>
          </p:nvGrpSpPr>
          <p:grpSpPr bwMode="auto">
            <a:xfrm>
              <a:off x="34925" y="92075"/>
              <a:ext cx="7632700" cy="1104900"/>
              <a:chOff x="34925" y="92075"/>
              <a:chExt cx="7632700" cy="1104900"/>
            </a:xfrm>
          </p:grpSpPr>
          <p:grpSp>
            <p:nvGrpSpPr>
              <p:cNvPr id="34" name="Group 36"/>
              <p:cNvGrpSpPr>
                <a:grpSpLocks/>
              </p:cNvGrpSpPr>
              <p:nvPr/>
            </p:nvGrpSpPr>
            <p:grpSpPr bwMode="auto">
              <a:xfrm>
                <a:off x="107950" y="700088"/>
                <a:ext cx="2563813" cy="496887"/>
                <a:chOff x="113" y="441"/>
                <a:chExt cx="1615" cy="313"/>
              </a:xfrm>
            </p:grpSpPr>
            <p:sp>
              <p:nvSpPr>
                <p:cNvPr id="38"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1.4.2  </a:t>
                  </a:r>
                  <a:r>
                    <a:rPr kumimoji="1" lang="zh-CN" altLang="en-US" sz="2200" b="1">
                      <a:solidFill>
                        <a:srgbClr val="3333FF"/>
                      </a:solidFill>
                      <a:latin typeface="Arial" panose="020B0604020202020204" pitchFamily="34" charset="0"/>
                      <a:ea typeface="黑体" panose="02010609060101010101" pitchFamily="49" charset="-122"/>
                    </a:rPr>
                    <a:t>算法描述</a:t>
                  </a:r>
                </a:p>
              </p:txBody>
            </p:sp>
            <p:sp>
              <p:nvSpPr>
                <p:cNvPr id="39"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35" name="组合 4"/>
              <p:cNvGrpSpPr>
                <a:grpSpLocks/>
              </p:cNvGrpSpPr>
              <p:nvPr/>
            </p:nvGrpSpPr>
            <p:grpSpPr bwMode="auto">
              <a:xfrm>
                <a:off x="34925" y="92075"/>
                <a:ext cx="7632700" cy="457200"/>
                <a:chOff x="34925" y="92075"/>
                <a:chExt cx="7632700" cy="457200"/>
              </a:xfrm>
            </p:grpSpPr>
            <p:sp>
              <p:nvSpPr>
                <p:cNvPr id="36"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37"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30" name="Group 15"/>
            <p:cNvGrpSpPr>
              <a:grpSpLocks/>
            </p:cNvGrpSpPr>
            <p:nvPr/>
          </p:nvGrpSpPr>
          <p:grpSpPr bwMode="auto">
            <a:xfrm>
              <a:off x="204788" y="1531730"/>
              <a:ext cx="8688387" cy="817771"/>
              <a:chOff x="129" y="930"/>
              <a:chExt cx="5473" cy="958"/>
            </a:xfrm>
          </p:grpSpPr>
          <p:sp>
            <p:nvSpPr>
              <p:cNvPr id="32" name="Rectangle 16"/>
              <p:cNvSpPr>
                <a:spLocks noChangeArrowheads="1"/>
              </p:cNvSpPr>
              <p:nvPr/>
            </p:nvSpPr>
            <p:spPr bwMode="auto">
              <a:xfrm>
                <a:off x="129" y="960"/>
                <a:ext cx="5473" cy="928"/>
              </a:xfrm>
              <a:prstGeom prst="rect">
                <a:avLst/>
              </a:prstGeom>
              <a:gradFill rotWithShape="0">
                <a:gsLst>
                  <a:gs pos="0">
                    <a:srgbClr val="FFCCFF"/>
                  </a:gs>
                  <a:gs pos="50000">
                    <a:srgbClr val="FFFFFF"/>
                  </a:gs>
                  <a:gs pos="100000">
                    <a:srgbClr val="FFCCFF"/>
                  </a:gs>
                </a:gsLst>
                <a:lin ang="2700000" scaled="1"/>
              </a:gradFill>
              <a:ln w="57150">
                <a:solidFill>
                  <a:srgbClr val="FF33CC"/>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b="1">
                  <a:solidFill>
                    <a:srgbClr val="333399"/>
                  </a:solidFill>
                  <a:latin typeface="Arial" panose="020B0604020202020204" pitchFamily="34" charset="0"/>
                  <a:ea typeface="仿宋_GB2312" pitchFamily="49" charset="-122"/>
                  <a:cs typeface="Arial" panose="020B0604020202020204" pitchFamily="34" charset="0"/>
                </a:endParaRPr>
              </a:p>
            </p:txBody>
          </p:sp>
          <p:sp>
            <p:nvSpPr>
              <p:cNvPr id="33" name="Text Box 17"/>
              <p:cNvSpPr txBox="1">
                <a:spLocks noChangeArrowheads="1"/>
              </p:cNvSpPr>
              <p:nvPr/>
            </p:nvSpPr>
            <p:spPr bwMode="auto">
              <a:xfrm>
                <a:off x="230" y="930"/>
                <a:ext cx="5271" cy="718"/>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bIns="0"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defRPr/>
                </a:pPr>
                <a:r>
                  <a:rPr kumimoji="1" lang="en-US" altLang="zh-CN" sz="2000" b="1" dirty="0" smtClean="0">
                    <a:solidFill>
                      <a:srgbClr val="FF00FF"/>
                    </a:solidFill>
                    <a:ea typeface="仿宋" panose="02010609060101010101" pitchFamily="49" charset="-122"/>
                    <a:cs typeface="Arial" panose="020B0604020202020204" pitchFamily="34" charset="0"/>
                  </a:rPr>
                  <a:t>        </a:t>
                </a:r>
                <a:r>
                  <a:rPr kumimoji="1" lang="zh-CN" altLang="en-US" sz="2000" b="1" dirty="0" smtClean="0">
                    <a:solidFill>
                      <a:srgbClr val="FF00FF"/>
                    </a:solidFill>
                    <a:ea typeface="仿宋" panose="02010609060101010101" pitchFamily="49" charset="-122"/>
                    <a:cs typeface="Arial" panose="020B0604020202020204" pitchFamily="34" charset="0"/>
                  </a:rPr>
                  <a:t>精选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语言的一个核心子集，利用了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对 </a:t>
                </a:r>
                <a:r>
                  <a:rPr kumimoji="1" lang="en-US" altLang="zh-CN" sz="2000" b="1" dirty="0" smtClean="0">
                    <a:solidFill>
                      <a:srgbClr val="FF00FF"/>
                    </a:solidFill>
                    <a:ea typeface="仿宋" panose="02010609060101010101" pitchFamily="49" charset="-122"/>
                    <a:cs typeface="Arial" panose="020B0604020202020204" pitchFamily="34" charset="0"/>
                  </a:rPr>
                  <a:t>C </a:t>
                </a:r>
                <a:r>
                  <a:rPr kumimoji="1" lang="zh-CN" altLang="en-US" sz="2000" b="1" dirty="0" smtClean="0">
                    <a:solidFill>
                      <a:srgbClr val="FF00FF"/>
                    </a:solidFill>
                    <a:ea typeface="仿宋" panose="02010609060101010101" pitchFamily="49" charset="-122"/>
                    <a:cs typeface="Arial" panose="020B0604020202020204" pitchFamily="34" charset="0"/>
                  </a:rPr>
                  <a:t>的部分扩展功能。</a:t>
                </a:r>
                <a:endParaRPr kumimoji="1" lang="zh-CN" altLang="en-US" sz="2000" dirty="0" smtClean="0">
                  <a:solidFill>
                    <a:srgbClr val="FF00FF"/>
                  </a:solidFill>
                  <a:ea typeface="仿宋" panose="02010609060101010101" pitchFamily="49" charset="-122"/>
                  <a:cs typeface="Arial" panose="020B0604020202020204" pitchFamily="34" charset="0"/>
                </a:endParaRPr>
              </a:p>
            </p:txBody>
          </p:sp>
        </p:grpSp>
        <p:sp>
          <p:nvSpPr>
            <p:cNvPr id="31" name="AutoShape 14"/>
            <p:cNvSpPr>
              <a:spLocks noChangeArrowheads="1"/>
            </p:cNvSpPr>
            <p:nvPr/>
          </p:nvSpPr>
          <p:spPr bwMode="auto">
            <a:xfrm flipH="1">
              <a:off x="6732588" y="981075"/>
              <a:ext cx="2159000" cy="649288"/>
            </a:xfrm>
            <a:prstGeom prst="flowChartMagneticTape">
              <a:avLst/>
            </a:prstGeom>
            <a:gradFill rotWithShape="1">
              <a:gsLst>
                <a:gs pos="0">
                  <a:srgbClr val="FFCCFF"/>
                </a:gs>
                <a:gs pos="100000">
                  <a:srgbClr val="FFFFFF"/>
                </a:gs>
              </a:gsLst>
              <a:lin ang="0" scaled="1"/>
            </a:gradFill>
            <a:ln w="57150">
              <a:solidFill>
                <a:srgbClr val="FF33CC"/>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33CC"/>
                  </a:solidFill>
                  <a:latin typeface="Arial" panose="020B0604020202020204" pitchFamily="34" charset="0"/>
                  <a:ea typeface="方正舒体" panose="02010601030101010101" pitchFamily="2" charset="-122"/>
                  <a:cs typeface="Arial" panose="020B0604020202020204" pitchFamily="34" charset="0"/>
                </a:rPr>
                <a:t>描述说明</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right)">
                                      <p:cBhvr>
                                        <p:cTn id="7" dur="1000"/>
                                        <p:tgtEl>
                                          <p:spTgt spid="60"/>
                                        </p:tgtEl>
                                      </p:cBhvr>
                                    </p:animEffect>
                                  </p:childTnLst>
                                </p:cTn>
                              </p:par>
                              <p:par>
                                <p:cTn id="8" presetID="22" presetClass="entr" presetSubtype="2" fill="hold" nodeType="withEffect">
                                  <p:stCondLst>
                                    <p:cond delay="0"/>
                                  </p:stCondLst>
                                  <p:childTnLst>
                                    <p:set>
                                      <p:cBhvr>
                                        <p:cTn id="9" dur="1" fill="hold">
                                          <p:stCondLst>
                                            <p:cond delay="0"/>
                                          </p:stCondLst>
                                        </p:cTn>
                                        <p:tgtEl>
                                          <p:spTgt spid="77"/>
                                        </p:tgtEl>
                                        <p:attrNameLst>
                                          <p:attrName>style.visibility</p:attrName>
                                        </p:attrNameLst>
                                      </p:cBhvr>
                                      <p:to>
                                        <p:strVal val="visible"/>
                                      </p:to>
                                    </p:set>
                                    <p:animEffect transition="in" filter="wipe(right)">
                                      <p:cBhvr>
                                        <p:cTn id="10" dur="10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6"/>
          <p:cNvGrpSpPr>
            <a:grpSpLocks/>
          </p:cNvGrpSpPr>
          <p:nvPr/>
        </p:nvGrpSpPr>
        <p:grpSpPr bwMode="auto">
          <a:xfrm>
            <a:off x="107950" y="700088"/>
            <a:ext cx="2563813" cy="496887"/>
            <a:chOff x="113" y="441"/>
            <a:chExt cx="1615" cy="313"/>
          </a:xfrm>
        </p:grpSpPr>
        <p:sp>
          <p:nvSpPr>
            <p:cNvPr id="65545"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1.4.3  </a:t>
              </a:r>
              <a:r>
                <a:rPr kumimoji="1" lang="zh-CN" altLang="en-US" sz="2200" b="1">
                  <a:solidFill>
                    <a:srgbClr val="3333FF"/>
                  </a:solidFill>
                  <a:latin typeface="Arial" panose="020B0604020202020204" pitchFamily="34" charset="0"/>
                  <a:ea typeface="黑体" panose="02010609060101010101" pitchFamily="49" charset="-122"/>
                </a:rPr>
                <a:t>算法分析</a:t>
              </a:r>
            </a:p>
          </p:txBody>
        </p:sp>
        <p:sp>
          <p:nvSpPr>
            <p:cNvPr id="65546"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65539" name="组合 4"/>
          <p:cNvGrpSpPr>
            <a:grpSpLocks/>
          </p:cNvGrpSpPr>
          <p:nvPr/>
        </p:nvGrpSpPr>
        <p:grpSpPr bwMode="auto">
          <a:xfrm>
            <a:off x="34925" y="92075"/>
            <a:ext cx="7632700" cy="457200"/>
            <a:chOff x="34925" y="92075"/>
            <a:chExt cx="7632700" cy="457200"/>
          </a:xfrm>
        </p:grpSpPr>
        <p:sp>
          <p:nvSpPr>
            <p:cNvPr id="65543"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5544"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nvGrpSpPr>
          <p:cNvPr id="11" name="Group 25"/>
          <p:cNvGrpSpPr>
            <a:grpSpLocks/>
          </p:cNvGrpSpPr>
          <p:nvPr/>
        </p:nvGrpSpPr>
        <p:grpSpPr bwMode="auto">
          <a:xfrm>
            <a:off x="203200" y="1779920"/>
            <a:ext cx="8689975" cy="1706562"/>
            <a:chOff x="128" y="2332"/>
            <a:chExt cx="5474" cy="1782"/>
          </a:xfrm>
        </p:grpSpPr>
        <p:sp>
          <p:nvSpPr>
            <p:cNvPr id="13" name="AutoShape 26"/>
            <p:cNvSpPr>
              <a:spLocks noChangeArrowheads="1"/>
            </p:cNvSpPr>
            <p:nvPr/>
          </p:nvSpPr>
          <p:spPr bwMode="auto">
            <a:xfrm flipH="1" flipV="1">
              <a:off x="128" y="2332"/>
              <a:ext cx="5474" cy="1782"/>
            </a:xfrm>
            <a:prstGeom prst="wedgeRectCallout">
              <a:avLst>
                <a:gd name="adj1" fmla="val -5074"/>
                <a:gd name="adj2" fmla="val 77523"/>
              </a:avLst>
            </a:prstGeom>
            <a:gradFill rotWithShape="0">
              <a:gsLst>
                <a:gs pos="0">
                  <a:srgbClr val="FFCCCC">
                    <a:gamma/>
                    <a:tint val="3922"/>
                    <a:invGamma/>
                  </a:srgbClr>
                </a:gs>
                <a:gs pos="100000">
                  <a:srgbClr val="FFCCCC"/>
                </a:gs>
              </a:gsLst>
              <a:lin ang="2700000" scaled="1"/>
            </a:gradFill>
            <a:ln w="57150">
              <a:solidFill>
                <a:srgbClr val="FF0000"/>
              </a:solidFill>
              <a:miter lim="800000"/>
              <a:headEnd/>
              <a:tailEnd/>
            </a:ln>
            <a:effectLst/>
          </p:spPr>
          <p:txBody>
            <a:bodyPr rot="10800000"/>
            <a:lstStyle/>
            <a:p>
              <a:pPr algn="ctr" eaLnBrk="1" hangingPunct="1">
                <a:lnSpc>
                  <a:spcPct val="140000"/>
                </a:lnSpc>
                <a:defRPr/>
              </a:pPr>
              <a:endParaRPr kumimoji="1" lang="zh-CN" altLang="zh-CN">
                <a:solidFill>
                  <a:srgbClr val="FF3300"/>
                </a:solidFill>
                <a:latin typeface="+mj-lt"/>
                <a:ea typeface="楷体" panose="02010609060101010101" pitchFamily="49" charset="-122"/>
              </a:endParaRPr>
            </a:p>
          </p:txBody>
        </p:sp>
        <p:sp>
          <p:nvSpPr>
            <p:cNvPr id="15" name="Text Box 27"/>
            <p:cNvSpPr txBox="1">
              <a:spLocks noChangeArrowheads="1"/>
            </p:cNvSpPr>
            <p:nvPr/>
          </p:nvSpPr>
          <p:spPr bwMode="auto">
            <a:xfrm>
              <a:off x="260" y="2407"/>
              <a:ext cx="5240" cy="1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tIns="108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dirty="0">
                  <a:solidFill>
                    <a:srgbClr val="FF33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同</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一个问题可以用不同的算法解决，而一个算法的质量优劣将影响到算法乃至程序的效率。算法分析的目的在于选择合适算法和改进算法。一个算法的评价主要从时间复杂度和空间复杂度来考虑。</a:t>
              </a:r>
              <a:endParaRPr kumimoji="1" lang="zh-CN" altLang="en-US" sz="2000" dirty="0">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grpSp>
      <p:grpSp>
        <p:nvGrpSpPr>
          <p:cNvPr id="16" name="Group 11"/>
          <p:cNvGrpSpPr>
            <a:grpSpLocks/>
          </p:cNvGrpSpPr>
          <p:nvPr/>
        </p:nvGrpSpPr>
        <p:grpSpPr bwMode="auto">
          <a:xfrm>
            <a:off x="250825" y="1341438"/>
            <a:ext cx="3527425" cy="496887"/>
            <a:chOff x="113" y="441"/>
            <a:chExt cx="1440" cy="313"/>
          </a:xfrm>
        </p:grpSpPr>
        <p:sp>
          <p:nvSpPr>
            <p:cNvPr id="17" name="Text Box 12"/>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30000"/>
                </a:spcBef>
              </a:pPr>
              <a:r>
                <a:rPr kumimoji="1" lang="en-US" altLang="zh-CN" sz="2200" dirty="0">
                  <a:solidFill>
                    <a:srgbClr val="FF9900"/>
                  </a:solidFill>
                  <a:latin typeface="Times New Roman" panose="02020603050405020304" pitchFamily="18" charset="0"/>
                </a:rPr>
                <a:t>● </a:t>
              </a:r>
              <a:r>
                <a:rPr kumimoji="1" lang="zh-CN" altLang="en-US" sz="2200" b="1" dirty="0">
                  <a:solidFill>
                    <a:srgbClr val="FF33CC"/>
                  </a:solidFill>
                  <a:latin typeface="Times New Roman" panose="02020603050405020304" pitchFamily="18" charset="0"/>
                  <a:ea typeface="黑体" panose="02010609060101010101" pitchFamily="49" charset="-122"/>
                </a:rPr>
                <a:t>度量算法效率的方法</a:t>
              </a:r>
            </a:p>
          </p:txBody>
        </p:sp>
        <p:sp>
          <p:nvSpPr>
            <p:cNvPr id="18" name="Rectangle 13"/>
            <p:cNvSpPr>
              <a:spLocks noChangeArrowheads="1"/>
            </p:cNvSpPr>
            <p:nvPr/>
          </p:nvSpPr>
          <p:spPr bwMode="auto">
            <a:xfrm>
              <a:off x="173" y="710"/>
              <a:ext cx="1328" cy="44"/>
            </a:xfrm>
            <a:prstGeom prst="rect">
              <a:avLst/>
            </a:prstGeom>
            <a:gradFill rotWithShape="0">
              <a:gsLst>
                <a:gs pos="0">
                  <a:srgbClr val="FF9900"/>
                </a:gs>
                <a:gs pos="100000">
                  <a:srgbClr val="FF9900">
                    <a:gamma/>
                    <a:tint val="0"/>
                    <a:invGamma/>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ffectLst>
                  <a:outerShdw blurRad="38100" dist="38100" dir="2700000" algn="tl">
                    <a:srgbClr val="000000">
                      <a:alpha val="43137"/>
                    </a:srgbClr>
                  </a:outerShdw>
                </a:effectLst>
              </a:endParaRPr>
            </a:p>
          </p:txBody>
        </p:sp>
      </p:grpSp>
      <p:grpSp>
        <p:nvGrpSpPr>
          <p:cNvPr id="19" name="Group 17"/>
          <p:cNvGrpSpPr>
            <a:grpSpLocks/>
          </p:cNvGrpSpPr>
          <p:nvPr/>
        </p:nvGrpSpPr>
        <p:grpSpPr bwMode="auto">
          <a:xfrm>
            <a:off x="204788" y="2205038"/>
            <a:ext cx="8688387" cy="792162"/>
            <a:chOff x="129" y="960"/>
            <a:chExt cx="5473" cy="928"/>
          </a:xfrm>
        </p:grpSpPr>
        <p:sp>
          <p:nvSpPr>
            <p:cNvPr id="20" name="Rectangle 18"/>
            <p:cNvSpPr>
              <a:spLocks noChangeArrowheads="1"/>
            </p:cNvSpPr>
            <p:nvPr/>
          </p:nvSpPr>
          <p:spPr bwMode="auto">
            <a:xfrm>
              <a:off x="129" y="960"/>
              <a:ext cx="5473" cy="928"/>
            </a:xfrm>
            <a:prstGeom prst="rect">
              <a:avLst/>
            </a:prstGeom>
            <a:gradFill rotWithShape="0">
              <a:gsLst>
                <a:gs pos="0">
                  <a:srgbClr val="CCFFCC"/>
                </a:gs>
                <a:gs pos="50000">
                  <a:srgbClr val="CCFFCC">
                    <a:gamma/>
                    <a:tint val="0"/>
                    <a:invGamma/>
                  </a:srgbClr>
                </a:gs>
                <a:gs pos="100000">
                  <a:srgbClr val="CCFFCC"/>
                </a:gs>
              </a:gsLst>
              <a:lin ang="2700000" scaled="1"/>
            </a:gradFill>
            <a:ln w="57150">
              <a:solidFill>
                <a:srgbClr val="339933"/>
              </a:solidFill>
              <a:miter lim="800000"/>
              <a:headEnd/>
              <a:tailEnd/>
            </a:ln>
            <a:effectLst>
              <a:outerShdw dist="17961" dir="2700000" algn="ctr" rotWithShape="0">
                <a:schemeClr val="tx2"/>
              </a:outerShdw>
            </a:effectLst>
          </p:spPr>
          <p:txBody>
            <a:bodyPr wrap="none" anchor="ctr"/>
            <a:lstStyle/>
            <a:p>
              <a:pPr algn="ctr">
                <a:lnSpc>
                  <a:spcPct val="140000"/>
                </a:lnSpc>
                <a:defRPr/>
              </a:pPr>
              <a:endParaRPr kumimoji="1" lang="zh-CN" altLang="zh-CN" sz="2000" b="1">
                <a:solidFill>
                  <a:srgbClr val="333399"/>
                </a:solidFill>
                <a:effectLst>
                  <a:outerShdw blurRad="38100" dist="38100" dir="2700000" algn="tl">
                    <a:srgbClr val="000000">
                      <a:alpha val="43137"/>
                    </a:srgbClr>
                  </a:outerShdw>
                </a:effectLst>
                <a:latin typeface="Times New Roman" panose="02020603050405020304" pitchFamily="18" charset="0"/>
              </a:endParaRPr>
            </a:p>
          </p:txBody>
        </p:sp>
        <p:sp>
          <p:nvSpPr>
            <p:cNvPr id="21" name="Text Box 19"/>
            <p:cNvSpPr txBox="1">
              <a:spLocks noChangeArrowheads="1"/>
            </p:cNvSpPr>
            <p:nvPr/>
          </p:nvSpPr>
          <p:spPr bwMode="auto">
            <a:xfrm>
              <a:off x="230" y="1023"/>
              <a:ext cx="5271" cy="666"/>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rIns="0" bIns="0" anchor="b">
              <a:spAutoFit/>
            </a:bodyPr>
            <a:lstStyle/>
            <a:p>
              <a:pPr algn="ctr">
                <a:lnSpc>
                  <a:spcPct val="140000"/>
                </a:lnSpc>
                <a:defRPr/>
              </a:pPr>
              <a:r>
                <a:rPr kumimoji="1" lang="zh-CN" altLang="en-US" sz="2000" b="1" dirty="0">
                  <a:solidFill>
                    <a:srgbClr val="339933"/>
                  </a:solidFill>
                  <a:latin typeface="+mj-lt"/>
                  <a:ea typeface="仿宋" panose="02010609060101010101" pitchFamily="49" charset="-122"/>
                </a:rPr>
                <a:t>首先将算法实现，然后输入适当数据运行，最后测算其时间和空间开销。</a:t>
              </a:r>
              <a:r>
                <a:rPr kumimoji="1" lang="zh-CN" altLang="en-US" sz="2000" dirty="0">
                  <a:solidFill>
                    <a:srgbClr val="339933"/>
                  </a:solidFill>
                  <a:latin typeface="+mj-lt"/>
                  <a:ea typeface="仿宋" panose="02010609060101010101" pitchFamily="49" charset="-122"/>
                </a:rPr>
                <a:t> </a:t>
              </a:r>
            </a:p>
          </p:txBody>
        </p:sp>
      </p:grpSp>
      <p:sp>
        <p:nvSpPr>
          <p:cNvPr id="22" name="AutoShape 20"/>
          <p:cNvSpPr>
            <a:spLocks noChangeArrowheads="1"/>
          </p:cNvSpPr>
          <p:nvPr/>
        </p:nvSpPr>
        <p:spPr bwMode="auto">
          <a:xfrm flipH="1">
            <a:off x="5795963" y="1627188"/>
            <a:ext cx="3095625" cy="649287"/>
          </a:xfrm>
          <a:prstGeom prst="flowChartMagneticTape">
            <a:avLst/>
          </a:prstGeom>
          <a:gradFill rotWithShape="1">
            <a:gsLst>
              <a:gs pos="0">
                <a:srgbClr val="CCFFCC"/>
              </a:gs>
              <a:gs pos="100000">
                <a:srgbClr val="FFFFFF"/>
              </a:gs>
            </a:gsLst>
            <a:lin ang="0" scaled="1"/>
          </a:gradFill>
          <a:ln w="57150">
            <a:solidFill>
              <a:srgbClr val="339933"/>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a:solidFill>
                  <a:srgbClr val="339933"/>
                </a:solidFill>
                <a:latin typeface="方正舒体" panose="02010601030101010101" pitchFamily="2" charset="-122"/>
                <a:ea typeface="方正舒体" panose="02010601030101010101" pitchFamily="2" charset="-122"/>
              </a:rPr>
              <a:t>事后统计法</a:t>
            </a:r>
            <a:r>
              <a:rPr lang="zh-CN" altLang="en-US" sz="2400">
                <a:solidFill>
                  <a:srgbClr val="339933"/>
                </a:solidFill>
                <a:latin typeface="方正舒体" panose="02010601030101010101" pitchFamily="2" charset="-122"/>
                <a:ea typeface="方正舒体" panose="02010601030101010101" pitchFamily="2" charset="-122"/>
              </a:rPr>
              <a:t> </a:t>
            </a:r>
          </a:p>
        </p:txBody>
      </p:sp>
      <p:grpSp>
        <p:nvGrpSpPr>
          <p:cNvPr id="23" name="Group 21"/>
          <p:cNvGrpSpPr>
            <a:grpSpLocks/>
          </p:cNvGrpSpPr>
          <p:nvPr/>
        </p:nvGrpSpPr>
        <p:grpSpPr bwMode="auto">
          <a:xfrm>
            <a:off x="252413" y="3581400"/>
            <a:ext cx="8640762" cy="1792288"/>
            <a:chOff x="864" y="2256"/>
            <a:chExt cx="3696" cy="1104"/>
          </a:xfrm>
        </p:grpSpPr>
        <p:sp>
          <p:nvSpPr>
            <p:cNvPr id="24" name="AutoShape 22"/>
            <p:cNvSpPr>
              <a:spLocks noChangeArrowheads="1"/>
            </p:cNvSpPr>
            <p:nvPr/>
          </p:nvSpPr>
          <p:spPr bwMode="auto">
            <a:xfrm flipV="1">
              <a:off x="864" y="2256"/>
              <a:ext cx="3696" cy="1104"/>
            </a:xfrm>
            <a:prstGeom prst="wedgeRectCallout">
              <a:avLst>
                <a:gd name="adj1" fmla="val -1898"/>
                <a:gd name="adj2" fmla="val 87407"/>
              </a:avLst>
            </a:prstGeom>
            <a:gradFill rotWithShape="0">
              <a:gsLst>
                <a:gs pos="0">
                  <a:srgbClr val="FF8200"/>
                </a:gs>
                <a:gs pos="5001">
                  <a:srgbClr val="FF0000"/>
                </a:gs>
                <a:gs pos="17501">
                  <a:srgbClr val="BA0066"/>
                </a:gs>
                <a:gs pos="35000">
                  <a:srgbClr val="66008F"/>
                </a:gs>
                <a:gs pos="50000">
                  <a:srgbClr val="000082"/>
                </a:gs>
                <a:gs pos="65000">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p>
              <a:pPr algn="ctr">
                <a:lnSpc>
                  <a:spcPct val="140000"/>
                </a:lnSpc>
                <a:defRPr/>
              </a:pPr>
              <a:endParaRPr kumimoji="1" lang="zh-CN" altLang="zh-CN" sz="2000">
                <a:solidFill>
                  <a:srgbClr val="996633"/>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p:txBody>
        </p:sp>
        <p:sp>
          <p:nvSpPr>
            <p:cNvPr id="25" name="Text Box 23"/>
            <p:cNvSpPr txBox="1">
              <a:spLocks noChangeArrowheads="1"/>
            </p:cNvSpPr>
            <p:nvPr/>
          </p:nvSpPr>
          <p:spPr bwMode="auto">
            <a:xfrm>
              <a:off x="960" y="2361"/>
              <a:ext cx="3505" cy="905"/>
            </a:xfrm>
            <a:prstGeom prst="rect">
              <a:avLst/>
            </a:prstGeom>
            <a:noFill/>
            <a:ln>
              <a:noFill/>
            </a:ln>
            <a:effectLst/>
            <a:extLst>
              <a:ext uri="{909E8E84-426E-40DD-AFC4-6F175D3DCCD1}">
                <a14:hiddenFill xmlns:a14="http://schemas.microsoft.com/office/drawing/2010/main">
                  <a:gradFill rotWithShape="0">
                    <a:gsLst>
                      <a:gs pos="0">
                        <a:srgbClr val="FF8200"/>
                      </a:gs>
                      <a:gs pos="5001">
                        <a:srgbClr val="FF0000"/>
                      </a:gs>
                      <a:gs pos="17501">
                        <a:srgbClr val="BA0066"/>
                      </a:gs>
                      <a:gs pos="35000">
                        <a:srgbClr val="66008F"/>
                      </a:gs>
                      <a:gs pos="50000">
                        <a:srgbClr val="000082"/>
                      </a:gs>
                      <a:gs pos="65000">
                        <a:srgbClr val="66008F"/>
                      </a:gs>
                      <a:gs pos="82500">
                        <a:srgbClr val="BA0066"/>
                      </a:gs>
                      <a:gs pos="95000">
                        <a:srgbClr val="FF0000"/>
                      </a:gs>
                      <a:gs pos="100000">
                        <a:srgbClr val="FF8200"/>
                      </a:gs>
                    </a:gsLst>
                    <a:lin ang="27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tIns="108000">
              <a:spAutoFit/>
            </a:bodyPr>
            <a:lstStyle/>
            <a:p>
              <a:pPr algn="just">
                <a:lnSpc>
                  <a:spcPct val="140000"/>
                </a:lnSpc>
                <a:defRPr/>
              </a:pPr>
              <a:r>
                <a:rPr kumimoji="1" lang="en-US" altLang="zh-CN" sz="2000" b="1" dirty="0">
                  <a:solidFill>
                    <a:srgbClr val="FFFF00"/>
                  </a:solidFill>
                  <a:latin typeface="+mj-lt"/>
                  <a:ea typeface="楷体" panose="02010609060101010101" pitchFamily="49" charset="-122"/>
                </a:rPr>
                <a:t>        </a:t>
              </a:r>
              <a:r>
                <a:rPr kumimoji="1" lang="zh-CN" altLang="en-US" sz="2000" b="1" dirty="0">
                  <a:solidFill>
                    <a:srgbClr val="FFFF00"/>
                  </a:solidFill>
                  <a:latin typeface="+mj-lt"/>
                  <a:ea typeface="楷体" panose="02010609060101010101" pitchFamily="49" charset="-122"/>
                </a:rPr>
                <a:t>该方法有两个主要缺点：其一，编写程序实现算法将会花费较多的时间和精力；其二，所得实验结果依赖于计算机软硬件等环境因素，有时候容易掩盖算法本身的优劣。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18" presetClass="entr" presetSubtype="9"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trips(upLeft)">
                                      <p:cBhvr>
                                        <p:cTn id="12" dur="500"/>
                                        <p:tgtEl>
                                          <p:spTgt spid="11"/>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18" presetClass="exit" presetSubtype="9" fill="hold" nodeType="clickEffect">
                                  <p:stCondLst>
                                    <p:cond delay="0"/>
                                  </p:stCondLst>
                                  <p:childTnLst>
                                    <p:animEffect transition="out" filter="strips(upLeft)">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subTnLst>
                                    <p:audio>
                                      <p:cMediaNode>
                                        <p:cTn display="0" masterRel="sameClick">
                                          <p:stCondLst>
                                            <p:cond evt="begin" delay="0">
                                              <p:tn val="19"/>
                                            </p:cond>
                                          </p:stCondLst>
                                          <p:endCondLst>
                                            <p:cond evt="onStopAudio" delay="0">
                                              <p:tgtEl>
                                                <p:sldTgt/>
                                              </p:tgtEl>
                                            </p:cond>
                                          </p:endCondLst>
                                        </p:cTn>
                                        <p:tgtEl>
                                          <p:sndTgt r:embed="rId3" name="camera.wav"/>
                                        </p:tgtEl>
                                      </p:cMediaNode>
                                    </p:audio>
                                  </p:subTnLst>
                                </p:cTn>
                              </p:par>
                            </p:childTnLst>
                          </p:cTn>
                        </p:par>
                      </p:childTnLst>
                    </p:cTn>
                  </p:par>
                  <p:par>
                    <p:cTn id="22" fill="hold">
                      <p:stCondLst>
                        <p:cond delay="indefinite"/>
                      </p:stCondLst>
                      <p:childTnLst>
                        <p:par>
                          <p:cTn id="23" fill="hold">
                            <p:stCondLst>
                              <p:cond delay="0"/>
                            </p:stCondLst>
                            <p:childTnLst>
                              <p:par>
                                <p:cTn id="24" presetID="22" presetClass="entr" presetSubtype="2"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right)">
                                      <p:cBhvr>
                                        <p:cTn id="26" dur="500"/>
                                        <p:tgtEl>
                                          <p:spTgt spid="22"/>
                                        </p:tgtEl>
                                      </p:cBhvr>
                                    </p:animEffect>
                                  </p:childTnLst>
                                  <p:subTnLst>
                                    <p:audio>
                                      <p:cMediaNode>
                                        <p:cTn display="0" masterRel="sameClick">
                                          <p:stCondLst>
                                            <p:cond evt="begin" delay="0">
                                              <p:tn val="24"/>
                                            </p:cond>
                                          </p:stCondLst>
                                          <p:endCondLst>
                                            <p:cond evt="onStopAudio" delay="0">
                                              <p:tgtEl>
                                                <p:sldTgt/>
                                              </p:tgtEl>
                                            </p:cond>
                                          </p:endCondLst>
                                        </p:cTn>
                                        <p:tgtEl>
                                          <p:sndTgt r:embed="rId3" name="camera.wav"/>
                                        </p:tgtEl>
                                      </p:cMediaNode>
                                    </p:audio>
                                  </p:subTnLst>
                                </p:cTn>
                              </p:par>
                            </p:childTnLst>
                          </p:cTn>
                        </p:par>
                        <p:par>
                          <p:cTn id="27" fill="hold">
                            <p:stCondLst>
                              <p:cond delay="500"/>
                            </p:stCondLst>
                            <p:childTnLst>
                              <p:par>
                                <p:cTn id="28" presetID="22" presetClass="entr" presetSubtype="1"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3"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strips(upRight)">
                                      <p:cBhvr>
                                        <p:cTn id="35" dur="500"/>
                                        <p:tgtEl>
                                          <p:spTgt spid="23"/>
                                        </p:tgtEl>
                                      </p:cBhvr>
                                    </p:animEffect>
                                  </p:childTnLst>
                                  <p:subTnLst>
                                    <p:audio>
                                      <p:cMediaNode>
                                        <p:cTn display="0" masterRel="sameClick">
                                          <p:stCondLst>
                                            <p:cond evt="begin" delay="0">
                                              <p:tn val="33"/>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62" name="组合 8"/>
          <p:cNvGrpSpPr>
            <a:grpSpLocks/>
          </p:cNvGrpSpPr>
          <p:nvPr/>
        </p:nvGrpSpPr>
        <p:grpSpPr bwMode="auto">
          <a:xfrm>
            <a:off x="34925" y="92075"/>
            <a:ext cx="7632700" cy="1104900"/>
            <a:chOff x="34925" y="92075"/>
            <a:chExt cx="7632700" cy="1104900"/>
          </a:xfrm>
        </p:grpSpPr>
        <p:grpSp>
          <p:nvGrpSpPr>
            <p:cNvPr id="66573" name="Group 36"/>
            <p:cNvGrpSpPr>
              <a:grpSpLocks/>
            </p:cNvGrpSpPr>
            <p:nvPr/>
          </p:nvGrpSpPr>
          <p:grpSpPr bwMode="auto">
            <a:xfrm>
              <a:off x="107950" y="700088"/>
              <a:ext cx="2563813" cy="496887"/>
              <a:chOff x="113" y="441"/>
              <a:chExt cx="1615" cy="313"/>
            </a:xfrm>
          </p:grpSpPr>
          <p:sp>
            <p:nvSpPr>
              <p:cNvPr id="66577"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1.4.3  </a:t>
                </a:r>
                <a:r>
                  <a:rPr kumimoji="1" lang="zh-CN" altLang="en-US" sz="2200" b="1">
                    <a:solidFill>
                      <a:srgbClr val="3333FF"/>
                    </a:solidFill>
                    <a:latin typeface="Arial" panose="020B0604020202020204" pitchFamily="34" charset="0"/>
                    <a:ea typeface="黑体" panose="02010609060101010101" pitchFamily="49" charset="-122"/>
                  </a:rPr>
                  <a:t>算法分析</a:t>
                </a:r>
              </a:p>
            </p:txBody>
          </p:sp>
          <p:sp>
            <p:nvSpPr>
              <p:cNvPr id="66578"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66574" name="组合 5"/>
            <p:cNvGrpSpPr>
              <a:grpSpLocks/>
            </p:cNvGrpSpPr>
            <p:nvPr/>
          </p:nvGrpSpPr>
          <p:grpSpPr bwMode="auto">
            <a:xfrm>
              <a:off x="34925" y="92075"/>
              <a:ext cx="7632700" cy="457200"/>
              <a:chOff x="34925" y="92075"/>
              <a:chExt cx="7632700" cy="457200"/>
            </a:xfrm>
          </p:grpSpPr>
          <p:sp>
            <p:nvSpPr>
              <p:cNvPr id="66575"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6576"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10" name="Group 11"/>
          <p:cNvGrpSpPr>
            <a:grpSpLocks/>
          </p:cNvGrpSpPr>
          <p:nvPr/>
        </p:nvGrpSpPr>
        <p:grpSpPr bwMode="auto">
          <a:xfrm>
            <a:off x="250825" y="1341438"/>
            <a:ext cx="3527425" cy="496887"/>
            <a:chOff x="113" y="441"/>
            <a:chExt cx="1440" cy="313"/>
          </a:xfrm>
        </p:grpSpPr>
        <p:sp>
          <p:nvSpPr>
            <p:cNvPr id="66571" name="Text Box 12"/>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度量算法效率的方法</a:t>
              </a:r>
            </a:p>
          </p:txBody>
        </p:sp>
        <p:sp>
          <p:nvSpPr>
            <p:cNvPr id="12" name="Rectangle 13"/>
            <p:cNvSpPr>
              <a:spLocks noChangeArrowheads="1"/>
            </p:cNvSpPr>
            <p:nvPr/>
          </p:nvSpPr>
          <p:spPr bwMode="auto">
            <a:xfrm>
              <a:off x="173" y="710"/>
              <a:ext cx="1328" cy="44"/>
            </a:xfrm>
            <a:prstGeom prst="rect">
              <a:avLst/>
            </a:prstGeom>
            <a:gradFill rotWithShape="0">
              <a:gsLst>
                <a:gs pos="0">
                  <a:srgbClr val="FF9900"/>
                </a:gs>
                <a:gs pos="100000">
                  <a:srgbClr val="FF9900">
                    <a:gamma/>
                    <a:tint val="0"/>
                    <a:invGamma/>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ffectLst>
                  <a:outerShdw blurRad="38100" dist="38100" dir="2700000" algn="tl">
                    <a:srgbClr val="000000">
                      <a:alpha val="43137"/>
                    </a:srgbClr>
                  </a:outerShdw>
                </a:effectLst>
              </a:endParaRPr>
            </a:p>
          </p:txBody>
        </p:sp>
      </p:grpSp>
      <p:grpSp>
        <p:nvGrpSpPr>
          <p:cNvPr id="19" name="Group 16"/>
          <p:cNvGrpSpPr>
            <a:grpSpLocks/>
          </p:cNvGrpSpPr>
          <p:nvPr/>
        </p:nvGrpSpPr>
        <p:grpSpPr bwMode="auto">
          <a:xfrm>
            <a:off x="204788" y="2205038"/>
            <a:ext cx="8688387" cy="792162"/>
            <a:chOff x="129" y="960"/>
            <a:chExt cx="5473" cy="928"/>
          </a:xfrm>
        </p:grpSpPr>
        <p:sp>
          <p:nvSpPr>
            <p:cNvPr id="20" name="Rectangle 17"/>
            <p:cNvSpPr>
              <a:spLocks noChangeArrowheads="1"/>
            </p:cNvSpPr>
            <p:nvPr/>
          </p:nvSpPr>
          <p:spPr bwMode="auto">
            <a:xfrm>
              <a:off x="129" y="960"/>
              <a:ext cx="5473" cy="928"/>
            </a:xfrm>
            <a:prstGeom prst="rect">
              <a:avLst/>
            </a:prstGeom>
            <a:gradFill rotWithShape="0">
              <a:gsLst>
                <a:gs pos="0">
                  <a:srgbClr val="FFFFCC"/>
                </a:gs>
                <a:gs pos="50000">
                  <a:srgbClr val="FFFFFF"/>
                </a:gs>
                <a:gs pos="100000">
                  <a:srgbClr val="FFFFCC"/>
                </a:gs>
              </a:gsLst>
              <a:lin ang="2700000" scaled="1"/>
            </a:gradFill>
            <a:ln w="57150">
              <a:solidFill>
                <a:srgbClr val="CC6600"/>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endParaRPr kumimoji="1" lang="zh-CN" altLang="zh-CN" sz="2000" b="1">
                <a:solidFill>
                  <a:srgbClr val="000000"/>
                </a:solidFill>
                <a:latin typeface="Times New Roman" panose="02020603050405020304" pitchFamily="18" charset="0"/>
              </a:endParaRPr>
            </a:p>
          </p:txBody>
        </p:sp>
        <p:sp>
          <p:nvSpPr>
            <p:cNvPr id="21" name="Text Box 18"/>
            <p:cNvSpPr txBox="1">
              <a:spLocks noChangeArrowheads="1"/>
            </p:cNvSpPr>
            <p:nvPr/>
          </p:nvSpPr>
          <p:spPr bwMode="auto">
            <a:xfrm>
              <a:off x="230" y="971"/>
              <a:ext cx="5271" cy="718"/>
            </a:xfrm>
            <a:prstGeom prst="rect">
              <a:avLst/>
            </a:prstGeom>
            <a:noFill/>
            <a:ln>
              <a:noFill/>
            </a:ln>
            <a:effectLst/>
            <a:extLst>
              <a:ext uri="{909E8E84-426E-40DD-AFC4-6F175D3DCCD1}">
                <a14:hiddenFill xmlns:a14="http://schemas.microsoft.com/office/drawing/2010/main">
                  <a:solidFill>
                    <a:srgbClr val="99FFCC"/>
                  </a:solidFill>
                </a14:hiddenFill>
              </a:ext>
              <a:ext uri="{91240B29-F687-4F45-9708-019B960494DF}">
                <a14:hiddenLine xmlns:a14="http://schemas.microsoft.com/office/drawing/2010/main" w="9525">
                  <a:solidFill>
                    <a:srgbClr val="99FFCC"/>
                  </a:solidFill>
                  <a:miter lim="800000"/>
                  <a:headEnd/>
                  <a:tailEnd/>
                </a14:hiddenLine>
              </a:ext>
            </a:extLst>
          </p:spPr>
          <p:txBody>
            <a:bodyPr tIns="180000" rIns="0" bIns="0" anchor="b">
              <a:spAutoFit/>
            </a:bodyPr>
            <a:lstStyle/>
            <a:p>
              <a:pPr algn="ctr">
                <a:lnSpc>
                  <a:spcPct val="140000"/>
                </a:lnSpc>
                <a:defRPr/>
              </a:pPr>
              <a:r>
                <a:rPr kumimoji="1" lang="zh-CN" altLang="en-US" sz="2000" b="1" dirty="0">
                  <a:solidFill>
                    <a:srgbClr val="CC6600"/>
                  </a:solidFill>
                  <a:latin typeface="+mj-lt"/>
                  <a:ea typeface="仿宋" panose="02010609060101010101" pitchFamily="49" charset="-122"/>
                </a:rPr>
                <a:t>对算法所消耗资源的一种估算法，这意味着得到一个大致正确结果即可。 </a:t>
              </a:r>
            </a:p>
          </p:txBody>
        </p:sp>
      </p:grpSp>
      <p:sp>
        <p:nvSpPr>
          <p:cNvPr id="22" name="AutoShape 15"/>
          <p:cNvSpPr>
            <a:spLocks noChangeArrowheads="1"/>
          </p:cNvSpPr>
          <p:nvPr/>
        </p:nvSpPr>
        <p:spPr bwMode="auto">
          <a:xfrm flipH="1">
            <a:off x="5795963" y="1627188"/>
            <a:ext cx="3095625" cy="649287"/>
          </a:xfrm>
          <a:prstGeom prst="flowChartMagneticTape">
            <a:avLst/>
          </a:prstGeom>
          <a:gradFill rotWithShape="1">
            <a:gsLst>
              <a:gs pos="0">
                <a:srgbClr val="FFFFCC"/>
              </a:gs>
              <a:gs pos="100000">
                <a:srgbClr val="FFFFFF"/>
              </a:gs>
            </a:gsLst>
            <a:lin ang="0" scaled="1"/>
          </a:gradFill>
          <a:ln w="57150">
            <a:solidFill>
              <a:srgbClr val="CC6600"/>
            </a:solidFill>
            <a:miter lim="800000"/>
            <a:headEnd/>
            <a:tailE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a:solidFill>
                  <a:srgbClr val="CC6600"/>
                </a:solidFill>
                <a:latin typeface="方正舒体" panose="02010601030101010101" pitchFamily="2" charset="-122"/>
                <a:ea typeface="方正舒体" panose="02010601030101010101" pitchFamily="2" charset="-122"/>
              </a:rPr>
              <a:t>事前分析估算法</a:t>
            </a:r>
            <a:r>
              <a:rPr lang="zh-CN" altLang="en-US" sz="2400">
                <a:solidFill>
                  <a:srgbClr val="CC6600"/>
                </a:solidFill>
                <a:latin typeface="方正舒体" panose="02010601030101010101" pitchFamily="2" charset="-122"/>
                <a:ea typeface="方正舒体" panose="02010601030101010101" pitchFamily="2" charset="-122"/>
              </a:rPr>
              <a:t> </a:t>
            </a:r>
          </a:p>
        </p:txBody>
      </p:sp>
      <p:grpSp>
        <p:nvGrpSpPr>
          <p:cNvPr id="23" name="Group 19"/>
          <p:cNvGrpSpPr>
            <a:grpSpLocks/>
          </p:cNvGrpSpPr>
          <p:nvPr/>
        </p:nvGrpSpPr>
        <p:grpSpPr bwMode="auto">
          <a:xfrm>
            <a:off x="252413" y="3581400"/>
            <a:ext cx="8640762" cy="1792288"/>
            <a:chOff x="864" y="2256"/>
            <a:chExt cx="3696" cy="1104"/>
          </a:xfrm>
        </p:grpSpPr>
        <p:sp>
          <p:nvSpPr>
            <p:cNvPr id="24" name="AutoShape 20"/>
            <p:cNvSpPr>
              <a:spLocks noChangeArrowheads="1"/>
            </p:cNvSpPr>
            <p:nvPr/>
          </p:nvSpPr>
          <p:spPr bwMode="auto">
            <a:xfrm flipV="1">
              <a:off x="864" y="2256"/>
              <a:ext cx="3696" cy="1104"/>
            </a:xfrm>
            <a:prstGeom prst="wedgeRectCallout">
              <a:avLst>
                <a:gd name="adj1" fmla="val -1898"/>
                <a:gd name="adj2" fmla="val 87407"/>
              </a:avLst>
            </a:prstGeom>
            <a:gradFill rotWithShape="0">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endParaRPr kumimoji="1" lang="zh-CN" altLang="zh-CN" sz="2000">
                <a:solidFill>
                  <a:srgbClr val="996633"/>
                </a:solidFill>
                <a:latin typeface="Times New Roman" panose="02020603050405020304" pitchFamily="18" charset="0"/>
                <a:ea typeface="楷体_GB2312" pitchFamily="49" charset="-122"/>
              </a:endParaRPr>
            </a:p>
          </p:txBody>
        </p:sp>
        <p:sp>
          <p:nvSpPr>
            <p:cNvPr id="25" name="Text Box 21"/>
            <p:cNvSpPr txBox="1">
              <a:spLocks noChangeArrowheads="1"/>
            </p:cNvSpPr>
            <p:nvPr/>
          </p:nvSpPr>
          <p:spPr bwMode="auto">
            <a:xfrm>
              <a:off x="960" y="2361"/>
              <a:ext cx="3505" cy="905"/>
            </a:xfrm>
            <a:prstGeom prst="rect">
              <a:avLst/>
            </a:prstGeom>
            <a:noFill/>
            <a:ln>
              <a:noFill/>
            </a:ln>
            <a:effectLst/>
            <a:extLst>
              <a:ext uri="{909E8E84-426E-40DD-AFC4-6F175D3DCCD1}">
                <a14:hiddenFill xmlns:a14="http://schemas.microsoft.com/office/drawing/2010/main">
                  <a:gradFill rotWithShape="0">
                    <a:gsLst>
                      <a:gs pos="0">
                        <a:srgbClr val="FF8200"/>
                      </a:gs>
                      <a:gs pos="5001">
                        <a:srgbClr val="FF0000"/>
                      </a:gs>
                      <a:gs pos="17501">
                        <a:srgbClr val="BA0066"/>
                      </a:gs>
                      <a:gs pos="35000">
                        <a:srgbClr val="66008F"/>
                      </a:gs>
                      <a:gs pos="50000">
                        <a:srgbClr val="000082"/>
                      </a:gs>
                      <a:gs pos="65000">
                        <a:srgbClr val="66008F"/>
                      </a:gs>
                      <a:gs pos="82500">
                        <a:srgbClr val="BA0066"/>
                      </a:gs>
                      <a:gs pos="95000">
                        <a:srgbClr val="FF0000"/>
                      </a:gs>
                      <a:gs pos="100000">
                        <a:srgbClr val="FF8200"/>
                      </a:gs>
                    </a:gsLst>
                    <a:lin ang="27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tIns="108000">
              <a:spAutoFit/>
            </a:bodyPr>
            <a:lstStyle/>
            <a:p>
              <a:pPr algn="just">
                <a:lnSpc>
                  <a:spcPct val="140000"/>
                </a:lnSpc>
                <a:defRPr/>
              </a:pPr>
              <a:r>
                <a:rPr kumimoji="1" lang="en-US" altLang="zh-CN" sz="2000" b="1" dirty="0">
                  <a:solidFill>
                    <a:srgbClr val="FFFF00"/>
                  </a:solidFill>
                  <a:latin typeface="+mj-lt"/>
                  <a:ea typeface="楷体" panose="02010609060101010101" pitchFamily="49" charset="-122"/>
                </a:rPr>
                <a:t>        </a:t>
              </a:r>
              <a:r>
                <a:rPr kumimoji="1" lang="zh-CN" altLang="en-US" sz="2000" b="1" dirty="0">
                  <a:solidFill>
                    <a:srgbClr val="FFFF00"/>
                  </a:solidFill>
                  <a:latin typeface="+mj-lt"/>
                  <a:ea typeface="楷体" panose="02010609060101010101" pitchFamily="49" charset="-122"/>
                </a:rPr>
                <a:t>即估算算法的渐进复杂度，意味着得到一个大致正确结果即可。估算技术不能代替对一个问题的严格细节分析，但如果估算表明一个方法不可行，那么进一步的分析就没有必要了。</a:t>
              </a:r>
              <a:r>
                <a:rPr kumimoji="1" lang="zh-CN" altLang="en-US" sz="2000" dirty="0">
                  <a:solidFill>
                    <a:srgbClr val="FFFF00"/>
                  </a:solidFill>
                  <a:latin typeface="+mj-lt"/>
                  <a:ea typeface="楷体" panose="02010609060101010101" pitchFamily="49" charset="-122"/>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par>
                                <p:cTn id="8" presetID="22" presetClass="entr" presetSubtype="2"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right)">
                                      <p:cBhvr>
                                        <p:cTn id="10" dur="500"/>
                                        <p:tgtEl>
                                          <p:spTgt spid="22"/>
                                        </p:tgtEl>
                                      </p:cBhvr>
                                    </p:animEffect>
                                  </p:childTnLst>
                                  <p:subTnLst>
                                    <p:audio>
                                      <p:cMediaNode>
                                        <p:cTn display="0" masterRel="sameClick">
                                          <p:stCondLst>
                                            <p:cond evt="begin" delay="0">
                                              <p:tn val="8"/>
                                            </p:cond>
                                          </p:stCondLst>
                                          <p:endCondLst>
                                            <p:cond evt="onStopAudio" delay="0">
                                              <p:tgtEl>
                                                <p:sldTgt/>
                                              </p:tgtEl>
                                            </p:cond>
                                          </p:endCondLst>
                                        </p:cTn>
                                        <p:tgtEl>
                                          <p:sndTgt r:embed="rId2" name="camera.wav"/>
                                        </p:tgtEl>
                                      </p:cMediaNode>
                                    </p:audio>
                                  </p:sub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up)">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3"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strips(upRight)">
                                      <p:cBhvr>
                                        <p:cTn id="19" dur="500"/>
                                        <p:tgtEl>
                                          <p:spTgt spid="23"/>
                                        </p:tgtEl>
                                      </p:cBhvr>
                                    </p:animEffect>
                                  </p:childTnLst>
                                  <p:subTnLst>
                                    <p:audio>
                                      <p:cMediaNode>
                                        <p:cTn display="0" masterRel="sameClick">
                                          <p:stCondLst>
                                            <p:cond evt="begin" delay="0">
                                              <p:tn val="1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8"/>
          <p:cNvGrpSpPr>
            <a:grpSpLocks/>
          </p:cNvGrpSpPr>
          <p:nvPr/>
        </p:nvGrpSpPr>
        <p:grpSpPr bwMode="auto">
          <a:xfrm>
            <a:off x="107950" y="700088"/>
            <a:ext cx="4032250" cy="496887"/>
            <a:chOff x="68" y="441"/>
            <a:chExt cx="2540" cy="313"/>
          </a:xfrm>
        </p:grpSpPr>
        <p:sp>
          <p:nvSpPr>
            <p:cNvPr id="11291" name="Text Box 39"/>
            <p:cNvSpPr txBox="1">
              <a:spLocks noChangeArrowheads="1"/>
            </p:cNvSpPr>
            <p:nvPr/>
          </p:nvSpPr>
          <p:spPr bwMode="auto">
            <a:xfrm>
              <a:off x="68" y="441"/>
              <a:ext cx="25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1.1.2  </a:t>
              </a:r>
              <a:r>
                <a:rPr kumimoji="1" lang="zh-CN" altLang="en-US" sz="2200" b="1">
                  <a:solidFill>
                    <a:srgbClr val="3333FF"/>
                  </a:solidFill>
                  <a:latin typeface="Arial" panose="020B0604020202020204" pitchFamily="34" charset="0"/>
                  <a:ea typeface="黑体" panose="02010609060101010101" pitchFamily="49" charset="-122"/>
                </a:rPr>
                <a:t>非数值性问题求解</a:t>
              </a:r>
            </a:p>
          </p:txBody>
        </p:sp>
        <p:sp>
          <p:nvSpPr>
            <p:cNvPr id="11292" name="Rectangle 40"/>
            <p:cNvSpPr>
              <a:spLocks noChangeArrowheads="1"/>
            </p:cNvSpPr>
            <p:nvPr/>
          </p:nvSpPr>
          <p:spPr bwMode="auto">
            <a:xfrm>
              <a:off x="128" y="710"/>
              <a:ext cx="2009"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11269"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1270"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1.1  </a:t>
            </a:r>
            <a:r>
              <a:rPr lang="zh-CN" altLang="en-US" sz="2400" b="1">
                <a:solidFill>
                  <a:srgbClr val="FF0000"/>
                </a:solidFill>
                <a:latin typeface="黑体" panose="02010609060101010101" pitchFamily="49" charset="-122"/>
                <a:ea typeface="黑体" panose="02010609060101010101" pitchFamily="49" charset="-122"/>
              </a:rPr>
              <a:t>数据结构的范畴</a:t>
            </a:r>
          </a:p>
        </p:txBody>
      </p:sp>
      <p:grpSp>
        <p:nvGrpSpPr>
          <p:cNvPr id="29" name="组合 28"/>
          <p:cNvGrpSpPr>
            <a:grpSpLocks/>
          </p:cNvGrpSpPr>
          <p:nvPr/>
        </p:nvGrpSpPr>
        <p:grpSpPr bwMode="auto">
          <a:xfrm>
            <a:off x="898525" y="1878013"/>
            <a:ext cx="7339013" cy="3030537"/>
            <a:chOff x="1697045" y="1124744"/>
            <a:chExt cx="7339451" cy="3031952"/>
          </a:xfrm>
        </p:grpSpPr>
        <p:grpSp>
          <p:nvGrpSpPr>
            <p:cNvPr id="30" name="组合 72"/>
            <p:cNvGrpSpPr>
              <a:grpSpLocks/>
            </p:cNvGrpSpPr>
            <p:nvPr/>
          </p:nvGrpSpPr>
          <p:grpSpPr bwMode="auto">
            <a:xfrm>
              <a:off x="1697045" y="1124744"/>
              <a:ext cx="7339451" cy="3031952"/>
              <a:chOff x="1691680" y="3085037"/>
              <a:chExt cx="7339451" cy="3031952"/>
            </a:xfrm>
          </p:grpSpPr>
          <p:grpSp>
            <p:nvGrpSpPr>
              <p:cNvPr id="32" name="组合 73"/>
              <p:cNvGrpSpPr>
                <a:grpSpLocks/>
              </p:cNvGrpSpPr>
              <p:nvPr/>
            </p:nvGrpSpPr>
            <p:grpSpPr bwMode="auto">
              <a:xfrm>
                <a:off x="1691680" y="5229200"/>
                <a:ext cx="7339451" cy="887789"/>
                <a:chOff x="1844080" y="6453336"/>
                <a:chExt cx="7339451" cy="887789"/>
              </a:xfrm>
            </p:grpSpPr>
            <p:pic>
              <p:nvPicPr>
                <p:cNvPr id="38" name="Picture 28"/>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78366" r="42044"/>
                <a:stretch>
                  <a:fillRect/>
                </a:stretch>
              </p:blipFill>
              <p:spPr bwMode="auto">
                <a:xfrm>
                  <a:off x="1844080" y="6453336"/>
                  <a:ext cx="3671888" cy="887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3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3643" t="78366" r="13461"/>
                <a:stretch>
                  <a:fillRect/>
                </a:stretch>
              </p:blipFill>
              <p:spPr bwMode="auto">
                <a:xfrm>
                  <a:off x="5506025" y="6453336"/>
                  <a:ext cx="1450623" cy="88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3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3643" t="78366"/>
                <a:stretch>
                  <a:fillRect/>
                </a:stretch>
              </p:blipFill>
              <p:spPr bwMode="auto">
                <a:xfrm>
                  <a:off x="6880068" y="6453336"/>
                  <a:ext cx="2303463" cy="88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3" name="Picture 28"/>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2" r="42044" b="40730"/>
              <a:stretch>
                <a:fillRect/>
              </a:stretch>
            </p:blipFill>
            <p:spPr bwMode="auto">
              <a:xfrm>
                <a:off x="1691680" y="3085039"/>
                <a:ext cx="3671888" cy="2432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3643" t="4874" r="13461" b="40750"/>
              <a:stretch>
                <a:fillRect/>
              </a:stretch>
            </p:blipFill>
            <p:spPr bwMode="auto">
              <a:xfrm>
                <a:off x="5353625" y="3285753"/>
                <a:ext cx="1450623" cy="2231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3643" t="2" b="40730"/>
              <a:stretch>
                <a:fillRect/>
              </a:stretch>
            </p:blipFill>
            <p:spPr bwMode="auto">
              <a:xfrm>
                <a:off x="6727668" y="3085037"/>
                <a:ext cx="2303463" cy="2432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 Box 280"/>
              <p:cNvSpPr txBox="1">
                <a:spLocks noChangeArrowheads="1"/>
              </p:cNvSpPr>
              <p:nvPr/>
            </p:nvSpPr>
            <p:spPr bwMode="auto">
              <a:xfrm>
                <a:off x="2123506" y="4074511"/>
                <a:ext cx="6480563" cy="1292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kumimoji="1" lang="en-US" altLang="zh-CN" sz="2000" b="1">
                    <a:solidFill>
                      <a:srgbClr val="000000"/>
                    </a:solidFill>
                    <a:latin typeface="Arial" panose="020B0604020202020204" pitchFamily="34" charset="0"/>
                    <a:ea typeface="幼圆" panose="02010509060101010101" pitchFamily="49" charset="-122"/>
                    <a:cs typeface="Arial" panose="020B0604020202020204" pitchFamily="34" charset="0"/>
                  </a:rPr>
                  <a:t>        </a:t>
                </a:r>
                <a:r>
                  <a:rPr kumimoji="1" lang="zh-CN" altLang="en-US" sz="2000" b="1">
                    <a:solidFill>
                      <a:srgbClr val="000000"/>
                    </a:solidFill>
                    <a:latin typeface="Arial" panose="020B0604020202020204" pitchFamily="34" charset="0"/>
                    <a:ea typeface="楷体" panose="02010609060101010101" pitchFamily="49" charset="-122"/>
                    <a:cs typeface="Arial" panose="020B0604020202020204" pitchFamily="34" charset="0"/>
                  </a:rPr>
                  <a:t>图灵奖获得者 </a:t>
                </a:r>
                <a:r>
                  <a:rPr kumimoji="1" lang="en-US" altLang="zh-CN" sz="2000" b="1">
                    <a:solidFill>
                      <a:srgbClr val="000000"/>
                    </a:solidFill>
                    <a:latin typeface="Arial" panose="020B0604020202020204" pitchFamily="34" charset="0"/>
                    <a:ea typeface="楷体" panose="02010609060101010101" pitchFamily="49" charset="-122"/>
                    <a:cs typeface="Arial" panose="020B0604020202020204" pitchFamily="34" charset="0"/>
                  </a:rPr>
                  <a:t>Niklaus.Wirth </a:t>
                </a:r>
                <a:r>
                  <a:rPr kumimoji="1" lang="zh-CN" altLang="en-US" sz="2000" b="1">
                    <a:solidFill>
                      <a:srgbClr val="000000"/>
                    </a:solidFill>
                    <a:latin typeface="Arial" panose="020B0604020202020204" pitchFamily="34" charset="0"/>
                    <a:ea typeface="楷体" panose="02010609060101010101" pitchFamily="49" charset="-122"/>
                    <a:cs typeface="Arial" panose="020B0604020202020204" pitchFamily="34" charset="0"/>
                  </a:rPr>
                  <a:t>给出了一个著名的公式：</a:t>
                </a:r>
                <a:r>
                  <a:rPr kumimoji="1" lang="zh-CN" altLang="en-US" sz="2000" b="1">
                    <a:solidFill>
                      <a:srgbClr val="FF0000"/>
                    </a:solidFill>
                    <a:latin typeface="Arial" panose="020B0604020202020204" pitchFamily="34" charset="0"/>
                    <a:ea typeface="黑体" panose="02010609060101010101" pitchFamily="49" charset="-122"/>
                    <a:cs typeface="Arial" panose="020B0604020202020204" pitchFamily="34" charset="0"/>
                  </a:rPr>
                  <a:t>数据结构 </a:t>
                </a:r>
                <a:r>
                  <a:rPr kumimoji="1" lang="en-US" altLang="zh-CN" sz="2000" b="1">
                    <a:solidFill>
                      <a:srgbClr val="FF0000"/>
                    </a:solidFill>
                    <a:latin typeface="Arial" panose="020B0604020202020204" pitchFamily="34" charset="0"/>
                    <a:ea typeface="黑体"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黑体" panose="02010609060101010101" pitchFamily="49" charset="-122"/>
                    <a:cs typeface="Arial" panose="020B0604020202020204" pitchFamily="34" charset="0"/>
                  </a:rPr>
                  <a:t>算法 </a:t>
                </a:r>
                <a:r>
                  <a:rPr kumimoji="1" lang="en-US" altLang="zh-CN" sz="2000" b="1">
                    <a:solidFill>
                      <a:srgbClr val="FF0000"/>
                    </a:solidFill>
                    <a:latin typeface="Arial" panose="020B0604020202020204" pitchFamily="34" charset="0"/>
                    <a:ea typeface="黑体"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黑体" panose="02010609060101010101" pitchFamily="49" charset="-122"/>
                    <a:cs typeface="Arial" panose="020B0604020202020204" pitchFamily="34" charset="0"/>
                  </a:rPr>
                  <a:t>程序</a:t>
                </a:r>
                <a:r>
                  <a:rPr kumimoji="1" lang="zh-CN" altLang="en-US" sz="2000" b="1">
                    <a:solidFill>
                      <a:srgbClr val="000000"/>
                    </a:solidFill>
                    <a:latin typeface="Arial" panose="020B0604020202020204" pitchFamily="34" charset="0"/>
                    <a:ea typeface="楷体" panose="02010609060101010101" pitchFamily="49" charset="-122"/>
                    <a:cs typeface="Arial" panose="020B0604020202020204" pitchFamily="34" charset="0"/>
                  </a:rPr>
                  <a:t>。由此可知：数据结构和算法是构成程序的两个重要组成部分。</a:t>
                </a:r>
                <a:r>
                  <a:rPr kumimoji="1" lang="zh-CN" altLang="en-US" sz="2000">
                    <a:solidFill>
                      <a:srgbClr val="000000"/>
                    </a:solidFill>
                    <a:latin typeface="Arial" panose="020B0604020202020204" pitchFamily="34" charset="0"/>
                    <a:ea typeface="幼圆" panose="02010509060101010101" pitchFamily="49" charset="-122"/>
                    <a:cs typeface="Arial" panose="020B0604020202020204" pitchFamily="34" charset="0"/>
                  </a:rPr>
                  <a:t> </a:t>
                </a:r>
              </a:p>
            </p:txBody>
          </p:sp>
          <p:sp>
            <p:nvSpPr>
              <p:cNvPr id="37" name="Rectangle 36"/>
              <p:cNvSpPr>
                <a:spLocks noChangeArrowheads="1"/>
              </p:cNvSpPr>
              <p:nvPr/>
            </p:nvSpPr>
            <p:spPr bwMode="auto">
              <a:xfrm>
                <a:off x="5652120" y="5517232"/>
                <a:ext cx="2923035" cy="24078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pic>
          <p:nvPicPr>
            <p:cNvPr id="31" name="Picture 282" descr="14"/>
            <p:cNvPicPr>
              <a:picLocks noChangeAspect="1" noChangeArrowheads="1"/>
            </p:cNvPicPr>
            <p:nvPr/>
          </p:nvPicPr>
          <p:blipFill>
            <a:blip r:embed="rId3">
              <a:lum contrast="6000"/>
              <a:extLst>
                <a:ext uri="{28A0092B-C50C-407E-A947-70E740481C1C}">
                  <a14:useLocalDpi xmlns:a14="http://schemas.microsoft.com/office/drawing/2010/main" val="0"/>
                </a:ext>
              </a:extLst>
            </a:blip>
            <a:srcRect l="17453" t="9834" r="21928" b="20073"/>
            <a:stretch>
              <a:fillRect/>
            </a:stretch>
          </p:blipFill>
          <p:spPr bwMode="auto">
            <a:xfrm>
              <a:off x="7558734" y="2996952"/>
              <a:ext cx="642950" cy="931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strips(downRight)">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610" name="组合 2"/>
          <p:cNvGrpSpPr>
            <a:grpSpLocks/>
          </p:cNvGrpSpPr>
          <p:nvPr/>
        </p:nvGrpSpPr>
        <p:grpSpPr bwMode="auto">
          <a:xfrm>
            <a:off x="34925" y="92075"/>
            <a:ext cx="7632700" cy="1104900"/>
            <a:chOff x="34925" y="92075"/>
            <a:chExt cx="7632700" cy="1104900"/>
          </a:xfrm>
        </p:grpSpPr>
        <p:grpSp>
          <p:nvGrpSpPr>
            <p:cNvPr id="68618" name="Group 36"/>
            <p:cNvGrpSpPr>
              <a:grpSpLocks/>
            </p:cNvGrpSpPr>
            <p:nvPr/>
          </p:nvGrpSpPr>
          <p:grpSpPr bwMode="auto">
            <a:xfrm>
              <a:off x="107950" y="700088"/>
              <a:ext cx="2563813" cy="496887"/>
              <a:chOff x="113" y="441"/>
              <a:chExt cx="1615" cy="313"/>
            </a:xfrm>
          </p:grpSpPr>
          <p:sp>
            <p:nvSpPr>
              <p:cNvPr id="68622"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1.4.3  </a:t>
                </a:r>
                <a:r>
                  <a:rPr kumimoji="1" lang="zh-CN" altLang="en-US" sz="2200" b="1">
                    <a:solidFill>
                      <a:srgbClr val="3333FF"/>
                    </a:solidFill>
                    <a:latin typeface="Arial" panose="020B0604020202020204" pitchFamily="34" charset="0"/>
                    <a:ea typeface="黑体" panose="02010609060101010101" pitchFamily="49" charset="-122"/>
                  </a:rPr>
                  <a:t>算法分析</a:t>
                </a:r>
              </a:p>
            </p:txBody>
          </p:sp>
          <p:sp>
            <p:nvSpPr>
              <p:cNvPr id="68623"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68619" name="组合 4"/>
            <p:cNvGrpSpPr>
              <a:grpSpLocks/>
            </p:cNvGrpSpPr>
            <p:nvPr/>
          </p:nvGrpSpPr>
          <p:grpSpPr bwMode="auto">
            <a:xfrm>
              <a:off x="34925" y="92075"/>
              <a:ext cx="7632700" cy="457200"/>
              <a:chOff x="34925" y="92075"/>
              <a:chExt cx="7632700" cy="457200"/>
            </a:xfrm>
          </p:grpSpPr>
          <p:sp>
            <p:nvSpPr>
              <p:cNvPr id="68620"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8621"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10" name="Group 11"/>
          <p:cNvGrpSpPr>
            <a:grpSpLocks/>
          </p:cNvGrpSpPr>
          <p:nvPr/>
        </p:nvGrpSpPr>
        <p:grpSpPr bwMode="auto">
          <a:xfrm>
            <a:off x="250825" y="1341438"/>
            <a:ext cx="3527425" cy="496887"/>
            <a:chOff x="113" y="441"/>
            <a:chExt cx="1440" cy="313"/>
          </a:xfrm>
        </p:grpSpPr>
        <p:sp>
          <p:nvSpPr>
            <p:cNvPr id="68616" name="Text Box 12"/>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算法所耗费的时间</a:t>
              </a:r>
            </a:p>
          </p:txBody>
        </p:sp>
        <p:sp>
          <p:nvSpPr>
            <p:cNvPr id="12" name="Rectangle 13"/>
            <p:cNvSpPr>
              <a:spLocks noChangeArrowheads="1"/>
            </p:cNvSpPr>
            <p:nvPr/>
          </p:nvSpPr>
          <p:spPr bwMode="auto">
            <a:xfrm>
              <a:off x="173" y="710"/>
              <a:ext cx="1328" cy="44"/>
            </a:xfrm>
            <a:prstGeom prst="rect">
              <a:avLst/>
            </a:prstGeom>
            <a:gradFill rotWithShape="0">
              <a:gsLst>
                <a:gs pos="0">
                  <a:srgbClr val="FF9900"/>
                </a:gs>
                <a:gs pos="100000">
                  <a:srgbClr val="FF9900">
                    <a:gamma/>
                    <a:tint val="0"/>
                    <a:invGamma/>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ffectLst>
                  <a:outerShdw blurRad="38100" dist="38100" dir="2700000" algn="tl">
                    <a:srgbClr val="000000">
                      <a:alpha val="43137"/>
                    </a:srgbClr>
                  </a:outerShdw>
                </a:effectLst>
              </a:endParaRPr>
            </a:p>
          </p:txBody>
        </p:sp>
      </p:grpSp>
      <p:sp>
        <p:nvSpPr>
          <p:cNvPr id="13" name="Text Box 14"/>
          <p:cNvSpPr txBox="1">
            <a:spLocks noChangeArrowheads="1"/>
          </p:cNvSpPr>
          <p:nvPr/>
        </p:nvSpPr>
        <p:spPr bwMode="auto">
          <a:xfrm>
            <a:off x="323850" y="1984375"/>
            <a:ext cx="8496300"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40000"/>
              </a:lnSpc>
              <a:defRPr/>
            </a:pPr>
            <a:r>
              <a:rPr kumimoji="1" lang="en-US" altLang="zh-CN" sz="2000" b="1" dirty="0">
                <a:latin typeface="+mj-lt"/>
                <a:ea typeface="仿宋" panose="02010609060101010101" pitchFamily="49" charset="-122"/>
              </a:rPr>
              <a:t>     </a:t>
            </a:r>
            <a:r>
              <a:rPr kumimoji="1" lang="en-US" altLang="zh-CN" sz="2000" dirty="0">
                <a:solidFill>
                  <a:srgbClr val="339933"/>
                </a:solidFill>
                <a:latin typeface="+mj-lt"/>
                <a:ea typeface="仿宋" panose="02010609060101010101" pitchFamily="49" charset="-122"/>
              </a:rPr>
              <a:t>●</a:t>
            </a:r>
            <a:r>
              <a:rPr kumimoji="1" lang="en-US" altLang="zh-CN" sz="2000" dirty="0">
                <a:solidFill>
                  <a:srgbClr val="FF9900"/>
                </a:solidFill>
                <a:latin typeface="+mj-lt"/>
                <a:ea typeface="仿宋" panose="02010609060101010101" pitchFamily="49" charset="-122"/>
              </a:rPr>
              <a:t> </a:t>
            </a:r>
            <a:r>
              <a:rPr kumimoji="1" lang="zh-CN" altLang="en-US" sz="2000" b="1" dirty="0">
                <a:latin typeface="+mj-lt"/>
                <a:ea typeface="仿宋" panose="02010609060101010101" pitchFamily="49" charset="-122"/>
              </a:rPr>
              <a:t>语句频度：语句的执行次数；</a:t>
            </a:r>
          </a:p>
          <a:p>
            <a:pPr algn="just">
              <a:lnSpc>
                <a:spcPct val="140000"/>
              </a:lnSpc>
              <a:defRPr/>
            </a:pPr>
            <a:r>
              <a:rPr kumimoji="1" lang="zh-CN" altLang="en-US" sz="2000" b="1" dirty="0">
                <a:latin typeface="+mj-lt"/>
                <a:ea typeface="仿宋" panose="02010609060101010101" pitchFamily="49" charset="-122"/>
              </a:rPr>
              <a:t>     </a:t>
            </a:r>
            <a:r>
              <a:rPr kumimoji="1" lang="zh-CN" altLang="en-US" sz="2000" dirty="0">
                <a:solidFill>
                  <a:srgbClr val="339933"/>
                </a:solidFill>
                <a:latin typeface="+mj-lt"/>
                <a:ea typeface="仿宋" panose="02010609060101010101" pitchFamily="49" charset="-122"/>
              </a:rPr>
              <a:t>●</a:t>
            </a:r>
            <a:r>
              <a:rPr kumimoji="1" lang="zh-CN" altLang="en-US" sz="2000" dirty="0">
                <a:solidFill>
                  <a:srgbClr val="FF9900"/>
                </a:solidFill>
                <a:latin typeface="+mj-lt"/>
                <a:ea typeface="仿宋" panose="02010609060101010101" pitchFamily="49" charset="-122"/>
              </a:rPr>
              <a:t> </a:t>
            </a:r>
            <a:r>
              <a:rPr kumimoji="1" lang="zh-CN" altLang="en-US" sz="2000" b="1" dirty="0">
                <a:latin typeface="+mj-lt"/>
                <a:ea typeface="仿宋" panose="02010609060101010101" pitchFamily="49" charset="-122"/>
              </a:rPr>
              <a:t>每条语句的执行时间：语句频度与语句执行一次所需要时间的乘积；</a:t>
            </a:r>
          </a:p>
          <a:p>
            <a:pPr algn="just">
              <a:lnSpc>
                <a:spcPct val="140000"/>
              </a:lnSpc>
              <a:defRPr/>
            </a:pPr>
            <a:r>
              <a:rPr kumimoji="1" lang="zh-CN" altLang="en-US" sz="2000" b="1" dirty="0">
                <a:latin typeface="+mj-lt"/>
                <a:ea typeface="仿宋" panose="02010609060101010101" pitchFamily="49" charset="-122"/>
              </a:rPr>
              <a:t>     </a:t>
            </a:r>
            <a:r>
              <a:rPr kumimoji="1" lang="zh-CN" altLang="en-US" sz="2000" dirty="0">
                <a:solidFill>
                  <a:srgbClr val="339933"/>
                </a:solidFill>
                <a:latin typeface="+mj-lt"/>
                <a:ea typeface="仿宋" panose="02010609060101010101" pitchFamily="49" charset="-122"/>
              </a:rPr>
              <a:t>●</a:t>
            </a:r>
            <a:r>
              <a:rPr kumimoji="1" lang="zh-CN" altLang="en-US" sz="2000" dirty="0">
                <a:solidFill>
                  <a:srgbClr val="FF9900"/>
                </a:solidFill>
                <a:latin typeface="+mj-lt"/>
                <a:ea typeface="仿宋" panose="02010609060101010101" pitchFamily="49" charset="-122"/>
              </a:rPr>
              <a:t> </a:t>
            </a:r>
            <a:r>
              <a:rPr kumimoji="1" lang="zh-CN" altLang="en-US" sz="2000" b="1" dirty="0">
                <a:latin typeface="+mj-lt"/>
                <a:ea typeface="仿宋" panose="02010609060101010101" pitchFamily="49" charset="-122"/>
              </a:rPr>
              <a:t>算法耗费时间：算法中每条语句的执行时间之和。</a:t>
            </a:r>
          </a:p>
        </p:txBody>
      </p:sp>
      <p:grpSp>
        <p:nvGrpSpPr>
          <p:cNvPr id="14" name="Group 15"/>
          <p:cNvGrpSpPr>
            <a:grpSpLocks/>
          </p:cNvGrpSpPr>
          <p:nvPr/>
        </p:nvGrpSpPr>
        <p:grpSpPr bwMode="auto">
          <a:xfrm>
            <a:off x="252413" y="4084638"/>
            <a:ext cx="8640762" cy="1792287"/>
            <a:chOff x="864" y="2256"/>
            <a:chExt cx="3696" cy="1104"/>
          </a:xfrm>
        </p:grpSpPr>
        <p:sp>
          <p:nvSpPr>
            <p:cNvPr id="15" name="AutoShape 16"/>
            <p:cNvSpPr>
              <a:spLocks noChangeArrowheads="1"/>
            </p:cNvSpPr>
            <p:nvPr/>
          </p:nvSpPr>
          <p:spPr bwMode="auto">
            <a:xfrm flipH="1" flipV="1">
              <a:off x="864" y="2256"/>
              <a:ext cx="3696" cy="1104"/>
            </a:xfrm>
            <a:prstGeom prst="wedgeRectCallout">
              <a:avLst>
                <a:gd name="adj1" fmla="val -1898"/>
                <a:gd name="adj2" fmla="val 87407"/>
              </a:avLst>
            </a:prstGeom>
            <a:gradFill rotWithShape="0">
              <a:gsLst>
                <a:gs pos="0">
                  <a:srgbClr val="FF8200"/>
                </a:gs>
                <a:gs pos="5001">
                  <a:srgbClr val="FF0000"/>
                </a:gs>
                <a:gs pos="17501">
                  <a:srgbClr val="BA0066"/>
                </a:gs>
                <a:gs pos="35000">
                  <a:srgbClr val="66008F"/>
                </a:gs>
                <a:gs pos="50000">
                  <a:srgbClr val="000082"/>
                </a:gs>
                <a:gs pos="65000">
                  <a:srgbClr val="66008F"/>
                </a:gs>
                <a:gs pos="82500">
                  <a:srgbClr val="BA0066"/>
                </a:gs>
                <a:gs pos="95000">
                  <a:srgbClr val="FF0000"/>
                </a:gs>
                <a:gs pos="100000">
                  <a:srgbClr val="FF8200"/>
                </a:gs>
              </a:gsLst>
              <a:lin ang="2700000" scaled="1"/>
            </a:gradFill>
            <a:ln w="57150">
              <a:solidFill>
                <a:srgbClr val="FFFF00"/>
              </a:solidFill>
              <a:miter lim="800000"/>
              <a:headEnd/>
              <a:tailEnd/>
            </a:ln>
            <a:effectLst/>
          </p:spPr>
          <p:txBody>
            <a:bodyPr rot="10800000"/>
            <a:lstStyle/>
            <a:p>
              <a:pPr algn="ctr">
                <a:lnSpc>
                  <a:spcPct val="140000"/>
                </a:lnSpc>
                <a:defRPr/>
              </a:pPr>
              <a:endParaRPr kumimoji="1" lang="zh-CN" altLang="zh-CN" sz="2000">
                <a:solidFill>
                  <a:srgbClr val="996633"/>
                </a:solidFill>
                <a:latin typeface="+mj-lt"/>
                <a:ea typeface="仿宋" panose="02010609060101010101" pitchFamily="49" charset="-122"/>
              </a:endParaRPr>
            </a:p>
          </p:txBody>
        </p:sp>
        <p:sp>
          <p:nvSpPr>
            <p:cNvPr id="16" name="Text Box 17"/>
            <p:cNvSpPr txBox="1">
              <a:spLocks noChangeArrowheads="1"/>
            </p:cNvSpPr>
            <p:nvPr/>
          </p:nvSpPr>
          <p:spPr bwMode="auto">
            <a:xfrm>
              <a:off x="960" y="2361"/>
              <a:ext cx="3505" cy="897"/>
            </a:xfrm>
            <a:prstGeom prst="rect">
              <a:avLst/>
            </a:prstGeom>
            <a:noFill/>
            <a:ln>
              <a:noFill/>
            </a:ln>
            <a:effectLst/>
            <a:extLst>
              <a:ext uri="{909E8E84-426E-40DD-AFC4-6F175D3DCCD1}">
                <a14:hiddenFill xmlns:a14="http://schemas.microsoft.com/office/drawing/2010/main">
                  <a:gradFill rotWithShape="0">
                    <a:gsLst>
                      <a:gs pos="0">
                        <a:srgbClr val="FF8200"/>
                      </a:gs>
                      <a:gs pos="5001">
                        <a:srgbClr val="FF0000"/>
                      </a:gs>
                      <a:gs pos="17501">
                        <a:srgbClr val="BA0066"/>
                      </a:gs>
                      <a:gs pos="35000">
                        <a:srgbClr val="66008F"/>
                      </a:gs>
                      <a:gs pos="50000">
                        <a:srgbClr val="000082"/>
                      </a:gs>
                      <a:gs pos="65000">
                        <a:srgbClr val="66008F"/>
                      </a:gs>
                      <a:gs pos="82500">
                        <a:srgbClr val="BA0066"/>
                      </a:gs>
                      <a:gs pos="95000">
                        <a:srgbClr val="FF0000"/>
                      </a:gs>
                      <a:gs pos="100000">
                        <a:srgbClr val="FF8200"/>
                      </a:gs>
                    </a:gsLst>
                    <a:lin ang="27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tIns="108000">
              <a:spAutoFit/>
            </a:bodyPr>
            <a:lstStyle/>
            <a:p>
              <a:pPr algn="just">
                <a:lnSpc>
                  <a:spcPct val="140000"/>
                </a:lnSpc>
                <a:defRPr/>
              </a:pPr>
              <a:r>
                <a:rPr kumimoji="1" lang="en-US" altLang="zh-CN" sz="2000" b="1" dirty="0">
                  <a:solidFill>
                    <a:srgbClr val="FFFF00"/>
                  </a:solidFill>
                  <a:latin typeface="+mn-lt"/>
                  <a:ea typeface="楷体" panose="02010609060101010101" pitchFamily="49" charset="-122"/>
                </a:rPr>
                <a:t>        </a:t>
              </a:r>
              <a:r>
                <a:rPr kumimoji="1" lang="zh-CN" altLang="en-US" sz="2000" b="1" dirty="0">
                  <a:solidFill>
                    <a:srgbClr val="FFFF00"/>
                  </a:solidFill>
                  <a:latin typeface="+mn-lt"/>
                  <a:ea typeface="楷体" panose="02010609060101010101" pitchFamily="49" charset="-122"/>
                </a:rPr>
                <a:t>独立于机器的软、硬件系统来分析算法耗费的时间，设每条语句执行一次所需要的时间均是单位时间，那么一个算法耗费的时间就是该算法中所有语句的频度之和。</a:t>
              </a:r>
              <a:r>
                <a:rPr kumimoji="1" lang="zh-CN" altLang="en-US" sz="2000" dirty="0">
                  <a:solidFill>
                    <a:srgbClr val="FFFF00"/>
                  </a:solidFill>
                  <a:latin typeface="+mn-lt"/>
                  <a:ea typeface="楷体" panose="02010609060101010101" pitchFamily="49" charset="-122"/>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slide(fromBottom)">
                                      <p:cBhvr>
                                        <p:cTn id="12" dur="500"/>
                                        <p:tgtEl>
                                          <p:spTgt spid="1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3">
                                            <p:txEl>
                                              <p:pRg st="1" end="1"/>
                                            </p:txEl>
                                          </p:spTgt>
                                        </p:tgtEl>
                                        <p:attrNameLst>
                                          <p:attrName>style.visibility</p:attrName>
                                        </p:attrNameLst>
                                      </p:cBhvr>
                                      <p:to>
                                        <p:strVal val="visible"/>
                                      </p:to>
                                    </p:set>
                                    <p:animEffect transition="in" filter="slide(fromBottom)">
                                      <p:cBhvr>
                                        <p:cTn id="17" dur="500"/>
                                        <p:tgtEl>
                                          <p:spTgt spid="1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3">
                                            <p:txEl>
                                              <p:pRg st="2" end="2"/>
                                            </p:txEl>
                                          </p:spTgt>
                                        </p:tgtEl>
                                        <p:attrNameLst>
                                          <p:attrName>style.visibility</p:attrName>
                                        </p:attrNameLst>
                                      </p:cBhvr>
                                      <p:to>
                                        <p:strVal val="visible"/>
                                      </p:to>
                                    </p:set>
                                    <p:animEffect transition="in" filter="slide(fromBottom)">
                                      <p:cBhvr>
                                        <p:cTn id="22" dur="500"/>
                                        <p:tgtEl>
                                          <p:spTgt spid="13">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ntr" presetSubtype="9"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strips(upLeft)">
                                      <p:cBhvr>
                                        <p:cTn id="27" dur="500"/>
                                        <p:tgtEl>
                                          <p:spTgt spid="14"/>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34" name="组合 12"/>
          <p:cNvGrpSpPr>
            <a:grpSpLocks/>
          </p:cNvGrpSpPr>
          <p:nvPr/>
        </p:nvGrpSpPr>
        <p:grpSpPr bwMode="auto">
          <a:xfrm>
            <a:off x="34925" y="92075"/>
            <a:ext cx="7632700" cy="1746250"/>
            <a:chOff x="34925" y="92075"/>
            <a:chExt cx="7632700" cy="1746250"/>
          </a:xfrm>
        </p:grpSpPr>
        <p:grpSp>
          <p:nvGrpSpPr>
            <p:cNvPr id="69644" name="组合 2"/>
            <p:cNvGrpSpPr>
              <a:grpSpLocks/>
            </p:cNvGrpSpPr>
            <p:nvPr/>
          </p:nvGrpSpPr>
          <p:grpSpPr bwMode="auto">
            <a:xfrm>
              <a:off x="34925" y="92075"/>
              <a:ext cx="7632700" cy="1104900"/>
              <a:chOff x="34925" y="92075"/>
              <a:chExt cx="7632700" cy="1104900"/>
            </a:xfrm>
          </p:grpSpPr>
          <p:grpSp>
            <p:nvGrpSpPr>
              <p:cNvPr id="69648" name="Group 36"/>
              <p:cNvGrpSpPr>
                <a:grpSpLocks/>
              </p:cNvGrpSpPr>
              <p:nvPr/>
            </p:nvGrpSpPr>
            <p:grpSpPr bwMode="auto">
              <a:xfrm>
                <a:off x="107950" y="700088"/>
                <a:ext cx="2563813" cy="496887"/>
                <a:chOff x="113" y="441"/>
                <a:chExt cx="1615" cy="313"/>
              </a:xfrm>
            </p:grpSpPr>
            <p:sp>
              <p:nvSpPr>
                <p:cNvPr id="69652"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1.4.3  </a:t>
                  </a:r>
                  <a:r>
                    <a:rPr kumimoji="1" lang="zh-CN" altLang="en-US" sz="2200" b="1">
                      <a:solidFill>
                        <a:srgbClr val="3333FF"/>
                      </a:solidFill>
                      <a:latin typeface="Arial" panose="020B0604020202020204" pitchFamily="34" charset="0"/>
                      <a:ea typeface="黑体" panose="02010609060101010101" pitchFamily="49" charset="-122"/>
                    </a:rPr>
                    <a:t>算法分析</a:t>
                  </a:r>
                </a:p>
              </p:txBody>
            </p:sp>
            <p:sp>
              <p:nvSpPr>
                <p:cNvPr id="69653"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69649" name="组合 4"/>
              <p:cNvGrpSpPr>
                <a:grpSpLocks/>
              </p:cNvGrpSpPr>
              <p:nvPr/>
            </p:nvGrpSpPr>
            <p:grpSpPr bwMode="auto">
              <a:xfrm>
                <a:off x="34925" y="92075"/>
                <a:ext cx="7632700" cy="457200"/>
                <a:chOff x="34925" y="92075"/>
                <a:chExt cx="7632700" cy="457200"/>
              </a:xfrm>
            </p:grpSpPr>
            <p:sp>
              <p:nvSpPr>
                <p:cNvPr id="69650"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69651"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69645" name="Group 11"/>
            <p:cNvGrpSpPr>
              <a:grpSpLocks/>
            </p:cNvGrpSpPr>
            <p:nvPr/>
          </p:nvGrpSpPr>
          <p:grpSpPr bwMode="auto">
            <a:xfrm>
              <a:off x="250825" y="1341438"/>
              <a:ext cx="3527425" cy="496887"/>
              <a:chOff x="113" y="441"/>
              <a:chExt cx="1440" cy="313"/>
            </a:xfrm>
          </p:grpSpPr>
          <p:sp>
            <p:nvSpPr>
              <p:cNvPr id="69646" name="Text Box 12"/>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算法所耗费的时间</a:t>
                </a:r>
              </a:p>
            </p:txBody>
          </p:sp>
          <p:sp>
            <p:nvSpPr>
              <p:cNvPr id="12" name="Rectangle 13"/>
              <p:cNvSpPr>
                <a:spLocks noChangeArrowheads="1"/>
              </p:cNvSpPr>
              <p:nvPr/>
            </p:nvSpPr>
            <p:spPr bwMode="auto">
              <a:xfrm>
                <a:off x="173" y="710"/>
                <a:ext cx="1328" cy="44"/>
              </a:xfrm>
              <a:prstGeom prst="rect">
                <a:avLst/>
              </a:prstGeom>
              <a:gradFill rotWithShape="0">
                <a:gsLst>
                  <a:gs pos="0">
                    <a:srgbClr val="FF9900"/>
                  </a:gs>
                  <a:gs pos="100000">
                    <a:srgbClr val="FF9900">
                      <a:gamma/>
                      <a:tint val="0"/>
                      <a:invGamma/>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ffectLst>
                    <a:outerShdw blurRad="38100" dist="38100" dir="2700000" algn="tl">
                      <a:srgbClr val="000000">
                        <a:alpha val="43137"/>
                      </a:srgbClr>
                    </a:outerShdw>
                  </a:effectLst>
                </a:endParaRPr>
              </a:p>
            </p:txBody>
          </p:sp>
        </p:grpSp>
      </p:grpSp>
      <p:pic>
        <p:nvPicPr>
          <p:cNvPr id="14" name="Picture 1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963" y="2565400"/>
            <a:ext cx="8475662" cy="37814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5" name="Text Box 15" descr="蓝色面巾纸"/>
          <p:cNvSpPr txBox="1">
            <a:spLocks noChangeArrowheads="1"/>
          </p:cNvSpPr>
          <p:nvPr/>
        </p:nvSpPr>
        <p:spPr bwMode="auto">
          <a:xfrm>
            <a:off x="107950" y="1973263"/>
            <a:ext cx="8496300" cy="523220"/>
          </a:xfrm>
          <a:prstGeom prst="rect">
            <a:avLst/>
          </a:prstGeom>
          <a:noFill/>
          <a:ln>
            <a:noFill/>
          </a:ln>
          <a:effectLst/>
          <a:extLst>
            <a:ext uri="{909E8E84-426E-40DD-AFC4-6F175D3DCCD1}">
              <a14:hiddenFill xmlns:a14="http://schemas.microsoft.com/office/drawing/2010/main">
                <a:blipFill dpi="0" rotWithShape="1">
                  <a:blip/>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40000"/>
              </a:lnSpc>
              <a:defRPr/>
            </a:pPr>
            <a:r>
              <a:rPr kumimoji="1" lang="en-US" altLang="zh-CN" sz="2000" b="1" dirty="0">
                <a:solidFill>
                  <a:srgbClr val="FF3300"/>
                </a:solidFill>
                <a:latin typeface="Arial" panose="020B0604020202020204" pitchFamily="34" charset="0"/>
                <a:ea typeface="黑体" panose="02010609060101010101" pitchFamily="49" charset="-122"/>
                <a:cs typeface="Arial" panose="020B0604020202020204" pitchFamily="34" charset="0"/>
              </a:rPr>
              <a:t>    </a:t>
            </a:r>
            <a:r>
              <a:rPr kumimoji="1" lang="zh-CN" altLang="en-US" sz="2000" b="1" dirty="0">
                <a:solidFill>
                  <a:srgbClr val="FF3300"/>
                </a:solidFill>
                <a:latin typeface="Arial" panose="020B0604020202020204" pitchFamily="34" charset="0"/>
                <a:ea typeface="黑体" panose="02010609060101010101" pitchFamily="49" charset="-122"/>
                <a:cs typeface="Arial" panose="020B0604020202020204" pitchFamily="34" charset="0"/>
              </a:rPr>
              <a:t>例</a:t>
            </a:r>
            <a:r>
              <a:rPr kumimoji="1" lang="en-US" altLang="zh-CN" sz="2000" b="1" dirty="0">
                <a:solidFill>
                  <a:srgbClr val="FF3300"/>
                </a:solidFill>
                <a:latin typeface="Arial" panose="020B0604020202020204" pitchFamily="34" charset="0"/>
                <a:ea typeface="黑体" panose="02010609060101010101" pitchFamily="49" charset="-122"/>
                <a:cs typeface="Arial" panose="020B0604020202020204" pitchFamily="34" charset="0"/>
              </a:rPr>
              <a:t>1-7</a:t>
            </a:r>
            <a:r>
              <a:rPr kumimoji="1" lang="en-US" altLang="zh-CN" sz="2000" b="1" dirty="0">
                <a:latin typeface="Arial" panose="020B0604020202020204" pitchFamily="34" charset="0"/>
                <a:ea typeface="幼圆" panose="020105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求两个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阶方阵的乘积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C=A×B</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p:txBody>
      </p:sp>
      <p:grpSp>
        <p:nvGrpSpPr>
          <p:cNvPr id="16" name="Group 34"/>
          <p:cNvGrpSpPr>
            <a:grpSpLocks/>
          </p:cNvGrpSpPr>
          <p:nvPr/>
        </p:nvGrpSpPr>
        <p:grpSpPr bwMode="auto">
          <a:xfrm>
            <a:off x="7308850" y="2060575"/>
            <a:ext cx="1727200" cy="655638"/>
            <a:chOff x="4604" y="1298"/>
            <a:chExt cx="1088" cy="413"/>
          </a:xfrm>
        </p:grpSpPr>
        <p:sp>
          <p:nvSpPr>
            <p:cNvPr id="69642" name="AutoShape 30"/>
            <p:cNvSpPr>
              <a:spLocks noChangeArrowheads="1"/>
            </p:cNvSpPr>
            <p:nvPr/>
          </p:nvSpPr>
          <p:spPr bwMode="auto">
            <a:xfrm flipH="1">
              <a:off x="4604" y="1359"/>
              <a:ext cx="771" cy="272"/>
            </a:xfrm>
            <a:prstGeom prst="flowChartMagneticTape">
              <a:avLst/>
            </a:prstGeom>
            <a:gradFill rotWithShape="1">
              <a:gsLst>
                <a:gs pos="0">
                  <a:srgbClr val="FFFFFF"/>
                </a:gs>
                <a:gs pos="100000">
                  <a:srgbClr val="FFCCCC"/>
                </a:gs>
              </a:gsLst>
              <a:path path="rect">
                <a:fillToRect l="50000" t="50000" r="50000" b="50000"/>
              </a:path>
            </a:gradFill>
            <a:ln w="38100">
              <a:solidFill>
                <a:srgbClr val="FF0000"/>
              </a:solidFill>
              <a:miter lim="800000"/>
              <a:headEnd/>
              <a:tailEnd/>
            </a:ln>
            <a:effectLst>
              <a:outerShdw dist="35921" dir="2700000" algn="ctr" rotWithShape="0">
                <a:schemeClr val="bg2"/>
              </a:outerShdw>
            </a:effec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zh-CN" altLang="en-US" sz="2000" b="1" dirty="0" smtClean="0">
                  <a:solidFill>
                    <a:srgbClr val="FF0000"/>
                  </a:solidFill>
                  <a:latin typeface="Arial" panose="020B0604020202020204" pitchFamily="34" charset="0"/>
                  <a:ea typeface="方正舒体" panose="02010601030101010101" pitchFamily="2" charset="-122"/>
                  <a:cs typeface="Arial" panose="020B0604020202020204" pitchFamily="34" charset="0"/>
                </a:rPr>
                <a:t>算法</a:t>
              </a:r>
              <a:r>
                <a:rPr lang="en-US" altLang="zh-CN" sz="2000" b="1" dirty="0" smtClean="0">
                  <a:solidFill>
                    <a:srgbClr val="FF0000"/>
                  </a:solidFill>
                  <a:latin typeface="Arial" panose="020B0604020202020204" pitchFamily="34" charset="0"/>
                  <a:ea typeface="方正舒体" panose="02010601030101010101" pitchFamily="2" charset="-122"/>
                  <a:cs typeface="Arial" panose="020B0604020202020204" pitchFamily="34" charset="0"/>
                </a:rPr>
                <a:t>1-1</a:t>
              </a:r>
              <a:endParaRPr lang="zh-CN" altLang="en-US" sz="2000" b="1" dirty="0">
                <a:solidFill>
                  <a:srgbClr val="FF0000"/>
                </a:solidFill>
                <a:latin typeface="Arial" panose="020B0604020202020204" pitchFamily="34" charset="0"/>
                <a:ea typeface="方正舒体" panose="02010601030101010101" pitchFamily="2" charset="-122"/>
                <a:cs typeface="Arial" panose="020B0604020202020204" pitchFamily="34" charset="0"/>
              </a:endParaRPr>
            </a:p>
          </p:txBody>
        </p:sp>
        <p:pic>
          <p:nvPicPr>
            <p:cNvPr id="69643" name="Picture 31" descr="人物"/>
            <p:cNvPicPr>
              <a:picLocks noChangeAspect="1" noChangeArrowheads="1" noCrop="1"/>
            </p:cNvPicPr>
            <p:nvPr/>
          </p:nvPicPr>
          <p:blipFill>
            <a:blip r:embed="rId4">
              <a:lum contrast="12000"/>
              <a:extLst>
                <a:ext uri="{28A0092B-C50C-407E-A947-70E740481C1C}">
                  <a14:useLocalDpi xmlns:a14="http://schemas.microsoft.com/office/drawing/2010/main" val="0"/>
                </a:ext>
              </a:extLst>
            </a:blip>
            <a:srcRect/>
            <a:stretch>
              <a:fillRect/>
            </a:stretch>
          </p:blipFill>
          <p:spPr bwMode="auto">
            <a:xfrm>
              <a:off x="5241" y="1298"/>
              <a:ext cx="451" cy="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 name="Group 173"/>
          <p:cNvGrpSpPr>
            <a:grpSpLocks/>
          </p:cNvGrpSpPr>
          <p:nvPr/>
        </p:nvGrpSpPr>
        <p:grpSpPr bwMode="auto">
          <a:xfrm>
            <a:off x="107950" y="692150"/>
            <a:ext cx="8856663" cy="1296988"/>
            <a:chOff x="68" y="436"/>
            <a:chExt cx="5579" cy="817"/>
          </a:xfrm>
        </p:grpSpPr>
        <p:sp>
          <p:nvSpPr>
            <p:cNvPr id="20" name="AutoShape 169"/>
            <p:cNvSpPr>
              <a:spLocks noChangeArrowheads="1"/>
            </p:cNvSpPr>
            <p:nvPr/>
          </p:nvSpPr>
          <p:spPr bwMode="auto">
            <a:xfrm flipH="1">
              <a:off x="68" y="436"/>
              <a:ext cx="5579" cy="817"/>
            </a:xfrm>
            <a:prstGeom prst="wedgeRectCallout">
              <a:avLst>
                <a:gd name="adj1" fmla="val -4583"/>
                <a:gd name="adj2" fmla="val 90634"/>
              </a:avLst>
            </a:prstGeom>
            <a:gradFill rotWithShape="0">
              <a:gsLst>
                <a:gs pos="0">
                  <a:srgbClr val="FF8200"/>
                </a:gs>
                <a:gs pos="5001">
                  <a:srgbClr val="FF0000"/>
                </a:gs>
                <a:gs pos="17501">
                  <a:srgbClr val="BA0066"/>
                </a:gs>
                <a:gs pos="35000">
                  <a:srgbClr val="66008F"/>
                </a:gs>
                <a:gs pos="50000">
                  <a:srgbClr val="000082"/>
                </a:gs>
                <a:gs pos="65000">
                  <a:srgbClr val="66008F"/>
                </a:gs>
                <a:gs pos="82500">
                  <a:srgbClr val="BA0066"/>
                </a:gs>
                <a:gs pos="95000">
                  <a:srgbClr val="FF0000"/>
                </a:gs>
                <a:gs pos="100000">
                  <a:srgbClr val="FF8200"/>
                </a:gs>
              </a:gsLst>
              <a:lin ang="18900000" scaled="1"/>
            </a:gradFill>
            <a:ln w="57150">
              <a:solidFill>
                <a:srgbClr val="FFFF00"/>
              </a:solidFill>
              <a:miter lim="800000"/>
              <a:headEnd/>
              <a:tailEnd/>
            </a:ln>
            <a:effectLst>
              <a:outerShdw dist="17961" dir="2700000" algn="ctr" rotWithShape="0">
                <a:schemeClr val="tx1"/>
              </a:outerShdw>
            </a:effectLst>
          </p:spPr>
          <p:txBody>
            <a:bodyPr/>
            <a:lstStyle/>
            <a:p>
              <a:pPr algn="ctr">
                <a:defRPr/>
              </a:pPr>
              <a:endParaRPr kumimoji="1" lang="zh-CN" altLang="zh-CN" sz="2000">
                <a:solidFill>
                  <a:srgbClr val="FF3300"/>
                </a:solidFill>
                <a:latin typeface="+mj-lt"/>
                <a:ea typeface="楷体" panose="02010609060101010101" pitchFamily="49" charset="-122"/>
              </a:endParaRPr>
            </a:p>
          </p:txBody>
        </p:sp>
        <p:sp>
          <p:nvSpPr>
            <p:cNvPr id="21" name="Text Box 170"/>
            <p:cNvSpPr txBox="1">
              <a:spLocks noChangeArrowheads="1"/>
            </p:cNvSpPr>
            <p:nvPr/>
          </p:nvSpPr>
          <p:spPr bwMode="auto">
            <a:xfrm>
              <a:off x="260" y="475"/>
              <a:ext cx="5240" cy="325"/>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tIns="108000">
              <a:spAutoFit/>
            </a:bodyPr>
            <a:lstStyle/>
            <a:p>
              <a:pPr algn="just">
                <a:lnSpc>
                  <a:spcPct val="130000"/>
                </a:lnSpc>
                <a:defRPr/>
              </a:pPr>
              <a:r>
                <a:rPr kumimoji="1" lang="en-US" altLang="zh-CN" sz="2000" b="1">
                  <a:solidFill>
                    <a:srgbClr val="FFFF00"/>
                  </a:solidFill>
                  <a:latin typeface="+mj-lt"/>
                  <a:ea typeface="楷体" panose="02010609060101010101" pitchFamily="49" charset="-122"/>
                </a:rPr>
                <a:t>        </a:t>
              </a:r>
              <a:r>
                <a:rPr kumimoji="1" lang="zh-CN" altLang="en-US" sz="2000" b="1">
                  <a:solidFill>
                    <a:srgbClr val="FFFF00"/>
                  </a:solidFill>
                  <a:latin typeface="+mj-lt"/>
                  <a:ea typeface="楷体" panose="02010609060101010101" pitchFamily="49" charset="-122"/>
                </a:rPr>
                <a:t>该算法中所有语句的频度之和（即算法耗费的时间）为： </a:t>
              </a:r>
            </a:p>
          </p:txBody>
        </p:sp>
        <p:graphicFrame>
          <p:nvGraphicFramePr>
            <p:cNvPr id="69641" name="Object 171"/>
            <p:cNvGraphicFramePr>
              <a:graphicFrameLocks noChangeAspect="1"/>
            </p:cNvGraphicFramePr>
            <p:nvPr/>
          </p:nvGraphicFramePr>
          <p:xfrm>
            <a:off x="204" y="789"/>
            <a:ext cx="5308" cy="373"/>
          </p:xfrm>
          <a:graphic>
            <a:graphicData uri="http://schemas.openxmlformats.org/presentationml/2006/ole">
              <mc:AlternateContent xmlns:mc="http://schemas.openxmlformats.org/markup-compatibility/2006">
                <mc:Choice xmlns:v="urn:schemas-microsoft-com:vml" Requires="v">
                  <p:oleObj spid="_x0000_s69657" name="公式" r:id="rId5" imgW="4743405" imgH="400010" progId="Equation.3">
                    <p:embed/>
                  </p:oleObj>
                </mc:Choice>
                <mc:Fallback>
                  <p:oleObj name="公式" r:id="rId5" imgW="4743405" imgH="400010" progId="Equation.3">
                    <p:embed/>
                    <p:pic>
                      <p:nvPicPr>
                        <p:cNvPr id="0" name="Object 17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4" y="789"/>
                          <a:ext cx="5308" cy="373"/>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lide(fromBottom)">
                                      <p:cBhvr>
                                        <p:cTn id="7" dur="500"/>
                                        <p:tgtEl>
                                          <p:spTgt spid="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3"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
                                        <p:tgtEl>
                                          <p:spTgt spid="16"/>
                                        </p:tgtEl>
                                      </p:cBhvr>
                                    </p:animEffect>
                                    <p:anim calcmode="lin" valueType="num">
                                      <p:cBhvr>
                                        <p:cTn id="13" dur="400" fill="hold"/>
                                        <p:tgtEl>
                                          <p:spTgt spid="16"/>
                                        </p:tgtEl>
                                        <p:attrNameLst>
                                          <p:attrName>ppt_x</p:attrName>
                                        </p:attrNameLst>
                                      </p:cBhvr>
                                      <p:tavLst>
                                        <p:tav tm="0">
                                          <p:val>
                                            <p:strVal val="#ppt_x"/>
                                          </p:val>
                                        </p:tav>
                                        <p:tav tm="100000">
                                          <p:val>
                                            <p:strVal val="#ppt_x"/>
                                          </p:val>
                                        </p:tav>
                                      </p:tavLst>
                                    </p:anim>
                                    <p:anim calcmode="lin" valueType="num">
                                      <p:cBhvr>
                                        <p:cTn id="14" dur="400" fill="hold"/>
                                        <p:tgtEl>
                                          <p:spTgt spid="16"/>
                                        </p:tgtEl>
                                        <p:attrNameLst>
                                          <p:attrName>ppt_y</p:attrName>
                                        </p:attrNameLst>
                                      </p:cBhvr>
                                      <p:tavLst>
                                        <p:tav tm="0">
                                          <p:val>
                                            <p:strVal val="#ppt_y+0.31"/>
                                          </p:val>
                                        </p:tav>
                                        <p:tav tm="100000">
                                          <p:val>
                                            <p:strVal val="#ppt_y+0.31"/>
                                          </p:val>
                                        </p:tav>
                                      </p:tavLst>
                                    </p:anim>
                                    <p:anim calcmode="lin" valueType="num">
                                      <p:cBhvr>
                                        <p:cTn id="15" dur="600" decel="50000" fill="hold">
                                          <p:stCondLst>
                                            <p:cond delay="400"/>
                                          </p:stCondLst>
                                        </p:cTn>
                                        <p:tgtEl>
                                          <p:spTgt spid="1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6" dur="600" decel="50000" fill="hold">
                                          <p:stCondLst>
                                            <p:cond delay="400"/>
                                          </p:stCondLst>
                                        </p:cTn>
                                        <p:tgtEl>
                                          <p:spTgt spid="1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7" fill="hold" nodeType="afterGroup">
                            <p:stCondLst>
                              <p:cond delay="1000"/>
                            </p:stCondLst>
                            <p:childTnLst>
                              <p:par>
                                <p:cTn id="18" presetID="22" presetClass="entr" presetSubtype="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8" presetClass="entr" presetSubtype="12"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strips(downLeft)">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658" name="组合 2"/>
          <p:cNvGrpSpPr>
            <a:grpSpLocks/>
          </p:cNvGrpSpPr>
          <p:nvPr/>
        </p:nvGrpSpPr>
        <p:grpSpPr bwMode="auto">
          <a:xfrm>
            <a:off x="34925" y="92075"/>
            <a:ext cx="7632700" cy="1104900"/>
            <a:chOff x="34925" y="92075"/>
            <a:chExt cx="7632700" cy="1104900"/>
          </a:xfrm>
        </p:grpSpPr>
        <p:grpSp>
          <p:nvGrpSpPr>
            <p:cNvPr id="70663" name="Group 36"/>
            <p:cNvGrpSpPr>
              <a:grpSpLocks/>
            </p:cNvGrpSpPr>
            <p:nvPr/>
          </p:nvGrpSpPr>
          <p:grpSpPr bwMode="auto">
            <a:xfrm>
              <a:off x="107950" y="700088"/>
              <a:ext cx="2563813" cy="496887"/>
              <a:chOff x="113" y="441"/>
              <a:chExt cx="1615" cy="313"/>
            </a:xfrm>
          </p:grpSpPr>
          <p:sp>
            <p:nvSpPr>
              <p:cNvPr id="70667"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1.4.3  </a:t>
                </a:r>
                <a:r>
                  <a:rPr kumimoji="1" lang="zh-CN" altLang="en-US" sz="2200" b="1">
                    <a:solidFill>
                      <a:srgbClr val="3333FF"/>
                    </a:solidFill>
                    <a:latin typeface="Arial" panose="020B0604020202020204" pitchFamily="34" charset="0"/>
                    <a:ea typeface="黑体" panose="02010609060101010101" pitchFamily="49" charset="-122"/>
                  </a:rPr>
                  <a:t>算法分析</a:t>
                </a:r>
              </a:p>
            </p:txBody>
          </p:sp>
          <p:sp>
            <p:nvSpPr>
              <p:cNvPr id="70668"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70664" name="组合 4"/>
            <p:cNvGrpSpPr>
              <a:grpSpLocks/>
            </p:cNvGrpSpPr>
            <p:nvPr/>
          </p:nvGrpSpPr>
          <p:grpSpPr bwMode="auto">
            <a:xfrm>
              <a:off x="34925" y="92075"/>
              <a:ext cx="7632700" cy="457200"/>
              <a:chOff x="34925" y="92075"/>
              <a:chExt cx="7632700" cy="457200"/>
            </a:xfrm>
          </p:grpSpPr>
          <p:sp>
            <p:nvSpPr>
              <p:cNvPr id="70665"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0666"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10" name="Group 11"/>
          <p:cNvGrpSpPr>
            <a:grpSpLocks/>
          </p:cNvGrpSpPr>
          <p:nvPr/>
        </p:nvGrpSpPr>
        <p:grpSpPr bwMode="auto">
          <a:xfrm>
            <a:off x="250825" y="1341438"/>
            <a:ext cx="3527425" cy="496887"/>
            <a:chOff x="113" y="441"/>
            <a:chExt cx="1440" cy="313"/>
          </a:xfrm>
        </p:grpSpPr>
        <p:sp>
          <p:nvSpPr>
            <p:cNvPr id="70661" name="Text Box 12"/>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算法的时间复杂度</a:t>
              </a:r>
            </a:p>
          </p:txBody>
        </p:sp>
        <p:sp>
          <p:nvSpPr>
            <p:cNvPr id="12" name="Rectangle 13"/>
            <p:cNvSpPr>
              <a:spLocks noChangeArrowheads="1"/>
            </p:cNvSpPr>
            <p:nvPr/>
          </p:nvSpPr>
          <p:spPr bwMode="auto">
            <a:xfrm>
              <a:off x="173" y="710"/>
              <a:ext cx="1328" cy="44"/>
            </a:xfrm>
            <a:prstGeom prst="rect">
              <a:avLst/>
            </a:prstGeom>
            <a:gradFill rotWithShape="0">
              <a:gsLst>
                <a:gs pos="0">
                  <a:srgbClr val="FF9900"/>
                </a:gs>
                <a:gs pos="100000">
                  <a:srgbClr val="FF9900">
                    <a:gamma/>
                    <a:tint val="0"/>
                    <a:invGamma/>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ffectLst>
                  <a:outerShdw blurRad="38100" dist="38100" dir="2700000" algn="tl">
                    <a:srgbClr val="000000">
                      <a:alpha val="43137"/>
                    </a:srgbClr>
                  </a:outerShdw>
                </a:effectLst>
              </a:endParaRPr>
            </a:p>
          </p:txBody>
        </p:sp>
      </p:grpSp>
      <p:sp>
        <p:nvSpPr>
          <p:cNvPr id="14" name="Text Box 16"/>
          <p:cNvSpPr txBox="1">
            <a:spLocks noChangeArrowheads="1"/>
          </p:cNvSpPr>
          <p:nvPr/>
        </p:nvSpPr>
        <p:spPr bwMode="auto">
          <a:xfrm>
            <a:off x="323850" y="1989138"/>
            <a:ext cx="8496300" cy="267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dirty="0">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问题规模：算法求解问题的输入量，一般用一个整数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来表示。 </a:t>
            </a:r>
          </a:p>
          <a:p>
            <a:pPr algn="just">
              <a:lnSpc>
                <a:spcPct val="140000"/>
              </a:lnSpc>
            </a:pP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dirty="0">
                <a:solidFill>
                  <a:srgbClr val="339933"/>
                </a:solidFill>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时间复杂度：一个算法耗费的时间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T(n)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是算法所求解问题规模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的某个函数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f(n)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，因此，算法的时间度量记作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T(n)=O(f(n))</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，这表示随着问题规模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的增大，算法执行时间的增长率和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f(n)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的增长率相同，即当问题规模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n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趋向无穷大时，</a:t>
            </a:r>
            <a:r>
              <a:rPr kumimoji="1" lang="en-US" altLang="zh-CN" sz="2000" b="1" dirty="0">
                <a:latin typeface="Arial" panose="020B0604020202020204" pitchFamily="34" charset="0"/>
                <a:ea typeface="仿宋" panose="02010609060101010101" pitchFamily="49" charset="-122"/>
                <a:cs typeface="Arial" panose="020B0604020202020204" pitchFamily="34" charset="0"/>
              </a:rPr>
              <a:t>T(n)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的数量级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t>
            </a:r>
            <a:r>
              <a:rPr kumimoji="1" lang="zh-CN" altLang="en-US" sz="2000" b="1" dirty="0">
                <a:latin typeface="Arial" panose="020B0604020202020204" pitchFamily="34" charset="0"/>
                <a:ea typeface="仿宋" panose="02010609060101010101" pitchFamily="49" charset="-122"/>
                <a:cs typeface="Arial" panose="020B0604020202020204" pitchFamily="34" charset="0"/>
              </a:rPr>
              <a:t>阶</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称为算法的渐近时间复杂度，简称</a:t>
            </a:r>
            <a:r>
              <a:rPr kumimoji="1" lang="zh-CN" altLang="en-US" sz="2000" b="1" dirty="0">
                <a:solidFill>
                  <a:srgbClr val="FF0000"/>
                </a:solidFill>
                <a:latin typeface="黑体" panose="02010609060101010101" pitchFamily="49" charset="-122"/>
                <a:ea typeface="黑体" panose="02010609060101010101" pitchFamily="49" charset="-122"/>
                <a:cs typeface="Arial" panose="020B0604020202020204" pitchFamily="34" charset="0"/>
              </a:rPr>
              <a:t>时间复杂度</a:t>
            </a:r>
            <a:r>
              <a:rPr kumimoji="1" lang="zh-CN" altLang="en-US" sz="2000" b="1" dirty="0">
                <a:latin typeface="Arial" panose="020B0604020202020204" pitchFamily="34" charset="0"/>
                <a:ea typeface="仿宋" panose="02010609060101010101" pitchFamily="49" charset="-122"/>
                <a:cs typeface="Arial" panose="020B0604020202020204" pitchFamily="34"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slide(fromBottom)">
                                      <p:cBhvr>
                                        <p:cTn id="12" dur="500"/>
                                        <p:tgtEl>
                                          <p:spTgt spid="1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4">
                                            <p:txEl>
                                              <p:pRg st="1" end="1"/>
                                            </p:txEl>
                                          </p:spTgt>
                                        </p:tgtEl>
                                        <p:attrNameLst>
                                          <p:attrName>style.visibility</p:attrName>
                                        </p:attrNameLst>
                                      </p:cBhvr>
                                      <p:to>
                                        <p:strVal val="visible"/>
                                      </p:to>
                                    </p:set>
                                    <p:animEffect transition="in" filter="slide(fromBottom)">
                                      <p:cBhvr>
                                        <p:cTn id="17"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82" name="组合 1"/>
          <p:cNvGrpSpPr>
            <a:grpSpLocks/>
          </p:cNvGrpSpPr>
          <p:nvPr/>
        </p:nvGrpSpPr>
        <p:grpSpPr bwMode="auto">
          <a:xfrm>
            <a:off x="34925" y="92075"/>
            <a:ext cx="7632700" cy="1746250"/>
            <a:chOff x="34925" y="92075"/>
            <a:chExt cx="7632700" cy="1746250"/>
          </a:xfrm>
        </p:grpSpPr>
        <p:grpSp>
          <p:nvGrpSpPr>
            <p:cNvPr id="71701" name="组合 2"/>
            <p:cNvGrpSpPr>
              <a:grpSpLocks/>
            </p:cNvGrpSpPr>
            <p:nvPr/>
          </p:nvGrpSpPr>
          <p:grpSpPr bwMode="auto">
            <a:xfrm>
              <a:off x="34925" y="92075"/>
              <a:ext cx="7632700" cy="1104900"/>
              <a:chOff x="34925" y="92075"/>
              <a:chExt cx="7632700" cy="1104900"/>
            </a:xfrm>
          </p:grpSpPr>
          <p:grpSp>
            <p:nvGrpSpPr>
              <p:cNvPr id="71705" name="Group 36"/>
              <p:cNvGrpSpPr>
                <a:grpSpLocks/>
              </p:cNvGrpSpPr>
              <p:nvPr/>
            </p:nvGrpSpPr>
            <p:grpSpPr bwMode="auto">
              <a:xfrm>
                <a:off x="107950" y="700088"/>
                <a:ext cx="2563813" cy="496887"/>
                <a:chOff x="113" y="441"/>
                <a:chExt cx="1615" cy="313"/>
              </a:xfrm>
            </p:grpSpPr>
            <p:sp>
              <p:nvSpPr>
                <p:cNvPr id="71709"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1.4.3  </a:t>
                  </a:r>
                  <a:r>
                    <a:rPr kumimoji="1" lang="zh-CN" altLang="en-US" sz="2200" b="1">
                      <a:solidFill>
                        <a:srgbClr val="3333FF"/>
                      </a:solidFill>
                      <a:latin typeface="Arial" panose="020B0604020202020204" pitchFamily="34" charset="0"/>
                      <a:ea typeface="黑体" panose="02010609060101010101" pitchFamily="49" charset="-122"/>
                    </a:rPr>
                    <a:t>算法分析</a:t>
                  </a:r>
                </a:p>
              </p:txBody>
            </p:sp>
            <p:sp>
              <p:nvSpPr>
                <p:cNvPr id="71710"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71706" name="组合 4"/>
              <p:cNvGrpSpPr>
                <a:grpSpLocks/>
              </p:cNvGrpSpPr>
              <p:nvPr/>
            </p:nvGrpSpPr>
            <p:grpSpPr bwMode="auto">
              <a:xfrm>
                <a:off x="34925" y="92075"/>
                <a:ext cx="7632700" cy="457200"/>
                <a:chOff x="34925" y="92075"/>
                <a:chExt cx="7632700" cy="457200"/>
              </a:xfrm>
            </p:grpSpPr>
            <p:sp>
              <p:nvSpPr>
                <p:cNvPr id="71707"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1708"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71702" name="Group 11"/>
            <p:cNvGrpSpPr>
              <a:grpSpLocks/>
            </p:cNvGrpSpPr>
            <p:nvPr/>
          </p:nvGrpSpPr>
          <p:grpSpPr bwMode="auto">
            <a:xfrm>
              <a:off x="250825" y="1341438"/>
              <a:ext cx="3527425" cy="496887"/>
              <a:chOff x="113" y="441"/>
              <a:chExt cx="1440" cy="313"/>
            </a:xfrm>
          </p:grpSpPr>
          <p:sp>
            <p:nvSpPr>
              <p:cNvPr id="71703" name="Text Box 12"/>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算法的时间复杂度</a:t>
                </a:r>
              </a:p>
            </p:txBody>
          </p:sp>
          <p:sp>
            <p:nvSpPr>
              <p:cNvPr id="12" name="Rectangle 13"/>
              <p:cNvSpPr>
                <a:spLocks noChangeArrowheads="1"/>
              </p:cNvSpPr>
              <p:nvPr/>
            </p:nvSpPr>
            <p:spPr bwMode="auto">
              <a:xfrm>
                <a:off x="173" y="710"/>
                <a:ext cx="1328" cy="44"/>
              </a:xfrm>
              <a:prstGeom prst="rect">
                <a:avLst/>
              </a:prstGeom>
              <a:gradFill rotWithShape="0">
                <a:gsLst>
                  <a:gs pos="0">
                    <a:srgbClr val="FF9900"/>
                  </a:gs>
                  <a:gs pos="100000">
                    <a:srgbClr val="FF9900">
                      <a:gamma/>
                      <a:tint val="0"/>
                      <a:invGamma/>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ffectLst>
                    <a:outerShdw blurRad="38100" dist="38100" dir="2700000" algn="tl">
                      <a:srgbClr val="000000">
                        <a:alpha val="43137"/>
                      </a:srgbClr>
                    </a:outerShdw>
                  </a:effectLst>
                </a:endParaRPr>
              </a:p>
            </p:txBody>
          </p:sp>
        </p:grpSp>
      </p:grpSp>
      <p:sp>
        <p:nvSpPr>
          <p:cNvPr id="31" name="Text Box 15" descr="蓝色面巾纸"/>
          <p:cNvSpPr txBox="1">
            <a:spLocks noChangeArrowheads="1"/>
          </p:cNvSpPr>
          <p:nvPr/>
        </p:nvSpPr>
        <p:spPr bwMode="auto">
          <a:xfrm>
            <a:off x="107950" y="1973263"/>
            <a:ext cx="8856663" cy="523875"/>
          </a:xfrm>
          <a:prstGeom prst="rect">
            <a:avLst/>
          </a:prstGeom>
          <a:noFill/>
          <a:ln>
            <a:noFill/>
          </a:ln>
          <a:effectLst/>
          <a:extLst>
            <a:ext uri="{909E8E84-426E-40DD-AFC4-6F175D3DCCD1}">
              <a14:hiddenFill xmlns:a14="http://schemas.microsoft.com/office/drawing/2010/main">
                <a:blipFill dpi="0" rotWithShape="1">
                  <a:blip/>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en-US" altLang="zh-CN" sz="2000" b="1">
                <a:solidFill>
                  <a:srgbClr val="FF3300"/>
                </a:solidFill>
                <a:latin typeface="Arial" panose="020B0604020202020204" pitchFamily="34" charset="0"/>
                <a:ea typeface="黑体" panose="02010609060101010101" pitchFamily="49" charset="-122"/>
                <a:cs typeface="Arial" panose="020B0604020202020204" pitchFamily="34" charset="0"/>
              </a:rPr>
              <a:t>    </a:t>
            </a:r>
            <a:r>
              <a:rPr kumimoji="1" lang="zh-CN" altLang="en-US" sz="2000" b="1">
                <a:solidFill>
                  <a:srgbClr val="FF3300"/>
                </a:solidFill>
                <a:latin typeface="Arial" panose="020B0604020202020204" pitchFamily="34" charset="0"/>
                <a:ea typeface="黑体" panose="02010609060101010101" pitchFamily="49" charset="-122"/>
                <a:cs typeface="Arial" panose="020B0604020202020204" pitchFamily="34" charset="0"/>
              </a:rPr>
              <a:t>例</a:t>
            </a:r>
            <a:r>
              <a:rPr kumimoji="1" lang="en-US" altLang="zh-CN" sz="2000" b="1">
                <a:solidFill>
                  <a:srgbClr val="FF3300"/>
                </a:solidFill>
                <a:latin typeface="Arial" panose="020B0604020202020204" pitchFamily="34" charset="0"/>
                <a:ea typeface="黑体" panose="02010609060101010101" pitchFamily="49" charset="-122"/>
                <a:cs typeface="Arial" panose="020B0604020202020204" pitchFamily="34" charset="0"/>
              </a:rPr>
              <a:t>1-8</a:t>
            </a:r>
            <a:r>
              <a:rPr kumimoji="1" lang="en-US" altLang="zh-CN" sz="2000" b="1">
                <a:latin typeface="Arial" panose="020B0604020202020204" pitchFamily="34" charset="0"/>
                <a:ea typeface="幼圆" panose="020105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对于算法</a:t>
            </a:r>
            <a:r>
              <a:rPr kumimoji="1" lang="en-US" altLang="zh-CN" sz="2000" b="1">
                <a:latin typeface="Arial" panose="020B0604020202020204" pitchFamily="34" charset="0"/>
                <a:ea typeface="仿宋" panose="02010609060101010101" pitchFamily="49" charset="-122"/>
                <a:cs typeface="Arial" panose="020B0604020202020204" pitchFamily="34" charset="0"/>
              </a:rPr>
              <a:t>1-1</a:t>
            </a:r>
            <a:r>
              <a:rPr kumimoji="1" lang="zh-CN" altLang="en-US" sz="2000" b="1">
                <a:latin typeface="Arial" panose="020B0604020202020204" pitchFamily="34" charset="0"/>
                <a:ea typeface="仿宋" panose="02010609060101010101" pitchFamily="49" charset="-122"/>
                <a:cs typeface="Arial" panose="020B0604020202020204" pitchFamily="34" charset="0"/>
              </a:rPr>
              <a:t>，当矩阵的阶数 </a:t>
            </a:r>
            <a:r>
              <a:rPr kumimoji="1" lang="en-US" altLang="zh-CN" sz="2000" b="1">
                <a:latin typeface="Arial" panose="020B0604020202020204" pitchFamily="34" charset="0"/>
                <a:ea typeface="仿宋" panose="02010609060101010101" pitchFamily="49" charset="-122"/>
                <a:cs typeface="Arial" panose="020B0604020202020204" pitchFamily="34" charset="0"/>
              </a:rPr>
              <a:t>n </a:t>
            </a:r>
            <a:r>
              <a:rPr kumimoji="1" lang="zh-CN" altLang="en-US" sz="2000" b="1">
                <a:latin typeface="Arial" panose="020B0604020202020204" pitchFamily="34" charset="0"/>
                <a:ea typeface="仿宋" panose="02010609060101010101" pitchFamily="49" charset="-122"/>
                <a:cs typeface="Arial" panose="020B0604020202020204" pitchFamily="34" charset="0"/>
              </a:rPr>
              <a:t>趋向于无穷大时，显然有：</a:t>
            </a:r>
            <a:endParaRPr kumimoji="1" lang="zh-CN" altLang="en-US" sz="2000">
              <a:latin typeface="Arial" panose="020B0604020202020204" pitchFamily="34" charset="0"/>
              <a:ea typeface="仿宋" panose="02010609060101010101" pitchFamily="49" charset="-122"/>
              <a:cs typeface="Arial" panose="020B0604020202020204" pitchFamily="34" charset="0"/>
            </a:endParaRPr>
          </a:p>
        </p:txBody>
      </p:sp>
      <p:graphicFrame>
        <p:nvGraphicFramePr>
          <p:cNvPr id="32" name="Object 16"/>
          <p:cNvGraphicFramePr>
            <a:graphicFrameLocks noChangeAspect="1"/>
          </p:cNvGraphicFramePr>
          <p:nvPr/>
        </p:nvGraphicFramePr>
        <p:xfrm>
          <a:off x="1814513" y="2708275"/>
          <a:ext cx="5370512" cy="511175"/>
        </p:xfrm>
        <a:graphic>
          <a:graphicData uri="http://schemas.openxmlformats.org/presentationml/2006/ole">
            <mc:AlternateContent xmlns:mc="http://schemas.openxmlformats.org/markup-compatibility/2006">
              <mc:Choice xmlns:v="urn:schemas-microsoft-com:vml" Requires="v">
                <p:oleObj spid="_x0000_s71714" name="公式" r:id="rId4" imgW="3098800" imgH="292100" progId="Equation.3">
                  <p:embed/>
                </p:oleObj>
              </mc:Choice>
              <mc:Fallback>
                <p:oleObj name="公式" r:id="rId4" imgW="3098800" imgH="2921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14513" y="2708275"/>
                        <a:ext cx="5370512"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46" name="Group 17"/>
          <p:cNvGrpSpPr>
            <a:grpSpLocks/>
          </p:cNvGrpSpPr>
          <p:nvPr/>
        </p:nvGrpSpPr>
        <p:grpSpPr bwMode="auto">
          <a:xfrm>
            <a:off x="446088" y="3859213"/>
            <a:ext cx="8232775" cy="1804987"/>
            <a:chOff x="249" y="663"/>
            <a:chExt cx="5262" cy="1165"/>
          </a:xfrm>
        </p:grpSpPr>
        <p:sp>
          <p:nvSpPr>
            <p:cNvPr id="47" name="AutoShape 18"/>
            <p:cNvSpPr>
              <a:spLocks noChangeArrowheads="1"/>
            </p:cNvSpPr>
            <p:nvPr/>
          </p:nvSpPr>
          <p:spPr bwMode="auto">
            <a:xfrm flipH="1" flipV="1">
              <a:off x="249" y="663"/>
              <a:ext cx="5262" cy="1165"/>
            </a:xfrm>
            <a:prstGeom prst="wedgeRectCallout">
              <a:avLst>
                <a:gd name="adj1" fmla="val -5306"/>
                <a:gd name="adj2" fmla="val 82282"/>
              </a:avLst>
            </a:prstGeom>
            <a:gradFill rotWithShape="0">
              <a:gsLst>
                <a:gs pos="0">
                  <a:srgbClr val="FFFDFD"/>
                </a:gs>
                <a:gs pos="100000">
                  <a:srgbClr val="FFCCCC"/>
                </a:gs>
              </a:gsLst>
              <a:lin ang="270000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40000"/>
                </a:lnSpc>
              </a:pPr>
              <a:endParaRPr kumimoji="1" lang="zh-CN" altLang="zh-CN" sz="2000">
                <a:solidFill>
                  <a:srgbClr val="FF3300"/>
                </a:solidFill>
                <a:latin typeface="Arial" panose="020B0604020202020204" pitchFamily="34" charset="0"/>
                <a:ea typeface="楷体_GB2312" pitchFamily="49" charset="-122"/>
                <a:cs typeface="Arial" panose="020B0604020202020204" pitchFamily="34" charset="0"/>
              </a:endParaRPr>
            </a:p>
          </p:txBody>
        </p:sp>
        <p:sp>
          <p:nvSpPr>
            <p:cNvPr id="48" name="Text Box 19"/>
            <p:cNvSpPr txBox="1">
              <a:spLocks noChangeArrowheads="1"/>
            </p:cNvSpPr>
            <p:nvPr/>
          </p:nvSpPr>
          <p:spPr bwMode="auto">
            <a:xfrm>
              <a:off x="350" y="744"/>
              <a:ext cx="5082" cy="9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tIns="108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en-US" altLang="zh-CN" sz="2000" b="1">
                  <a:solidFill>
                    <a:srgbClr val="FF33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3300"/>
                  </a:solidFill>
                  <a:latin typeface="Arial" panose="020B0604020202020204" pitchFamily="34" charset="0"/>
                  <a:ea typeface="楷体" panose="02010609060101010101" pitchFamily="49" charset="-122"/>
                  <a:cs typeface="Arial" panose="020B0604020202020204" pitchFamily="34" charset="0"/>
                </a:rPr>
                <a:t>当 </a:t>
              </a:r>
              <a:r>
                <a:rPr kumimoji="1" lang="en-US" altLang="zh-CN" sz="2000" b="1">
                  <a:solidFill>
                    <a:srgbClr val="FF3300"/>
                  </a:solidFill>
                  <a:latin typeface="Arial" panose="020B0604020202020204" pitchFamily="34" charset="0"/>
                  <a:ea typeface="楷体" panose="02010609060101010101" pitchFamily="49" charset="-122"/>
                  <a:cs typeface="Arial" panose="020B0604020202020204" pitchFamily="34" charset="0"/>
                </a:rPr>
                <a:t>n </a:t>
              </a:r>
              <a:r>
                <a:rPr kumimoji="1" lang="zh-CN" altLang="en-US" sz="2000" b="1">
                  <a:solidFill>
                    <a:srgbClr val="FF3300"/>
                  </a:solidFill>
                  <a:latin typeface="Arial" panose="020B0604020202020204" pitchFamily="34" charset="0"/>
                  <a:ea typeface="楷体" panose="02010609060101010101" pitchFamily="49" charset="-122"/>
                  <a:cs typeface="Arial" panose="020B0604020202020204" pitchFamily="34" charset="0"/>
                </a:rPr>
                <a:t>充分大时，</a:t>
              </a:r>
              <a:r>
                <a:rPr kumimoji="1" lang="en-US" altLang="zh-CN" sz="2000" b="1">
                  <a:solidFill>
                    <a:srgbClr val="FF3300"/>
                  </a:solidFill>
                  <a:latin typeface="Arial" panose="020B0604020202020204" pitchFamily="34" charset="0"/>
                  <a:ea typeface="楷体" panose="02010609060101010101" pitchFamily="49" charset="-122"/>
                  <a:cs typeface="Arial" panose="020B0604020202020204" pitchFamily="34" charset="0"/>
                </a:rPr>
                <a:t>T(n) </a:t>
              </a:r>
              <a:r>
                <a:rPr kumimoji="1" lang="zh-CN" altLang="en-US" sz="2000" b="1">
                  <a:solidFill>
                    <a:srgbClr val="FF3300"/>
                  </a:solidFill>
                  <a:latin typeface="Arial" panose="020B0604020202020204" pitchFamily="34" charset="0"/>
                  <a:ea typeface="楷体" panose="02010609060101010101" pitchFamily="49" charset="-122"/>
                  <a:cs typeface="Arial" panose="020B0604020202020204" pitchFamily="34" charset="0"/>
                </a:rPr>
                <a:t>和 </a:t>
              </a:r>
              <a:r>
                <a:rPr kumimoji="1" lang="en-US" altLang="zh-CN" sz="2000" b="1">
                  <a:solidFill>
                    <a:srgbClr val="FF3300"/>
                  </a:solidFill>
                  <a:latin typeface="Arial" panose="020B0604020202020204" pitchFamily="34" charset="0"/>
                  <a:ea typeface="楷体" panose="02010609060101010101" pitchFamily="49" charset="-122"/>
                  <a:cs typeface="Arial" panose="020B0604020202020204" pitchFamily="34" charset="0"/>
                </a:rPr>
                <a:t>n</a:t>
              </a:r>
              <a:r>
                <a:rPr kumimoji="1" lang="en-US" altLang="zh-CN" sz="2000" b="1" baseline="30000">
                  <a:solidFill>
                    <a:srgbClr val="FF3300"/>
                  </a:solidFill>
                  <a:latin typeface="Arial" panose="020B0604020202020204" pitchFamily="34" charset="0"/>
                  <a:ea typeface="楷体" panose="02010609060101010101" pitchFamily="49" charset="-122"/>
                  <a:cs typeface="Arial" panose="020B0604020202020204" pitchFamily="34" charset="0"/>
                </a:rPr>
                <a:t>3</a:t>
              </a:r>
              <a:r>
                <a:rPr kumimoji="1" lang="en-US" altLang="zh-CN" sz="2000" b="1">
                  <a:solidFill>
                    <a:srgbClr val="FF33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3300"/>
                  </a:solidFill>
                  <a:latin typeface="Arial" panose="020B0604020202020204" pitchFamily="34" charset="0"/>
                  <a:ea typeface="楷体" panose="02010609060101010101" pitchFamily="49" charset="-122"/>
                  <a:cs typeface="Arial" panose="020B0604020202020204" pitchFamily="34" charset="0"/>
                </a:rPr>
                <a:t>之比是一个不等于零的常数，即 </a:t>
              </a:r>
              <a:r>
                <a:rPr kumimoji="1" lang="en-US" altLang="zh-CN" sz="2000" b="1">
                  <a:solidFill>
                    <a:srgbClr val="FF3300"/>
                  </a:solidFill>
                  <a:latin typeface="Arial" panose="020B0604020202020204" pitchFamily="34" charset="0"/>
                  <a:ea typeface="楷体" panose="02010609060101010101" pitchFamily="49" charset="-122"/>
                  <a:cs typeface="Arial" panose="020B0604020202020204" pitchFamily="34" charset="0"/>
                </a:rPr>
                <a:t>T(n) </a:t>
              </a:r>
              <a:r>
                <a:rPr kumimoji="1" lang="zh-CN" altLang="en-US" sz="2000" b="1">
                  <a:solidFill>
                    <a:srgbClr val="FF3300"/>
                  </a:solidFill>
                  <a:latin typeface="Arial" panose="020B0604020202020204" pitchFamily="34" charset="0"/>
                  <a:ea typeface="楷体" panose="02010609060101010101" pitchFamily="49" charset="-122"/>
                  <a:cs typeface="Arial" panose="020B0604020202020204" pitchFamily="34" charset="0"/>
                </a:rPr>
                <a:t>和 </a:t>
              </a:r>
              <a:r>
                <a:rPr kumimoji="1" lang="en-US" altLang="zh-CN" sz="2000" b="1">
                  <a:solidFill>
                    <a:srgbClr val="FF3300"/>
                  </a:solidFill>
                  <a:latin typeface="Arial" panose="020B0604020202020204" pitchFamily="34" charset="0"/>
                  <a:ea typeface="楷体" panose="02010609060101010101" pitchFamily="49" charset="-122"/>
                  <a:cs typeface="Arial" panose="020B0604020202020204" pitchFamily="34" charset="0"/>
                </a:rPr>
                <a:t>n</a:t>
              </a:r>
              <a:r>
                <a:rPr kumimoji="1" lang="en-US" altLang="zh-CN" sz="2000" b="1" baseline="30000">
                  <a:solidFill>
                    <a:srgbClr val="FF3300"/>
                  </a:solidFill>
                  <a:latin typeface="Arial" panose="020B0604020202020204" pitchFamily="34" charset="0"/>
                  <a:ea typeface="楷体" panose="02010609060101010101" pitchFamily="49" charset="-122"/>
                  <a:cs typeface="Arial" panose="020B0604020202020204" pitchFamily="34" charset="0"/>
                </a:rPr>
                <a:t>3</a:t>
              </a:r>
              <a:r>
                <a:rPr kumimoji="1" lang="en-US" altLang="zh-CN" sz="2000" b="1">
                  <a:solidFill>
                    <a:srgbClr val="FF33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3300"/>
                  </a:solidFill>
                  <a:latin typeface="Arial" panose="020B0604020202020204" pitchFamily="34" charset="0"/>
                  <a:ea typeface="楷体" panose="02010609060101010101" pitchFamily="49" charset="-122"/>
                  <a:cs typeface="Arial" panose="020B0604020202020204" pitchFamily="34" charset="0"/>
                </a:rPr>
                <a:t>同阶，或者说 </a:t>
              </a:r>
              <a:r>
                <a:rPr kumimoji="1" lang="en-US" altLang="zh-CN" sz="2000" b="1">
                  <a:solidFill>
                    <a:srgbClr val="FF3300"/>
                  </a:solidFill>
                  <a:latin typeface="Arial" panose="020B0604020202020204" pitchFamily="34" charset="0"/>
                  <a:ea typeface="楷体" panose="02010609060101010101" pitchFamily="49" charset="-122"/>
                  <a:cs typeface="Arial" panose="020B0604020202020204" pitchFamily="34" charset="0"/>
                </a:rPr>
                <a:t>T(n) </a:t>
              </a:r>
              <a:r>
                <a:rPr kumimoji="1" lang="zh-CN" altLang="en-US" sz="2000" b="1">
                  <a:solidFill>
                    <a:srgbClr val="FF3300"/>
                  </a:solidFill>
                  <a:latin typeface="Arial" panose="020B0604020202020204" pitchFamily="34" charset="0"/>
                  <a:ea typeface="楷体" panose="02010609060101010101" pitchFamily="49" charset="-122"/>
                  <a:cs typeface="Arial" panose="020B0604020202020204" pitchFamily="34" charset="0"/>
                </a:rPr>
                <a:t>和 </a:t>
              </a:r>
              <a:r>
                <a:rPr kumimoji="1" lang="en-US" altLang="zh-CN" sz="2000" b="1">
                  <a:solidFill>
                    <a:srgbClr val="FF3300"/>
                  </a:solidFill>
                  <a:latin typeface="Arial" panose="020B0604020202020204" pitchFamily="34" charset="0"/>
                  <a:ea typeface="楷体" panose="02010609060101010101" pitchFamily="49" charset="-122"/>
                  <a:cs typeface="Arial" panose="020B0604020202020204" pitchFamily="34" charset="0"/>
                </a:rPr>
                <a:t>n</a:t>
              </a:r>
              <a:r>
                <a:rPr kumimoji="1" lang="en-US" altLang="zh-CN" sz="2000" b="1" baseline="30000">
                  <a:solidFill>
                    <a:srgbClr val="FF3300"/>
                  </a:solidFill>
                  <a:latin typeface="Arial" panose="020B0604020202020204" pitchFamily="34" charset="0"/>
                  <a:ea typeface="楷体" panose="02010609060101010101" pitchFamily="49" charset="-122"/>
                  <a:cs typeface="Arial" panose="020B0604020202020204" pitchFamily="34" charset="0"/>
                </a:rPr>
                <a:t>3</a:t>
              </a:r>
              <a:r>
                <a:rPr kumimoji="1" lang="en-US" altLang="zh-CN" sz="2000" b="1">
                  <a:solidFill>
                    <a:srgbClr val="FF33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3300"/>
                  </a:solidFill>
                  <a:latin typeface="Arial" panose="020B0604020202020204" pitchFamily="34" charset="0"/>
                  <a:ea typeface="楷体" panose="02010609060101010101" pitchFamily="49" charset="-122"/>
                  <a:cs typeface="Arial" panose="020B0604020202020204" pitchFamily="34" charset="0"/>
                </a:rPr>
                <a:t>同数量级，表示随着问题规模 </a:t>
              </a:r>
              <a:r>
                <a:rPr kumimoji="1" lang="en-US" altLang="zh-CN" sz="2000" b="1">
                  <a:solidFill>
                    <a:srgbClr val="FF3300"/>
                  </a:solidFill>
                  <a:latin typeface="Arial" panose="020B0604020202020204" pitchFamily="34" charset="0"/>
                  <a:ea typeface="楷体" panose="02010609060101010101" pitchFamily="49" charset="-122"/>
                  <a:cs typeface="Arial" panose="020B0604020202020204" pitchFamily="34" charset="0"/>
                </a:rPr>
                <a:t>n </a:t>
              </a:r>
              <a:r>
                <a:rPr kumimoji="1" lang="zh-CN" altLang="en-US" sz="2000" b="1">
                  <a:solidFill>
                    <a:srgbClr val="FF3300"/>
                  </a:solidFill>
                  <a:latin typeface="Arial" panose="020B0604020202020204" pitchFamily="34" charset="0"/>
                  <a:ea typeface="楷体" panose="02010609060101010101" pitchFamily="49" charset="-122"/>
                  <a:cs typeface="Arial" panose="020B0604020202020204" pitchFamily="34" charset="0"/>
                </a:rPr>
                <a:t>的增大，算法耗费时间的增长率和 </a:t>
              </a:r>
              <a:r>
                <a:rPr kumimoji="1" lang="en-US" altLang="zh-CN" sz="2000" b="1">
                  <a:solidFill>
                    <a:srgbClr val="FF3300"/>
                  </a:solidFill>
                  <a:latin typeface="Arial" panose="020B0604020202020204" pitchFamily="34" charset="0"/>
                  <a:ea typeface="楷体" panose="02010609060101010101" pitchFamily="49" charset="-122"/>
                  <a:cs typeface="Arial" panose="020B0604020202020204" pitchFamily="34" charset="0"/>
                </a:rPr>
                <a:t>n</a:t>
              </a:r>
              <a:r>
                <a:rPr kumimoji="1" lang="en-US" altLang="zh-CN" sz="2000" b="1" baseline="30000">
                  <a:solidFill>
                    <a:srgbClr val="FF3300"/>
                  </a:solidFill>
                  <a:latin typeface="Arial" panose="020B0604020202020204" pitchFamily="34" charset="0"/>
                  <a:ea typeface="楷体" panose="02010609060101010101" pitchFamily="49" charset="-122"/>
                  <a:cs typeface="Arial" panose="020B0604020202020204" pitchFamily="34" charset="0"/>
                </a:rPr>
                <a:t>3</a:t>
              </a:r>
              <a:r>
                <a:rPr kumimoji="1" lang="en-US" altLang="zh-CN" sz="2000" b="1">
                  <a:solidFill>
                    <a:srgbClr val="FF33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3300"/>
                  </a:solidFill>
                  <a:latin typeface="Arial" panose="020B0604020202020204" pitchFamily="34" charset="0"/>
                  <a:ea typeface="楷体" panose="02010609060101010101" pitchFamily="49" charset="-122"/>
                  <a:cs typeface="Arial" panose="020B0604020202020204" pitchFamily="34" charset="0"/>
                </a:rPr>
                <a:t>的增长率相同，记作 </a:t>
              </a:r>
              <a:r>
                <a:rPr kumimoji="1" lang="en-US" altLang="zh-CN" sz="2000" b="1">
                  <a:solidFill>
                    <a:srgbClr val="FF3300"/>
                  </a:solidFill>
                  <a:latin typeface="Arial" panose="020B0604020202020204" pitchFamily="34" charset="0"/>
                  <a:ea typeface="楷体" panose="02010609060101010101" pitchFamily="49" charset="-122"/>
                  <a:cs typeface="Arial" panose="020B0604020202020204" pitchFamily="34" charset="0"/>
                </a:rPr>
                <a:t>T(n)=O(n</a:t>
              </a:r>
              <a:r>
                <a:rPr kumimoji="1" lang="en-US" altLang="zh-CN" sz="2000" b="1" baseline="30000">
                  <a:solidFill>
                    <a:srgbClr val="FF3300"/>
                  </a:solidFill>
                  <a:latin typeface="Arial" panose="020B0604020202020204" pitchFamily="34" charset="0"/>
                  <a:ea typeface="楷体" panose="02010609060101010101" pitchFamily="49" charset="-122"/>
                  <a:cs typeface="Arial" panose="020B0604020202020204" pitchFamily="34" charset="0"/>
                </a:rPr>
                <a:t>3</a:t>
              </a:r>
              <a:r>
                <a:rPr kumimoji="1" lang="en-US" altLang="zh-CN" sz="2000" b="1">
                  <a:solidFill>
                    <a:srgbClr val="FF3300"/>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b="1">
                  <a:solidFill>
                    <a:srgbClr val="FF3300"/>
                  </a:solidFill>
                  <a:latin typeface="Arial" panose="020B0604020202020204" pitchFamily="34" charset="0"/>
                  <a:ea typeface="楷体" panose="02010609060101010101" pitchFamily="49" charset="-122"/>
                  <a:cs typeface="Arial" panose="020B0604020202020204" pitchFamily="34" charset="0"/>
                </a:rPr>
                <a:t>。</a:t>
              </a:r>
            </a:p>
          </p:txBody>
        </p:sp>
      </p:grpSp>
      <p:sp>
        <p:nvSpPr>
          <p:cNvPr id="49" name="Text Box 20"/>
          <p:cNvSpPr txBox="1">
            <a:spLocks noChangeArrowheads="1"/>
          </p:cNvSpPr>
          <p:nvPr/>
        </p:nvSpPr>
        <p:spPr bwMode="auto">
          <a:xfrm>
            <a:off x="1147763" y="3511550"/>
            <a:ext cx="6853237" cy="1655763"/>
          </a:xfrm>
          <a:prstGeom prst="rect">
            <a:avLst/>
          </a:pr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a:outerShdw dist="35921" dir="2700000" algn="ctr" rotWithShape="0">
              <a:schemeClr val="bg2"/>
            </a:outerShdw>
          </a:effectLst>
        </p:spPr>
        <p:txBody>
          <a:bodyPr lIns="180000" tIns="180000" rIns="180000" bIns="18000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数学符号“</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O”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严格的数学定义：如果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T(n)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和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f(n)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是定义在正整数集合上的两个函数，则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T(n)=O(f(n))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表示存在正常数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C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和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n</a:t>
            </a:r>
            <a:r>
              <a:rPr kumimoji="1" lang="en-US" altLang="zh-CN" sz="2000" b="1" baseline="-25000">
                <a:solidFill>
                  <a:srgbClr val="FFFF00"/>
                </a:solidFill>
                <a:latin typeface="Arial" panose="020B0604020202020204" pitchFamily="34" charset="0"/>
                <a:ea typeface="楷体" panose="02010609060101010101" pitchFamily="49" charset="-122"/>
                <a:cs typeface="Arial" panose="020B0604020202020204" pitchFamily="34" charset="0"/>
              </a:rPr>
              <a:t>0</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，使得当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n≥n</a:t>
            </a:r>
            <a:r>
              <a:rPr kumimoji="1" lang="en-US" altLang="zh-CN" sz="2000" b="1" baseline="-25000">
                <a:solidFill>
                  <a:srgbClr val="FFFF00"/>
                </a:solidFill>
                <a:latin typeface="Arial" panose="020B0604020202020204" pitchFamily="34" charset="0"/>
                <a:ea typeface="楷体" panose="02010609060101010101" pitchFamily="49" charset="-122"/>
                <a:cs typeface="Arial" panose="020B0604020202020204" pitchFamily="34" charset="0"/>
              </a:rPr>
              <a:t>0</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时都满足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0≤T(n)≤Cf(n)</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 </a:t>
            </a:r>
          </a:p>
        </p:txBody>
      </p:sp>
      <p:grpSp>
        <p:nvGrpSpPr>
          <p:cNvPr id="50" name="Group 12"/>
          <p:cNvGrpSpPr>
            <a:grpSpLocks/>
          </p:cNvGrpSpPr>
          <p:nvPr/>
        </p:nvGrpSpPr>
        <p:grpSpPr bwMode="auto">
          <a:xfrm>
            <a:off x="1808163" y="3446463"/>
            <a:ext cx="5691187" cy="3308350"/>
            <a:chOff x="996" y="2103"/>
            <a:chExt cx="3585" cy="2084"/>
          </a:xfrm>
        </p:grpSpPr>
        <p:sp>
          <p:nvSpPr>
            <p:cNvPr id="51" name="Text Box 13"/>
            <p:cNvSpPr txBox="1">
              <a:spLocks noChangeArrowheads="1"/>
            </p:cNvSpPr>
            <p:nvPr/>
          </p:nvSpPr>
          <p:spPr bwMode="auto">
            <a:xfrm>
              <a:off x="2030" y="3912"/>
              <a:ext cx="156"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r>
                <a:rPr lang="en-US" altLang="zh-CN" sz="1600" b="1">
                  <a:solidFill>
                    <a:srgbClr val="3333FF"/>
                  </a:solidFill>
                  <a:latin typeface="Arial" panose="020B0604020202020204" pitchFamily="34" charset="0"/>
                  <a:ea typeface="楷体" panose="02010609060101010101" pitchFamily="49" charset="-122"/>
                  <a:cs typeface="Arial" panose="020B0604020202020204" pitchFamily="34" charset="0"/>
                </a:rPr>
                <a:t>n</a:t>
              </a:r>
              <a:r>
                <a:rPr lang="en-US" altLang="zh-CN" sz="1600" b="1" baseline="-25000">
                  <a:solidFill>
                    <a:srgbClr val="3333FF"/>
                  </a:solidFill>
                  <a:latin typeface="Arial" panose="020B0604020202020204" pitchFamily="34" charset="0"/>
                  <a:ea typeface="楷体" panose="02010609060101010101" pitchFamily="49" charset="-122"/>
                  <a:cs typeface="Arial" panose="020B0604020202020204" pitchFamily="34" charset="0"/>
                </a:rPr>
                <a:t>0</a:t>
              </a:r>
              <a:endParaRPr lang="en-US" altLang="zh-CN" sz="1600" b="1">
                <a:solidFill>
                  <a:srgbClr val="3333FF"/>
                </a:solidFill>
                <a:latin typeface="Arial" panose="020B0604020202020204" pitchFamily="34" charset="0"/>
                <a:ea typeface="楷体" panose="02010609060101010101" pitchFamily="49" charset="-122"/>
                <a:cs typeface="Arial" panose="020B0604020202020204" pitchFamily="34" charset="0"/>
              </a:endParaRPr>
            </a:p>
          </p:txBody>
        </p:sp>
        <p:sp>
          <p:nvSpPr>
            <p:cNvPr id="52" name="Line 14"/>
            <p:cNvSpPr>
              <a:spLocks noChangeShapeType="1"/>
            </p:cNvSpPr>
            <p:nvPr/>
          </p:nvSpPr>
          <p:spPr bwMode="auto">
            <a:xfrm>
              <a:off x="1242" y="3907"/>
              <a:ext cx="3311" cy="0"/>
            </a:xfrm>
            <a:prstGeom prst="line">
              <a:avLst/>
            </a:prstGeom>
            <a:noFill/>
            <a:ln w="28575">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sp>
          <p:nvSpPr>
            <p:cNvPr id="53" name="Line 15"/>
            <p:cNvSpPr>
              <a:spLocks noChangeShapeType="1"/>
            </p:cNvSpPr>
            <p:nvPr/>
          </p:nvSpPr>
          <p:spPr bwMode="auto">
            <a:xfrm flipV="1">
              <a:off x="1256" y="2132"/>
              <a:ext cx="0" cy="1775"/>
            </a:xfrm>
            <a:prstGeom prst="line">
              <a:avLst/>
            </a:prstGeom>
            <a:noFill/>
            <a:ln w="28575">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sp>
          <p:nvSpPr>
            <p:cNvPr id="54" name="Text Box 16"/>
            <p:cNvSpPr txBox="1">
              <a:spLocks noChangeArrowheads="1"/>
            </p:cNvSpPr>
            <p:nvPr/>
          </p:nvSpPr>
          <p:spPr bwMode="auto">
            <a:xfrm>
              <a:off x="3821" y="3985"/>
              <a:ext cx="760"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r>
                <a:rPr lang="zh-CN" altLang="en-US" sz="1600" b="1">
                  <a:solidFill>
                    <a:srgbClr val="3333FF"/>
                  </a:solidFill>
                  <a:latin typeface="Arial" panose="020B0604020202020204" pitchFamily="34" charset="0"/>
                  <a:ea typeface="楷体" panose="02010609060101010101" pitchFamily="49" charset="-122"/>
                  <a:cs typeface="Arial" panose="020B0604020202020204" pitchFamily="34" charset="0"/>
                </a:rPr>
                <a:t>问题规模 </a:t>
              </a:r>
              <a:r>
                <a:rPr lang="en-US" altLang="zh-CN" sz="1600" b="1">
                  <a:solidFill>
                    <a:srgbClr val="3333FF"/>
                  </a:solidFill>
                  <a:latin typeface="Arial" panose="020B0604020202020204" pitchFamily="34" charset="0"/>
                  <a:ea typeface="楷体" panose="02010609060101010101" pitchFamily="49" charset="-122"/>
                  <a:cs typeface="Arial" panose="020B0604020202020204" pitchFamily="34" charset="0"/>
                </a:rPr>
                <a:t>n</a:t>
              </a:r>
            </a:p>
          </p:txBody>
        </p:sp>
        <p:sp>
          <p:nvSpPr>
            <p:cNvPr id="55" name="Text Box 17"/>
            <p:cNvSpPr txBox="1">
              <a:spLocks noChangeArrowheads="1"/>
            </p:cNvSpPr>
            <p:nvPr/>
          </p:nvSpPr>
          <p:spPr bwMode="auto">
            <a:xfrm>
              <a:off x="996" y="2121"/>
              <a:ext cx="141"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80000"/>
                </a:lnSpc>
              </a:pPr>
              <a:r>
                <a:rPr lang="zh-CN" altLang="en-US" sz="1600" b="1">
                  <a:solidFill>
                    <a:srgbClr val="3333FF"/>
                  </a:solidFill>
                  <a:latin typeface="Arial" panose="020B0604020202020204" pitchFamily="34" charset="0"/>
                  <a:ea typeface="楷体" panose="02010609060101010101" pitchFamily="49" charset="-122"/>
                  <a:cs typeface="Arial" panose="020B0604020202020204" pitchFamily="34" charset="0"/>
                </a:rPr>
                <a:t>执行次数</a:t>
              </a:r>
            </a:p>
          </p:txBody>
        </p:sp>
        <p:sp>
          <p:nvSpPr>
            <p:cNvPr id="56" name="Line 18"/>
            <p:cNvSpPr>
              <a:spLocks noChangeShapeType="1"/>
            </p:cNvSpPr>
            <p:nvPr/>
          </p:nvSpPr>
          <p:spPr bwMode="auto">
            <a:xfrm>
              <a:off x="2067" y="2156"/>
              <a:ext cx="0" cy="1751"/>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 name="Text Box 19"/>
            <p:cNvSpPr txBox="1">
              <a:spLocks noChangeArrowheads="1"/>
            </p:cNvSpPr>
            <p:nvPr/>
          </p:nvSpPr>
          <p:spPr bwMode="auto">
            <a:xfrm>
              <a:off x="1264" y="3272"/>
              <a:ext cx="796" cy="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b="1">
                  <a:solidFill>
                    <a:srgbClr val="3333FF"/>
                  </a:solidFill>
                  <a:latin typeface="Arial" panose="020B0604020202020204" pitchFamily="34" charset="0"/>
                  <a:ea typeface="楷体" panose="02010609060101010101" pitchFamily="49" charset="-122"/>
                  <a:cs typeface="Arial" panose="020B0604020202020204" pitchFamily="34" charset="0"/>
                </a:rPr>
                <a:t>n</a:t>
              </a:r>
              <a:r>
                <a:rPr lang="en-US" altLang="zh-CN" sz="1600" b="1" baseline="-25000">
                  <a:solidFill>
                    <a:srgbClr val="3333FF"/>
                  </a:solidFill>
                  <a:latin typeface="Arial" panose="020B0604020202020204" pitchFamily="34" charset="0"/>
                  <a:ea typeface="楷体" panose="02010609060101010101" pitchFamily="49" charset="-122"/>
                  <a:cs typeface="Arial" panose="020B0604020202020204" pitchFamily="34" charset="0"/>
                </a:rPr>
                <a:t>0 </a:t>
              </a:r>
              <a:r>
                <a:rPr lang="zh-CN" altLang="en-US" sz="1600" b="1">
                  <a:solidFill>
                    <a:srgbClr val="3333FF"/>
                  </a:solidFill>
                  <a:latin typeface="Arial" panose="020B0604020202020204" pitchFamily="34" charset="0"/>
                  <a:ea typeface="楷体" panose="02010609060101010101" pitchFamily="49" charset="-122"/>
                  <a:cs typeface="Arial" panose="020B0604020202020204" pitchFamily="34" charset="0"/>
                </a:rPr>
                <a:t>之前的情</a:t>
              </a:r>
            </a:p>
            <a:p>
              <a:pPr algn="ctr"/>
              <a:r>
                <a:rPr lang="zh-CN" altLang="en-US" sz="1600" b="1">
                  <a:solidFill>
                    <a:srgbClr val="3333FF"/>
                  </a:solidFill>
                  <a:latin typeface="Arial" panose="020B0604020202020204" pitchFamily="34" charset="0"/>
                  <a:ea typeface="楷体" panose="02010609060101010101" pitchFamily="49" charset="-122"/>
                  <a:cs typeface="Arial" panose="020B0604020202020204" pitchFamily="34" charset="0"/>
                </a:rPr>
                <a:t>况无关紧要</a:t>
              </a:r>
            </a:p>
          </p:txBody>
        </p:sp>
        <p:sp>
          <p:nvSpPr>
            <p:cNvPr id="58" name="Freeform 20"/>
            <p:cNvSpPr>
              <a:spLocks/>
            </p:cNvSpPr>
            <p:nvPr/>
          </p:nvSpPr>
          <p:spPr bwMode="auto">
            <a:xfrm>
              <a:off x="2067" y="2475"/>
              <a:ext cx="1818" cy="1243"/>
            </a:xfrm>
            <a:custGeom>
              <a:avLst/>
              <a:gdLst>
                <a:gd name="T0" fmla="*/ 0 w 2206"/>
                <a:gd name="T1" fmla="*/ 1 h 1696"/>
                <a:gd name="T2" fmla="*/ 2 w 2206"/>
                <a:gd name="T3" fmla="*/ 1 h 1696"/>
                <a:gd name="T4" fmla="*/ 2 w 2206"/>
                <a:gd name="T5" fmla="*/ 1 h 1696"/>
                <a:gd name="T6" fmla="*/ 4 w 2206"/>
                <a:gd name="T7" fmla="*/ 1 h 1696"/>
                <a:gd name="T8" fmla="*/ 6 w 2206"/>
                <a:gd name="T9" fmla="*/ 1 h 1696"/>
                <a:gd name="T10" fmla="*/ 7 w 2206"/>
                <a:gd name="T11" fmla="*/ 1 h 1696"/>
                <a:gd name="T12" fmla="*/ 8 w 2206"/>
                <a:gd name="T13" fmla="*/ 1 h 1696"/>
                <a:gd name="T14" fmla="*/ 8 w 2206"/>
                <a:gd name="T15" fmla="*/ 0 h 16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06" h="1696">
                  <a:moveTo>
                    <a:pt x="0" y="1696"/>
                  </a:moveTo>
                  <a:cubicBezTo>
                    <a:pt x="63" y="1666"/>
                    <a:pt x="263" y="1580"/>
                    <a:pt x="376" y="1515"/>
                  </a:cubicBezTo>
                  <a:cubicBezTo>
                    <a:pt x="489" y="1455"/>
                    <a:pt x="556" y="1377"/>
                    <a:pt x="676" y="1305"/>
                  </a:cubicBezTo>
                  <a:cubicBezTo>
                    <a:pt x="796" y="1233"/>
                    <a:pt x="941" y="1170"/>
                    <a:pt x="1096" y="1080"/>
                  </a:cubicBezTo>
                  <a:cubicBezTo>
                    <a:pt x="1301" y="955"/>
                    <a:pt x="1471" y="885"/>
                    <a:pt x="1606" y="765"/>
                  </a:cubicBezTo>
                  <a:cubicBezTo>
                    <a:pt x="1741" y="645"/>
                    <a:pt x="1811" y="462"/>
                    <a:pt x="1906" y="360"/>
                  </a:cubicBezTo>
                  <a:cubicBezTo>
                    <a:pt x="1982" y="262"/>
                    <a:pt x="2036" y="255"/>
                    <a:pt x="2086" y="195"/>
                  </a:cubicBezTo>
                  <a:cubicBezTo>
                    <a:pt x="2136" y="135"/>
                    <a:pt x="2181" y="41"/>
                    <a:pt x="2206" y="0"/>
                  </a:cubicBezTo>
                </a:path>
              </a:pathLst>
            </a:custGeom>
            <a:noFill/>
            <a:ln w="28575" cmpd="sng">
              <a:solidFill>
                <a:srgbClr val="FF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9" name="Freeform 21"/>
            <p:cNvSpPr>
              <a:spLocks/>
            </p:cNvSpPr>
            <p:nvPr/>
          </p:nvSpPr>
          <p:spPr bwMode="auto">
            <a:xfrm>
              <a:off x="2067" y="2310"/>
              <a:ext cx="1831" cy="1255"/>
            </a:xfrm>
            <a:custGeom>
              <a:avLst/>
              <a:gdLst>
                <a:gd name="T0" fmla="*/ 0 w 2130"/>
                <a:gd name="T1" fmla="*/ 2 h 1590"/>
                <a:gd name="T2" fmla="*/ 6 w 2130"/>
                <a:gd name="T3" fmla="*/ 2 h 1590"/>
                <a:gd name="T4" fmla="*/ 13 w 2130"/>
                <a:gd name="T5" fmla="*/ 2 h 1590"/>
                <a:gd name="T6" fmla="*/ 18 w 2130"/>
                <a:gd name="T7" fmla="*/ 2 h 1590"/>
                <a:gd name="T8" fmla="*/ 22 w 2130"/>
                <a:gd name="T9" fmla="*/ 2 h 1590"/>
                <a:gd name="T10" fmla="*/ 26 w 2130"/>
                <a:gd name="T11" fmla="*/ 0 h 1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30" h="1590">
                  <a:moveTo>
                    <a:pt x="0" y="1590"/>
                  </a:moveTo>
                  <a:cubicBezTo>
                    <a:pt x="77" y="1563"/>
                    <a:pt x="313" y="1510"/>
                    <a:pt x="480" y="1425"/>
                  </a:cubicBezTo>
                  <a:cubicBezTo>
                    <a:pt x="643" y="1335"/>
                    <a:pt x="835" y="1215"/>
                    <a:pt x="1005" y="1080"/>
                  </a:cubicBezTo>
                  <a:cubicBezTo>
                    <a:pt x="1175" y="945"/>
                    <a:pt x="1340" y="840"/>
                    <a:pt x="1515" y="660"/>
                  </a:cubicBezTo>
                  <a:cubicBezTo>
                    <a:pt x="1656" y="521"/>
                    <a:pt x="1740" y="470"/>
                    <a:pt x="1830" y="360"/>
                  </a:cubicBezTo>
                  <a:cubicBezTo>
                    <a:pt x="1920" y="250"/>
                    <a:pt x="2067" y="75"/>
                    <a:pt x="2130" y="0"/>
                  </a:cubicBezTo>
                </a:path>
              </a:pathLst>
            </a:custGeom>
            <a:noFill/>
            <a:ln w="28575" cmpd="sng">
              <a:solidFill>
                <a:srgbClr val="FF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0" name="Text Box 22"/>
            <p:cNvSpPr txBox="1">
              <a:spLocks noChangeArrowheads="1"/>
            </p:cNvSpPr>
            <p:nvPr/>
          </p:nvSpPr>
          <p:spPr bwMode="auto">
            <a:xfrm>
              <a:off x="3989" y="2423"/>
              <a:ext cx="375"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r>
                <a:rPr lang="en-US" altLang="zh-CN" sz="1600" b="1">
                  <a:solidFill>
                    <a:srgbClr val="3333FF"/>
                  </a:solidFill>
                  <a:latin typeface="Arial" panose="020B0604020202020204" pitchFamily="34" charset="0"/>
                  <a:ea typeface="楷体" panose="02010609060101010101" pitchFamily="49" charset="-122"/>
                  <a:cs typeface="Arial" panose="020B0604020202020204" pitchFamily="34" charset="0"/>
                </a:rPr>
                <a:t>T(n)</a:t>
              </a:r>
            </a:p>
          </p:txBody>
        </p:sp>
        <p:sp>
          <p:nvSpPr>
            <p:cNvPr id="61" name="Text Box 23"/>
            <p:cNvSpPr txBox="1">
              <a:spLocks noChangeArrowheads="1"/>
            </p:cNvSpPr>
            <p:nvPr/>
          </p:nvSpPr>
          <p:spPr bwMode="auto">
            <a:xfrm>
              <a:off x="3939" y="2103"/>
              <a:ext cx="527" cy="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r>
                <a:rPr lang="en-US" altLang="zh-CN" sz="1600" b="1">
                  <a:solidFill>
                    <a:srgbClr val="3333FF"/>
                  </a:solidFill>
                  <a:latin typeface="Arial" panose="020B0604020202020204" pitchFamily="34" charset="0"/>
                  <a:ea typeface="楷体" panose="02010609060101010101" pitchFamily="49" charset="-122"/>
                  <a:cs typeface="Arial" panose="020B0604020202020204" pitchFamily="34" charset="0"/>
                </a:rPr>
                <a:t>c×f(n)</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slide(fromBottom)">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slide(fromBottom)">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9" fill="hold"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strips(upLeft)">
                                      <p:cBhvr>
                                        <p:cTn id="17" dur="500"/>
                                        <p:tgtEl>
                                          <p:spTgt spid="46"/>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18" presetClass="exit" presetSubtype="9" fill="hold" nodeType="clickEffect">
                                  <p:stCondLst>
                                    <p:cond delay="0"/>
                                  </p:stCondLst>
                                  <p:childTnLst>
                                    <p:animEffect transition="out" filter="strips(upLeft)">
                                      <p:cBhvr>
                                        <p:cTn id="21" dur="500"/>
                                        <p:tgtEl>
                                          <p:spTgt spid="46"/>
                                        </p:tgtEl>
                                      </p:cBhvr>
                                    </p:animEffect>
                                    <p:set>
                                      <p:cBhvr>
                                        <p:cTn id="22" dur="1" fill="hold">
                                          <p:stCondLst>
                                            <p:cond delay="499"/>
                                          </p:stCondLst>
                                        </p:cTn>
                                        <p:tgtEl>
                                          <p:spTgt spid="46"/>
                                        </p:tgtEl>
                                        <p:attrNameLst>
                                          <p:attrName>style.visibility</p:attrName>
                                        </p:attrNameLst>
                                      </p:cBhvr>
                                      <p:to>
                                        <p:strVal val="hidden"/>
                                      </p:to>
                                    </p:set>
                                  </p:childTnLst>
                                </p:cTn>
                              </p:par>
                            </p:childTnLst>
                          </p:cTn>
                        </p:par>
                        <p:par>
                          <p:cTn id="23" fill="hold">
                            <p:stCondLst>
                              <p:cond delay="500"/>
                            </p:stCondLst>
                            <p:childTnLst>
                              <p:par>
                                <p:cTn id="24" presetID="3" presetClass="entr" presetSubtype="10"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blinds(horizontal)">
                                      <p:cBhvr>
                                        <p:cTn id="26" dur="500"/>
                                        <p:tgtEl>
                                          <p:spTgt spid="49"/>
                                        </p:tgtEl>
                                      </p:cBhvr>
                                    </p:animEffect>
                                  </p:childTnLst>
                                  <p:subTnLst>
                                    <p:audio>
                                      <p:cMediaNode>
                                        <p:cTn display="0" masterRel="sameClick">
                                          <p:stCondLst>
                                            <p:cond evt="begin" delay="0">
                                              <p:tn val="24"/>
                                            </p:cond>
                                          </p:stCondLst>
                                          <p:endCondLst>
                                            <p:cond evt="onStopAudio" delay="0">
                                              <p:tgtEl>
                                                <p:sldTgt/>
                                              </p:tgtEl>
                                            </p:cond>
                                          </p:endCondLst>
                                        </p:cTn>
                                        <p:tgtEl>
                                          <p:sndTgt r:embed="rId3" name="camera.wav"/>
                                        </p:tgtEl>
                                      </p:cMediaNode>
                                    </p:audio>
                                  </p:subTnLst>
                                </p:cTn>
                              </p:par>
                            </p:childTnLst>
                          </p:cTn>
                        </p:par>
                      </p:childTnLst>
                    </p:cTn>
                  </p:par>
                  <p:par>
                    <p:cTn id="27" fill="hold">
                      <p:stCondLst>
                        <p:cond delay="indefinite"/>
                      </p:stCondLst>
                      <p:childTnLst>
                        <p:par>
                          <p:cTn id="28" fill="hold">
                            <p:stCondLst>
                              <p:cond delay="0"/>
                            </p:stCondLst>
                            <p:childTnLst>
                              <p:par>
                                <p:cTn id="29" presetID="42" presetClass="exit" presetSubtype="0" fill="hold" grpId="1" nodeType="clickEffect">
                                  <p:stCondLst>
                                    <p:cond delay="0"/>
                                  </p:stCondLst>
                                  <p:childTnLst>
                                    <p:animEffect transition="out" filter="fade">
                                      <p:cBhvr>
                                        <p:cTn id="30" dur="1000"/>
                                        <p:tgtEl>
                                          <p:spTgt spid="49"/>
                                        </p:tgtEl>
                                      </p:cBhvr>
                                    </p:animEffect>
                                    <p:anim calcmode="lin" valueType="num">
                                      <p:cBhvr>
                                        <p:cTn id="31" dur="1000"/>
                                        <p:tgtEl>
                                          <p:spTgt spid="49"/>
                                        </p:tgtEl>
                                        <p:attrNameLst>
                                          <p:attrName>ppt_x</p:attrName>
                                        </p:attrNameLst>
                                      </p:cBhvr>
                                      <p:tavLst>
                                        <p:tav tm="0">
                                          <p:val>
                                            <p:strVal val="ppt_x"/>
                                          </p:val>
                                        </p:tav>
                                        <p:tav tm="100000">
                                          <p:val>
                                            <p:strVal val="ppt_x"/>
                                          </p:val>
                                        </p:tav>
                                      </p:tavLst>
                                    </p:anim>
                                    <p:anim calcmode="lin" valueType="num">
                                      <p:cBhvr>
                                        <p:cTn id="32" dur="1000"/>
                                        <p:tgtEl>
                                          <p:spTgt spid="49"/>
                                        </p:tgtEl>
                                        <p:attrNameLst>
                                          <p:attrName>ppt_y</p:attrName>
                                        </p:attrNameLst>
                                      </p:cBhvr>
                                      <p:tavLst>
                                        <p:tav tm="0">
                                          <p:val>
                                            <p:strVal val="ppt_y"/>
                                          </p:val>
                                        </p:tav>
                                        <p:tav tm="100000">
                                          <p:val>
                                            <p:strVal val="ppt_y+.1"/>
                                          </p:val>
                                        </p:tav>
                                      </p:tavLst>
                                    </p:anim>
                                    <p:set>
                                      <p:cBhvr>
                                        <p:cTn id="33" dur="1" fill="hold">
                                          <p:stCondLst>
                                            <p:cond delay="999"/>
                                          </p:stCondLst>
                                        </p:cTn>
                                        <p:tgtEl>
                                          <p:spTgt spid="49"/>
                                        </p:tgtEl>
                                        <p:attrNameLst>
                                          <p:attrName>style.visibility</p:attrName>
                                        </p:attrNameLst>
                                      </p:cBhvr>
                                      <p:to>
                                        <p:strVal val="hidden"/>
                                      </p:to>
                                    </p:set>
                                  </p:childTnLst>
                                </p:cTn>
                              </p:par>
                            </p:childTnLst>
                          </p:cTn>
                        </p:par>
                        <p:par>
                          <p:cTn id="34" fill="hold">
                            <p:stCondLst>
                              <p:cond delay="1000"/>
                            </p:stCondLst>
                            <p:childTnLst>
                              <p:par>
                                <p:cTn id="35" presetID="42" presetClass="entr" presetSubtype="0" fill="hold"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1000"/>
                                        <p:tgtEl>
                                          <p:spTgt spid="50"/>
                                        </p:tgtEl>
                                      </p:cBhvr>
                                    </p:animEffect>
                                    <p:anim calcmode="lin" valueType="num">
                                      <p:cBhvr>
                                        <p:cTn id="38" dur="1000" fill="hold"/>
                                        <p:tgtEl>
                                          <p:spTgt spid="50"/>
                                        </p:tgtEl>
                                        <p:attrNameLst>
                                          <p:attrName>ppt_x</p:attrName>
                                        </p:attrNameLst>
                                      </p:cBhvr>
                                      <p:tavLst>
                                        <p:tav tm="0">
                                          <p:val>
                                            <p:strVal val="#ppt_x"/>
                                          </p:val>
                                        </p:tav>
                                        <p:tav tm="100000">
                                          <p:val>
                                            <p:strVal val="#ppt_x"/>
                                          </p:val>
                                        </p:tav>
                                      </p:tavLst>
                                    </p:anim>
                                    <p:anim calcmode="lin" valueType="num">
                                      <p:cBhvr>
                                        <p:cTn id="3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9" grpId="0" animBg="1"/>
      <p:bldP spid="49" grpId="1"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9" name="组合 1"/>
          <p:cNvGrpSpPr>
            <a:grpSpLocks/>
          </p:cNvGrpSpPr>
          <p:nvPr/>
        </p:nvGrpSpPr>
        <p:grpSpPr bwMode="auto">
          <a:xfrm>
            <a:off x="34925" y="92075"/>
            <a:ext cx="7632700" cy="1746250"/>
            <a:chOff x="34925" y="92075"/>
            <a:chExt cx="7632700" cy="1746250"/>
          </a:xfrm>
        </p:grpSpPr>
        <p:grpSp>
          <p:nvGrpSpPr>
            <p:cNvPr id="72712" name="组合 2"/>
            <p:cNvGrpSpPr>
              <a:grpSpLocks/>
            </p:cNvGrpSpPr>
            <p:nvPr/>
          </p:nvGrpSpPr>
          <p:grpSpPr bwMode="auto">
            <a:xfrm>
              <a:off x="34925" y="92075"/>
              <a:ext cx="7632700" cy="1104900"/>
              <a:chOff x="34925" y="92075"/>
              <a:chExt cx="7632700" cy="1104900"/>
            </a:xfrm>
          </p:grpSpPr>
          <p:grpSp>
            <p:nvGrpSpPr>
              <p:cNvPr id="72716" name="Group 36"/>
              <p:cNvGrpSpPr>
                <a:grpSpLocks/>
              </p:cNvGrpSpPr>
              <p:nvPr/>
            </p:nvGrpSpPr>
            <p:grpSpPr bwMode="auto">
              <a:xfrm>
                <a:off x="107950" y="700088"/>
                <a:ext cx="2563813" cy="496887"/>
                <a:chOff x="113" y="441"/>
                <a:chExt cx="1615" cy="313"/>
              </a:xfrm>
            </p:grpSpPr>
            <p:sp>
              <p:nvSpPr>
                <p:cNvPr id="72720"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1.4.3  </a:t>
                  </a:r>
                  <a:r>
                    <a:rPr kumimoji="1" lang="zh-CN" altLang="en-US" sz="2200" b="1">
                      <a:solidFill>
                        <a:srgbClr val="3333FF"/>
                      </a:solidFill>
                      <a:latin typeface="Arial" panose="020B0604020202020204" pitchFamily="34" charset="0"/>
                      <a:ea typeface="黑体" panose="02010609060101010101" pitchFamily="49" charset="-122"/>
                    </a:rPr>
                    <a:t>算法分析</a:t>
                  </a:r>
                </a:p>
              </p:txBody>
            </p:sp>
            <p:sp>
              <p:nvSpPr>
                <p:cNvPr id="72721"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72717" name="组合 4"/>
              <p:cNvGrpSpPr>
                <a:grpSpLocks/>
              </p:cNvGrpSpPr>
              <p:nvPr/>
            </p:nvGrpSpPr>
            <p:grpSpPr bwMode="auto">
              <a:xfrm>
                <a:off x="34925" y="92075"/>
                <a:ext cx="7632700" cy="457200"/>
                <a:chOff x="34925" y="92075"/>
                <a:chExt cx="7632700" cy="457200"/>
              </a:xfrm>
            </p:grpSpPr>
            <p:sp>
              <p:nvSpPr>
                <p:cNvPr id="72718"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2719"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72713" name="Group 11"/>
            <p:cNvGrpSpPr>
              <a:grpSpLocks/>
            </p:cNvGrpSpPr>
            <p:nvPr/>
          </p:nvGrpSpPr>
          <p:grpSpPr bwMode="auto">
            <a:xfrm>
              <a:off x="250825" y="1341438"/>
              <a:ext cx="3527425" cy="496887"/>
              <a:chOff x="113" y="441"/>
              <a:chExt cx="1440" cy="313"/>
            </a:xfrm>
          </p:grpSpPr>
          <p:sp>
            <p:nvSpPr>
              <p:cNvPr id="72714" name="Text Box 12"/>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算法的时间复杂度</a:t>
                </a:r>
              </a:p>
            </p:txBody>
          </p:sp>
          <p:sp>
            <p:nvSpPr>
              <p:cNvPr id="12" name="Rectangle 13"/>
              <p:cNvSpPr>
                <a:spLocks noChangeArrowheads="1"/>
              </p:cNvSpPr>
              <p:nvPr/>
            </p:nvSpPr>
            <p:spPr bwMode="auto">
              <a:xfrm>
                <a:off x="173" y="710"/>
                <a:ext cx="1328" cy="44"/>
              </a:xfrm>
              <a:prstGeom prst="rect">
                <a:avLst/>
              </a:prstGeom>
              <a:gradFill rotWithShape="0">
                <a:gsLst>
                  <a:gs pos="0">
                    <a:srgbClr val="FF9900"/>
                  </a:gs>
                  <a:gs pos="100000">
                    <a:srgbClr val="FF9900">
                      <a:gamma/>
                      <a:tint val="0"/>
                      <a:invGamma/>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ffectLst>
                    <a:outerShdw blurRad="38100" dist="38100" dir="2700000" algn="tl">
                      <a:srgbClr val="000000">
                        <a:alpha val="43137"/>
                      </a:srgbClr>
                    </a:outerShdw>
                  </a:effectLst>
                </a:endParaRPr>
              </a:p>
            </p:txBody>
          </p:sp>
        </p:grpSp>
      </p:grpSp>
      <p:grpSp>
        <p:nvGrpSpPr>
          <p:cNvPr id="24" name="Group 107"/>
          <p:cNvGrpSpPr>
            <a:grpSpLocks/>
          </p:cNvGrpSpPr>
          <p:nvPr/>
        </p:nvGrpSpPr>
        <p:grpSpPr bwMode="auto">
          <a:xfrm>
            <a:off x="250825" y="3357563"/>
            <a:ext cx="8642350" cy="865187"/>
            <a:chOff x="158" y="2296"/>
            <a:chExt cx="5444" cy="1355"/>
          </a:xfrm>
        </p:grpSpPr>
        <p:sp>
          <p:nvSpPr>
            <p:cNvPr id="25" name="AutoShape 108"/>
            <p:cNvSpPr>
              <a:spLocks noChangeArrowheads="1"/>
            </p:cNvSpPr>
            <p:nvPr/>
          </p:nvSpPr>
          <p:spPr bwMode="auto">
            <a:xfrm flipH="1" flipV="1">
              <a:off x="158" y="2296"/>
              <a:ext cx="5444" cy="1355"/>
            </a:xfrm>
            <a:prstGeom prst="wedgeRectCallout">
              <a:avLst>
                <a:gd name="adj1" fmla="val -5074"/>
                <a:gd name="adj2" fmla="val 77523"/>
              </a:avLst>
            </a:prstGeom>
            <a:gradFill rotWithShape="0">
              <a:gsLst>
                <a:gs pos="0">
                  <a:srgbClr val="FDFFFD"/>
                </a:gs>
                <a:gs pos="100000">
                  <a:srgbClr val="CCFFCC"/>
                </a:gs>
              </a:gsLst>
              <a:lin ang="2700000" scaled="1"/>
            </a:gradFill>
            <a:ln w="57150">
              <a:solidFill>
                <a:srgbClr val="339933"/>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FF3300"/>
                </a:solidFill>
                <a:latin typeface="Arial" panose="020B0604020202020204" pitchFamily="34" charset="0"/>
                <a:ea typeface="楷体" panose="02010609060101010101" pitchFamily="49" charset="-122"/>
                <a:cs typeface="Arial" panose="020B0604020202020204" pitchFamily="34" charset="0"/>
              </a:endParaRPr>
            </a:p>
          </p:txBody>
        </p:sp>
        <p:sp>
          <p:nvSpPr>
            <p:cNvPr id="26" name="Text Box 109"/>
            <p:cNvSpPr txBox="1">
              <a:spLocks noChangeArrowheads="1"/>
            </p:cNvSpPr>
            <p:nvPr/>
          </p:nvSpPr>
          <p:spPr bwMode="auto">
            <a:xfrm>
              <a:off x="260" y="2440"/>
              <a:ext cx="5240" cy="9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tIns="108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当输入量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n&lt;20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时，有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solidFill>
                    <a:srgbClr val="339933"/>
                  </a:solidFill>
                  <a:latin typeface="Arial" panose="020B0604020202020204" pitchFamily="34" charset="0"/>
                  <a:ea typeface="楷体" panose="02010609060101010101" pitchFamily="49" charset="-122"/>
                  <a:cs typeface="Arial" panose="020B0604020202020204" pitchFamily="34" charset="0"/>
                </a:rPr>
                <a:t>1</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(n)&gt;T</a:t>
              </a:r>
              <a:r>
                <a:rPr kumimoji="1" lang="en-US" altLang="zh-CN" sz="2000" b="1" baseline="-25000">
                  <a:solidFill>
                    <a:srgbClr val="339933"/>
                  </a:solidFill>
                  <a:latin typeface="Arial" panose="020B0604020202020204" pitchFamily="34" charset="0"/>
                  <a:ea typeface="楷体" panose="02010609060101010101" pitchFamily="49" charset="-122"/>
                  <a:cs typeface="Arial" panose="020B0604020202020204" pitchFamily="34" charset="0"/>
                </a:rPr>
                <a:t>2</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(n)</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，算法 </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a:solidFill>
                    <a:srgbClr val="339933"/>
                  </a:solidFill>
                  <a:latin typeface="Arial" panose="020B0604020202020204" pitchFamily="34" charset="0"/>
                  <a:ea typeface="楷体" panose="02010609060101010101" pitchFamily="49" charset="-122"/>
                  <a:cs typeface="Arial" panose="020B0604020202020204" pitchFamily="34" charset="0"/>
                </a:rPr>
                <a:t>2</a:t>
              </a:r>
              <a:r>
                <a:rPr kumimoji="1" lang="en-US" altLang="zh-CN" sz="2000" b="1">
                  <a:solidFill>
                    <a:srgbClr val="339933"/>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9933"/>
                  </a:solidFill>
                  <a:latin typeface="Arial" panose="020B0604020202020204" pitchFamily="34" charset="0"/>
                  <a:ea typeface="楷体" panose="02010609060101010101" pitchFamily="49" charset="-122"/>
                  <a:cs typeface="Arial" panose="020B0604020202020204" pitchFamily="34" charset="0"/>
                </a:rPr>
                <a:t>花费时间较少。</a:t>
              </a:r>
            </a:p>
          </p:txBody>
        </p:sp>
      </p:grpSp>
      <p:grpSp>
        <p:nvGrpSpPr>
          <p:cNvPr id="27" name="Group 110"/>
          <p:cNvGrpSpPr>
            <a:grpSpLocks/>
          </p:cNvGrpSpPr>
          <p:nvPr/>
        </p:nvGrpSpPr>
        <p:grpSpPr bwMode="auto">
          <a:xfrm>
            <a:off x="250825" y="3357563"/>
            <a:ext cx="8642350" cy="865187"/>
            <a:chOff x="158" y="2296"/>
            <a:chExt cx="5444" cy="1355"/>
          </a:xfrm>
        </p:grpSpPr>
        <p:sp>
          <p:nvSpPr>
            <p:cNvPr id="28" name="AutoShape 111"/>
            <p:cNvSpPr>
              <a:spLocks noChangeArrowheads="1"/>
            </p:cNvSpPr>
            <p:nvPr/>
          </p:nvSpPr>
          <p:spPr bwMode="auto">
            <a:xfrm flipH="1" flipV="1">
              <a:off x="158" y="2296"/>
              <a:ext cx="5444" cy="1355"/>
            </a:xfrm>
            <a:prstGeom prst="wedgeRectCallout">
              <a:avLst>
                <a:gd name="adj1" fmla="val -5074"/>
                <a:gd name="adj2" fmla="val 77523"/>
              </a:avLst>
            </a:prstGeom>
            <a:gradFill rotWithShape="0">
              <a:gsLst>
                <a:gs pos="0">
                  <a:srgbClr val="FDFFFF"/>
                </a:gs>
                <a:gs pos="100000">
                  <a:srgbClr val="CCFFFF"/>
                </a:gs>
              </a:gsLst>
              <a:lin ang="2700000" scaled="1"/>
            </a:gradFill>
            <a:ln w="57150">
              <a:solidFill>
                <a:srgbClr val="3333FF"/>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FF3300"/>
                </a:solidFill>
                <a:latin typeface="Arial" panose="020B0604020202020204" pitchFamily="34" charset="0"/>
                <a:ea typeface="楷体" panose="02010609060101010101" pitchFamily="49" charset="-122"/>
                <a:cs typeface="Arial" panose="020B0604020202020204" pitchFamily="34" charset="0"/>
              </a:endParaRPr>
            </a:p>
          </p:txBody>
        </p:sp>
        <p:sp>
          <p:nvSpPr>
            <p:cNvPr id="29" name="Text Box 112"/>
            <p:cNvSpPr txBox="1">
              <a:spLocks noChangeArrowheads="1"/>
            </p:cNvSpPr>
            <p:nvPr/>
          </p:nvSpPr>
          <p:spPr bwMode="auto">
            <a:xfrm>
              <a:off x="260" y="2453"/>
              <a:ext cx="5240" cy="9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tIns="108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当输入量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n&gt;20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时，有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T</a:t>
              </a:r>
              <a:r>
                <a:rPr kumimoji="1" lang="en-US" altLang="zh-CN" sz="2000" b="1" baseline="-25000">
                  <a:solidFill>
                    <a:srgbClr val="3333FF"/>
                  </a:solidFill>
                  <a:latin typeface="Arial" panose="020B0604020202020204" pitchFamily="34" charset="0"/>
                  <a:ea typeface="楷体" panose="02010609060101010101" pitchFamily="49" charset="-122"/>
                  <a:cs typeface="Arial" panose="020B0604020202020204" pitchFamily="34" charset="0"/>
                </a:rPr>
                <a:t>1</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(n)&lt;T</a:t>
              </a:r>
              <a:r>
                <a:rPr kumimoji="1" lang="en-US" altLang="zh-CN" sz="2000" b="1" baseline="-25000">
                  <a:solidFill>
                    <a:srgbClr val="3333FF"/>
                  </a:solidFill>
                  <a:latin typeface="Arial" panose="020B0604020202020204" pitchFamily="34" charset="0"/>
                  <a:ea typeface="楷体" panose="02010609060101010101" pitchFamily="49" charset="-122"/>
                  <a:cs typeface="Arial" panose="020B0604020202020204" pitchFamily="34" charset="0"/>
                </a:rPr>
                <a:t>2</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(n)</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，算法 </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a:solidFill>
                    <a:srgbClr val="3333FF"/>
                  </a:solidFill>
                  <a:latin typeface="Arial" panose="020B0604020202020204" pitchFamily="34" charset="0"/>
                  <a:ea typeface="楷体" panose="02010609060101010101" pitchFamily="49" charset="-122"/>
                  <a:cs typeface="Arial" panose="020B0604020202020204" pitchFamily="34" charset="0"/>
                </a:rPr>
                <a:t>1</a:t>
              </a:r>
              <a:r>
                <a:rPr kumimoji="1" lang="en-US" altLang="zh-CN" sz="2000" b="1">
                  <a:solidFill>
                    <a:srgbClr val="3333FF"/>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3333FF"/>
                  </a:solidFill>
                  <a:latin typeface="Arial" panose="020B0604020202020204" pitchFamily="34" charset="0"/>
                  <a:ea typeface="楷体" panose="02010609060101010101" pitchFamily="49" charset="-122"/>
                  <a:cs typeface="Arial" panose="020B0604020202020204" pitchFamily="34" charset="0"/>
                </a:rPr>
                <a:t>花费时间较少。</a:t>
              </a:r>
            </a:p>
          </p:txBody>
        </p:sp>
      </p:grpSp>
      <p:grpSp>
        <p:nvGrpSpPr>
          <p:cNvPr id="30" name="Group 113"/>
          <p:cNvGrpSpPr>
            <a:grpSpLocks/>
          </p:cNvGrpSpPr>
          <p:nvPr/>
        </p:nvGrpSpPr>
        <p:grpSpPr bwMode="auto">
          <a:xfrm>
            <a:off x="250825" y="3500438"/>
            <a:ext cx="8642350" cy="1296987"/>
            <a:chOff x="158" y="2296"/>
            <a:chExt cx="5444" cy="1355"/>
          </a:xfrm>
        </p:grpSpPr>
        <p:sp>
          <p:nvSpPr>
            <p:cNvPr id="31" name="AutoShape 114"/>
            <p:cNvSpPr>
              <a:spLocks noChangeArrowheads="1"/>
            </p:cNvSpPr>
            <p:nvPr/>
          </p:nvSpPr>
          <p:spPr bwMode="auto">
            <a:xfrm flipH="1" flipV="1">
              <a:off x="158" y="2296"/>
              <a:ext cx="5444" cy="1355"/>
            </a:xfrm>
            <a:prstGeom prst="wedgeRectCallout">
              <a:avLst>
                <a:gd name="adj1" fmla="val -5074"/>
                <a:gd name="adj2" fmla="val 77523"/>
              </a:avLst>
            </a:prstGeom>
            <a:gradFill rotWithShape="0">
              <a:gsLst>
                <a:gs pos="0">
                  <a:srgbClr val="FFFDFD"/>
                </a:gs>
                <a:gs pos="100000">
                  <a:srgbClr val="FFCCCC"/>
                </a:gs>
              </a:gsLst>
              <a:lin ang="270000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sp>
          <p:nvSpPr>
            <p:cNvPr id="32" name="Text Box 115"/>
            <p:cNvSpPr txBox="1">
              <a:spLocks noChangeArrowheads="1"/>
            </p:cNvSpPr>
            <p:nvPr/>
          </p:nvSpPr>
          <p:spPr bwMode="auto">
            <a:xfrm>
              <a:off x="260" y="2397"/>
              <a:ext cx="5240" cy="10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tIns="108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当问题规模较大时，算法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a:solidFill>
                    <a:srgbClr val="FF0000"/>
                  </a:solidFill>
                  <a:latin typeface="Arial" panose="020B0604020202020204" pitchFamily="34" charset="0"/>
                  <a:ea typeface="楷体" panose="02010609060101010101" pitchFamily="49" charset="-122"/>
                  <a:cs typeface="Arial" panose="020B0604020202020204" pitchFamily="34" charset="0"/>
                </a:rPr>
                <a:t>1</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比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a:solidFill>
                    <a:srgbClr val="FF0000"/>
                  </a:solidFill>
                  <a:latin typeface="Arial" panose="020B0604020202020204" pitchFamily="34" charset="0"/>
                  <a:ea typeface="楷体" panose="02010609060101010101" pitchFamily="49" charset="-122"/>
                  <a:cs typeface="Arial" panose="020B0604020202020204" pitchFamily="34" charset="0"/>
                </a:rPr>
                <a:t>2</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更有效。算法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a:solidFill>
                    <a:srgbClr val="FF0000"/>
                  </a:solidFill>
                  <a:latin typeface="Arial" panose="020B0604020202020204" pitchFamily="34" charset="0"/>
                  <a:ea typeface="楷体" panose="02010609060101010101" pitchFamily="49" charset="-122"/>
                  <a:cs typeface="Arial" panose="020B0604020202020204" pitchFamily="34" charset="0"/>
                </a:rPr>
                <a:t>1</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和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A</a:t>
              </a:r>
              <a:r>
                <a:rPr kumimoji="1" lang="en-US" altLang="zh-CN" sz="2000" b="1" baseline="-25000">
                  <a:solidFill>
                    <a:srgbClr val="FF0000"/>
                  </a:solidFill>
                  <a:latin typeface="Arial" panose="020B0604020202020204" pitchFamily="34" charset="0"/>
                  <a:ea typeface="楷体" panose="02010609060101010101" pitchFamily="49" charset="-122"/>
                  <a:cs typeface="Arial" panose="020B0604020202020204" pitchFamily="34" charset="0"/>
                </a:rPr>
                <a:t>2</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的时间复杂度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O(n</a:t>
              </a:r>
              <a:r>
                <a:rPr kumimoji="1" lang="en-US" altLang="zh-CN" sz="2000" b="1" baseline="30000">
                  <a:solidFill>
                    <a:srgbClr val="FF0000"/>
                  </a:solidFill>
                  <a:latin typeface="Arial" panose="020B0604020202020204" pitchFamily="34" charset="0"/>
                  <a:ea typeface="楷体" panose="02010609060101010101" pitchFamily="49" charset="-122"/>
                  <a:cs typeface="Arial" panose="020B0604020202020204" pitchFamily="34" charset="0"/>
                </a:rPr>
                <a:t>2</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和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O(n</a:t>
              </a:r>
              <a:r>
                <a:rPr kumimoji="1" lang="en-US" altLang="zh-CN" sz="2000" b="1" baseline="30000">
                  <a:solidFill>
                    <a:srgbClr val="FF0000"/>
                  </a:solidFill>
                  <a:latin typeface="Arial" panose="020B0604020202020204" pitchFamily="34" charset="0"/>
                  <a:ea typeface="楷体" panose="02010609060101010101" pitchFamily="49" charset="-122"/>
                  <a:cs typeface="Arial" panose="020B0604020202020204" pitchFamily="34" charset="0"/>
                </a:rPr>
                <a:t>3</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从宏观上评价了两个算法在时间方面的质量。 </a:t>
              </a:r>
            </a:p>
          </p:txBody>
        </p:sp>
      </p:grpSp>
      <p:sp>
        <p:nvSpPr>
          <p:cNvPr id="43" name="Text Box 14"/>
          <p:cNvSpPr txBox="1">
            <a:spLocks noChangeArrowheads="1"/>
          </p:cNvSpPr>
          <p:nvPr/>
        </p:nvSpPr>
        <p:spPr bwMode="auto">
          <a:xfrm>
            <a:off x="396875" y="1989138"/>
            <a:ext cx="8496300"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40000"/>
              </a:lnSpc>
            </a:pPr>
            <a:r>
              <a:rPr kumimoji="1" lang="zh-CN" altLang="en-US" sz="2000" b="1">
                <a:solidFill>
                  <a:srgbClr val="FF0000"/>
                </a:solidFill>
                <a:latin typeface="Arial" panose="020B0604020202020204" pitchFamily="34" charset="0"/>
                <a:ea typeface="黑体" panose="02010609060101010101" pitchFamily="49" charset="-122"/>
                <a:cs typeface="Arial" panose="020B0604020202020204" pitchFamily="34" charset="0"/>
              </a:rPr>
              <a:t>例</a:t>
            </a:r>
            <a:r>
              <a:rPr kumimoji="1" lang="en-US" altLang="zh-CN" sz="2000" b="1">
                <a:solidFill>
                  <a:srgbClr val="FF0000"/>
                </a:solidFill>
                <a:latin typeface="Arial" panose="020B0604020202020204" pitchFamily="34" charset="0"/>
                <a:ea typeface="黑体" panose="02010609060101010101" pitchFamily="49" charset="-122"/>
                <a:cs typeface="Arial" panose="020B0604020202020204" pitchFamily="34" charset="0"/>
              </a:rPr>
              <a:t>1-9</a:t>
            </a:r>
            <a:r>
              <a:rPr kumimoji="1" lang="en-US" altLang="zh-CN" sz="2000" b="1">
                <a:latin typeface="Arial" panose="020B0604020202020204" pitchFamily="34" charset="0"/>
                <a:ea typeface="幼圆" panose="02010509060101010101" pitchFamily="49" charset="-122"/>
                <a:cs typeface="Arial" panose="020B0604020202020204" pitchFamily="34" charset="0"/>
              </a:rPr>
              <a:t>  </a:t>
            </a:r>
            <a:r>
              <a:rPr kumimoji="1" lang="zh-CN" altLang="en-US" sz="2000" b="1">
                <a:latin typeface="Arial" panose="020B0604020202020204" pitchFamily="34" charset="0"/>
                <a:ea typeface="仿宋" panose="02010609060101010101" pitchFamily="49" charset="-122"/>
                <a:cs typeface="Arial" panose="020B0604020202020204" pitchFamily="34" charset="0"/>
              </a:rPr>
              <a:t>有两个算法 </a:t>
            </a:r>
            <a:r>
              <a:rPr kumimoji="1" lang="en-US" altLang="zh-CN" sz="2000" b="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1 </a:t>
            </a:r>
            <a:r>
              <a:rPr kumimoji="1" lang="zh-CN" altLang="en-US" sz="2000" b="1">
                <a:latin typeface="Arial" panose="020B0604020202020204" pitchFamily="34" charset="0"/>
                <a:ea typeface="仿宋" panose="02010609060101010101" pitchFamily="49" charset="-122"/>
                <a:cs typeface="Arial" panose="020B0604020202020204" pitchFamily="34" charset="0"/>
              </a:rPr>
              <a:t>和 </a:t>
            </a:r>
            <a:r>
              <a:rPr kumimoji="1" lang="en-US" altLang="zh-CN" sz="2000" b="1">
                <a:latin typeface="Arial" panose="020B0604020202020204" pitchFamily="34" charset="0"/>
                <a:ea typeface="仿宋" panose="02010609060101010101" pitchFamily="49" charset="-122"/>
                <a:cs typeface="Arial" panose="020B0604020202020204" pitchFamily="34" charset="0"/>
              </a:rPr>
              <a:t>A</a:t>
            </a:r>
            <a:r>
              <a:rPr kumimoji="1" lang="en-US" altLang="zh-CN" sz="2000" b="1" baseline="-25000">
                <a:latin typeface="Arial" panose="020B0604020202020204" pitchFamily="34" charset="0"/>
                <a:ea typeface="仿宋" panose="02010609060101010101" pitchFamily="49" charset="-122"/>
                <a:cs typeface="Arial" panose="020B0604020202020204" pitchFamily="34" charset="0"/>
              </a:rPr>
              <a:t>2 </a:t>
            </a:r>
            <a:r>
              <a:rPr kumimoji="1" lang="zh-CN" altLang="en-US" sz="2000" b="1">
                <a:latin typeface="Arial" panose="020B0604020202020204" pitchFamily="34" charset="0"/>
                <a:ea typeface="仿宋" panose="02010609060101010101" pitchFamily="49" charset="-122"/>
                <a:cs typeface="Arial" panose="020B0604020202020204" pitchFamily="34" charset="0"/>
              </a:rPr>
              <a:t>求解同一问题，时间复杂度分别是：</a:t>
            </a:r>
          </a:p>
          <a:p>
            <a:pPr algn="ctr" eaLnBrk="1" hangingPunct="1">
              <a:lnSpc>
                <a:spcPct val="140000"/>
              </a:lnSpc>
            </a:pPr>
            <a:r>
              <a:rPr kumimoji="1" lang="en-US" altLang="zh-CN" sz="2000" b="1">
                <a:latin typeface="Arial" panose="020B0604020202020204" pitchFamily="34" charset="0"/>
                <a:ea typeface="幼圆" panose="02010509060101010101" pitchFamily="49" charset="-122"/>
                <a:cs typeface="Arial" panose="020B0604020202020204" pitchFamily="34" charset="0"/>
              </a:rPr>
              <a:t>T</a:t>
            </a:r>
            <a:r>
              <a:rPr kumimoji="1" lang="en-US" altLang="zh-CN" sz="2000" b="1" baseline="-25000">
                <a:latin typeface="Arial" panose="020B0604020202020204" pitchFamily="34" charset="0"/>
                <a:ea typeface="幼圆" panose="02010509060101010101" pitchFamily="49" charset="-122"/>
                <a:cs typeface="Arial" panose="020B0604020202020204" pitchFamily="34" charset="0"/>
              </a:rPr>
              <a:t>1</a:t>
            </a:r>
            <a:r>
              <a:rPr kumimoji="1" lang="en-US" altLang="zh-CN" sz="2000" b="1">
                <a:latin typeface="Arial" panose="020B0604020202020204" pitchFamily="34" charset="0"/>
                <a:ea typeface="幼圆" panose="02010509060101010101" pitchFamily="49" charset="-122"/>
                <a:cs typeface="Arial" panose="020B0604020202020204" pitchFamily="34" charset="0"/>
              </a:rPr>
              <a:t>(n)=100n</a:t>
            </a:r>
            <a:r>
              <a:rPr kumimoji="1" lang="en-US" altLang="zh-CN" sz="2000" b="1" baseline="30000">
                <a:latin typeface="Arial" panose="020B0604020202020204" pitchFamily="34" charset="0"/>
                <a:ea typeface="幼圆" panose="02010509060101010101" pitchFamily="49" charset="-122"/>
                <a:cs typeface="Arial" panose="020B0604020202020204" pitchFamily="34" charset="0"/>
              </a:rPr>
              <a:t>2</a:t>
            </a:r>
            <a:r>
              <a:rPr kumimoji="1" lang="zh-CN" altLang="en-US" sz="2000" b="1">
                <a:latin typeface="Arial" panose="020B0604020202020204" pitchFamily="34" charset="0"/>
                <a:ea typeface="幼圆" panose="02010509060101010101" pitchFamily="49" charset="-122"/>
                <a:cs typeface="Arial" panose="020B0604020202020204" pitchFamily="34" charset="0"/>
              </a:rPr>
              <a:t>，</a:t>
            </a:r>
            <a:r>
              <a:rPr kumimoji="1" lang="en-US" altLang="zh-CN" sz="2000" b="1">
                <a:latin typeface="Arial" panose="020B0604020202020204" pitchFamily="34" charset="0"/>
                <a:ea typeface="幼圆" panose="02010509060101010101" pitchFamily="49" charset="-122"/>
                <a:cs typeface="Arial" panose="020B0604020202020204" pitchFamily="34" charset="0"/>
              </a:rPr>
              <a:t>T</a:t>
            </a:r>
            <a:r>
              <a:rPr kumimoji="1" lang="en-US" altLang="zh-CN" sz="2000" b="1" baseline="-25000">
                <a:latin typeface="Arial" panose="020B0604020202020204" pitchFamily="34" charset="0"/>
                <a:ea typeface="幼圆" panose="02010509060101010101" pitchFamily="49" charset="-122"/>
                <a:cs typeface="Arial" panose="020B0604020202020204" pitchFamily="34" charset="0"/>
              </a:rPr>
              <a:t>2</a:t>
            </a:r>
            <a:r>
              <a:rPr kumimoji="1" lang="en-US" altLang="zh-CN" sz="2000" b="1">
                <a:latin typeface="Arial" panose="020B0604020202020204" pitchFamily="34" charset="0"/>
                <a:ea typeface="幼圆" panose="02010509060101010101" pitchFamily="49" charset="-122"/>
                <a:cs typeface="Arial" panose="020B0604020202020204" pitchFamily="34" charset="0"/>
              </a:rPr>
              <a:t>(n)=5n</a:t>
            </a:r>
            <a:r>
              <a:rPr kumimoji="1" lang="en-US" altLang="zh-CN" sz="2000" b="1" baseline="30000">
                <a:latin typeface="Arial" panose="020B0604020202020204" pitchFamily="34" charset="0"/>
                <a:ea typeface="幼圆" panose="02010509060101010101" pitchFamily="49" charset="-122"/>
                <a:cs typeface="Arial" panose="020B0604020202020204" pitchFamily="34" charset="0"/>
              </a:rPr>
              <a:t>3</a:t>
            </a:r>
            <a:r>
              <a:rPr kumimoji="1" lang="en-US" altLang="zh-CN" sz="2000" b="1">
                <a:latin typeface="Arial" panose="020B0604020202020204" pitchFamily="34" charset="0"/>
                <a:ea typeface="幼圆" panose="02010509060101010101" pitchFamily="49" charset="-122"/>
                <a:cs typeface="Arial" panose="020B0604020202020204" pitchFamily="34"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slide(fromBottom)">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9"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strips(upLeft)">
                                      <p:cBhvr>
                                        <p:cTn id="12" dur="500"/>
                                        <p:tgtEl>
                                          <p:spTgt spid="24"/>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18" presetClass="exit" presetSubtype="9" fill="hold" nodeType="clickEffect">
                                  <p:stCondLst>
                                    <p:cond delay="0"/>
                                  </p:stCondLst>
                                  <p:childTnLst>
                                    <p:animEffect transition="out" filter="strips(upLeft)">
                                      <p:cBhvr>
                                        <p:cTn id="16" dur="500"/>
                                        <p:tgtEl>
                                          <p:spTgt spid="24"/>
                                        </p:tgtEl>
                                      </p:cBhvr>
                                    </p:animEffect>
                                    <p:set>
                                      <p:cBhvr>
                                        <p:cTn id="17" dur="1" fill="hold">
                                          <p:stCondLst>
                                            <p:cond delay="499"/>
                                          </p:stCondLst>
                                        </p:cTn>
                                        <p:tgtEl>
                                          <p:spTgt spid="24"/>
                                        </p:tgtEl>
                                        <p:attrNameLst>
                                          <p:attrName>style.visibility</p:attrName>
                                        </p:attrNameLst>
                                      </p:cBhvr>
                                      <p:to>
                                        <p:strVal val="hidden"/>
                                      </p:to>
                                    </p:set>
                                  </p:childTnLst>
                                </p:cTn>
                              </p:par>
                            </p:childTnLst>
                          </p:cTn>
                        </p:par>
                        <p:par>
                          <p:cTn id="18" fill="hold">
                            <p:stCondLst>
                              <p:cond delay="500"/>
                            </p:stCondLst>
                            <p:childTnLst>
                              <p:par>
                                <p:cTn id="19" presetID="18" presetClass="entr" presetSubtype="9"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strips(upLeft)">
                                      <p:cBhvr>
                                        <p:cTn id="21" dur="500"/>
                                        <p:tgtEl>
                                          <p:spTgt spid="27"/>
                                        </p:tgtEl>
                                      </p:cBhvr>
                                    </p:animEffect>
                                  </p:childTnLst>
                                  <p:subTnLst>
                                    <p:audio>
                                      <p:cMediaNode>
                                        <p:cTn display="0" masterRel="sameClick">
                                          <p:stCondLst>
                                            <p:cond evt="begin" delay="0">
                                              <p:tn val="19"/>
                                            </p:cond>
                                          </p:stCondLst>
                                          <p:endCondLst>
                                            <p:cond evt="onStopAudio" delay="0">
                                              <p:tgtEl>
                                                <p:sldTgt/>
                                              </p:tgtEl>
                                            </p:cond>
                                          </p:endCondLst>
                                        </p:cTn>
                                        <p:tgtEl>
                                          <p:sndTgt r:embed="rId2" name="camera.wav"/>
                                        </p:tgtEl>
                                      </p:cMediaNode>
                                    </p:audio>
                                  </p:subTnLst>
                                </p:cTn>
                              </p:par>
                            </p:childTnLst>
                          </p:cTn>
                        </p:par>
                      </p:childTnLst>
                    </p:cTn>
                  </p:par>
                  <p:par>
                    <p:cTn id="22" fill="hold">
                      <p:stCondLst>
                        <p:cond delay="indefinite"/>
                      </p:stCondLst>
                      <p:childTnLst>
                        <p:par>
                          <p:cTn id="23" fill="hold">
                            <p:stCondLst>
                              <p:cond delay="0"/>
                            </p:stCondLst>
                            <p:childTnLst>
                              <p:par>
                                <p:cTn id="24" presetID="18" presetClass="exit" presetSubtype="9" fill="hold" nodeType="clickEffect">
                                  <p:stCondLst>
                                    <p:cond delay="0"/>
                                  </p:stCondLst>
                                  <p:childTnLst>
                                    <p:animEffect transition="out" filter="strips(upLeft)">
                                      <p:cBhvr>
                                        <p:cTn id="25" dur="500"/>
                                        <p:tgtEl>
                                          <p:spTgt spid="27"/>
                                        </p:tgtEl>
                                      </p:cBhvr>
                                    </p:animEffect>
                                    <p:set>
                                      <p:cBhvr>
                                        <p:cTn id="26" dur="1" fill="hold">
                                          <p:stCondLst>
                                            <p:cond delay="499"/>
                                          </p:stCondLst>
                                        </p:cTn>
                                        <p:tgtEl>
                                          <p:spTgt spid="27"/>
                                        </p:tgtEl>
                                        <p:attrNameLst>
                                          <p:attrName>style.visibility</p:attrName>
                                        </p:attrNameLst>
                                      </p:cBhvr>
                                      <p:to>
                                        <p:strVal val="hidden"/>
                                      </p:to>
                                    </p:set>
                                  </p:childTnLst>
                                </p:cTn>
                              </p:par>
                            </p:childTnLst>
                          </p:cTn>
                        </p:par>
                        <p:par>
                          <p:cTn id="27" fill="hold">
                            <p:stCondLst>
                              <p:cond delay="500"/>
                            </p:stCondLst>
                            <p:childTnLst>
                              <p:par>
                                <p:cTn id="28" presetID="18" presetClass="entr" presetSubtype="9"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strips(upLeft)">
                                      <p:cBhvr>
                                        <p:cTn id="30" dur="500"/>
                                        <p:tgtEl>
                                          <p:spTgt spid="30"/>
                                        </p:tgtEl>
                                      </p:cBhvr>
                                    </p:animEffect>
                                  </p:childTnLst>
                                  <p:subTnLst>
                                    <p:audio>
                                      <p:cMediaNode>
                                        <p:cTn display="0" masterRel="sameClick">
                                          <p:stCondLst>
                                            <p:cond evt="begin" delay="0">
                                              <p:tn val="28"/>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9" name="组合 1"/>
          <p:cNvGrpSpPr>
            <a:grpSpLocks/>
          </p:cNvGrpSpPr>
          <p:nvPr/>
        </p:nvGrpSpPr>
        <p:grpSpPr bwMode="auto">
          <a:xfrm>
            <a:off x="34925" y="92075"/>
            <a:ext cx="7632700" cy="1746250"/>
            <a:chOff x="34925" y="92075"/>
            <a:chExt cx="7632700" cy="1746250"/>
          </a:xfrm>
        </p:grpSpPr>
        <p:grpSp>
          <p:nvGrpSpPr>
            <p:cNvPr id="72712" name="组合 2"/>
            <p:cNvGrpSpPr>
              <a:grpSpLocks/>
            </p:cNvGrpSpPr>
            <p:nvPr/>
          </p:nvGrpSpPr>
          <p:grpSpPr bwMode="auto">
            <a:xfrm>
              <a:off x="34925" y="92075"/>
              <a:ext cx="7632700" cy="1104900"/>
              <a:chOff x="34925" y="92075"/>
              <a:chExt cx="7632700" cy="1104900"/>
            </a:xfrm>
          </p:grpSpPr>
          <p:grpSp>
            <p:nvGrpSpPr>
              <p:cNvPr id="72716" name="Group 36"/>
              <p:cNvGrpSpPr>
                <a:grpSpLocks/>
              </p:cNvGrpSpPr>
              <p:nvPr/>
            </p:nvGrpSpPr>
            <p:grpSpPr bwMode="auto">
              <a:xfrm>
                <a:off x="107950" y="700088"/>
                <a:ext cx="2563813" cy="496887"/>
                <a:chOff x="113" y="441"/>
                <a:chExt cx="1615" cy="313"/>
              </a:xfrm>
            </p:grpSpPr>
            <p:sp>
              <p:nvSpPr>
                <p:cNvPr id="72720"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1.4.3  </a:t>
                  </a:r>
                  <a:r>
                    <a:rPr kumimoji="1" lang="zh-CN" altLang="en-US" sz="2200" b="1">
                      <a:solidFill>
                        <a:srgbClr val="3333FF"/>
                      </a:solidFill>
                      <a:latin typeface="Arial" panose="020B0604020202020204" pitchFamily="34" charset="0"/>
                      <a:ea typeface="黑体" panose="02010609060101010101" pitchFamily="49" charset="-122"/>
                    </a:rPr>
                    <a:t>算法分析</a:t>
                  </a:r>
                </a:p>
              </p:txBody>
            </p:sp>
            <p:sp>
              <p:nvSpPr>
                <p:cNvPr id="72721"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72717" name="组合 4"/>
              <p:cNvGrpSpPr>
                <a:grpSpLocks/>
              </p:cNvGrpSpPr>
              <p:nvPr/>
            </p:nvGrpSpPr>
            <p:grpSpPr bwMode="auto">
              <a:xfrm>
                <a:off x="34925" y="92075"/>
                <a:ext cx="7632700" cy="457200"/>
                <a:chOff x="34925" y="92075"/>
                <a:chExt cx="7632700" cy="457200"/>
              </a:xfrm>
            </p:grpSpPr>
            <p:sp>
              <p:nvSpPr>
                <p:cNvPr id="72718"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2719"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72713" name="Group 11"/>
            <p:cNvGrpSpPr>
              <a:grpSpLocks/>
            </p:cNvGrpSpPr>
            <p:nvPr/>
          </p:nvGrpSpPr>
          <p:grpSpPr bwMode="auto">
            <a:xfrm>
              <a:off x="250825" y="1341438"/>
              <a:ext cx="3527425" cy="496887"/>
              <a:chOff x="113" y="441"/>
              <a:chExt cx="1440" cy="313"/>
            </a:xfrm>
          </p:grpSpPr>
          <p:sp>
            <p:nvSpPr>
              <p:cNvPr id="72714" name="Text Box 12"/>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算法的时间复杂度</a:t>
                </a:r>
              </a:p>
            </p:txBody>
          </p:sp>
          <p:sp>
            <p:nvSpPr>
              <p:cNvPr id="12" name="Rectangle 13"/>
              <p:cNvSpPr>
                <a:spLocks noChangeArrowheads="1"/>
              </p:cNvSpPr>
              <p:nvPr/>
            </p:nvSpPr>
            <p:spPr bwMode="auto">
              <a:xfrm>
                <a:off x="173" y="710"/>
                <a:ext cx="1328" cy="44"/>
              </a:xfrm>
              <a:prstGeom prst="rect">
                <a:avLst/>
              </a:prstGeom>
              <a:gradFill rotWithShape="0">
                <a:gsLst>
                  <a:gs pos="0">
                    <a:srgbClr val="FF9900"/>
                  </a:gs>
                  <a:gs pos="100000">
                    <a:srgbClr val="FF9900">
                      <a:gamma/>
                      <a:tint val="0"/>
                      <a:invGamma/>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ffectLst>
                    <a:outerShdw blurRad="38100" dist="38100" dir="2700000" algn="tl">
                      <a:srgbClr val="000000">
                        <a:alpha val="43137"/>
                      </a:srgbClr>
                    </a:outerShdw>
                  </a:effectLst>
                </a:endParaRPr>
              </a:p>
            </p:txBody>
          </p:sp>
        </p:grpSp>
      </p:grpSp>
      <p:pic>
        <p:nvPicPr>
          <p:cNvPr id="23" name="Picture 1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775" y="2016125"/>
            <a:ext cx="7643813" cy="34099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3" name="Text Box 134"/>
          <p:cNvSpPr txBox="1">
            <a:spLocks noChangeArrowheads="1"/>
          </p:cNvSpPr>
          <p:nvPr/>
        </p:nvSpPr>
        <p:spPr bwMode="auto">
          <a:xfrm>
            <a:off x="277813" y="5581650"/>
            <a:ext cx="8642350" cy="1225550"/>
          </a:xfrm>
          <a:prstGeom prst="rect">
            <a:avLst/>
          </a:pr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p:spPr>
        <p:txBody>
          <a:bodyPr lIns="180000" tIns="180000" rIns="180000" bIns="18000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如果将算法中频度最大语句称为基本操作，则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f(n)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就是基本操作频度。因此算法时间复杂度取决于算法中基本操作的频度，</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T(n)=O(f(n))</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 </a:t>
            </a:r>
          </a:p>
        </p:txBody>
      </p:sp>
      <p:sp>
        <p:nvSpPr>
          <p:cNvPr id="34" name="AutoShape 30"/>
          <p:cNvSpPr>
            <a:spLocks noChangeArrowheads="1"/>
          </p:cNvSpPr>
          <p:nvPr/>
        </p:nvSpPr>
        <p:spPr bwMode="auto">
          <a:xfrm flipH="1">
            <a:off x="5441950" y="4795838"/>
            <a:ext cx="2605088" cy="482600"/>
          </a:xfrm>
          <a:prstGeom prst="flowChartMagneticTape">
            <a:avLst/>
          </a:prstGeom>
          <a:gradFill rotWithShape="1">
            <a:gsLst>
              <a:gs pos="0">
                <a:srgbClr val="FFFFFF"/>
              </a:gs>
              <a:gs pos="100000">
                <a:srgbClr val="FFCCCC"/>
              </a:gs>
            </a:gsLst>
            <a:path path="rect">
              <a:fillToRect l="50000" t="50000" r="50000" b="50000"/>
            </a:path>
          </a:gradFill>
          <a:ln w="38100">
            <a:solidFill>
              <a:srgbClr val="FF0000"/>
            </a:solidFill>
            <a:miter lim="800000"/>
            <a:headEnd/>
            <a:tailEnd/>
          </a:ln>
          <a:effectLst>
            <a:outerShdw dist="35921" dir="2700000" algn="ctr" rotWithShape="0">
              <a:schemeClr val="bg2"/>
            </a:outerShdw>
          </a:effec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50000"/>
              </a:spcBef>
            </a:pPr>
            <a:r>
              <a:rPr lang="zh-CN" altLang="en-US" sz="2000" b="1">
                <a:solidFill>
                  <a:srgbClr val="FF0000"/>
                </a:solidFill>
                <a:latin typeface="Arial" panose="020B0604020202020204" pitchFamily="34" charset="0"/>
                <a:ea typeface="方正舒体" panose="02010601030101010101" pitchFamily="2" charset="-122"/>
                <a:cs typeface="Arial" panose="020B0604020202020204" pitchFamily="34" charset="0"/>
              </a:rPr>
              <a:t>时间复杂度 </a:t>
            </a:r>
            <a:r>
              <a:rPr lang="en-US" altLang="zh-CN" sz="2000" b="1">
                <a:solidFill>
                  <a:srgbClr val="FF0000"/>
                </a:solidFill>
                <a:latin typeface="Arial" panose="020B0604020202020204" pitchFamily="34" charset="0"/>
                <a:ea typeface="方正舒体" panose="02010601030101010101" pitchFamily="2" charset="-122"/>
                <a:cs typeface="Arial" panose="020B0604020202020204" pitchFamily="34" charset="0"/>
              </a:rPr>
              <a:t>O(n</a:t>
            </a:r>
            <a:r>
              <a:rPr lang="en-US" altLang="zh-CN" sz="2000" b="1" baseline="30000">
                <a:solidFill>
                  <a:srgbClr val="FF0000"/>
                </a:solidFill>
                <a:latin typeface="Arial" panose="020B0604020202020204" pitchFamily="34" charset="0"/>
                <a:ea typeface="方正舒体" panose="02010601030101010101" pitchFamily="2" charset="-122"/>
                <a:cs typeface="Arial" panose="020B0604020202020204" pitchFamily="34" charset="0"/>
              </a:rPr>
              <a:t>3</a:t>
            </a:r>
            <a:r>
              <a:rPr lang="en-US" altLang="zh-CN" sz="2000" b="1">
                <a:solidFill>
                  <a:srgbClr val="FF0000"/>
                </a:solidFill>
                <a:latin typeface="Arial" panose="020B0604020202020204" pitchFamily="34" charset="0"/>
                <a:ea typeface="方正舒体" panose="02010601030101010101" pitchFamily="2" charset="-122"/>
                <a:cs typeface="Arial" panose="020B0604020202020204" pitchFamily="34" charset="0"/>
              </a:rPr>
              <a:t>)</a:t>
            </a:r>
            <a:endParaRPr lang="zh-CN" altLang="en-US" sz="2000" b="1">
              <a:solidFill>
                <a:srgbClr val="FF0000"/>
              </a:solidFill>
              <a:latin typeface="Arial" panose="020B0604020202020204" pitchFamily="34" charset="0"/>
              <a:ea typeface="方正舒体" panose="02010601030101010101" pitchFamily="2" charset="-122"/>
              <a:cs typeface="Arial" panose="020B0604020202020204" pitchFamily="34" charset="0"/>
            </a:endParaRPr>
          </a:p>
        </p:txBody>
      </p:sp>
      <p:cxnSp>
        <p:nvCxnSpPr>
          <p:cNvPr id="35" name="直接连接符 34"/>
          <p:cNvCxnSpPr/>
          <p:nvPr/>
        </p:nvCxnSpPr>
        <p:spPr>
          <a:xfrm>
            <a:off x="2579571" y="4658627"/>
            <a:ext cx="508805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951876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linds(horizontal)">
                                      <p:cBhvr>
                                        <p:cTn id="7" dur="500"/>
                                        <p:tgtEl>
                                          <p:spTgt spid="33"/>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up)">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500"/>
                                        <p:tgtEl>
                                          <p:spTgt spid="35"/>
                                        </p:tgtEl>
                                      </p:cBhvr>
                                    </p:animEffect>
                                  </p:childTnLst>
                                </p:cTn>
                              </p:par>
                            </p:childTnLst>
                          </p:cTn>
                        </p:par>
                        <p:par>
                          <p:cTn id="18" fill="hold">
                            <p:stCondLst>
                              <p:cond delay="500"/>
                            </p:stCondLst>
                            <p:childTnLst>
                              <p:par>
                                <p:cTn id="19" presetID="22" presetClass="entr" presetSubtype="2"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right)">
                                      <p:cBhvr>
                                        <p:cTn id="2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30" name="组合 1"/>
          <p:cNvGrpSpPr>
            <a:grpSpLocks/>
          </p:cNvGrpSpPr>
          <p:nvPr/>
        </p:nvGrpSpPr>
        <p:grpSpPr bwMode="auto">
          <a:xfrm>
            <a:off x="34925" y="92075"/>
            <a:ext cx="7632700" cy="1746250"/>
            <a:chOff x="34925" y="92075"/>
            <a:chExt cx="7632700" cy="1746250"/>
          </a:xfrm>
        </p:grpSpPr>
        <p:grpSp>
          <p:nvGrpSpPr>
            <p:cNvPr id="73742" name="组合 2"/>
            <p:cNvGrpSpPr>
              <a:grpSpLocks/>
            </p:cNvGrpSpPr>
            <p:nvPr/>
          </p:nvGrpSpPr>
          <p:grpSpPr bwMode="auto">
            <a:xfrm>
              <a:off x="34925" y="92075"/>
              <a:ext cx="7632700" cy="1104900"/>
              <a:chOff x="34925" y="92075"/>
              <a:chExt cx="7632700" cy="1104900"/>
            </a:xfrm>
          </p:grpSpPr>
          <p:grpSp>
            <p:nvGrpSpPr>
              <p:cNvPr id="73746" name="Group 36"/>
              <p:cNvGrpSpPr>
                <a:grpSpLocks/>
              </p:cNvGrpSpPr>
              <p:nvPr/>
            </p:nvGrpSpPr>
            <p:grpSpPr bwMode="auto">
              <a:xfrm>
                <a:off x="107950" y="700088"/>
                <a:ext cx="2563813" cy="496887"/>
                <a:chOff x="113" y="441"/>
                <a:chExt cx="1615" cy="313"/>
              </a:xfrm>
            </p:grpSpPr>
            <p:sp>
              <p:nvSpPr>
                <p:cNvPr id="73750"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1.4.3  </a:t>
                  </a:r>
                  <a:r>
                    <a:rPr kumimoji="1" lang="zh-CN" altLang="en-US" sz="2200" b="1">
                      <a:solidFill>
                        <a:srgbClr val="3333FF"/>
                      </a:solidFill>
                      <a:latin typeface="Arial" panose="020B0604020202020204" pitchFamily="34" charset="0"/>
                      <a:ea typeface="黑体" panose="02010609060101010101" pitchFamily="49" charset="-122"/>
                    </a:rPr>
                    <a:t>算法分析</a:t>
                  </a:r>
                </a:p>
              </p:txBody>
            </p:sp>
            <p:sp>
              <p:nvSpPr>
                <p:cNvPr id="73751"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73747" name="组合 4"/>
              <p:cNvGrpSpPr>
                <a:grpSpLocks/>
              </p:cNvGrpSpPr>
              <p:nvPr/>
            </p:nvGrpSpPr>
            <p:grpSpPr bwMode="auto">
              <a:xfrm>
                <a:off x="34925" y="92075"/>
                <a:ext cx="7632700" cy="457200"/>
                <a:chOff x="34925" y="92075"/>
                <a:chExt cx="7632700" cy="457200"/>
              </a:xfrm>
            </p:grpSpPr>
            <p:sp>
              <p:nvSpPr>
                <p:cNvPr id="73748"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3749"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73743" name="Group 11"/>
            <p:cNvGrpSpPr>
              <a:grpSpLocks/>
            </p:cNvGrpSpPr>
            <p:nvPr/>
          </p:nvGrpSpPr>
          <p:grpSpPr bwMode="auto">
            <a:xfrm>
              <a:off x="250825" y="1341438"/>
              <a:ext cx="3527425" cy="496887"/>
              <a:chOff x="113" y="441"/>
              <a:chExt cx="1440" cy="313"/>
            </a:xfrm>
          </p:grpSpPr>
          <p:sp>
            <p:nvSpPr>
              <p:cNvPr id="73744" name="Text Box 12"/>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算法的时间复杂度</a:t>
                </a:r>
              </a:p>
            </p:txBody>
          </p:sp>
          <p:sp>
            <p:nvSpPr>
              <p:cNvPr id="12" name="Rectangle 13"/>
              <p:cNvSpPr>
                <a:spLocks noChangeArrowheads="1"/>
              </p:cNvSpPr>
              <p:nvPr/>
            </p:nvSpPr>
            <p:spPr bwMode="auto">
              <a:xfrm>
                <a:off x="173" y="710"/>
                <a:ext cx="1328" cy="44"/>
              </a:xfrm>
              <a:prstGeom prst="rect">
                <a:avLst/>
              </a:prstGeom>
              <a:gradFill rotWithShape="0">
                <a:gsLst>
                  <a:gs pos="0">
                    <a:srgbClr val="FF9900"/>
                  </a:gs>
                  <a:gs pos="100000">
                    <a:srgbClr val="FF9900">
                      <a:gamma/>
                      <a:tint val="0"/>
                      <a:invGamma/>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ffectLst>
                    <a:outerShdw blurRad="38100" dist="38100" dir="2700000" algn="tl">
                      <a:srgbClr val="000000">
                        <a:alpha val="43137"/>
                      </a:srgbClr>
                    </a:outerShdw>
                  </a:effectLst>
                </a:endParaRPr>
              </a:p>
            </p:txBody>
          </p:sp>
        </p:grpSp>
      </p:grpSp>
      <p:sp>
        <p:nvSpPr>
          <p:cNvPr id="24" name="Text Box 15"/>
          <p:cNvSpPr txBox="1">
            <a:spLocks noChangeArrowheads="1"/>
          </p:cNvSpPr>
          <p:nvPr/>
        </p:nvSpPr>
        <p:spPr bwMode="auto">
          <a:xfrm>
            <a:off x="396875" y="1989138"/>
            <a:ext cx="84963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lnSpc>
                <a:spcPct val="140000"/>
              </a:lnSpc>
              <a:defRPr/>
            </a:pPr>
            <a:r>
              <a:rPr kumimoji="1" lang="zh-CN" altLang="en-US" sz="2000" b="1" dirty="0">
                <a:solidFill>
                  <a:srgbClr val="FF0000"/>
                </a:solidFill>
                <a:latin typeface="Arial" panose="020B0604020202020204" pitchFamily="34" charset="0"/>
                <a:ea typeface="黑体" panose="02010609060101010101" pitchFamily="49" charset="-122"/>
                <a:cs typeface="Arial" panose="020B0604020202020204" pitchFamily="34" charset="0"/>
              </a:rPr>
              <a:t>例</a:t>
            </a:r>
            <a:r>
              <a:rPr kumimoji="1" lang="en-US" altLang="zh-CN" sz="2000" b="1" dirty="0">
                <a:solidFill>
                  <a:srgbClr val="FF0000"/>
                </a:solidFill>
                <a:latin typeface="Arial" panose="020B0604020202020204" pitchFamily="34" charset="0"/>
                <a:ea typeface="黑体" panose="02010609060101010101" pitchFamily="49" charset="-122"/>
                <a:cs typeface="Arial" panose="020B0604020202020204" pitchFamily="34" charset="0"/>
              </a:rPr>
              <a:t>1-10</a:t>
            </a:r>
            <a:r>
              <a:rPr kumimoji="1" lang="en-US" altLang="zh-CN" sz="2000" b="1" dirty="0">
                <a:solidFill>
                  <a:schemeClr val="hlink"/>
                </a:solidFill>
                <a:latin typeface="Arial" panose="020B0604020202020204" pitchFamily="34" charset="0"/>
                <a:ea typeface="幼圆" panose="020105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交换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和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b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的内容。 </a:t>
            </a:r>
          </a:p>
        </p:txBody>
      </p:sp>
      <p:grpSp>
        <p:nvGrpSpPr>
          <p:cNvPr id="25" name="Group 16"/>
          <p:cNvGrpSpPr>
            <a:grpSpLocks/>
          </p:cNvGrpSpPr>
          <p:nvPr/>
        </p:nvGrpSpPr>
        <p:grpSpPr bwMode="auto">
          <a:xfrm>
            <a:off x="323850" y="2636838"/>
            <a:ext cx="8496300" cy="2376487"/>
            <a:chOff x="204" y="1570"/>
            <a:chExt cx="5352" cy="1497"/>
          </a:xfrm>
        </p:grpSpPr>
        <p:sp>
          <p:nvSpPr>
            <p:cNvPr id="73740" name="Rectangle 17"/>
            <p:cNvSpPr>
              <a:spLocks noChangeArrowheads="1"/>
            </p:cNvSpPr>
            <p:nvPr/>
          </p:nvSpPr>
          <p:spPr bwMode="auto">
            <a:xfrm>
              <a:off x="204" y="1570"/>
              <a:ext cx="5352" cy="1497"/>
            </a:xfrm>
            <a:prstGeom prst="rect">
              <a:avLst/>
            </a:prstGeom>
            <a:solidFill>
              <a:srgbClr val="FF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pic>
          <p:nvPicPr>
            <p:cNvPr id="73741" name="Picture 18"/>
            <p:cNvPicPr>
              <a:picLocks noChangeAspect="1" noChangeArrowheads="1"/>
            </p:cNvPicPr>
            <p:nvPr/>
          </p:nvPicPr>
          <p:blipFill>
            <a:blip r:embed="rId4">
              <a:clrChange>
                <a:clrFrom>
                  <a:srgbClr val="FFFFFF"/>
                </a:clrFrom>
                <a:clrTo>
                  <a:srgbClr val="FFFFFF">
                    <a:alpha val="0"/>
                  </a:srgbClr>
                </a:clrTo>
              </a:clrChange>
              <a:lum contrast="30000"/>
              <a:extLst>
                <a:ext uri="{28A0092B-C50C-407E-A947-70E740481C1C}">
                  <a14:useLocalDpi xmlns:a14="http://schemas.microsoft.com/office/drawing/2010/main" val="0"/>
                </a:ext>
              </a:extLst>
            </a:blip>
            <a:srcRect/>
            <a:stretch>
              <a:fillRect/>
            </a:stretch>
          </p:blipFill>
          <p:spPr bwMode="auto">
            <a:xfrm>
              <a:off x="295" y="1678"/>
              <a:ext cx="2903" cy="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 name="Group 19"/>
          <p:cNvGrpSpPr>
            <a:grpSpLocks/>
          </p:cNvGrpSpPr>
          <p:nvPr/>
        </p:nvGrpSpPr>
        <p:grpSpPr bwMode="auto">
          <a:xfrm>
            <a:off x="7308850" y="2125663"/>
            <a:ext cx="1727200" cy="655637"/>
            <a:chOff x="4604" y="1298"/>
            <a:chExt cx="1088" cy="413"/>
          </a:xfrm>
        </p:grpSpPr>
        <p:sp>
          <p:nvSpPr>
            <p:cNvPr id="73738" name="AutoShape 20"/>
            <p:cNvSpPr>
              <a:spLocks noChangeArrowheads="1"/>
            </p:cNvSpPr>
            <p:nvPr/>
          </p:nvSpPr>
          <p:spPr bwMode="auto">
            <a:xfrm flipH="1">
              <a:off x="4604" y="1359"/>
              <a:ext cx="771" cy="272"/>
            </a:xfrm>
            <a:prstGeom prst="flowChartMagneticTape">
              <a:avLst/>
            </a:prstGeom>
            <a:gradFill rotWithShape="1">
              <a:gsLst>
                <a:gs pos="0">
                  <a:srgbClr val="FFFFFF"/>
                </a:gs>
                <a:gs pos="100000">
                  <a:srgbClr val="FFCCCC"/>
                </a:gs>
              </a:gsLst>
              <a:path path="rect">
                <a:fillToRect l="50000" t="50000" r="50000" b="50000"/>
              </a:path>
            </a:gra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sz="2000" b="1" dirty="0" smtClean="0">
                  <a:solidFill>
                    <a:srgbClr val="FF0000"/>
                  </a:solidFill>
                  <a:latin typeface="Arial" panose="020B0604020202020204" pitchFamily="34" charset="0"/>
                  <a:ea typeface="方正舒体" panose="02010601030101010101" pitchFamily="2" charset="-122"/>
                  <a:cs typeface="Arial" panose="020B0604020202020204" pitchFamily="34" charset="0"/>
                </a:rPr>
                <a:t>算法</a:t>
              </a:r>
              <a:r>
                <a:rPr lang="en-US" altLang="zh-CN" sz="2000" b="1" dirty="0" smtClean="0">
                  <a:solidFill>
                    <a:srgbClr val="FF0000"/>
                  </a:solidFill>
                  <a:latin typeface="Arial" panose="020B0604020202020204" pitchFamily="34" charset="0"/>
                  <a:ea typeface="方正舒体" panose="02010601030101010101" pitchFamily="2" charset="-122"/>
                  <a:cs typeface="Arial" panose="020B0604020202020204" pitchFamily="34" charset="0"/>
                </a:rPr>
                <a:t>1-2</a:t>
              </a:r>
              <a:endParaRPr lang="zh-CN" altLang="en-US" sz="2000" b="1" dirty="0">
                <a:solidFill>
                  <a:srgbClr val="FF0000"/>
                </a:solidFill>
                <a:latin typeface="Arial" panose="020B0604020202020204" pitchFamily="34" charset="0"/>
                <a:ea typeface="方正舒体" panose="02010601030101010101" pitchFamily="2" charset="-122"/>
                <a:cs typeface="Arial" panose="020B0604020202020204" pitchFamily="34" charset="0"/>
              </a:endParaRPr>
            </a:p>
          </p:txBody>
        </p:sp>
        <p:pic>
          <p:nvPicPr>
            <p:cNvPr id="73739" name="Picture 21" descr="人物"/>
            <p:cNvPicPr>
              <a:picLocks noChangeAspect="1" noChangeArrowheads="1" noCrop="1"/>
            </p:cNvPicPr>
            <p:nvPr/>
          </p:nvPicPr>
          <p:blipFill>
            <a:blip r:embed="rId5">
              <a:lum contrast="12000"/>
              <a:extLst>
                <a:ext uri="{28A0092B-C50C-407E-A947-70E740481C1C}">
                  <a14:useLocalDpi xmlns:a14="http://schemas.microsoft.com/office/drawing/2010/main" val="0"/>
                </a:ext>
              </a:extLst>
            </a:blip>
            <a:srcRect/>
            <a:stretch>
              <a:fillRect/>
            </a:stretch>
          </p:blipFill>
          <p:spPr bwMode="auto">
            <a:xfrm>
              <a:off x="5241" y="1298"/>
              <a:ext cx="451" cy="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 name="Group 25"/>
          <p:cNvGrpSpPr>
            <a:grpSpLocks/>
          </p:cNvGrpSpPr>
          <p:nvPr/>
        </p:nvGrpSpPr>
        <p:grpSpPr bwMode="auto">
          <a:xfrm>
            <a:off x="250825" y="5156200"/>
            <a:ext cx="8642350" cy="1296988"/>
            <a:chOff x="158" y="2296"/>
            <a:chExt cx="5444" cy="1355"/>
          </a:xfrm>
        </p:grpSpPr>
        <p:sp>
          <p:nvSpPr>
            <p:cNvPr id="27" name="AutoShape 26"/>
            <p:cNvSpPr>
              <a:spLocks noChangeArrowheads="1"/>
            </p:cNvSpPr>
            <p:nvPr/>
          </p:nvSpPr>
          <p:spPr bwMode="auto">
            <a:xfrm flipH="1" flipV="1">
              <a:off x="158" y="2296"/>
              <a:ext cx="5444" cy="1355"/>
            </a:xfrm>
            <a:prstGeom prst="wedgeRectCallout">
              <a:avLst>
                <a:gd name="adj1" fmla="val -5074"/>
                <a:gd name="adj2" fmla="val 77523"/>
              </a:avLst>
            </a:prstGeom>
            <a:gradFill rotWithShape="0">
              <a:gsLst>
                <a:gs pos="0">
                  <a:srgbClr val="FFFDFD"/>
                </a:gs>
                <a:gs pos="100000">
                  <a:srgbClr val="FFCCCC"/>
                </a:gs>
              </a:gsLst>
              <a:lin ang="2700000" scaled="1"/>
            </a:gradFill>
            <a:ln w="57150">
              <a:solidFill>
                <a:srgbClr val="FF0000"/>
              </a:solidFill>
              <a:miter lim="800000"/>
              <a:headEnd/>
              <a:tailEnd/>
            </a:ln>
          </p:spPr>
          <p:txBody>
            <a:bodyPr rot="1080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pPr>
              <a:endParaRPr kumimoji="1" lang="zh-CN" altLang="zh-CN" sz="2000">
                <a:solidFill>
                  <a:srgbClr val="FF3300"/>
                </a:solidFill>
                <a:latin typeface="Arial" panose="020B0604020202020204" pitchFamily="34" charset="0"/>
                <a:ea typeface="楷体" panose="02010609060101010101" pitchFamily="49" charset="-122"/>
                <a:cs typeface="Arial" panose="020B0604020202020204" pitchFamily="34" charset="0"/>
              </a:endParaRPr>
            </a:p>
          </p:txBody>
        </p:sp>
        <p:sp>
          <p:nvSpPr>
            <p:cNvPr id="29" name="Text Box 27"/>
            <p:cNvSpPr txBox="1">
              <a:spLocks noChangeArrowheads="1"/>
            </p:cNvSpPr>
            <p:nvPr/>
          </p:nvSpPr>
          <p:spPr bwMode="auto">
            <a:xfrm>
              <a:off x="260" y="2404"/>
              <a:ext cx="5240" cy="10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tIns="108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该算法中的三条单个语句的频度均为 </a:t>
              </a:r>
              <a:r>
                <a:rPr kumimoji="1" lang="en-US" altLang="zh-CN"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1</a:t>
              </a:r>
              <a:r>
                <a:rPr kumimoji="1" lang="zh-CN" altLang="en-US" sz="2000" b="1" dirty="0" smtClean="0">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算法时间复杂度为常数阶，记作 </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T(n)=O(1)</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dirty="0">
                  <a:solidFill>
                    <a:srgbClr val="FF0000"/>
                  </a:solidFill>
                  <a:latin typeface="Arial" panose="020B0604020202020204" pitchFamily="34" charset="0"/>
                  <a:ea typeface="楷体" panose="02010609060101010101" pitchFamily="49" charset="-122"/>
                  <a:cs typeface="Arial" panose="020B0604020202020204" pitchFamily="34" charset="0"/>
                </a:rPr>
                <a:t> </a:t>
              </a:r>
            </a:p>
          </p:txBody>
        </p:sp>
      </p:grpSp>
      <p:sp>
        <p:nvSpPr>
          <p:cNvPr id="30" name="Text Box 28"/>
          <p:cNvSpPr txBox="1">
            <a:spLocks noChangeArrowheads="1"/>
          </p:cNvSpPr>
          <p:nvPr/>
        </p:nvSpPr>
        <p:spPr bwMode="auto">
          <a:xfrm>
            <a:off x="250825" y="5157788"/>
            <a:ext cx="8642350" cy="1079884"/>
          </a:xfrm>
          <a:prstGeom prst="rect">
            <a:avLst/>
          </a:pr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0" tIns="108000" rIns="180000" bIns="108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smtClean="0">
                <a:solidFill>
                  <a:srgbClr val="FFFF00"/>
                </a:solidFill>
                <a:latin typeface="Arial" panose="020B0604020202020204" pitchFamily="34" charset="0"/>
                <a:ea typeface="楷体" panose="02010609060101010101" pitchFamily="49" charset="-122"/>
                <a:cs typeface="Arial" panose="020B0604020202020204" pitchFamily="34" charset="0"/>
              </a:rPr>
              <a:t>一般</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情况下，一个没有循环（或有循环，但循环次数与问题</a:t>
            </a:r>
            <a:r>
              <a:rPr kumimoji="1" lang="zh-CN" altLang="en-US" sz="2000" b="1" dirty="0" smtClean="0">
                <a:solidFill>
                  <a:srgbClr val="FFFF00"/>
                </a:solidFill>
                <a:latin typeface="Arial" panose="020B0604020202020204" pitchFamily="34" charset="0"/>
                <a:ea typeface="楷体" panose="02010609060101010101" pitchFamily="49" charset="-122"/>
                <a:cs typeface="Arial" panose="020B0604020202020204" pitchFamily="34" charset="0"/>
              </a:rPr>
              <a:t>规模 </a:t>
            </a:r>
            <a:r>
              <a:rPr kumimoji="1" lang="en-US" altLang="zh-CN" sz="2000" b="1" smtClean="0">
                <a:solidFill>
                  <a:srgbClr val="FFFF00"/>
                </a:solidFill>
                <a:latin typeface="Arial" panose="020B0604020202020204" pitchFamily="34" charset="0"/>
                <a:ea typeface="楷体" panose="02010609060101010101" pitchFamily="49" charset="-122"/>
                <a:cs typeface="Arial" panose="020B0604020202020204" pitchFamily="34" charset="0"/>
              </a:rPr>
              <a:t>n </a:t>
            </a:r>
            <a:r>
              <a:rPr kumimoji="1" lang="zh-CN" altLang="en-US" sz="2000" b="1" smtClean="0">
                <a:solidFill>
                  <a:srgbClr val="FFFF00"/>
                </a:solidFill>
                <a:latin typeface="Arial" panose="020B0604020202020204" pitchFamily="34" charset="0"/>
                <a:ea typeface="楷体" panose="02010609060101010101" pitchFamily="49" charset="-122"/>
                <a:cs typeface="Arial" panose="020B0604020202020204" pitchFamily="34" charset="0"/>
              </a:rPr>
              <a:t>无关</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）的算法</a:t>
            </a:r>
            <a:r>
              <a:rPr kumimoji="1" lang="zh-CN" altLang="en-US" sz="2000" b="1" dirty="0" smtClean="0">
                <a:solidFill>
                  <a:srgbClr val="FFFF00"/>
                </a:solidFill>
                <a:latin typeface="Arial" panose="020B0604020202020204" pitchFamily="34" charset="0"/>
                <a:ea typeface="楷体" panose="02010609060101010101" pitchFamily="49" charset="-122"/>
                <a:cs typeface="Arial" panose="020B0604020202020204" pitchFamily="34" charset="0"/>
              </a:rPr>
              <a:t>，时间</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复杂度为 </a:t>
            </a: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O(1)</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lide(fromBottom)">
                                      <p:cBhvr>
                                        <p:cTn id="7" dur="500"/>
                                        <p:tgtEl>
                                          <p:spTgt spid="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3" presetClass="entr" presetSubtype="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
                                        <p:tgtEl>
                                          <p:spTgt spid="28"/>
                                        </p:tgtEl>
                                      </p:cBhvr>
                                    </p:animEffect>
                                    <p:anim calcmode="lin" valueType="num">
                                      <p:cBhvr>
                                        <p:cTn id="13" dur="400" fill="hold"/>
                                        <p:tgtEl>
                                          <p:spTgt spid="28"/>
                                        </p:tgtEl>
                                        <p:attrNameLst>
                                          <p:attrName>ppt_x</p:attrName>
                                        </p:attrNameLst>
                                      </p:cBhvr>
                                      <p:tavLst>
                                        <p:tav tm="0">
                                          <p:val>
                                            <p:strVal val="#ppt_x"/>
                                          </p:val>
                                        </p:tav>
                                        <p:tav tm="100000">
                                          <p:val>
                                            <p:strVal val="#ppt_x"/>
                                          </p:val>
                                        </p:tav>
                                      </p:tavLst>
                                    </p:anim>
                                    <p:anim calcmode="lin" valueType="num">
                                      <p:cBhvr>
                                        <p:cTn id="14" dur="400" fill="hold"/>
                                        <p:tgtEl>
                                          <p:spTgt spid="28"/>
                                        </p:tgtEl>
                                        <p:attrNameLst>
                                          <p:attrName>ppt_y</p:attrName>
                                        </p:attrNameLst>
                                      </p:cBhvr>
                                      <p:tavLst>
                                        <p:tav tm="0">
                                          <p:val>
                                            <p:strVal val="#ppt_y+0.31"/>
                                          </p:val>
                                        </p:tav>
                                        <p:tav tm="100000">
                                          <p:val>
                                            <p:strVal val="#ppt_y+0.31"/>
                                          </p:val>
                                        </p:tav>
                                      </p:tavLst>
                                    </p:anim>
                                    <p:anim calcmode="lin" valueType="num">
                                      <p:cBhvr>
                                        <p:cTn id="15" dur="600" decel="50000" fill="hold">
                                          <p:stCondLst>
                                            <p:cond delay="400"/>
                                          </p:stCondLst>
                                        </p:cTn>
                                        <p:tgtEl>
                                          <p:spTgt spid="2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6" dur="600" decel="50000" fill="hold">
                                          <p:stCondLst>
                                            <p:cond delay="400"/>
                                          </p:stCondLst>
                                        </p:cTn>
                                        <p:tgtEl>
                                          <p:spTgt spid="2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whoosh.wav"/>
                                        </p:tgtEl>
                                      </p:cMediaNode>
                                    </p:audio>
                                  </p:subTnLst>
                                </p:cTn>
                              </p:par>
                            </p:childTnLst>
                          </p:cTn>
                        </p:par>
                        <p:par>
                          <p:cTn id="17" fill="hold" nodeType="afterGroup">
                            <p:stCondLst>
                              <p:cond delay="1000"/>
                            </p:stCondLst>
                            <p:childTnLst>
                              <p:par>
                                <p:cTn id="18" presetID="22" presetClass="entr" presetSubtype="1"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up)">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9"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strips(upLeft)">
                                      <p:cBhvr>
                                        <p:cTn id="25" dur="500"/>
                                        <p:tgtEl>
                                          <p:spTgt spid="26"/>
                                        </p:tgtEl>
                                      </p:cBhvr>
                                    </p:animEffect>
                                  </p:childTnLst>
                                  <p:subTnLst>
                                    <p:audio>
                                      <p:cMediaNode>
                                        <p:cTn display="0" masterRel="sameClick">
                                          <p:stCondLst>
                                            <p:cond evt="begin" delay="0">
                                              <p:tn val="23"/>
                                            </p:cond>
                                          </p:stCondLst>
                                          <p:endCondLst>
                                            <p:cond evt="onStopAudio" delay="0">
                                              <p:tgtEl>
                                                <p:sldTgt/>
                                              </p:tgtEl>
                                            </p:cond>
                                          </p:endCondLst>
                                        </p:cTn>
                                        <p:tgtEl>
                                          <p:sndTgt r:embed="rId3" name="camera.wav"/>
                                        </p:tgtEl>
                                      </p:cMediaNode>
                                    </p:audio>
                                  </p:subTnLst>
                                </p:cTn>
                              </p:par>
                            </p:childTnLst>
                          </p:cTn>
                        </p:par>
                      </p:childTnLst>
                    </p:cTn>
                  </p:par>
                  <p:par>
                    <p:cTn id="26" fill="hold">
                      <p:stCondLst>
                        <p:cond delay="indefinite"/>
                      </p:stCondLst>
                      <p:childTnLst>
                        <p:par>
                          <p:cTn id="27" fill="hold">
                            <p:stCondLst>
                              <p:cond delay="0"/>
                            </p:stCondLst>
                            <p:childTnLst>
                              <p:par>
                                <p:cTn id="28" presetID="18" presetClass="exit" presetSubtype="9" fill="hold" nodeType="clickEffect">
                                  <p:stCondLst>
                                    <p:cond delay="0"/>
                                  </p:stCondLst>
                                  <p:childTnLst>
                                    <p:animEffect transition="out" filter="strips(upLeft)">
                                      <p:cBhvr>
                                        <p:cTn id="29" dur="500"/>
                                        <p:tgtEl>
                                          <p:spTgt spid="26"/>
                                        </p:tgtEl>
                                      </p:cBhvr>
                                    </p:animEffect>
                                    <p:set>
                                      <p:cBhvr>
                                        <p:cTn id="30" dur="1" fill="hold">
                                          <p:stCondLst>
                                            <p:cond delay="499"/>
                                          </p:stCondLst>
                                        </p:cTn>
                                        <p:tgtEl>
                                          <p:spTgt spid="26"/>
                                        </p:tgtEl>
                                        <p:attrNameLst>
                                          <p:attrName>style.visibility</p:attrName>
                                        </p:attrNameLst>
                                      </p:cBhvr>
                                      <p:to>
                                        <p:strVal val="hidden"/>
                                      </p:to>
                                    </p:set>
                                  </p:childTnLst>
                                </p:cTn>
                              </p:par>
                            </p:childTnLst>
                          </p:cTn>
                        </p:par>
                        <p:par>
                          <p:cTn id="31" fill="hold">
                            <p:stCondLst>
                              <p:cond delay="500"/>
                            </p:stCondLst>
                            <p:childTnLst>
                              <p:par>
                                <p:cTn id="32" presetID="3" presetClass="entr" presetSubtype="1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linds(horizontal)">
                                      <p:cBhvr>
                                        <p:cTn id="34" dur="500"/>
                                        <p:tgtEl>
                                          <p:spTgt spid="30"/>
                                        </p:tgtEl>
                                      </p:cBhvr>
                                    </p:animEffect>
                                  </p:childTnLst>
                                  <p:subTnLst>
                                    <p:audio>
                                      <p:cMediaNode>
                                        <p:cTn display="0" masterRel="sameClick">
                                          <p:stCondLst>
                                            <p:cond evt="begin" delay="0">
                                              <p:tn val="32"/>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0"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754" name="组合 1"/>
          <p:cNvGrpSpPr>
            <a:grpSpLocks/>
          </p:cNvGrpSpPr>
          <p:nvPr/>
        </p:nvGrpSpPr>
        <p:grpSpPr bwMode="auto">
          <a:xfrm>
            <a:off x="34925" y="92075"/>
            <a:ext cx="7632700" cy="1746250"/>
            <a:chOff x="34925" y="92075"/>
            <a:chExt cx="7632700" cy="1746250"/>
          </a:xfrm>
        </p:grpSpPr>
        <p:grpSp>
          <p:nvGrpSpPr>
            <p:cNvPr id="74764" name="组合 2"/>
            <p:cNvGrpSpPr>
              <a:grpSpLocks/>
            </p:cNvGrpSpPr>
            <p:nvPr/>
          </p:nvGrpSpPr>
          <p:grpSpPr bwMode="auto">
            <a:xfrm>
              <a:off x="34925" y="92075"/>
              <a:ext cx="7632700" cy="1104900"/>
              <a:chOff x="34925" y="92075"/>
              <a:chExt cx="7632700" cy="1104900"/>
            </a:xfrm>
          </p:grpSpPr>
          <p:grpSp>
            <p:nvGrpSpPr>
              <p:cNvPr id="74768" name="Group 36"/>
              <p:cNvGrpSpPr>
                <a:grpSpLocks/>
              </p:cNvGrpSpPr>
              <p:nvPr/>
            </p:nvGrpSpPr>
            <p:grpSpPr bwMode="auto">
              <a:xfrm>
                <a:off x="107950" y="700088"/>
                <a:ext cx="2563813" cy="496887"/>
                <a:chOff x="113" y="441"/>
                <a:chExt cx="1615" cy="313"/>
              </a:xfrm>
            </p:grpSpPr>
            <p:sp>
              <p:nvSpPr>
                <p:cNvPr id="74772"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1.4.3  </a:t>
                  </a:r>
                  <a:r>
                    <a:rPr kumimoji="1" lang="zh-CN" altLang="en-US" sz="2200" b="1">
                      <a:solidFill>
                        <a:srgbClr val="3333FF"/>
                      </a:solidFill>
                      <a:latin typeface="Arial" panose="020B0604020202020204" pitchFamily="34" charset="0"/>
                      <a:ea typeface="黑体" panose="02010609060101010101" pitchFamily="49" charset="-122"/>
                    </a:rPr>
                    <a:t>算法分析</a:t>
                  </a:r>
                </a:p>
              </p:txBody>
            </p:sp>
            <p:sp>
              <p:nvSpPr>
                <p:cNvPr id="74773"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74769" name="组合 4"/>
              <p:cNvGrpSpPr>
                <a:grpSpLocks/>
              </p:cNvGrpSpPr>
              <p:nvPr/>
            </p:nvGrpSpPr>
            <p:grpSpPr bwMode="auto">
              <a:xfrm>
                <a:off x="34925" y="92075"/>
                <a:ext cx="7632700" cy="457200"/>
                <a:chOff x="34925" y="92075"/>
                <a:chExt cx="7632700" cy="457200"/>
              </a:xfrm>
            </p:grpSpPr>
            <p:sp>
              <p:nvSpPr>
                <p:cNvPr id="74770"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4771"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74765" name="Group 11"/>
            <p:cNvGrpSpPr>
              <a:grpSpLocks/>
            </p:cNvGrpSpPr>
            <p:nvPr/>
          </p:nvGrpSpPr>
          <p:grpSpPr bwMode="auto">
            <a:xfrm>
              <a:off x="250825" y="1341438"/>
              <a:ext cx="3527425" cy="496887"/>
              <a:chOff x="113" y="441"/>
              <a:chExt cx="1440" cy="313"/>
            </a:xfrm>
          </p:grpSpPr>
          <p:sp>
            <p:nvSpPr>
              <p:cNvPr id="74766" name="Text Box 12"/>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算法的时间复杂度</a:t>
                </a:r>
              </a:p>
            </p:txBody>
          </p:sp>
          <p:sp>
            <p:nvSpPr>
              <p:cNvPr id="12" name="Rectangle 13"/>
              <p:cNvSpPr>
                <a:spLocks noChangeArrowheads="1"/>
              </p:cNvSpPr>
              <p:nvPr/>
            </p:nvSpPr>
            <p:spPr bwMode="auto">
              <a:xfrm>
                <a:off x="173" y="710"/>
                <a:ext cx="1328" cy="44"/>
              </a:xfrm>
              <a:prstGeom prst="rect">
                <a:avLst/>
              </a:prstGeom>
              <a:gradFill rotWithShape="0">
                <a:gsLst>
                  <a:gs pos="0">
                    <a:srgbClr val="FF9900"/>
                  </a:gs>
                  <a:gs pos="100000">
                    <a:srgbClr val="FF9900">
                      <a:gamma/>
                      <a:tint val="0"/>
                      <a:invGamma/>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ffectLst>
                    <a:outerShdw blurRad="38100" dist="38100" dir="2700000" algn="tl">
                      <a:srgbClr val="000000">
                        <a:alpha val="43137"/>
                      </a:srgbClr>
                    </a:outerShdw>
                  </a:effectLst>
                </a:endParaRPr>
              </a:p>
            </p:txBody>
          </p:sp>
        </p:grpSp>
      </p:grpSp>
      <p:sp>
        <p:nvSpPr>
          <p:cNvPr id="33" name="Text Box 15"/>
          <p:cNvSpPr txBox="1">
            <a:spLocks noChangeArrowheads="1"/>
          </p:cNvSpPr>
          <p:nvPr/>
        </p:nvSpPr>
        <p:spPr bwMode="auto">
          <a:xfrm>
            <a:off x="396875" y="1989138"/>
            <a:ext cx="84963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lnSpc>
                <a:spcPct val="140000"/>
              </a:lnSpc>
              <a:defRPr/>
            </a:pPr>
            <a:r>
              <a:rPr kumimoji="1" lang="zh-CN" altLang="en-US" sz="2000" b="1" dirty="0">
                <a:solidFill>
                  <a:srgbClr val="FF0000"/>
                </a:solidFill>
                <a:latin typeface="Arial" panose="020B0604020202020204" pitchFamily="34" charset="0"/>
                <a:ea typeface="黑体" panose="02010609060101010101" pitchFamily="49" charset="-122"/>
                <a:cs typeface="Arial" panose="020B0604020202020204" pitchFamily="34" charset="0"/>
              </a:rPr>
              <a:t>例</a:t>
            </a:r>
            <a:r>
              <a:rPr kumimoji="1" lang="en-US" altLang="zh-CN" sz="2000" b="1" dirty="0">
                <a:solidFill>
                  <a:srgbClr val="FF0000"/>
                </a:solidFill>
                <a:latin typeface="Arial" panose="020B0604020202020204" pitchFamily="34" charset="0"/>
                <a:ea typeface="黑体" panose="02010609060101010101" pitchFamily="49" charset="-122"/>
                <a:cs typeface="Arial" panose="020B0604020202020204" pitchFamily="34" charset="0"/>
              </a:rPr>
              <a:t>1-11</a:t>
            </a:r>
            <a:r>
              <a:rPr kumimoji="1" lang="en-US" altLang="zh-CN" sz="2000" b="1" dirty="0">
                <a:solidFill>
                  <a:schemeClr val="hlink"/>
                </a:solidFill>
                <a:latin typeface="Arial" panose="020B0604020202020204" pitchFamily="34" charset="0"/>
                <a:ea typeface="幼圆" panose="020105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变量计数示例一。 </a:t>
            </a:r>
          </a:p>
        </p:txBody>
      </p:sp>
      <p:pic>
        <p:nvPicPr>
          <p:cNvPr id="34" name="Picture 29"/>
          <p:cNvPicPr>
            <a:picLocks noChangeAspect="1" noChangeArrowheads="1"/>
          </p:cNvPicPr>
          <p:nvPr/>
        </p:nvPicPr>
        <p:blipFill>
          <a:blip r:embed="rId4">
            <a:lum contrast="18000"/>
            <a:extLst>
              <a:ext uri="{28A0092B-C50C-407E-A947-70E740481C1C}">
                <a14:useLocalDpi xmlns:a14="http://schemas.microsoft.com/office/drawing/2010/main" val="0"/>
              </a:ext>
            </a:extLst>
          </a:blip>
          <a:srcRect r="7277"/>
          <a:stretch>
            <a:fillRect/>
          </a:stretch>
        </p:blipFill>
        <p:spPr bwMode="auto">
          <a:xfrm>
            <a:off x="323850" y="2636838"/>
            <a:ext cx="8496300" cy="35623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35" name="Group 21"/>
          <p:cNvGrpSpPr>
            <a:grpSpLocks/>
          </p:cNvGrpSpPr>
          <p:nvPr/>
        </p:nvGrpSpPr>
        <p:grpSpPr bwMode="auto">
          <a:xfrm>
            <a:off x="7308850" y="2125663"/>
            <a:ext cx="1727200" cy="655637"/>
            <a:chOff x="4604" y="1298"/>
            <a:chExt cx="1088" cy="413"/>
          </a:xfrm>
        </p:grpSpPr>
        <p:sp>
          <p:nvSpPr>
            <p:cNvPr id="74762" name="AutoShape 22"/>
            <p:cNvSpPr>
              <a:spLocks noChangeArrowheads="1"/>
            </p:cNvSpPr>
            <p:nvPr/>
          </p:nvSpPr>
          <p:spPr bwMode="auto">
            <a:xfrm flipH="1">
              <a:off x="4604" y="1359"/>
              <a:ext cx="771" cy="272"/>
            </a:xfrm>
            <a:prstGeom prst="flowChartMagneticTape">
              <a:avLst/>
            </a:prstGeom>
            <a:gradFill rotWithShape="1">
              <a:gsLst>
                <a:gs pos="0">
                  <a:srgbClr val="FFFFFF"/>
                </a:gs>
                <a:gs pos="100000">
                  <a:srgbClr val="FFCCCC"/>
                </a:gs>
              </a:gsLst>
              <a:path path="rect">
                <a:fillToRect l="50000" t="50000" r="50000" b="50000"/>
              </a:path>
            </a:gradFill>
            <a:ln w="38100">
              <a:solidFill>
                <a:srgbClr val="FF0000"/>
              </a:solidFill>
              <a:miter lim="800000"/>
              <a:headEnd/>
              <a:tailEnd/>
            </a:ln>
            <a:effectLst>
              <a:outerShdw dist="35921" dir="2700000" algn="ctr" rotWithShape="0">
                <a:schemeClr val="bg2"/>
              </a:outerShdw>
            </a:effec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sz="2000" b="1" dirty="0" smtClean="0">
                  <a:solidFill>
                    <a:srgbClr val="FF0000"/>
                  </a:solidFill>
                  <a:latin typeface="Arial" panose="020B0604020202020204" pitchFamily="34" charset="0"/>
                  <a:ea typeface="方正舒体" panose="02010601030101010101" pitchFamily="2" charset="-122"/>
                  <a:cs typeface="Arial" panose="020B0604020202020204" pitchFamily="34" charset="0"/>
                </a:rPr>
                <a:t>算法</a:t>
              </a:r>
              <a:r>
                <a:rPr lang="en-US" altLang="zh-CN" sz="2000" b="1" dirty="0" smtClean="0">
                  <a:solidFill>
                    <a:srgbClr val="FF0000"/>
                  </a:solidFill>
                  <a:latin typeface="Arial" panose="020B0604020202020204" pitchFamily="34" charset="0"/>
                  <a:ea typeface="方正舒体" panose="02010601030101010101" pitchFamily="2" charset="-122"/>
                  <a:cs typeface="Arial" panose="020B0604020202020204" pitchFamily="34" charset="0"/>
                </a:rPr>
                <a:t>1-3</a:t>
              </a:r>
              <a:endParaRPr lang="zh-CN" altLang="en-US" sz="2000" b="1" dirty="0">
                <a:solidFill>
                  <a:srgbClr val="FF0000"/>
                </a:solidFill>
                <a:latin typeface="Arial" panose="020B0604020202020204" pitchFamily="34" charset="0"/>
                <a:ea typeface="方正舒体" panose="02010601030101010101" pitchFamily="2" charset="-122"/>
                <a:cs typeface="Arial" panose="020B0604020202020204" pitchFamily="34" charset="0"/>
              </a:endParaRPr>
            </a:p>
          </p:txBody>
        </p:sp>
        <p:pic>
          <p:nvPicPr>
            <p:cNvPr id="74763" name="Picture 23" descr="人物"/>
            <p:cNvPicPr>
              <a:picLocks noChangeAspect="1" noChangeArrowheads="1" noCrop="1"/>
            </p:cNvPicPr>
            <p:nvPr/>
          </p:nvPicPr>
          <p:blipFill>
            <a:blip r:embed="rId5">
              <a:lum contrast="12000"/>
              <a:extLst>
                <a:ext uri="{28A0092B-C50C-407E-A947-70E740481C1C}">
                  <a14:useLocalDpi xmlns:a14="http://schemas.microsoft.com/office/drawing/2010/main" val="0"/>
                </a:ext>
              </a:extLst>
            </a:blip>
            <a:srcRect/>
            <a:stretch>
              <a:fillRect/>
            </a:stretch>
          </p:blipFill>
          <p:spPr bwMode="auto">
            <a:xfrm>
              <a:off x="5241" y="1298"/>
              <a:ext cx="451" cy="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2" name="Text Box 33"/>
          <p:cNvSpPr txBox="1">
            <a:spLocks noChangeArrowheads="1"/>
          </p:cNvSpPr>
          <p:nvPr/>
        </p:nvSpPr>
        <p:spPr bwMode="auto">
          <a:xfrm>
            <a:off x="4859338" y="4519613"/>
            <a:ext cx="3816350" cy="1511300"/>
          </a:xfrm>
          <a:prstGeom prst="rect">
            <a:avLst/>
          </a:pr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p:spPr>
        <p:txBody>
          <a:bodyPr lIns="180000" tIns="108000" rIns="180000" bIns="108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对步进循环语句，算法的时间复杂度是由循环体中基本操作执行次数来决定的。 </a:t>
            </a:r>
          </a:p>
        </p:txBody>
      </p:sp>
      <p:grpSp>
        <p:nvGrpSpPr>
          <p:cNvPr id="23" name="Group 30"/>
          <p:cNvGrpSpPr>
            <a:grpSpLocks/>
          </p:cNvGrpSpPr>
          <p:nvPr/>
        </p:nvGrpSpPr>
        <p:grpSpPr bwMode="auto">
          <a:xfrm>
            <a:off x="250825" y="765175"/>
            <a:ext cx="8642350" cy="1655763"/>
            <a:chOff x="249" y="663"/>
            <a:chExt cx="5262" cy="1270"/>
          </a:xfrm>
        </p:grpSpPr>
        <p:sp>
          <p:nvSpPr>
            <p:cNvPr id="24" name="AutoShape 31"/>
            <p:cNvSpPr>
              <a:spLocks noChangeArrowheads="1"/>
            </p:cNvSpPr>
            <p:nvPr/>
          </p:nvSpPr>
          <p:spPr bwMode="auto">
            <a:xfrm flipH="1">
              <a:off x="249" y="663"/>
              <a:ext cx="5262" cy="1270"/>
            </a:xfrm>
            <a:prstGeom prst="wedgeRectCallout">
              <a:avLst>
                <a:gd name="adj1" fmla="val -5306"/>
                <a:gd name="adj2" fmla="val 82282"/>
              </a:avLst>
            </a:prstGeom>
            <a:gradFill rotWithShape="0">
              <a:gsLst>
                <a:gs pos="0">
                  <a:srgbClr val="FFFDFD"/>
                </a:gs>
                <a:gs pos="100000">
                  <a:srgbClr val="FFCCCC"/>
                </a:gs>
              </a:gsLst>
              <a:lin ang="18900000" scaled="1"/>
            </a:gradFill>
            <a:ln w="57150">
              <a:solidFill>
                <a:srgbClr val="FF0000"/>
              </a:solidFill>
              <a:miter lim="800000"/>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sz="2000">
                <a:solidFill>
                  <a:srgbClr val="FF3300"/>
                </a:solidFill>
                <a:latin typeface="Arial" panose="020B0604020202020204" pitchFamily="34" charset="0"/>
                <a:ea typeface="楷体" panose="02010609060101010101" pitchFamily="49" charset="-122"/>
                <a:cs typeface="Arial" panose="020B0604020202020204" pitchFamily="34" charset="0"/>
              </a:endParaRPr>
            </a:p>
          </p:txBody>
        </p:sp>
        <p:sp>
          <p:nvSpPr>
            <p:cNvPr id="25" name="Text Box 32"/>
            <p:cNvSpPr txBox="1">
              <a:spLocks noChangeArrowheads="1"/>
            </p:cNvSpPr>
            <p:nvPr/>
          </p:nvSpPr>
          <p:spPr bwMode="auto">
            <a:xfrm>
              <a:off x="425" y="737"/>
              <a:ext cx="4944" cy="1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tIns="108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一般情况下，对步进循环语句只需要考虑循环体中语句执行次数，而忽略该语句中步长加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1</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、终值判别、控制转移等成分。该算法基本操作是语句</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(6)</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，其频度为</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f(n)=n</a:t>
              </a:r>
              <a:r>
                <a:rPr kumimoji="1" lang="en-US" altLang="zh-CN" sz="2000" b="1" baseline="30000">
                  <a:solidFill>
                    <a:srgbClr val="FF0000"/>
                  </a:solidFill>
                  <a:latin typeface="Arial" panose="020B0604020202020204" pitchFamily="34" charset="0"/>
                  <a:ea typeface="楷体" panose="02010609060101010101" pitchFamily="49" charset="-122"/>
                  <a:cs typeface="Arial" panose="020B0604020202020204" pitchFamily="34" charset="0"/>
                </a:rPr>
                <a:t>2</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，则时间复杂度为 </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T(n)=O(n</a:t>
              </a:r>
              <a:r>
                <a:rPr kumimoji="1" lang="en-US" altLang="zh-CN" sz="2000" b="1" baseline="30000">
                  <a:solidFill>
                    <a:srgbClr val="FF0000"/>
                  </a:solidFill>
                  <a:latin typeface="Arial" panose="020B0604020202020204" pitchFamily="34" charset="0"/>
                  <a:ea typeface="楷体" panose="02010609060101010101" pitchFamily="49" charset="-122"/>
                  <a:cs typeface="Arial" panose="020B0604020202020204" pitchFamily="34" charset="0"/>
                </a:rPr>
                <a:t>2</a:t>
              </a:r>
              <a:r>
                <a:rPr kumimoji="1" lang="en-US" altLang="zh-CN" sz="2000" b="1">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b="1">
                  <a:solidFill>
                    <a:srgbClr val="FF0000"/>
                  </a:solidFill>
                  <a:latin typeface="Arial" panose="020B0604020202020204" pitchFamily="34" charset="0"/>
                  <a:ea typeface="楷体" panose="02010609060101010101" pitchFamily="49" charset="-122"/>
                  <a:cs typeface="Arial" panose="020B0604020202020204" pitchFamily="34" charset="0"/>
                </a:rPr>
                <a:t>。 </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slide(fromBottom)">
                                      <p:cBhvr>
                                        <p:cTn id="7" dur="500"/>
                                        <p:tgtEl>
                                          <p:spTgt spid="3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3" presetClass="entr" presetSubtype="0"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
                                        <p:tgtEl>
                                          <p:spTgt spid="35"/>
                                        </p:tgtEl>
                                      </p:cBhvr>
                                    </p:animEffect>
                                    <p:anim calcmode="lin" valueType="num">
                                      <p:cBhvr>
                                        <p:cTn id="13" dur="400" fill="hold"/>
                                        <p:tgtEl>
                                          <p:spTgt spid="35"/>
                                        </p:tgtEl>
                                        <p:attrNameLst>
                                          <p:attrName>ppt_x</p:attrName>
                                        </p:attrNameLst>
                                      </p:cBhvr>
                                      <p:tavLst>
                                        <p:tav tm="0">
                                          <p:val>
                                            <p:strVal val="#ppt_x"/>
                                          </p:val>
                                        </p:tav>
                                        <p:tav tm="100000">
                                          <p:val>
                                            <p:strVal val="#ppt_x"/>
                                          </p:val>
                                        </p:tav>
                                      </p:tavLst>
                                    </p:anim>
                                    <p:anim calcmode="lin" valueType="num">
                                      <p:cBhvr>
                                        <p:cTn id="14" dur="400" fill="hold"/>
                                        <p:tgtEl>
                                          <p:spTgt spid="35"/>
                                        </p:tgtEl>
                                        <p:attrNameLst>
                                          <p:attrName>ppt_y</p:attrName>
                                        </p:attrNameLst>
                                      </p:cBhvr>
                                      <p:tavLst>
                                        <p:tav tm="0">
                                          <p:val>
                                            <p:strVal val="#ppt_y+0.31"/>
                                          </p:val>
                                        </p:tav>
                                        <p:tav tm="100000">
                                          <p:val>
                                            <p:strVal val="#ppt_y+0.31"/>
                                          </p:val>
                                        </p:tav>
                                      </p:tavLst>
                                    </p:anim>
                                    <p:anim calcmode="lin" valueType="num">
                                      <p:cBhvr>
                                        <p:cTn id="15" dur="600" decel="50000" fill="hold">
                                          <p:stCondLst>
                                            <p:cond delay="400"/>
                                          </p:stCondLst>
                                        </p:cTn>
                                        <p:tgtEl>
                                          <p:spTgt spid="3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6" dur="600" decel="50000" fill="hold">
                                          <p:stCondLst>
                                            <p:cond delay="400"/>
                                          </p:stCondLst>
                                        </p:cTn>
                                        <p:tgtEl>
                                          <p:spTgt spid="3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whoosh.wav"/>
                                        </p:tgtEl>
                                      </p:cMediaNode>
                                    </p:audio>
                                  </p:subTnLst>
                                </p:cTn>
                              </p:par>
                            </p:childTnLst>
                          </p:cTn>
                        </p:par>
                        <p:par>
                          <p:cTn id="17" fill="hold" nodeType="afterGroup">
                            <p:stCondLst>
                              <p:cond delay="1000"/>
                            </p:stCondLst>
                            <p:childTnLst>
                              <p:par>
                                <p:cTn id="18" presetID="22" presetClass="entr" presetSubtype="1"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up)">
                                      <p:cBhvr>
                                        <p:cTn id="20" dur="500"/>
                                        <p:tgtEl>
                                          <p:spTgt spid="34"/>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strips(downLeft)">
                                      <p:cBhvr>
                                        <p:cTn id="25" dur="500"/>
                                        <p:tgtEl>
                                          <p:spTgt spid="23"/>
                                        </p:tgtEl>
                                      </p:cBhvr>
                                    </p:animEffect>
                                  </p:childTnLst>
                                  <p:subTnLst>
                                    <p:audio>
                                      <p:cMediaNode>
                                        <p:cTn display="0" masterRel="sameClick">
                                          <p:stCondLst>
                                            <p:cond evt="begin" delay="0">
                                              <p:tn val="23"/>
                                            </p:cond>
                                          </p:stCondLst>
                                          <p:endCondLst>
                                            <p:cond evt="onStopAudio" delay="0">
                                              <p:tgtEl>
                                                <p:sldTgt/>
                                              </p:tgtEl>
                                            </p:cond>
                                          </p:endCondLst>
                                        </p:cTn>
                                        <p:tgtEl>
                                          <p:sndTgt r:embed="rId3" name="camera.wav"/>
                                        </p:tgtEl>
                                      </p:cMediaNode>
                                    </p:audio>
                                  </p:subTnLst>
                                </p:cTn>
                              </p:par>
                            </p:childTnLst>
                          </p:cTn>
                        </p:par>
                      </p:childTnLst>
                    </p:cTn>
                  </p:par>
                  <p:par>
                    <p:cTn id="26" fill="hold">
                      <p:stCondLst>
                        <p:cond delay="indefinite"/>
                      </p:stCondLst>
                      <p:childTnLst>
                        <p:par>
                          <p:cTn id="27" fill="hold">
                            <p:stCondLst>
                              <p:cond delay="0"/>
                            </p:stCondLst>
                            <p:childTnLst>
                              <p:par>
                                <p:cTn id="28" presetID="18" presetClass="exit" presetSubtype="12" fill="hold" nodeType="clickEffect">
                                  <p:stCondLst>
                                    <p:cond delay="0"/>
                                  </p:stCondLst>
                                  <p:childTnLst>
                                    <p:animEffect transition="out" filter="strips(downLeft)">
                                      <p:cBhvr>
                                        <p:cTn id="29" dur="500"/>
                                        <p:tgtEl>
                                          <p:spTgt spid="23"/>
                                        </p:tgtEl>
                                      </p:cBhvr>
                                    </p:animEffect>
                                    <p:set>
                                      <p:cBhvr>
                                        <p:cTn id="30" dur="1" fill="hold">
                                          <p:stCondLst>
                                            <p:cond delay="499"/>
                                          </p:stCondLst>
                                        </p:cTn>
                                        <p:tgtEl>
                                          <p:spTgt spid="23"/>
                                        </p:tgtEl>
                                        <p:attrNameLst>
                                          <p:attrName>style.visibility</p:attrName>
                                        </p:attrNameLst>
                                      </p:cBhvr>
                                      <p:to>
                                        <p:strVal val="hidden"/>
                                      </p:to>
                                    </p:set>
                                  </p:childTnLst>
                                </p:cTn>
                              </p:par>
                            </p:childTnLst>
                          </p:cTn>
                        </p:par>
                        <p:par>
                          <p:cTn id="31" fill="hold">
                            <p:stCondLst>
                              <p:cond delay="500"/>
                            </p:stCondLst>
                            <p:childTnLst>
                              <p:par>
                                <p:cTn id="32" presetID="3" presetClass="entr" presetSubtype="10"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blinds(horizontal)">
                                      <p:cBhvr>
                                        <p:cTn id="34" dur="500"/>
                                        <p:tgtEl>
                                          <p:spTgt spid="22"/>
                                        </p:tgtEl>
                                      </p:cBhvr>
                                    </p:animEffect>
                                  </p:childTnLst>
                                  <p:subTnLst>
                                    <p:audio>
                                      <p:cMediaNode>
                                        <p:cTn display="0" masterRel="sameClick">
                                          <p:stCondLst>
                                            <p:cond evt="begin" delay="0">
                                              <p:tn val="32"/>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22"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8" name="组合 1"/>
          <p:cNvGrpSpPr>
            <a:grpSpLocks/>
          </p:cNvGrpSpPr>
          <p:nvPr/>
        </p:nvGrpSpPr>
        <p:grpSpPr bwMode="auto">
          <a:xfrm>
            <a:off x="34925" y="92075"/>
            <a:ext cx="7632700" cy="1746250"/>
            <a:chOff x="34925" y="92075"/>
            <a:chExt cx="7632700" cy="1746250"/>
          </a:xfrm>
        </p:grpSpPr>
        <p:grpSp>
          <p:nvGrpSpPr>
            <p:cNvPr id="75789" name="组合 2"/>
            <p:cNvGrpSpPr>
              <a:grpSpLocks/>
            </p:cNvGrpSpPr>
            <p:nvPr/>
          </p:nvGrpSpPr>
          <p:grpSpPr bwMode="auto">
            <a:xfrm>
              <a:off x="34925" y="92075"/>
              <a:ext cx="7632700" cy="1104900"/>
              <a:chOff x="34925" y="92075"/>
              <a:chExt cx="7632700" cy="1104900"/>
            </a:xfrm>
          </p:grpSpPr>
          <p:grpSp>
            <p:nvGrpSpPr>
              <p:cNvPr id="75793" name="Group 36"/>
              <p:cNvGrpSpPr>
                <a:grpSpLocks/>
              </p:cNvGrpSpPr>
              <p:nvPr/>
            </p:nvGrpSpPr>
            <p:grpSpPr bwMode="auto">
              <a:xfrm>
                <a:off x="107950" y="700088"/>
                <a:ext cx="2563813" cy="496887"/>
                <a:chOff x="113" y="441"/>
                <a:chExt cx="1615" cy="313"/>
              </a:xfrm>
            </p:grpSpPr>
            <p:sp>
              <p:nvSpPr>
                <p:cNvPr id="75797"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1.4.3  </a:t>
                  </a:r>
                  <a:r>
                    <a:rPr kumimoji="1" lang="zh-CN" altLang="en-US" sz="2200" b="1">
                      <a:solidFill>
                        <a:srgbClr val="3333FF"/>
                      </a:solidFill>
                      <a:latin typeface="Arial" panose="020B0604020202020204" pitchFamily="34" charset="0"/>
                      <a:ea typeface="黑体" panose="02010609060101010101" pitchFamily="49" charset="-122"/>
                    </a:rPr>
                    <a:t>算法分析</a:t>
                  </a:r>
                </a:p>
              </p:txBody>
            </p:sp>
            <p:sp>
              <p:nvSpPr>
                <p:cNvPr id="75798"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75794" name="组合 4"/>
              <p:cNvGrpSpPr>
                <a:grpSpLocks/>
              </p:cNvGrpSpPr>
              <p:nvPr/>
            </p:nvGrpSpPr>
            <p:grpSpPr bwMode="auto">
              <a:xfrm>
                <a:off x="34925" y="92075"/>
                <a:ext cx="7632700" cy="457200"/>
                <a:chOff x="34925" y="92075"/>
                <a:chExt cx="7632700" cy="457200"/>
              </a:xfrm>
            </p:grpSpPr>
            <p:sp>
              <p:nvSpPr>
                <p:cNvPr id="75795"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5796"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75790" name="Group 11"/>
            <p:cNvGrpSpPr>
              <a:grpSpLocks/>
            </p:cNvGrpSpPr>
            <p:nvPr/>
          </p:nvGrpSpPr>
          <p:grpSpPr bwMode="auto">
            <a:xfrm>
              <a:off x="250825" y="1341438"/>
              <a:ext cx="3527425" cy="496887"/>
              <a:chOff x="113" y="441"/>
              <a:chExt cx="1440" cy="313"/>
            </a:xfrm>
          </p:grpSpPr>
          <p:sp>
            <p:nvSpPr>
              <p:cNvPr id="75791" name="Text Box 12"/>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算法的时间复杂度</a:t>
                </a:r>
              </a:p>
            </p:txBody>
          </p:sp>
          <p:sp>
            <p:nvSpPr>
              <p:cNvPr id="12" name="Rectangle 13"/>
              <p:cNvSpPr>
                <a:spLocks noChangeArrowheads="1"/>
              </p:cNvSpPr>
              <p:nvPr/>
            </p:nvSpPr>
            <p:spPr bwMode="auto">
              <a:xfrm>
                <a:off x="173" y="710"/>
                <a:ext cx="1328" cy="44"/>
              </a:xfrm>
              <a:prstGeom prst="rect">
                <a:avLst/>
              </a:prstGeom>
              <a:gradFill rotWithShape="0">
                <a:gsLst>
                  <a:gs pos="0">
                    <a:srgbClr val="FF9900"/>
                  </a:gs>
                  <a:gs pos="100000">
                    <a:srgbClr val="FF9900">
                      <a:gamma/>
                      <a:tint val="0"/>
                      <a:invGamma/>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ffectLst>
                    <a:outerShdw blurRad="38100" dist="38100" dir="2700000" algn="tl">
                      <a:srgbClr val="000000">
                        <a:alpha val="43137"/>
                      </a:srgbClr>
                    </a:outerShdw>
                  </a:effectLst>
                </a:endParaRPr>
              </a:p>
            </p:txBody>
          </p:sp>
        </p:grpSp>
      </p:grpSp>
      <p:sp>
        <p:nvSpPr>
          <p:cNvPr id="22" name="Text Box 15"/>
          <p:cNvSpPr txBox="1">
            <a:spLocks noChangeArrowheads="1"/>
          </p:cNvSpPr>
          <p:nvPr/>
        </p:nvSpPr>
        <p:spPr bwMode="auto">
          <a:xfrm>
            <a:off x="395288" y="1989138"/>
            <a:ext cx="84963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lnSpc>
                <a:spcPct val="140000"/>
              </a:lnSpc>
              <a:defRPr/>
            </a:pPr>
            <a:r>
              <a:rPr kumimoji="1" lang="zh-CN" altLang="en-US" sz="2000" b="1" dirty="0">
                <a:solidFill>
                  <a:srgbClr val="FF0000"/>
                </a:solidFill>
                <a:latin typeface="Arial" panose="020B0604020202020204" pitchFamily="34" charset="0"/>
                <a:ea typeface="黑体" panose="02010609060101010101" pitchFamily="49" charset="-122"/>
                <a:cs typeface="Arial" panose="020B0604020202020204" pitchFamily="34" charset="0"/>
              </a:rPr>
              <a:t>例</a:t>
            </a:r>
            <a:r>
              <a:rPr kumimoji="1" lang="en-US" altLang="zh-CN" sz="2000" b="1" dirty="0">
                <a:solidFill>
                  <a:srgbClr val="FF0000"/>
                </a:solidFill>
                <a:latin typeface="Arial" panose="020B0604020202020204" pitchFamily="34" charset="0"/>
                <a:ea typeface="黑体" panose="02010609060101010101" pitchFamily="49" charset="-122"/>
                <a:cs typeface="Arial" panose="020B0604020202020204" pitchFamily="34" charset="0"/>
              </a:rPr>
              <a:t>1-12</a:t>
            </a:r>
            <a:r>
              <a:rPr kumimoji="1" lang="en-US" altLang="zh-CN" sz="2000" b="1" dirty="0">
                <a:solidFill>
                  <a:schemeClr val="hlink"/>
                </a:solidFill>
                <a:latin typeface="Arial" panose="020B0604020202020204" pitchFamily="34" charset="0"/>
                <a:ea typeface="幼圆" panose="020105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变量计数示例二。 </a:t>
            </a:r>
          </a:p>
        </p:txBody>
      </p:sp>
      <p:pic>
        <p:nvPicPr>
          <p:cNvPr id="23" name="Picture 29"/>
          <p:cNvPicPr>
            <a:picLocks noChangeAspect="1" noChangeArrowheads="1"/>
          </p:cNvPicPr>
          <p:nvPr/>
        </p:nvPicPr>
        <p:blipFill>
          <a:blip r:embed="rId5">
            <a:lum contrast="12000"/>
            <a:extLst>
              <a:ext uri="{28A0092B-C50C-407E-A947-70E740481C1C}">
                <a14:useLocalDpi xmlns:a14="http://schemas.microsoft.com/office/drawing/2010/main" val="0"/>
              </a:ext>
            </a:extLst>
          </a:blip>
          <a:srcRect r="11420"/>
          <a:stretch>
            <a:fillRect/>
          </a:stretch>
        </p:blipFill>
        <p:spPr bwMode="auto">
          <a:xfrm>
            <a:off x="323850" y="2636838"/>
            <a:ext cx="8496300" cy="3133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24" name="Group 21"/>
          <p:cNvGrpSpPr>
            <a:grpSpLocks/>
          </p:cNvGrpSpPr>
          <p:nvPr/>
        </p:nvGrpSpPr>
        <p:grpSpPr bwMode="auto">
          <a:xfrm>
            <a:off x="7308850" y="2125663"/>
            <a:ext cx="1727200" cy="655637"/>
            <a:chOff x="4604" y="1298"/>
            <a:chExt cx="1088" cy="413"/>
          </a:xfrm>
        </p:grpSpPr>
        <p:sp>
          <p:nvSpPr>
            <p:cNvPr id="75787" name="AutoShape 22"/>
            <p:cNvSpPr>
              <a:spLocks noChangeArrowheads="1"/>
            </p:cNvSpPr>
            <p:nvPr/>
          </p:nvSpPr>
          <p:spPr bwMode="auto">
            <a:xfrm flipH="1">
              <a:off x="4604" y="1359"/>
              <a:ext cx="771" cy="272"/>
            </a:xfrm>
            <a:prstGeom prst="flowChartMagneticTape">
              <a:avLst/>
            </a:prstGeom>
            <a:gradFill rotWithShape="1">
              <a:gsLst>
                <a:gs pos="0">
                  <a:srgbClr val="FFFFFF"/>
                </a:gs>
                <a:gs pos="100000">
                  <a:srgbClr val="FFCCCC"/>
                </a:gs>
              </a:gsLst>
              <a:path path="rect">
                <a:fillToRect l="50000" t="50000" r="50000" b="50000"/>
              </a:path>
            </a:gra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sz="2000" b="1" dirty="0" smtClean="0">
                  <a:solidFill>
                    <a:srgbClr val="FF0000"/>
                  </a:solidFill>
                  <a:latin typeface="Arial" panose="020B0604020202020204" pitchFamily="34" charset="0"/>
                  <a:ea typeface="方正舒体" panose="02010601030101010101" pitchFamily="2" charset="-122"/>
                  <a:cs typeface="Arial" panose="020B0604020202020204" pitchFamily="34" charset="0"/>
                </a:rPr>
                <a:t>算法</a:t>
              </a:r>
              <a:r>
                <a:rPr lang="en-US" altLang="zh-CN" sz="2000" b="1" dirty="0" smtClean="0">
                  <a:solidFill>
                    <a:srgbClr val="FF0000"/>
                  </a:solidFill>
                  <a:latin typeface="Arial" panose="020B0604020202020204" pitchFamily="34" charset="0"/>
                  <a:ea typeface="方正舒体" panose="02010601030101010101" pitchFamily="2" charset="-122"/>
                  <a:cs typeface="Arial" panose="020B0604020202020204" pitchFamily="34" charset="0"/>
                </a:rPr>
                <a:t>1-4</a:t>
              </a:r>
              <a:endParaRPr lang="zh-CN" altLang="en-US" sz="2000" b="1" dirty="0">
                <a:solidFill>
                  <a:srgbClr val="FF0000"/>
                </a:solidFill>
                <a:latin typeface="Arial" panose="020B0604020202020204" pitchFamily="34" charset="0"/>
                <a:ea typeface="方正舒体" panose="02010601030101010101" pitchFamily="2" charset="-122"/>
                <a:cs typeface="Arial" panose="020B0604020202020204" pitchFamily="34" charset="0"/>
              </a:endParaRPr>
            </a:p>
          </p:txBody>
        </p:sp>
        <p:pic>
          <p:nvPicPr>
            <p:cNvPr id="75788" name="Picture 23" descr="人物"/>
            <p:cNvPicPr>
              <a:picLocks noChangeAspect="1" noChangeArrowheads="1" noCrop="1"/>
            </p:cNvPicPr>
            <p:nvPr/>
          </p:nvPicPr>
          <p:blipFill>
            <a:blip r:embed="rId6">
              <a:lum contrast="12000"/>
              <a:extLst>
                <a:ext uri="{28A0092B-C50C-407E-A947-70E740481C1C}">
                  <a14:useLocalDpi xmlns:a14="http://schemas.microsoft.com/office/drawing/2010/main" val="0"/>
                </a:ext>
              </a:extLst>
            </a:blip>
            <a:srcRect/>
            <a:stretch>
              <a:fillRect/>
            </a:stretch>
          </p:blipFill>
          <p:spPr bwMode="auto">
            <a:xfrm>
              <a:off x="5241" y="1298"/>
              <a:ext cx="451" cy="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5" name="Group 35"/>
          <p:cNvGrpSpPr>
            <a:grpSpLocks/>
          </p:cNvGrpSpPr>
          <p:nvPr/>
        </p:nvGrpSpPr>
        <p:grpSpPr bwMode="auto">
          <a:xfrm>
            <a:off x="250825" y="206375"/>
            <a:ext cx="8642350" cy="2808288"/>
            <a:chOff x="158" y="164"/>
            <a:chExt cx="5444" cy="1769"/>
          </a:xfrm>
        </p:grpSpPr>
        <p:sp>
          <p:nvSpPr>
            <p:cNvPr id="26" name="AutoShape 31"/>
            <p:cNvSpPr>
              <a:spLocks noChangeArrowheads="1"/>
            </p:cNvSpPr>
            <p:nvPr/>
          </p:nvSpPr>
          <p:spPr bwMode="auto">
            <a:xfrm flipH="1">
              <a:off x="158" y="164"/>
              <a:ext cx="5444" cy="1769"/>
            </a:xfrm>
            <a:prstGeom prst="wedgeRectCallout">
              <a:avLst>
                <a:gd name="adj1" fmla="val -5292"/>
                <a:gd name="adj2" fmla="val 77190"/>
              </a:avLst>
            </a:prstGeom>
            <a:gradFill rotWithShape="0">
              <a:gsLst>
                <a:gs pos="0">
                  <a:srgbClr val="FFFDFD"/>
                </a:gs>
                <a:gs pos="100000">
                  <a:srgbClr val="FFCCCC"/>
                </a:gs>
              </a:gsLst>
              <a:lin ang="18900000" scaled="1"/>
            </a:gradFill>
            <a:ln w="57150">
              <a:solidFill>
                <a:srgbClr val="FF0000"/>
              </a:solidFill>
              <a:miter lim="800000"/>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kumimoji="1" lang="zh-CN" altLang="zh-CN">
                <a:solidFill>
                  <a:srgbClr val="FF3300"/>
                </a:solidFill>
                <a:ea typeface="楷体_GB2312" pitchFamily="49" charset="-122"/>
              </a:endParaRPr>
            </a:p>
          </p:txBody>
        </p:sp>
        <p:sp>
          <p:nvSpPr>
            <p:cNvPr id="31" name="Text Box 32"/>
            <p:cNvSpPr txBox="1">
              <a:spLocks noChangeArrowheads="1"/>
            </p:cNvSpPr>
            <p:nvPr/>
          </p:nvSpPr>
          <p:spPr bwMode="auto">
            <a:xfrm>
              <a:off x="340" y="210"/>
              <a:ext cx="5115" cy="16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tIns="108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基本操作是语句</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(5)</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，内循环的执行次数虽然与问题规模 </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n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没有直接关系，但却与外层循环变量取值有关，而最外层循环次数直接与 </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n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有关，所以可以从内层循环向外层分析基本操作的频度： </a:t>
              </a:r>
            </a:p>
            <a:p>
              <a:pPr algn="just">
                <a:lnSpc>
                  <a:spcPct val="130000"/>
                </a:lnSpc>
              </a:pPr>
              <a:endPar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endParaRPr>
            </a:p>
            <a:p>
              <a:pPr algn="just">
                <a:lnSpc>
                  <a:spcPct val="130000"/>
                </a:lnSpc>
              </a:pPr>
              <a:endPar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endParaRPr>
            </a:p>
            <a:p>
              <a:pPr algn="just">
                <a:lnSpc>
                  <a:spcPct val="130000"/>
                </a:lnSpc>
              </a:pP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那么该算法的时间复杂度为 </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T(n)=O(n</a:t>
              </a:r>
              <a:r>
                <a:rPr kumimoji="1" lang="en-US" altLang="zh-CN" sz="2000" b="1" baseline="30000" dirty="0">
                  <a:solidFill>
                    <a:srgbClr val="FF0000"/>
                  </a:solidFill>
                  <a:latin typeface="Arial" panose="020B0604020202020204" pitchFamily="34" charset="0"/>
                  <a:ea typeface="楷体" panose="02010609060101010101" pitchFamily="49" charset="-122"/>
                  <a:cs typeface="Arial" panose="020B0604020202020204" pitchFamily="34" charset="0"/>
                </a:rPr>
                <a:t>3</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/6+</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低幂次项</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)=O(n</a:t>
              </a:r>
              <a:r>
                <a:rPr kumimoji="1" lang="en-US" altLang="zh-CN" sz="2000" b="1" baseline="30000" dirty="0">
                  <a:solidFill>
                    <a:srgbClr val="FF0000"/>
                  </a:solidFill>
                  <a:latin typeface="Arial" panose="020B0604020202020204" pitchFamily="34" charset="0"/>
                  <a:ea typeface="楷体" panose="02010609060101010101" pitchFamily="49" charset="-122"/>
                  <a:cs typeface="Arial" panose="020B0604020202020204" pitchFamily="34" charset="0"/>
                </a:rPr>
                <a:t>3</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 </a:t>
              </a:r>
            </a:p>
          </p:txBody>
        </p:sp>
        <p:graphicFrame>
          <p:nvGraphicFramePr>
            <p:cNvPr id="32" name="Object 33"/>
            <p:cNvGraphicFramePr>
              <a:graphicFrameLocks noChangeAspect="1"/>
            </p:cNvGraphicFramePr>
            <p:nvPr/>
          </p:nvGraphicFramePr>
          <p:xfrm>
            <a:off x="793" y="1084"/>
            <a:ext cx="4223" cy="406"/>
          </p:xfrm>
          <a:graphic>
            <a:graphicData uri="http://schemas.openxmlformats.org/presentationml/2006/ole">
              <mc:AlternateContent xmlns:mc="http://schemas.openxmlformats.org/markup-compatibility/2006">
                <mc:Choice xmlns:v="urn:schemas-microsoft-com:vml" Requires="v">
                  <p:oleObj spid="_x0000_s75802" name="公式" r:id="rId7" imgW="4559330" imgH="419127" progId="Equation.3">
                    <p:embed/>
                  </p:oleObj>
                </mc:Choice>
                <mc:Fallback>
                  <p:oleObj name="公式" r:id="rId7" imgW="4559330" imgH="419127"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3" y="1084"/>
                          <a:ext cx="4223" cy="406"/>
                        </a:xfrm>
                        <a:prstGeom prst="rect">
                          <a:avLst/>
                        </a:prstGeom>
                        <a:noFill/>
                        <a:ln>
                          <a:noFill/>
                        </a:ln>
                        <a:effectLst>
                          <a:outerShdw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33" name="Text Box 34"/>
          <p:cNvSpPr txBox="1">
            <a:spLocks noChangeArrowheads="1"/>
          </p:cNvSpPr>
          <p:nvPr/>
        </p:nvSpPr>
        <p:spPr bwMode="auto">
          <a:xfrm>
            <a:off x="4498975" y="3663950"/>
            <a:ext cx="4176713" cy="1941513"/>
          </a:xfrm>
          <a:prstGeom prst="rect">
            <a:avLst/>
          </a:pr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p:spPr>
        <p:txBody>
          <a:bodyPr lIns="180000" tIns="108000" rIns="180000" bIns="10800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pP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当有若干个循环语句时，算法的时间复杂度是由嵌套层数最多的循环语句中最内层基本操作的频度 </a:t>
            </a: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f(n)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决定的。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slide(fromBottom)">
                                      <p:cBhvr>
                                        <p:cTn id="7" dur="500"/>
                                        <p:tgtEl>
                                          <p:spTgt spid="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3"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
                                        <p:tgtEl>
                                          <p:spTgt spid="24"/>
                                        </p:tgtEl>
                                      </p:cBhvr>
                                    </p:animEffect>
                                    <p:anim calcmode="lin" valueType="num">
                                      <p:cBhvr>
                                        <p:cTn id="13" dur="400" fill="hold"/>
                                        <p:tgtEl>
                                          <p:spTgt spid="24"/>
                                        </p:tgtEl>
                                        <p:attrNameLst>
                                          <p:attrName>ppt_x</p:attrName>
                                        </p:attrNameLst>
                                      </p:cBhvr>
                                      <p:tavLst>
                                        <p:tav tm="0">
                                          <p:val>
                                            <p:strVal val="#ppt_x"/>
                                          </p:val>
                                        </p:tav>
                                        <p:tav tm="100000">
                                          <p:val>
                                            <p:strVal val="#ppt_x"/>
                                          </p:val>
                                        </p:tav>
                                      </p:tavLst>
                                    </p:anim>
                                    <p:anim calcmode="lin" valueType="num">
                                      <p:cBhvr>
                                        <p:cTn id="14" dur="400" fill="hold"/>
                                        <p:tgtEl>
                                          <p:spTgt spid="24"/>
                                        </p:tgtEl>
                                        <p:attrNameLst>
                                          <p:attrName>ppt_y</p:attrName>
                                        </p:attrNameLst>
                                      </p:cBhvr>
                                      <p:tavLst>
                                        <p:tav tm="0">
                                          <p:val>
                                            <p:strVal val="#ppt_y+0.31"/>
                                          </p:val>
                                        </p:tav>
                                        <p:tav tm="100000">
                                          <p:val>
                                            <p:strVal val="#ppt_y+0.31"/>
                                          </p:val>
                                        </p:tav>
                                      </p:tavLst>
                                    </p:anim>
                                    <p:anim calcmode="lin" valueType="num">
                                      <p:cBhvr>
                                        <p:cTn id="15" dur="600" decel="50000" fill="hold">
                                          <p:stCondLst>
                                            <p:cond delay="400"/>
                                          </p:stCondLst>
                                        </p:cTn>
                                        <p:tgtEl>
                                          <p:spTgt spid="2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6" dur="600" decel="50000" fill="hold">
                                          <p:stCondLst>
                                            <p:cond delay="400"/>
                                          </p:stCondLst>
                                        </p:cTn>
                                        <p:tgtEl>
                                          <p:spTgt spid="2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3" name="whoosh.wav"/>
                                        </p:tgtEl>
                                      </p:cMediaNode>
                                    </p:audio>
                                  </p:subTnLst>
                                </p:cTn>
                              </p:par>
                            </p:childTnLst>
                          </p:cTn>
                        </p:par>
                        <p:par>
                          <p:cTn id="17" fill="hold" nodeType="afterGroup">
                            <p:stCondLst>
                              <p:cond delay="1000"/>
                            </p:stCondLst>
                            <p:childTnLst>
                              <p:par>
                                <p:cTn id="18" presetID="22" presetClass="entr" presetSubtype="1"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up)">
                                      <p:cBhvr>
                                        <p:cTn id="20" dur="500"/>
                                        <p:tgtEl>
                                          <p:spTgt spid="23"/>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strips(downLeft)">
                                      <p:cBhvr>
                                        <p:cTn id="25" dur="500"/>
                                        <p:tgtEl>
                                          <p:spTgt spid="25"/>
                                        </p:tgtEl>
                                      </p:cBhvr>
                                    </p:animEffect>
                                  </p:childTnLst>
                                  <p:subTnLst>
                                    <p:audio>
                                      <p:cMediaNode>
                                        <p:cTn display="0" masterRel="sameClick">
                                          <p:stCondLst>
                                            <p:cond evt="begin" delay="0">
                                              <p:tn val="23"/>
                                            </p:cond>
                                          </p:stCondLst>
                                          <p:endCondLst>
                                            <p:cond evt="onStopAudio" delay="0">
                                              <p:tgtEl>
                                                <p:sldTgt/>
                                              </p:tgtEl>
                                            </p:cond>
                                          </p:endCondLst>
                                        </p:cTn>
                                        <p:tgtEl>
                                          <p:sndTgt r:embed="rId4" name="camera.wav"/>
                                        </p:tgtEl>
                                      </p:cMediaNode>
                                    </p:audio>
                                  </p:subTnLst>
                                </p:cTn>
                              </p:par>
                            </p:childTnLst>
                          </p:cTn>
                        </p:par>
                      </p:childTnLst>
                    </p:cTn>
                  </p:par>
                  <p:par>
                    <p:cTn id="26" fill="hold">
                      <p:stCondLst>
                        <p:cond delay="indefinite"/>
                      </p:stCondLst>
                      <p:childTnLst>
                        <p:par>
                          <p:cTn id="27" fill="hold">
                            <p:stCondLst>
                              <p:cond delay="0"/>
                            </p:stCondLst>
                            <p:childTnLst>
                              <p:par>
                                <p:cTn id="28" presetID="18" presetClass="exit" presetSubtype="12" fill="hold" nodeType="clickEffect">
                                  <p:stCondLst>
                                    <p:cond delay="0"/>
                                  </p:stCondLst>
                                  <p:childTnLst>
                                    <p:animEffect transition="out" filter="strips(downLeft)">
                                      <p:cBhvr>
                                        <p:cTn id="29" dur="500"/>
                                        <p:tgtEl>
                                          <p:spTgt spid="25"/>
                                        </p:tgtEl>
                                      </p:cBhvr>
                                    </p:animEffect>
                                    <p:set>
                                      <p:cBhvr>
                                        <p:cTn id="30" dur="1" fill="hold">
                                          <p:stCondLst>
                                            <p:cond delay="499"/>
                                          </p:stCondLst>
                                        </p:cTn>
                                        <p:tgtEl>
                                          <p:spTgt spid="25"/>
                                        </p:tgtEl>
                                        <p:attrNameLst>
                                          <p:attrName>style.visibility</p:attrName>
                                        </p:attrNameLst>
                                      </p:cBhvr>
                                      <p:to>
                                        <p:strVal val="hidden"/>
                                      </p:to>
                                    </p:set>
                                  </p:childTnLst>
                                </p:cTn>
                              </p:par>
                            </p:childTnLst>
                          </p:cTn>
                        </p:par>
                        <p:par>
                          <p:cTn id="31" fill="hold">
                            <p:stCondLst>
                              <p:cond delay="500"/>
                            </p:stCondLst>
                            <p:childTnLst>
                              <p:par>
                                <p:cTn id="32" presetID="3" presetClass="entr" presetSubtype="10"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blinds(horizontal)">
                                      <p:cBhvr>
                                        <p:cTn id="34" dur="500"/>
                                        <p:tgtEl>
                                          <p:spTgt spid="33"/>
                                        </p:tgtEl>
                                      </p:cBhvr>
                                    </p:animEffect>
                                  </p:childTnLst>
                                  <p:subTnLst>
                                    <p:audio>
                                      <p:cMediaNode>
                                        <p:cTn display="0" masterRel="sameClick">
                                          <p:stCondLst>
                                            <p:cond evt="begin" delay="0">
                                              <p:tn val="32"/>
                                            </p:cond>
                                          </p:stCondLst>
                                          <p:endCondLst>
                                            <p:cond evt="onStopAudio" delay="0">
                                              <p:tgtEl>
                                                <p:sldTgt/>
                                              </p:tgtEl>
                                            </p:cond>
                                          </p:endCondLst>
                                        </p:cTn>
                                        <p:tgtEl>
                                          <p:sndTgt r:embed="rId4"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3"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802" name="组合 1"/>
          <p:cNvGrpSpPr>
            <a:grpSpLocks/>
          </p:cNvGrpSpPr>
          <p:nvPr/>
        </p:nvGrpSpPr>
        <p:grpSpPr bwMode="auto">
          <a:xfrm>
            <a:off x="34925" y="92075"/>
            <a:ext cx="7632700" cy="1746250"/>
            <a:chOff x="34925" y="92075"/>
            <a:chExt cx="7632700" cy="1746250"/>
          </a:xfrm>
        </p:grpSpPr>
        <p:grpSp>
          <p:nvGrpSpPr>
            <p:cNvPr id="76814" name="组合 2"/>
            <p:cNvGrpSpPr>
              <a:grpSpLocks/>
            </p:cNvGrpSpPr>
            <p:nvPr/>
          </p:nvGrpSpPr>
          <p:grpSpPr bwMode="auto">
            <a:xfrm>
              <a:off x="34925" y="92075"/>
              <a:ext cx="7632700" cy="1104900"/>
              <a:chOff x="34925" y="92075"/>
              <a:chExt cx="7632700" cy="1104900"/>
            </a:xfrm>
          </p:grpSpPr>
          <p:grpSp>
            <p:nvGrpSpPr>
              <p:cNvPr id="76818" name="Group 36"/>
              <p:cNvGrpSpPr>
                <a:grpSpLocks/>
              </p:cNvGrpSpPr>
              <p:nvPr/>
            </p:nvGrpSpPr>
            <p:grpSpPr bwMode="auto">
              <a:xfrm>
                <a:off x="107950" y="700088"/>
                <a:ext cx="2563813" cy="496887"/>
                <a:chOff x="113" y="441"/>
                <a:chExt cx="1615" cy="313"/>
              </a:xfrm>
            </p:grpSpPr>
            <p:sp>
              <p:nvSpPr>
                <p:cNvPr id="76822"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1.4.3  </a:t>
                  </a:r>
                  <a:r>
                    <a:rPr kumimoji="1" lang="zh-CN" altLang="en-US" sz="2200" b="1">
                      <a:solidFill>
                        <a:srgbClr val="3333FF"/>
                      </a:solidFill>
                      <a:latin typeface="Arial" panose="020B0604020202020204" pitchFamily="34" charset="0"/>
                      <a:ea typeface="黑体" panose="02010609060101010101" pitchFamily="49" charset="-122"/>
                    </a:rPr>
                    <a:t>算法分析</a:t>
                  </a:r>
                </a:p>
              </p:txBody>
            </p:sp>
            <p:sp>
              <p:nvSpPr>
                <p:cNvPr id="76823"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76819" name="组合 4"/>
              <p:cNvGrpSpPr>
                <a:grpSpLocks/>
              </p:cNvGrpSpPr>
              <p:nvPr/>
            </p:nvGrpSpPr>
            <p:grpSpPr bwMode="auto">
              <a:xfrm>
                <a:off x="34925" y="92075"/>
                <a:ext cx="7632700" cy="457200"/>
                <a:chOff x="34925" y="92075"/>
                <a:chExt cx="7632700" cy="457200"/>
              </a:xfrm>
            </p:grpSpPr>
            <p:sp>
              <p:nvSpPr>
                <p:cNvPr id="76820"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6821"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76815" name="Group 11"/>
            <p:cNvGrpSpPr>
              <a:grpSpLocks/>
            </p:cNvGrpSpPr>
            <p:nvPr/>
          </p:nvGrpSpPr>
          <p:grpSpPr bwMode="auto">
            <a:xfrm>
              <a:off x="250825" y="1341438"/>
              <a:ext cx="3527425" cy="496887"/>
              <a:chOff x="113" y="441"/>
              <a:chExt cx="1440" cy="313"/>
            </a:xfrm>
          </p:grpSpPr>
          <p:sp>
            <p:nvSpPr>
              <p:cNvPr id="76816" name="Text Box 12"/>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算法的时间复杂度</a:t>
                </a:r>
              </a:p>
            </p:txBody>
          </p:sp>
          <p:sp>
            <p:nvSpPr>
              <p:cNvPr id="12" name="Rectangle 13"/>
              <p:cNvSpPr>
                <a:spLocks noChangeArrowheads="1"/>
              </p:cNvSpPr>
              <p:nvPr/>
            </p:nvSpPr>
            <p:spPr bwMode="auto">
              <a:xfrm>
                <a:off x="173" y="710"/>
                <a:ext cx="1328" cy="44"/>
              </a:xfrm>
              <a:prstGeom prst="rect">
                <a:avLst/>
              </a:prstGeom>
              <a:gradFill rotWithShape="0">
                <a:gsLst>
                  <a:gs pos="0">
                    <a:srgbClr val="FF9900"/>
                  </a:gs>
                  <a:gs pos="100000">
                    <a:srgbClr val="FF9900">
                      <a:gamma/>
                      <a:tint val="0"/>
                      <a:invGamma/>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ffectLst>
                    <a:outerShdw blurRad="38100" dist="38100" dir="2700000" algn="tl">
                      <a:srgbClr val="000000">
                        <a:alpha val="43137"/>
                      </a:srgbClr>
                    </a:outerShdw>
                  </a:effectLst>
                </a:endParaRPr>
              </a:p>
            </p:txBody>
          </p:sp>
        </p:grpSp>
      </p:grpSp>
      <p:sp>
        <p:nvSpPr>
          <p:cNvPr id="40" name="Text Box 18"/>
          <p:cNvSpPr txBox="1">
            <a:spLocks noChangeArrowheads="1"/>
          </p:cNvSpPr>
          <p:nvPr/>
        </p:nvSpPr>
        <p:spPr bwMode="auto">
          <a:xfrm>
            <a:off x="396875" y="1989138"/>
            <a:ext cx="84963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lnSpc>
                <a:spcPct val="140000"/>
              </a:lnSpc>
              <a:defRPr/>
            </a:pPr>
            <a:r>
              <a:rPr kumimoji="1" lang="zh-CN" altLang="en-US" sz="2000" b="1" dirty="0">
                <a:solidFill>
                  <a:srgbClr val="FF0000"/>
                </a:solidFill>
                <a:latin typeface="Arial" panose="020B0604020202020204" pitchFamily="34" charset="0"/>
                <a:ea typeface="黑体" panose="02010609060101010101" pitchFamily="49" charset="-122"/>
                <a:cs typeface="Arial" panose="020B0604020202020204" pitchFamily="34" charset="0"/>
              </a:rPr>
              <a:t>例</a:t>
            </a:r>
            <a:r>
              <a:rPr kumimoji="1" lang="en-US" altLang="zh-CN" sz="2000" b="1" dirty="0">
                <a:solidFill>
                  <a:srgbClr val="FF0000"/>
                </a:solidFill>
                <a:latin typeface="Arial" panose="020B0604020202020204" pitchFamily="34" charset="0"/>
                <a:ea typeface="黑体" panose="02010609060101010101" pitchFamily="49" charset="-122"/>
                <a:cs typeface="Arial" panose="020B0604020202020204" pitchFamily="34" charset="0"/>
              </a:rPr>
              <a:t>1-13</a:t>
            </a:r>
            <a:r>
              <a:rPr kumimoji="1" lang="en-US" altLang="zh-CN" sz="2000" b="1" dirty="0">
                <a:solidFill>
                  <a:schemeClr val="hlink"/>
                </a:solidFill>
                <a:latin typeface="Arial" panose="020B0604020202020204" pitchFamily="34" charset="0"/>
                <a:ea typeface="幼圆" panose="020105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在数组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A[0..n-1]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中查找给定值 </a:t>
            </a:r>
            <a:r>
              <a:rPr kumimoji="1" lang="en-US" altLang="zh-CN" sz="2000" b="1" dirty="0">
                <a:latin typeface="Arial" panose="020B0604020202020204" pitchFamily="34" charset="0"/>
                <a:ea typeface="仿宋" panose="02010609060101010101" pitchFamily="49" charset="-122"/>
                <a:cs typeface="Arial" panose="020B0604020202020204" pitchFamily="34" charset="0"/>
              </a:rPr>
              <a:t>k</a:t>
            </a:r>
            <a:r>
              <a:rPr kumimoji="1" lang="zh-CN" altLang="en-US" sz="2000" b="1" dirty="0">
                <a:latin typeface="Arial" panose="020B0604020202020204" pitchFamily="34" charset="0"/>
                <a:ea typeface="仿宋" panose="02010609060101010101" pitchFamily="49" charset="-122"/>
                <a:cs typeface="Arial" panose="020B0604020202020204" pitchFamily="34" charset="0"/>
              </a:rPr>
              <a:t>。</a:t>
            </a:r>
          </a:p>
        </p:txBody>
      </p:sp>
      <p:grpSp>
        <p:nvGrpSpPr>
          <p:cNvPr id="41" name="Group 4"/>
          <p:cNvGrpSpPr>
            <a:grpSpLocks/>
          </p:cNvGrpSpPr>
          <p:nvPr/>
        </p:nvGrpSpPr>
        <p:grpSpPr bwMode="auto">
          <a:xfrm>
            <a:off x="323850" y="2635250"/>
            <a:ext cx="8496300" cy="2665413"/>
            <a:chOff x="204" y="1570"/>
            <a:chExt cx="5352" cy="1679"/>
          </a:xfrm>
        </p:grpSpPr>
        <p:sp>
          <p:nvSpPr>
            <p:cNvPr id="76812" name="Rectangle 5"/>
            <p:cNvSpPr>
              <a:spLocks noChangeArrowheads="1"/>
            </p:cNvSpPr>
            <p:nvPr/>
          </p:nvSpPr>
          <p:spPr bwMode="auto">
            <a:xfrm>
              <a:off x="204" y="1570"/>
              <a:ext cx="5352" cy="1679"/>
            </a:xfrm>
            <a:prstGeom prst="rect">
              <a:avLst/>
            </a:prstGeom>
            <a:solidFill>
              <a:srgbClr val="FF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cs typeface="Arial" panose="020B0604020202020204" pitchFamily="34" charset="0"/>
              </a:endParaRPr>
            </a:p>
          </p:txBody>
        </p:sp>
        <p:pic>
          <p:nvPicPr>
            <p:cNvPr id="76813" name="Picture 6"/>
            <p:cNvPicPr>
              <a:picLocks noChangeAspect="1" noChangeArrowheads="1"/>
            </p:cNvPicPr>
            <p:nvPr/>
          </p:nvPicPr>
          <p:blipFill>
            <a:blip r:embed="rId4">
              <a:clrChange>
                <a:clrFrom>
                  <a:srgbClr val="FFFFFF"/>
                </a:clrFrom>
                <a:clrTo>
                  <a:srgbClr val="FFFFFF">
                    <a:alpha val="0"/>
                  </a:srgbClr>
                </a:clrTo>
              </a:clrChange>
              <a:lum contrast="66000"/>
              <a:extLst>
                <a:ext uri="{28A0092B-C50C-407E-A947-70E740481C1C}">
                  <a14:useLocalDpi xmlns:a14="http://schemas.microsoft.com/office/drawing/2010/main" val="0"/>
                </a:ext>
              </a:extLst>
            </a:blip>
            <a:srcRect/>
            <a:stretch>
              <a:fillRect/>
            </a:stretch>
          </p:blipFill>
          <p:spPr bwMode="auto">
            <a:xfrm>
              <a:off x="295" y="1661"/>
              <a:ext cx="3369" cy="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4" name="Group 19"/>
          <p:cNvGrpSpPr>
            <a:grpSpLocks/>
          </p:cNvGrpSpPr>
          <p:nvPr/>
        </p:nvGrpSpPr>
        <p:grpSpPr bwMode="auto">
          <a:xfrm>
            <a:off x="7308850" y="2125663"/>
            <a:ext cx="1727200" cy="655637"/>
            <a:chOff x="4604" y="1298"/>
            <a:chExt cx="1088" cy="413"/>
          </a:xfrm>
        </p:grpSpPr>
        <p:sp>
          <p:nvSpPr>
            <p:cNvPr id="76810" name="AutoShape 20"/>
            <p:cNvSpPr>
              <a:spLocks noChangeArrowheads="1"/>
            </p:cNvSpPr>
            <p:nvPr/>
          </p:nvSpPr>
          <p:spPr bwMode="auto">
            <a:xfrm flipH="1">
              <a:off x="4604" y="1359"/>
              <a:ext cx="771" cy="272"/>
            </a:xfrm>
            <a:prstGeom prst="flowChartMagneticTape">
              <a:avLst/>
            </a:prstGeom>
            <a:gradFill rotWithShape="1">
              <a:gsLst>
                <a:gs pos="0">
                  <a:srgbClr val="FFFFFF"/>
                </a:gs>
                <a:gs pos="100000">
                  <a:srgbClr val="FFCCCC"/>
                </a:gs>
              </a:gsLst>
              <a:path path="rect">
                <a:fillToRect l="50000" t="50000" r="50000" b="50000"/>
              </a:path>
            </a:gra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sz="2000" b="1" dirty="0" smtClean="0">
                  <a:solidFill>
                    <a:srgbClr val="FF0000"/>
                  </a:solidFill>
                  <a:latin typeface="Arial" panose="020B0604020202020204" pitchFamily="34" charset="0"/>
                  <a:ea typeface="方正舒体" panose="02010601030101010101" pitchFamily="2" charset="-122"/>
                  <a:cs typeface="Arial" panose="020B0604020202020204" pitchFamily="34" charset="0"/>
                </a:rPr>
                <a:t>算法</a:t>
              </a:r>
              <a:r>
                <a:rPr lang="en-US" altLang="zh-CN" sz="2000" b="1" dirty="0" smtClean="0">
                  <a:solidFill>
                    <a:srgbClr val="FF0000"/>
                  </a:solidFill>
                  <a:latin typeface="Arial" panose="020B0604020202020204" pitchFamily="34" charset="0"/>
                  <a:ea typeface="方正舒体" panose="02010601030101010101" pitchFamily="2" charset="-122"/>
                  <a:cs typeface="Arial" panose="020B0604020202020204" pitchFamily="34" charset="0"/>
                </a:rPr>
                <a:t>1-5</a:t>
              </a:r>
              <a:endParaRPr lang="zh-CN" altLang="en-US" sz="2000" b="1" dirty="0">
                <a:solidFill>
                  <a:srgbClr val="FF0000"/>
                </a:solidFill>
                <a:latin typeface="Arial" panose="020B0604020202020204" pitchFamily="34" charset="0"/>
                <a:ea typeface="方正舒体" panose="02010601030101010101" pitchFamily="2" charset="-122"/>
                <a:cs typeface="Arial" panose="020B0604020202020204" pitchFamily="34" charset="0"/>
              </a:endParaRPr>
            </a:p>
          </p:txBody>
        </p:sp>
        <p:pic>
          <p:nvPicPr>
            <p:cNvPr id="76811" name="Picture 21" descr="人物"/>
            <p:cNvPicPr>
              <a:picLocks noChangeAspect="1" noChangeArrowheads="1" noCrop="1"/>
            </p:cNvPicPr>
            <p:nvPr/>
          </p:nvPicPr>
          <p:blipFill>
            <a:blip r:embed="rId5">
              <a:lum contrast="12000"/>
              <a:extLst>
                <a:ext uri="{28A0092B-C50C-407E-A947-70E740481C1C}">
                  <a14:useLocalDpi xmlns:a14="http://schemas.microsoft.com/office/drawing/2010/main" val="0"/>
                </a:ext>
              </a:extLst>
            </a:blip>
            <a:srcRect/>
            <a:stretch>
              <a:fillRect/>
            </a:stretch>
          </p:blipFill>
          <p:spPr bwMode="auto">
            <a:xfrm>
              <a:off x="5241" y="1298"/>
              <a:ext cx="451" cy="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Text Box 26"/>
          <p:cNvSpPr txBox="1">
            <a:spLocks noChangeArrowheads="1"/>
          </p:cNvSpPr>
          <p:nvPr/>
        </p:nvSpPr>
        <p:spPr bwMode="auto">
          <a:xfrm>
            <a:off x="4500563" y="3603625"/>
            <a:ext cx="4176712" cy="1511300"/>
          </a:xfrm>
          <a:prstGeom prst="rect">
            <a:avLst/>
          </a:pr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2700000" scaled="1"/>
          </a:gradFill>
          <a:ln w="57150">
            <a:solidFill>
              <a:srgbClr val="FFFF00"/>
            </a:solidFill>
            <a:miter lim="800000"/>
            <a:headEnd/>
            <a:tailEnd/>
          </a:ln>
        </p:spPr>
        <p:txBody>
          <a:bodyPr lIns="180000" tIns="108000" rIns="180000" bIns="108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pPr>
            <a:r>
              <a:rPr kumimoji="1" lang="en-US" altLang="zh-CN" sz="2000" b="1">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a:solidFill>
                  <a:srgbClr val="FFFF00"/>
                </a:solidFill>
                <a:latin typeface="Arial" panose="020B0604020202020204" pitchFamily="34" charset="0"/>
                <a:ea typeface="楷体" panose="02010609060101010101" pitchFamily="49" charset="-122"/>
                <a:cs typeface="Arial" panose="020B0604020202020204" pitchFamily="34" charset="0"/>
              </a:rPr>
              <a:t>算法的时间复杂度不仅仅依赖与问题规模有关，还与输入实例的初始状态有关。 </a:t>
            </a:r>
          </a:p>
        </p:txBody>
      </p:sp>
      <p:grpSp>
        <p:nvGrpSpPr>
          <p:cNvPr id="25" name="Group 23"/>
          <p:cNvGrpSpPr>
            <a:grpSpLocks/>
          </p:cNvGrpSpPr>
          <p:nvPr/>
        </p:nvGrpSpPr>
        <p:grpSpPr bwMode="auto">
          <a:xfrm>
            <a:off x="250825" y="620713"/>
            <a:ext cx="8642350" cy="2016125"/>
            <a:chOff x="249" y="663"/>
            <a:chExt cx="5262" cy="1270"/>
          </a:xfrm>
        </p:grpSpPr>
        <p:sp>
          <p:nvSpPr>
            <p:cNvPr id="26" name="AutoShape 24"/>
            <p:cNvSpPr>
              <a:spLocks noChangeArrowheads="1"/>
            </p:cNvSpPr>
            <p:nvPr/>
          </p:nvSpPr>
          <p:spPr bwMode="auto">
            <a:xfrm flipH="1">
              <a:off x="249" y="663"/>
              <a:ext cx="5262" cy="1270"/>
            </a:xfrm>
            <a:prstGeom prst="wedgeRectCallout">
              <a:avLst>
                <a:gd name="adj1" fmla="val -5306"/>
                <a:gd name="adj2" fmla="val 82282"/>
              </a:avLst>
            </a:prstGeom>
            <a:gradFill rotWithShape="0">
              <a:gsLst>
                <a:gs pos="0">
                  <a:srgbClr val="FFFDFD"/>
                </a:gs>
                <a:gs pos="100000">
                  <a:srgbClr val="FFCCCC"/>
                </a:gs>
              </a:gsLst>
              <a:lin ang="2700000" scaled="1"/>
            </a:gradFill>
            <a:ln w="57150">
              <a:solidFill>
                <a:srgbClr val="FF0000"/>
              </a:solidFill>
              <a:miter lim="800000"/>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kumimoji="1" lang="zh-CN" altLang="zh-CN" sz="2000">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sp>
          <p:nvSpPr>
            <p:cNvPr id="27" name="Text Box 25"/>
            <p:cNvSpPr txBox="1">
              <a:spLocks noChangeArrowheads="1"/>
            </p:cNvSpPr>
            <p:nvPr/>
          </p:nvSpPr>
          <p:spPr bwMode="auto">
            <a:xfrm>
              <a:off x="425" y="709"/>
              <a:ext cx="4944" cy="10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tIns="10800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基本操作是语句</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(3)</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，其频度不仅与问题规模 </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n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有关，还与输入实例中数组 </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A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各元素取值及 </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k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取值有关：如果 </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A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中没有与 </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k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相等的元素，则基本操作的频度 </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f(n)=n</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；如果 </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A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的最后一个元素等于 </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k</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，则基本操作的频度 </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f(n)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是 </a:t>
              </a: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0</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slide(fromBottom)">
                                      <p:cBhvr>
                                        <p:cTn id="7" dur="500"/>
                                        <p:tgtEl>
                                          <p:spTgt spid="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3" presetClass="entr" presetSubtype="0"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100"/>
                                        <p:tgtEl>
                                          <p:spTgt spid="44"/>
                                        </p:tgtEl>
                                      </p:cBhvr>
                                    </p:animEffect>
                                    <p:anim calcmode="lin" valueType="num">
                                      <p:cBhvr>
                                        <p:cTn id="13" dur="400" fill="hold"/>
                                        <p:tgtEl>
                                          <p:spTgt spid="44"/>
                                        </p:tgtEl>
                                        <p:attrNameLst>
                                          <p:attrName>ppt_x</p:attrName>
                                        </p:attrNameLst>
                                      </p:cBhvr>
                                      <p:tavLst>
                                        <p:tav tm="0">
                                          <p:val>
                                            <p:strVal val="#ppt_x"/>
                                          </p:val>
                                        </p:tav>
                                        <p:tav tm="100000">
                                          <p:val>
                                            <p:strVal val="#ppt_x"/>
                                          </p:val>
                                        </p:tav>
                                      </p:tavLst>
                                    </p:anim>
                                    <p:anim calcmode="lin" valueType="num">
                                      <p:cBhvr>
                                        <p:cTn id="14" dur="400" fill="hold"/>
                                        <p:tgtEl>
                                          <p:spTgt spid="44"/>
                                        </p:tgtEl>
                                        <p:attrNameLst>
                                          <p:attrName>ppt_y</p:attrName>
                                        </p:attrNameLst>
                                      </p:cBhvr>
                                      <p:tavLst>
                                        <p:tav tm="0">
                                          <p:val>
                                            <p:strVal val="#ppt_y+0.31"/>
                                          </p:val>
                                        </p:tav>
                                        <p:tav tm="100000">
                                          <p:val>
                                            <p:strVal val="#ppt_y+0.31"/>
                                          </p:val>
                                        </p:tav>
                                      </p:tavLst>
                                    </p:anim>
                                    <p:anim calcmode="lin" valueType="num">
                                      <p:cBhvr>
                                        <p:cTn id="15" dur="600" decel="50000" fill="hold">
                                          <p:stCondLst>
                                            <p:cond delay="400"/>
                                          </p:stCondLst>
                                        </p:cTn>
                                        <p:tgtEl>
                                          <p:spTgt spid="4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6" dur="600" decel="50000" fill="hold">
                                          <p:stCondLst>
                                            <p:cond delay="400"/>
                                          </p:stCondLst>
                                        </p:cTn>
                                        <p:tgtEl>
                                          <p:spTgt spid="4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whoosh.wav"/>
                                        </p:tgtEl>
                                      </p:cMediaNode>
                                    </p:audio>
                                  </p:subTnLst>
                                </p:cTn>
                              </p:par>
                            </p:childTnLst>
                          </p:cTn>
                        </p:par>
                        <p:par>
                          <p:cTn id="17" fill="hold" nodeType="afterGroup">
                            <p:stCondLst>
                              <p:cond delay="1000"/>
                            </p:stCondLst>
                            <p:childTnLst>
                              <p:par>
                                <p:cTn id="18" presetID="22" presetClass="entr" presetSubtype="1"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up)">
                                      <p:cBhvr>
                                        <p:cTn id="20" dur="500"/>
                                        <p:tgtEl>
                                          <p:spTgt spid="41"/>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strips(downLeft)">
                                      <p:cBhvr>
                                        <p:cTn id="25" dur="500"/>
                                        <p:tgtEl>
                                          <p:spTgt spid="25"/>
                                        </p:tgtEl>
                                      </p:cBhvr>
                                    </p:animEffect>
                                  </p:childTnLst>
                                  <p:subTnLst>
                                    <p:audio>
                                      <p:cMediaNode>
                                        <p:cTn display="0" masterRel="sameClick">
                                          <p:stCondLst>
                                            <p:cond evt="begin" delay="0">
                                              <p:tn val="23"/>
                                            </p:cond>
                                          </p:stCondLst>
                                          <p:endCondLst>
                                            <p:cond evt="onStopAudio" delay="0">
                                              <p:tgtEl>
                                                <p:sldTgt/>
                                              </p:tgtEl>
                                            </p:cond>
                                          </p:endCondLst>
                                        </p:cTn>
                                        <p:tgtEl>
                                          <p:sndTgt r:embed="rId3" name="camera.wav"/>
                                        </p:tgtEl>
                                      </p:cMediaNode>
                                    </p:audio>
                                  </p:subTnLst>
                                </p:cTn>
                              </p:par>
                            </p:childTnLst>
                          </p:cTn>
                        </p:par>
                      </p:childTnLst>
                    </p:cTn>
                  </p:par>
                  <p:par>
                    <p:cTn id="26" fill="hold">
                      <p:stCondLst>
                        <p:cond delay="indefinite"/>
                      </p:stCondLst>
                      <p:childTnLst>
                        <p:par>
                          <p:cTn id="27" fill="hold">
                            <p:stCondLst>
                              <p:cond delay="0"/>
                            </p:stCondLst>
                            <p:childTnLst>
                              <p:par>
                                <p:cTn id="28" presetID="18" presetClass="exit" presetSubtype="12" fill="hold" nodeType="clickEffect">
                                  <p:stCondLst>
                                    <p:cond delay="0"/>
                                  </p:stCondLst>
                                  <p:childTnLst>
                                    <p:animEffect transition="out" filter="strips(downLeft)">
                                      <p:cBhvr>
                                        <p:cTn id="29" dur="500"/>
                                        <p:tgtEl>
                                          <p:spTgt spid="25"/>
                                        </p:tgtEl>
                                      </p:cBhvr>
                                    </p:animEffect>
                                    <p:set>
                                      <p:cBhvr>
                                        <p:cTn id="30" dur="1" fill="hold">
                                          <p:stCondLst>
                                            <p:cond delay="499"/>
                                          </p:stCondLst>
                                        </p:cTn>
                                        <p:tgtEl>
                                          <p:spTgt spid="25"/>
                                        </p:tgtEl>
                                        <p:attrNameLst>
                                          <p:attrName>style.visibility</p:attrName>
                                        </p:attrNameLst>
                                      </p:cBhvr>
                                      <p:to>
                                        <p:strVal val="hidden"/>
                                      </p:to>
                                    </p:set>
                                  </p:childTnLst>
                                </p:cTn>
                              </p:par>
                            </p:childTnLst>
                          </p:cTn>
                        </p:par>
                        <p:par>
                          <p:cTn id="31" fill="hold">
                            <p:stCondLst>
                              <p:cond delay="500"/>
                            </p:stCondLst>
                            <p:childTnLst>
                              <p:par>
                                <p:cTn id="32" presetID="3" presetClass="entr" presetSubtype="1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linds(horizontal)">
                                      <p:cBhvr>
                                        <p:cTn id="34" dur="500"/>
                                        <p:tgtEl>
                                          <p:spTgt spid="24"/>
                                        </p:tgtEl>
                                      </p:cBhvr>
                                    </p:animEffect>
                                  </p:childTnLst>
                                  <p:subTnLst>
                                    <p:audio>
                                      <p:cMediaNode>
                                        <p:cTn display="0" masterRel="sameClick">
                                          <p:stCondLst>
                                            <p:cond evt="begin" delay="0">
                                              <p:tn val="32"/>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2291"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1.1  </a:t>
            </a:r>
            <a:r>
              <a:rPr lang="zh-CN" altLang="en-US" sz="2400" b="1">
                <a:solidFill>
                  <a:srgbClr val="FF0000"/>
                </a:solidFill>
                <a:latin typeface="黑体" panose="02010609060101010101" pitchFamily="49" charset="-122"/>
                <a:ea typeface="黑体" panose="02010609060101010101" pitchFamily="49" charset="-122"/>
              </a:rPr>
              <a:t>数据结构的范畴</a:t>
            </a:r>
          </a:p>
        </p:txBody>
      </p:sp>
      <p:sp>
        <p:nvSpPr>
          <p:cNvPr id="4" name="Text Box 6"/>
          <p:cNvSpPr txBox="1">
            <a:spLocks noChangeArrowheads="1"/>
          </p:cNvSpPr>
          <p:nvPr/>
        </p:nvSpPr>
        <p:spPr bwMode="auto">
          <a:xfrm>
            <a:off x="228600" y="1284288"/>
            <a:ext cx="86868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rPr>
              <a:t>例</a:t>
            </a:r>
            <a:r>
              <a:rPr kumimoji="1" lang="en-US" altLang="zh-CN" sz="2000" b="1" dirty="0" smtClean="0">
                <a:solidFill>
                  <a:srgbClr val="FF3300"/>
                </a:solidFill>
                <a:ea typeface="黑体" panose="02010609060101010101" pitchFamily="49" charset="-122"/>
              </a:rPr>
              <a:t>1-1</a:t>
            </a:r>
            <a:r>
              <a:rPr kumimoji="1" lang="en-US" altLang="zh-CN" sz="2000" b="1" dirty="0" smtClean="0">
                <a:solidFill>
                  <a:srgbClr val="000000"/>
                </a:solidFill>
                <a:latin typeface="Times New Roman" panose="02020603050405020304" pitchFamily="18" charset="0"/>
                <a:ea typeface="幼圆" panose="02010509060101010101" pitchFamily="49" charset="-122"/>
              </a:rPr>
              <a:t>  </a:t>
            </a:r>
            <a:r>
              <a:rPr kumimoji="1" lang="zh-CN" altLang="en-US" sz="2000" b="1" dirty="0" smtClean="0">
                <a:solidFill>
                  <a:srgbClr val="000000"/>
                </a:solidFill>
                <a:latin typeface="+mj-lt"/>
                <a:ea typeface="仿宋" panose="02010609060101010101" pitchFamily="49" charset="-122"/>
              </a:rPr>
              <a:t>学生情况管理问题。</a:t>
            </a:r>
            <a:r>
              <a:rPr kumimoji="1" lang="zh-CN" altLang="en-US" sz="2000" b="1" dirty="0" smtClean="0">
                <a:latin typeface="+mj-lt"/>
                <a:ea typeface="仿宋" panose="02010609060101010101" pitchFamily="49" charset="-122"/>
              </a:rPr>
              <a:t> </a:t>
            </a:r>
          </a:p>
        </p:txBody>
      </p:sp>
      <p:grpSp>
        <p:nvGrpSpPr>
          <p:cNvPr id="12368" name="Group 38"/>
          <p:cNvGrpSpPr>
            <a:grpSpLocks/>
          </p:cNvGrpSpPr>
          <p:nvPr/>
        </p:nvGrpSpPr>
        <p:grpSpPr bwMode="auto">
          <a:xfrm>
            <a:off x="107950" y="700088"/>
            <a:ext cx="4032250" cy="496887"/>
            <a:chOff x="68" y="441"/>
            <a:chExt cx="2540" cy="313"/>
          </a:xfrm>
        </p:grpSpPr>
        <p:sp>
          <p:nvSpPr>
            <p:cNvPr id="12369" name="Text Box 39"/>
            <p:cNvSpPr txBox="1">
              <a:spLocks noChangeArrowheads="1"/>
            </p:cNvSpPr>
            <p:nvPr/>
          </p:nvSpPr>
          <p:spPr bwMode="auto">
            <a:xfrm>
              <a:off x="68" y="441"/>
              <a:ext cx="25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1.1.2  </a:t>
              </a:r>
              <a:r>
                <a:rPr kumimoji="1" lang="zh-CN" altLang="en-US" sz="2200" b="1">
                  <a:solidFill>
                    <a:srgbClr val="3333FF"/>
                  </a:solidFill>
                  <a:latin typeface="Arial" panose="020B0604020202020204" pitchFamily="34" charset="0"/>
                  <a:ea typeface="黑体" panose="02010609060101010101" pitchFamily="49" charset="-122"/>
                </a:rPr>
                <a:t>非数值性问题求解</a:t>
              </a:r>
            </a:p>
          </p:txBody>
        </p:sp>
        <p:sp>
          <p:nvSpPr>
            <p:cNvPr id="12370" name="Rectangle 40"/>
            <p:cNvSpPr>
              <a:spLocks noChangeArrowheads="1"/>
            </p:cNvSpPr>
            <p:nvPr/>
          </p:nvSpPr>
          <p:spPr bwMode="auto">
            <a:xfrm>
              <a:off x="128" y="710"/>
              <a:ext cx="2009"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aphicFrame>
        <p:nvGraphicFramePr>
          <p:cNvPr id="10" name="Group 222"/>
          <p:cNvGraphicFramePr>
            <a:graphicFrameLocks noGrp="1"/>
          </p:cNvGraphicFramePr>
          <p:nvPr/>
        </p:nvGraphicFramePr>
        <p:xfrm>
          <a:off x="323850" y="1952625"/>
          <a:ext cx="8496300" cy="2346344"/>
        </p:xfrm>
        <a:graphic>
          <a:graphicData uri="http://schemas.openxmlformats.org/drawingml/2006/table">
            <a:tbl>
              <a:tblPr>
                <a:tableStyleId>{BDBED569-4797-4DF1-A0F4-6AAB3CD982D8}</a:tableStyleId>
              </a:tblPr>
              <a:tblGrid>
                <a:gridCol w="942975"/>
                <a:gridCol w="946150"/>
                <a:gridCol w="942975"/>
                <a:gridCol w="942975"/>
                <a:gridCol w="946150"/>
                <a:gridCol w="942975"/>
                <a:gridCol w="942975"/>
                <a:gridCol w="946150"/>
                <a:gridCol w="942975"/>
              </a:tblGrid>
              <a:tr h="335189">
                <a:tc rowSpan="2">
                  <a:txBody>
                    <a:bodyPr/>
                    <a:lstStyle>
                      <a:lvl1pPr>
                        <a:spcBef>
                          <a:spcPct val="20000"/>
                        </a:spcBef>
                        <a:tabLst>
                          <a:tab pos="266700" algn="r"/>
                          <a:tab pos="2636838" algn="ctr"/>
                          <a:tab pos="5273675" algn="r"/>
                        </a:tabLst>
                        <a:defRPr sz="2800">
                          <a:solidFill>
                            <a:schemeClr val="tx1"/>
                          </a:solidFill>
                          <a:latin typeface="Arial" panose="020B0604020202020204" pitchFamily="34" charset="0"/>
                          <a:ea typeface="宋体" panose="02010600030101010101" pitchFamily="2" charset="-122"/>
                        </a:defRPr>
                      </a:lvl1pPr>
                      <a:lvl2pPr>
                        <a:spcBef>
                          <a:spcPct val="20000"/>
                        </a:spcBef>
                        <a:tabLst>
                          <a:tab pos="266700" algn="r"/>
                          <a:tab pos="2636838" algn="ctr"/>
                          <a:tab pos="5273675" algn="r"/>
                        </a:tabLst>
                        <a:defRPr sz="2400">
                          <a:solidFill>
                            <a:schemeClr val="tx1"/>
                          </a:solidFill>
                          <a:latin typeface="Arial" panose="020B0604020202020204" pitchFamily="34" charset="0"/>
                          <a:ea typeface="宋体" panose="02010600030101010101" pitchFamily="2" charset="-122"/>
                        </a:defRPr>
                      </a:lvl2pPr>
                      <a:lvl3pPr>
                        <a:spcBef>
                          <a:spcPct val="20000"/>
                        </a:spcBef>
                        <a:tabLst>
                          <a:tab pos="266700" algn="r"/>
                          <a:tab pos="2636838" algn="ctr"/>
                          <a:tab pos="5273675" algn="r"/>
                        </a:tabLst>
                        <a:defRPr sz="2000">
                          <a:solidFill>
                            <a:schemeClr val="tx1"/>
                          </a:solidFill>
                          <a:latin typeface="Arial" panose="020B0604020202020204" pitchFamily="34" charset="0"/>
                          <a:ea typeface="宋体" panose="02010600030101010101" pitchFamily="2" charset="-122"/>
                        </a:defRPr>
                      </a:lvl3pPr>
                      <a:lvl4pPr>
                        <a:spcBef>
                          <a:spcPct val="20000"/>
                        </a:spcBef>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4pPr>
                      <a:lvl5pPr>
                        <a:spcBef>
                          <a:spcPct val="20000"/>
                        </a:spcBef>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30000"/>
                        </a:spcBef>
                        <a:spcAft>
                          <a:spcPct val="0"/>
                        </a:spcAft>
                        <a:buClrTx/>
                        <a:buSzTx/>
                        <a:buFontTx/>
                        <a:buNone/>
                        <a:tabLst>
                          <a:tab pos="266700" algn="r"/>
                          <a:tab pos="2636838" algn="ctr"/>
                          <a:tab pos="5273675" algn="r"/>
                        </a:tabLst>
                      </a:pPr>
                      <a:r>
                        <a:rPr kumimoji="0" lang="zh-CN" altLang="en-US" sz="1600" b="1" u="none" strike="noStrike" cap="none" normalizeH="0" baseline="0" dirty="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姓名</a:t>
                      </a:r>
                      <a:endParaRPr kumimoji="0" lang="zh-CN" altLang="en-US" sz="1600" b="1" i="0" u="none" strike="noStrike" cap="none" normalizeH="0" baseline="0" dirty="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L="90000" marR="90000" marT="46755" marB="46755" anchor="ctr" horzOverflow="overflow"/>
                </a:tc>
                <a:tc rowSpan="2">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3000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性别</a:t>
                      </a:r>
                      <a:endParaRPr kumimoji="0" lang="zh-CN" altLang="en-US"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L="90000" marR="90000" marT="46755" marB="46755" anchor="ctr" horzOverflow="overflow"/>
                </a:tc>
                <a:tc rowSpan="2">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3000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年龄</a:t>
                      </a:r>
                      <a:endParaRPr kumimoji="0" lang="zh-CN" altLang="en-US"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L="90000" marR="90000" marT="46755" marB="46755" anchor="ctr" horzOverflow="overflow"/>
                </a:tc>
                <a:tc rowSpan="2">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30000"/>
                        </a:spcBef>
                        <a:spcAft>
                          <a:spcPct val="0"/>
                        </a:spcAft>
                        <a:buClrTx/>
                        <a:buSzTx/>
                        <a:buFontTx/>
                        <a:buNone/>
                        <a:tabLst/>
                      </a:pPr>
                      <a:r>
                        <a:rPr kumimoji="0" lang="zh-CN" altLang="en-US" sz="1600" b="1" u="none" strike="noStrike" cap="none" normalizeH="0" baseline="0" dirty="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籍贯</a:t>
                      </a:r>
                      <a:endParaRPr kumimoji="0" lang="zh-CN" altLang="en-US" sz="1600" b="1" i="0" u="none" strike="noStrike" cap="none" normalizeH="0" baseline="0" dirty="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L="90000" marR="90000" marT="46755" marB="46755" anchor="ctr" horzOverflow="overflow"/>
                </a:tc>
                <a:tc rowSpan="2">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30000"/>
                        </a:spcBef>
                        <a:spcAft>
                          <a:spcPct val="0"/>
                        </a:spcAft>
                        <a:buClrTx/>
                        <a:buSzTx/>
                        <a:buFontTx/>
                        <a:buNone/>
                        <a:tabLst/>
                      </a:pPr>
                      <a:r>
                        <a:rPr kumimoji="0" lang="zh-CN" altLang="en-US" sz="1600" b="1" u="none" strike="noStrike" cap="none" normalizeH="0" baseline="0" dirty="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班别</a:t>
                      </a:r>
                      <a:endParaRPr kumimoji="0" lang="zh-CN" altLang="en-US" sz="1600" b="1" i="0" u="none" strike="noStrike" cap="none" normalizeH="0" baseline="0" dirty="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L="90000" marR="90000" marT="46755" marB="46755" anchor="ctr" horzOverflow="overflow"/>
                </a:tc>
                <a:tc gridSpan="4">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dirty="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成绩</a:t>
                      </a:r>
                      <a:endParaRPr kumimoji="0" lang="zh-CN" altLang="en-US" sz="1600" b="1" i="0" u="none" strike="noStrike" cap="none" normalizeH="0" baseline="0" dirty="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3518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数学</a:t>
                      </a:r>
                      <a:endParaRPr kumimoji="0" lang="zh-CN" altLang="en-US"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物理</a:t>
                      </a:r>
                      <a:endParaRPr kumimoji="0" lang="zh-CN" altLang="en-US"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化学</a:t>
                      </a:r>
                      <a:endParaRPr kumimoji="0" lang="zh-CN" altLang="en-US"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外语</a:t>
                      </a:r>
                      <a:endParaRPr kumimoji="0" lang="zh-CN" altLang="en-US"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r>
              <a:tr h="335189">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孙臣</a:t>
                      </a:r>
                      <a:endParaRPr kumimoji="0" lang="zh-CN" altLang="en-US"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男</a:t>
                      </a:r>
                      <a:endParaRPr kumimoji="0" lang="zh-CN" altLang="en-US"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tabLst>
                          <a:tab pos="266700" algn="r"/>
                          <a:tab pos="2636838" algn="ctr"/>
                          <a:tab pos="5273675" algn="r"/>
                        </a:tabLst>
                        <a:defRPr sz="2800">
                          <a:solidFill>
                            <a:schemeClr val="tx1"/>
                          </a:solidFill>
                          <a:latin typeface="Arial" panose="020B0604020202020204" pitchFamily="34" charset="0"/>
                          <a:ea typeface="宋体" panose="02010600030101010101" pitchFamily="2" charset="-122"/>
                        </a:defRPr>
                      </a:lvl1pPr>
                      <a:lvl2pPr>
                        <a:spcBef>
                          <a:spcPct val="20000"/>
                        </a:spcBef>
                        <a:tabLst>
                          <a:tab pos="266700" algn="r"/>
                          <a:tab pos="2636838" algn="ctr"/>
                          <a:tab pos="5273675" algn="r"/>
                        </a:tabLst>
                        <a:defRPr sz="2400">
                          <a:solidFill>
                            <a:schemeClr val="tx1"/>
                          </a:solidFill>
                          <a:latin typeface="Arial" panose="020B0604020202020204" pitchFamily="34" charset="0"/>
                          <a:ea typeface="宋体" panose="02010600030101010101" pitchFamily="2" charset="-122"/>
                        </a:defRPr>
                      </a:lvl2pPr>
                      <a:lvl3pPr>
                        <a:spcBef>
                          <a:spcPct val="20000"/>
                        </a:spcBef>
                        <a:tabLst>
                          <a:tab pos="266700" algn="r"/>
                          <a:tab pos="2636838" algn="ctr"/>
                          <a:tab pos="5273675" algn="r"/>
                        </a:tabLst>
                        <a:defRPr sz="2000">
                          <a:solidFill>
                            <a:schemeClr val="tx1"/>
                          </a:solidFill>
                          <a:latin typeface="Arial" panose="020B0604020202020204" pitchFamily="34" charset="0"/>
                          <a:ea typeface="宋体" panose="02010600030101010101" pitchFamily="2" charset="-122"/>
                        </a:defRPr>
                      </a:lvl3pPr>
                      <a:lvl4pPr>
                        <a:spcBef>
                          <a:spcPct val="20000"/>
                        </a:spcBef>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4pPr>
                      <a:lvl5pPr>
                        <a:spcBef>
                          <a:spcPct val="20000"/>
                        </a:spcBef>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tabLst>
                          <a:tab pos="266700" algn="r"/>
                          <a:tab pos="2636838" algn="ctr"/>
                          <a:tab pos="5273675" algn="r"/>
                        </a:tabLs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838" algn="ctr"/>
                          <a:tab pos="5273675" algn="r"/>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18</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北京</a:t>
                      </a:r>
                      <a:endParaRPr kumimoji="0" lang="zh-CN" altLang="en-US"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dirty="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6003</a:t>
                      </a:r>
                      <a:endParaRPr kumimoji="0" lang="en-US" altLang="zh-CN" sz="1600" b="1" i="0" u="none" strike="noStrike" cap="none" normalizeH="0" baseline="0" dirty="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95</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90</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92</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96</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r>
              <a:tr h="335189">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钱晓</a:t>
                      </a:r>
                      <a:endParaRPr kumimoji="0" lang="zh-CN" altLang="en-US"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女</a:t>
                      </a:r>
                      <a:endParaRPr kumimoji="0" lang="zh-CN" altLang="en-US"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20</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上海</a:t>
                      </a:r>
                      <a:endParaRPr kumimoji="0" lang="zh-CN" altLang="en-US"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dirty="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6002</a:t>
                      </a:r>
                      <a:endParaRPr kumimoji="0" lang="en-US" altLang="zh-CN" sz="1600" b="1" i="0" u="none" strike="noStrike" cap="none" normalizeH="0" baseline="0" dirty="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90</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95</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85</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80</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r>
              <a:tr h="335189">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常依</a:t>
                      </a:r>
                      <a:endParaRPr kumimoji="0" lang="zh-CN" altLang="en-US"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女</a:t>
                      </a:r>
                      <a:endParaRPr kumimoji="0" lang="zh-CN" altLang="en-US"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19</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长沙</a:t>
                      </a:r>
                      <a:endParaRPr kumimoji="0" lang="zh-CN" altLang="en-US"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6004</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85</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90</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80</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dirty="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75</a:t>
                      </a:r>
                      <a:endParaRPr kumimoji="0" lang="en-US" altLang="zh-CN" sz="1600" b="1" i="0" u="none" strike="noStrike" cap="none" normalizeH="0" baseline="0" dirty="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r>
              <a:tr h="335189">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吴伟</a:t>
                      </a:r>
                      <a:endParaRPr kumimoji="0" lang="zh-CN" altLang="en-US"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男</a:t>
                      </a:r>
                      <a:endParaRPr kumimoji="0" lang="zh-CN" altLang="en-US"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19</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湖北</a:t>
                      </a:r>
                      <a:endParaRPr kumimoji="0" lang="zh-CN" altLang="en-US"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6001</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85</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80</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75</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90</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r>
              <a:tr h="335189">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a:t>
                      </a:r>
                      <a:endParaRPr kumimoji="0" lang="en-US" altLang="zh-CN" sz="1600" b="1" i="0" u="none" strike="noStrike" cap="none" normalizeH="0" baseline="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u="none" strike="noStrike" cap="none" normalizeH="0" baseline="0" dirty="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rPr>
                        <a:t>……</a:t>
                      </a:r>
                      <a:endParaRPr kumimoji="0" lang="en-US" altLang="zh-CN" sz="1600" b="1" i="0" u="none" strike="noStrike" cap="none" normalizeH="0" baseline="0" dirty="0" smtClean="0">
                        <a:ln>
                          <a:noFill/>
                        </a:ln>
                        <a:solidFill>
                          <a:srgbClr val="3333FF"/>
                        </a:solidFill>
                        <a:effectLst/>
                        <a:latin typeface="Arial" panose="020B0604020202020204" pitchFamily="34" charset="0"/>
                        <a:ea typeface="楷体" panose="02010609060101010101" pitchFamily="49" charset="-122"/>
                        <a:cs typeface="Arial" panose="020B0604020202020204" pitchFamily="34" charset="0"/>
                      </a:endParaRPr>
                    </a:p>
                  </a:txBody>
                  <a:tcPr marT="45676" marB="45676" horzOverflow="overflow"/>
                </a:tc>
              </a:tr>
            </a:tbl>
          </a:graphicData>
        </a:graphic>
      </p:graphicFrame>
      <p:sp>
        <p:nvSpPr>
          <p:cNvPr id="11" name="Text Box 211"/>
          <p:cNvSpPr txBox="1">
            <a:spLocks noChangeArrowheads="1"/>
          </p:cNvSpPr>
          <p:nvPr/>
        </p:nvSpPr>
        <p:spPr bwMode="auto">
          <a:xfrm>
            <a:off x="250825" y="4697413"/>
            <a:ext cx="8642350" cy="1019175"/>
          </a:xfrm>
          <a:prstGeom prst="rect">
            <a:avLst/>
          </a:prstGeom>
          <a:gradFill rotWithShape="1">
            <a:gsLst>
              <a:gs pos="0">
                <a:srgbClr val="A50021">
                  <a:gamma/>
                  <a:shade val="0"/>
                  <a:invGamma/>
                </a:srgbClr>
              </a:gs>
              <a:gs pos="50000">
                <a:srgbClr val="A50021"/>
              </a:gs>
              <a:gs pos="100000">
                <a:srgbClr val="A50021">
                  <a:gamma/>
                  <a:shade val="0"/>
                  <a:invGamma/>
                </a:srgbClr>
              </a:gs>
            </a:gsLst>
            <a:lin ang="5400000" scaled="1"/>
          </a:gradFill>
          <a:ln w="57150">
            <a:solidFill>
              <a:srgbClr val="FF0000"/>
            </a:solidFill>
            <a:miter lim="800000"/>
            <a:headEnd/>
            <a:tailEnd/>
          </a:ln>
          <a:effectLst/>
        </p:spPr>
        <p:txBody>
          <a:bodyPr lIns="180000" tIns="108000" rIns="180000" bIns="108000" anchor="ctr">
            <a:spAutoFit/>
          </a:bodyPr>
          <a:lstStyle/>
          <a:p>
            <a:pPr algn="just" eaLnBrk="1" hangingPunct="1">
              <a:lnSpc>
                <a:spcPct val="130000"/>
              </a:lnSpc>
              <a:defRPr/>
            </a:pPr>
            <a:r>
              <a:rPr kumimoji="1" lang="en-US" altLang="zh-CN" sz="2000" b="1" dirty="0">
                <a:solidFill>
                  <a:srgbClr val="FFFF00"/>
                </a:solidFill>
                <a:latin typeface="+mj-lt"/>
                <a:ea typeface="楷体" panose="02010609060101010101" pitchFamily="49" charset="-122"/>
              </a:rPr>
              <a:t>        </a:t>
            </a:r>
            <a:r>
              <a:rPr kumimoji="1" lang="zh-CN" altLang="en-US" sz="2000" b="1" dirty="0">
                <a:solidFill>
                  <a:srgbClr val="FFFF00"/>
                </a:solidFill>
                <a:latin typeface="+mj-lt"/>
                <a:ea typeface="楷体" panose="02010609060101010101" pitchFamily="49" charset="-122"/>
              </a:rPr>
              <a:t>在这种数据结构中，计算机处理的数据之间存在的是一种“一个对一个”的简单线性关系，称为线性数据结构。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dissolve">
                                      <p:cBhvr>
                                        <p:cTn id="16" dur="500"/>
                                        <p:tgtEl>
                                          <p:spTgt spid="11"/>
                                        </p:tgtEl>
                                      </p:cBhvr>
                                    </p:animEffect>
                                  </p:childTnLst>
                                  <p:subTnLst>
                                    <p:audio>
                                      <p:cMediaNode>
                                        <p:cTn display="0" masterRel="sameClick">
                                          <p:stCondLst>
                                            <p:cond evt="begin" delay="0">
                                              <p:tn val="14"/>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11" grpId="0" animBg="1"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6" name="组合 1"/>
          <p:cNvGrpSpPr>
            <a:grpSpLocks/>
          </p:cNvGrpSpPr>
          <p:nvPr/>
        </p:nvGrpSpPr>
        <p:grpSpPr bwMode="auto">
          <a:xfrm>
            <a:off x="34925" y="92075"/>
            <a:ext cx="7632700" cy="1746250"/>
            <a:chOff x="34925" y="92075"/>
            <a:chExt cx="7632700" cy="1746250"/>
          </a:xfrm>
        </p:grpSpPr>
        <p:grpSp>
          <p:nvGrpSpPr>
            <p:cNvPr id="77833" name="组合 2"/>
            <p:cNvGrpSpPr>
              <a:grpSpLocks/>
            </p:cNvGrpSpPr>
            <p:nvPr/>
          </p:nvGrpSpPr>
          <p:grpSpPr bwMode="auto">
            <a:xfrm>
              <a:off x="34925" y="92075"/>
              <a:ext cx="7632700" cy="1104900"/>
              <a:chOff x="34925" y="92075"/>
              <a:chExt cx="7632700" cy="1104900"/>
            </a:xfrm>
          </p:grpSpPr>
          <p:grpSp>
            <p:nvGrpSpPr>
              <p:cNvPr id="77837" name="Group 36"/>
              <p:cNvGrpSpPr>
                <a:grpSpLocks/>
              </p:cNvGrpSpPr>
              <p:nvPr/>
            </p:nvGrpSpPr>
            <p:grpSpPr bwMode="auto">
              <a:xfrm>
                <a:off x="107950" y="700088"/>
                <a:ext cx="2563813" cy="496887"/>
                <a:chOff x="113" y="441"/>
                <a:chExt cx="1615" cy="313"/>
              </a:xfrm>
            </p:grpSpPr>
            <p:sp>
              <p:nvSpPr>
                <p:cNvPr id="77841"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1.4.3  </a:t>
                  </a:r>
                  <a:r>
                    <a:rPr kumimoji="1" lang="zh-CN" altLang="en-US" sz="2200" b="1">
                      <a:solidFill>
                        <a:srgbClr val="3333FF"/>
                      </a:solidFill>
                      <a:latin typeface="Arial" panose="020B0604020202020204" pitchFamily="34" charset="0"/>
                      <a:ea typeface="黑体" panose="02010609060101010101" pitchFamily="49" charset="-122"/>
                    </a:rPr>
                    <a:t>算法分析</a:t>
                  </a:r>
                </a:p>
              </p:txBody>
            </p:sp>
            <p:sp>
              <p:nvSpPr>
                <p:cNvPr id="77842"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77838" name="组合 4"/>
              <p:cNvGrpSpPr>
                <a:grpSpLocks/>
              </p:cNvGrpSpPr>
              <p:nvPr/>
            </p:nvGrpSpPr>
            <p:grpSpPr bwMode="auto">
              <a:xfrm>
                <a:off x="34925" y="92075"/>
                <a:ext cx="7632700" cy="457200"/>
                <a:chOff x="34925" y="92075"/>
                <a:chExt cx="7632700" cy="457200"/>
              </a:xfrm>
            </p:grpSpPr>
            <p:sp>
              <p:nvSpPr>
                <p:cNvPr id="77839"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7840"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77834" name="Group 11"/>
            <p:cNvGrpSpPr>
              <a:grpSpLocks/>
            </p:cNvGrpSpPr>
            <p:nvPr/>
          </p:nvGrpSpPr>
          <p:grpSpPr bwMode="auto">
            <a:xfrm>
              <a:off x="250825" y="1341438"/>
              <a:ext cx="3527425" cy="496887"/>
              <a:chOff x="113" y="441"/>
              <a:chExt cx="1440" cy="313"/>
            </a:xfrm>
          </p:grpSpPr>
          <p:sp>
            <p:nvSpPr>
              <p:cNvPr id="77835" name="Text Box 12"/>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算法的时间复杂度</a:t>
                </a:r>
              </a:p>
            </p:txBody>
          </p:sp>
          <p:sp>
            <p:nvSpPr>
              <p:cNvPr id="12" name="Rectangle 13"/>
              <p:cNvSpPr>
                <a:spLocks noChangeArrowheads="1"/>
              </p:cNvSpPr>
              <p:nvPr/>
            </p:nvSpPr>
            <p:spPr bwMode="auto">
              <a:xfrm>
                <a:off x="173" y="710"/>
                <a:ext cx="1328" cy="44"/>
              </a:xfrm>
              <a:prstGeom prst="rect">
                <a:avLst/>
              </a:prstGeom>
              <a:gradFill rotWithShape="0">
                <a:gsLst>
                  <a:gs pos="0">
                    <a:srgbClr val="FF9900"/>
                  </a:gs>
                  <a:gs pos="100000">
                    <a:srgbClr val="FF9900">
                      <a:gamma/>
                      <a:tint val="0"/>
                      <a:invGamma/>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ffectLst>
                    <a:outerShdw blurRad="38100" dist="38100" dir="2700000" algn="tl">
                      <a:srgbClr val="000000">
                        <a:alpha val="43137"/>
                      </a:srgbClr>
                    </a:outerShdw>
                  </a:effectLst>
                </a:endParaRPr>
              </a:p>
            </p:txBody>
          </p:sp>
        </p:grpSp>
      </p:grpSp>
      <p:sp>
        <p:nvSpPr>
          <p:cNvPr id="24" name="Text Box 16"/>
          <p:cNvSpPr txBox="1">
            <a:spLocks noChangeArrowheads="1"/>
          </p:cNvSpPr>
          <p:nvPr/>
        </p:nvSpPr>
        <p:spPr bwMode="auto">
          <a:xfrm>
            <a:off x="179388" y="1989138"/>
            <a:ext cx="8785225"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b="1" dirty="0">
                <a:solidFill>
                  <a:srgbClr val="339933"/>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lang="zh-CN" altLang="zh-CN" sz="2000" b="1" dirty="0">
                <a:latin typeface="Arial" panose="020B0604020202020204" pitchFamily="34" charset="0"/>
                <a:ea typeface="仿宋" panose="02010609060101010101" pitchFamily="49" charset="-122"/>
                <a:cs typeface="Arial" panose="020B0604020202020204" pitchFamily="34" charset="0"/>
              </a:rPr>
              <a:t>常见的时间复杂度按数量级递增排列依次为：常量</a:t>
            </a:r>
            <a:r>
              <a:rPr lang="zh-CN" altLang="zh-CN" sz="2000" b="1" dirty="0" smtClean="0">
                <a:latin typeface="Arial" panose="020B0604020202020204" pitchFamily="34" charset="0"/>
                <a:ea typeface="仿宋" panose="02010609060101010101" pitchFamily="49" charset="-122"/>
                <a:cs typeface="Arial" panose="020B0604020202020204" pitchFamily="34" charset="0"/>
              </a:rPr>
              <a:t>阶</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O(1</a:t>
            </a:r>
            <a:r>
              <a:rPr lang="en-US" altLang="zh-CN" sz="2000" b="1" dirty="0">
                <a:latin typeface="Arial" panose="020B0604020202020204" pitchFamily="34" charset="0"/>
                <a:ea typeface="仿宋" panose="02010609060101010101" pitchFamily="49" charset="-122"/>
                <a:cs typeface="Arial" panose="020B0604020202020204" pitchFamily="34" charset="0"/>
              </a:rPr>
              <a:t>)</a:t>
            </a:r>
            <a:r>
              <a:rPr lang="zh-CN" altLang="zh-CN" sz="2000" b="1" dirty="0">
                <a:latin typeface="Arial" panose="020B0604020202020204" pitchFamily="34" charset="0"/>
                <a:ea typeface="仿宋" panose="02010609060101010101" pitchFamily="49" charset="-122"/>
                <a:cs typeface="Arial" panose="020B0604020202020204" pitchFamily="34" charset="0"/>
              </a:rPr>
              <a:t>、对数</a:t>
            </a:r>
            <a:r>
              <a:rPr lang="zh-CN" altLang="zh-CN" sz="2000" b="1" dirty="0" smtClean="0">
                <a:latin typeface="Arial" panose="020B0604020202020204" pitchFamily="34" charset="0"/>
                <a:ea typeface="仿宋" panose="02010609060101010101" pitchFamily="49" charset="-122"/>
                <a:cs typeface="Arial" panose="020B0604020202020204" pitchFamily="34" charset="0"/>
              </a:rPr>
              <a:t>阶</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O(log</a:t>
            </a:r>
            <a:r>
              <a:rPr lang="en-US" altLang="zh-CN" sz="2000" b="1" baseline="-25000" dirty="0" smtClean="0">
                <a:latin typeface="Arial" panose="020B0604020202020204" pitchFamily="34" charset="0"/>
                <a:ea typeface="仿宋" panose="02010609060101010101" pitchFamily="49" charset="-122"/>
                <a:cs typeface="Arial" panose="020B0604020202020204" pitchFamily="34" charset="0"/>
              </a:rPr>
              <a:t>2</a:t>
            </a:r>
            <a:r>
              <a:rPr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lang="en-US" altLang="zh-CN" sz="2000" b="1" dirty="0">
                <a:latin typeface="Arial" panose="020B0604020202020204" pitchFamily="34" charset="0"/>
                <a:ea typeface="仿宋" panose="02010609060101010101" pitchFamily="49" charset="-122"/>
                <a:cs typeface="Arial" panose="020B0604020202020204" pitchFamily="34" charset="0"/>
              </a:rPr>
              <a:t>)</a:t>
            </a:r>
            <a:r>
              <a:rPr lang="zh-CN" altLang="zh-CN" sz="2000" b="1" dirty="0">
                <a:latin typeface="Arial" panose="020B0604020202020204" pitchFamily="34" charset="0"/>
                <a:ea typeface="仿宋" panose="02010609060101010101" pitchFamily="49" charset="-122"/>
                <a:cs typeface="Arial" panose="020B0604020202020204" pitchFamily="34" charset="0"/>
              </a:rPr>
              <a:t>、线性</a:t>
            </a:r>
            <a:r>
              <a:rPr lang="zh-CN" altLang="zh-CN" sz="2000" b="1" dirty="0" smtClean="0">
                <a:latin typeface="Arial" panose="020B0604020202020204" pitchFamily="34" charset="0"/>
                <a:ea typeface="仿宋" panose="02010609060101010101" pitchFamily="49" charset="-122"/>
                <a:cs typeface="Arial" panose="020B0604020202020204" pitchFamily="34" charset="0"/>
              </a:rPr>
              <a:t>阶</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O(n</a:t>
            </a:r>
            <a:r>
              <a:rPr lang="en-US" altLang="zh-CN" sz="2000" b="1" dirty="0">
                <a:latin typeface="Arial" panose="020B0604020202020204" pitchFamily="34" charset="0"/>
                <a:ea typeface="仿宋" panose="02010609060101010101" pitchFamily="49" charset="-122"/>
                <a:cs typeface="Arial" panose="020B0604020202020204" pitchFamily="34" charset="0"/>
              </a:rPr>
              <a:t>)</a:t>
            </a:r>
            <a:r>
              <a:rPr lang="zh-CN" altLang="zh-CN" sz="2000" b="1" dirty="0">
                <a:latin typeface="Arial" panose="020B0604020202020204" pitchFamily="34" charset="0"/>
                <a:ea typeface="仿宋" panose="02010609060101010101" pitchFamily="49" charset="-122"/>
                <a:cs typeface="Arial" panose="020B0604020202020204" pitchFamily="34" charset="0"/>
              </a:rPr>
              <a:t>、线性对数</a:t>
            </a:r>
            <a:r>
              <a:rPr lang="zh-CN" altLang="zh-CN" sz="2000" b="1" dirty="0" smtClean="0">
                <a:latin typeface="Arial" panose="020B0604020202020204" pitchFamily="34" charset="0"/>
                <a:ea typeface="仿宋" panose="02010609060101010101" pitchFamily="49" charset="-122"/>
                <a:cs typeface="Arial" panose="020B0604020202020204" pitchFamily="34" charset="0"/>
              </a:rPr>
              <a:t>阶</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O(nlog</a:t>
            </a:r>
            <a:r>
              <a:rPr lang="en-US" altLang="zh-CN" sz="2000" b="1" baseline="-25000" dirty="0" smtClean="0">
                <a:latin typeface="Arial" panose="020B0604020202020204" pitchFamily="34" charset="0"/>
                <a:ea typeface="仿宋" panose="02010609060101010101" pitchFamily="49" charset="-122"/>
                <a:cs typeface="Arial" panose="020B0604020202020204" pitchFamily="34" charset="0"/>
              </a:rPr>
              <a:t>2</a:t>
            </a:r>
            <a:r>
              <a:rPr lang="en-US" altLang="zh-CN" sz="2000" b="1" dirty="0" smtClean="0">
                <a:latin typeface="Arial" panose="020B0604020202020204" pitchFamily="34" charset="0"/>
                <a:ea typeface="仿宋" panose="02010609060101010101" pitchFamily="49" charset="-122"/>
                <a:cs typeface="Arial" panose="020B0604020202020204" pitchFamily="34" charset="0"/>
              </a:rPr>
              <a:t>n</a:t>
            </a:r>
            <a:r>
              <a:rPr lang="en-US" altLang="zh-CN" sz="2000" b="1" dirty="0">
                <a:latin typeface="Arial" panose="020B0604020202020204" pitchFamily="34" charset="0"/>
                <a:ea typeface="仿宋" panose="02010609060101010101" pitchFamily="49" charset="-122"/>
                <a:cs typeface="Arial" panose="020B0604020202020204" pitchFamily="34" charset="0"/>
              </a:rPr>
              <a:t>)</a:t>
            </a:r>
            <a:r>
              <a:rPr lang="zh-CN" altLang="zh-CN" sz="2000" b="1" dirty="0">
                <a:latin typeface="Arial" panose="020B0604020202020204" pitchFamily="34" charset="0"/>
                <a:ea typeface="仿宋" panose="02010609060101010101" pitchFamily="49" charset="-122"/>
                <a:cs typeface="Arial" panose="020B0604020202020204" pitchFamily="34" charset="0"/>
              </a:rPr>
              <a:t>、平方</a:t>
            </a:r>
            <a:r>
              <a:rPr lang="zh-CN" altLang="zh-CN" sz="2000" b="1" dirty="0" smtClean="0">
                <a:latin typeface="Arial" panose="020B0604020202020204" pitchFamily="34" charset="0"/>
                <a:ea typeface="仿宋" panose="02010609060101010101" pitchFamily="49" charset="-122"/>
                <a:cs typeface="Arial" panose="020B0604020202020204" pitchFamily="34" charset="0"/>
              </a:rPr>
              <a:t>阶</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O(n</a:t>
            </a:r>
            <a:r>
              <a:rPr lang="en-US" altLang="zh-CN" sz="2000" b="1" baseline="30000" dirty="0" smtClean="0">
                <a:latin typeface="Arial" panose="020B0604020202020204" pitchFamily="34" charset="0"/>
                <a:ea typeface="仿宋" panose="02010609060101010101" pitchFamily="49" charset="-122"/>
                <a:cs typeface="Arial" panose="020B0604020202020204" pitchFamily="34" charset="0"/>
              </a:rPr>
              <a:t>2</a:t>
            </a:r>
            <a:r>
              <a:rPr lang="en-US" altLang="zh-CN" sz="2000" b="1" dirty="0">
                <a:latin typeface="Arial" panose="020B0604020202020204" pitchFamily="34" charset="0"/>
                <a:ea typeface="仿宋" panose="02010609060101010101" pitchFamily="49" charset="-122"/>
                <a:cs typeface="Arial" panose="020B0604020202020204" pitchFamily="34" charset="0"/>
              </a:rPr>
              <a:t>)</a:t>
            </a:r>
            <a:r>
              <a:rPr lang="zh-CN" altLang="zh-CN" sz="2000" b="1" dirty="0">
                <a:latin typeface="Arial" panose="020B0604020202020204" pitchFamily="34" charset="0"/>
                <a:ea typeface="仿宋" panose="02010609060101010101" pitchFamily="49" charset="-122"/>
                <a:cs typeface="Arial" panose="020B0604020202020204" pitchFamily="34" charset="0"/>
              </a:rPr>
              <a:t>、立方</a:t>
            </a:r>
            <a:r>
              <a:rPr lang="zh-CN" altLang="zh-CN" sz="2000" b="1" dirty="0" smtClean="0">
                <a:latin typeface="Arial" panose="020B0604020202020204" pitchFamily="34" charset="0"/>
                <a:ea typeface="仿宋" panose="02010609060101010101" pitchFamily="49" charset="-122"/>
                <a:cs typeface="Arial" panose="020B0604020202020204" pitchFamily="34" charset="0"/>
              </a:rPr>
              <a:t>阶</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O(n</a:t>
            </a:r>
            <a:r>
              <a:rPr lang="en-US" altLang="zh-CN" sz="2000" b="1" baseline="30000" dirty="0" smtClean="0">
                <a:latin typeface="Arial" panose="020B0604020202020204" pitchFamily="34" charset="0"/>
                <a:ea typeface="仿宋" panose="02010609060101010101" pitchFamily="49" charset="-122"/>
                <a:cs typeface="Arial" panose="020B0604020202020204" pitchFamily="34" charset="0"/>
              </a:rPr>
              <a:t>3</a:t>
            </a:r>
            <a:r>
              <a:rPr lang="en-US" altLang="zh-CN" sz="2000" b="1" dirty="0">
                <a:latin typeface="Arial" panose="020B0604020202020204" pitchFamily="34" charset="0"/>
                <a:ea typeface="仿宋" panose="02010609060101010101" pitchFamily="49" charset="-122"/>
                <a:cs typeface="Arial" panose="020B0604020202020204" pitchFamily="34" charset="0"/>
              </a:rPr>
              <a:t>)</a:t>
            </a:r>
            <a:r>
              <a:rPr lang="zh-CN" altLang="zh-CN" sz="2000" b="1" dirty="0">
                <a:latin typeface="Arial" panose="020B0604020202020204" pitchFamily="34" charset="0"/>
                <a:ea typeface="仿宋" panose="02010609060101010101" pitchFamily="49" charset="-122"/>
                <a:cs typeface="Arial" panose="020B0604020202020204" pitchFamily="34" charset="0"/>
              </a:rPr>
              <a:t>、</a:t>
            </a:r>
            <a:r>
              <a:rPr lang="en-US" altLang="zh-CN" sz="2000" b="1" dirty="0">
                <a:latin typeface="Arial" panose="020B0604020202020204" pitchFamily="34" charset="0"/>
                <a:ea typeface="仿宋" panose="02010609060101010101" pitchFamily="49" charset="-122"/>
                <a:cs typeface="Arial" panose="020B0604020202020204" pitchFamily="34" charset="0"/>
              </a:rPr>
              <a:t>…</a:t>
            </a:r>
            <a:r>
              <a:rPr lang="zh-CN" altLang="zh-CN" sz="2000" b="1" dirty="0">
                <a:latin typeface="Arial" panose="020B0604020202020204" pitchFamily="34" charset="0"/>
                <a:ea typeface="仿宋" panose="02010609060101010101" pitchFamily="49" charset="-122"/>
                <a:cs typeface="Arial" panose="020B0604020202020204" pitchFamily="34" charset="0"/>
              </a:rPr>
              <a:t>、</a:t>
            </a:r>
            <a:r>
              <a:rPr lang="en-US" altLang="zh-CN" sz="2000" b="1" dirty="0" smtClean="0">
                <a:latin typeface="Arial" panose="020B0604020202020204" pitchFamily="34" charset="0"/>
                <a:ea typeface="仿宋" panose="02010609060101010101" pitchFamily="49" charset="-122"/>
                <a:cs typeface="Arial" panose="020B0604020202020204" pitchFamily="34" charset="0"/>
              </a:rPr>
              <a:t>k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次</a:t>
            </a:r>
            <a:r>
              <a:rPr lang="zh-CN" altLang="zh-CN" sz="2000" b="1" dirty="0">
                <a:latin typeface="Arial" panose="020B0604020202020204" pitchFamily="34" charset="0"/>
                <a:ea typeface="仿宋" panose="02010609060101010101" pitchFamily="49" charset="-122"/>
                <a:cs typeface="Arial" panose="020B0604020202020204" pitchFamily="34" charset="0"/>
              </a:rPr>
              <a:t>方</a:t>
            </a:r>
            <a:r>
              <a:rPr lang="zh-CN" altLang="zh-CN" sz="2000" b="1" dirty="0" smtClean="0">
                <a:latin typeface="Arial" panose="020B0604020202020204" pitchFamily="34" charset="0"/>
                <a:ea typeface="仿宋" panose="02010609060101010101" pitchFamily="49" charset="-122"/>
                <a:cs typeface="Arial" panose="020B0604020202020204" pitchFamily="34" charset="0"/>
              </a:rPr>
              <a:t>阶</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O(</a:t>
            </a:r>
            <a:r>
              <a:rPr lang="en-US" altLang="zh-CN" sz="2000" b="1" dirty="0" err="1" smtClean="0">
                <a:latin typeface="Arial" panose="020B0604020202020204" pitchFamily="34" charset="0"/>
                <a:ea typeface="仿宋" panose="02010609060101010101" pitchFamily="49" charset="-122"/>
                <a:cs typeface="Arial" panose="020B0604020202020204" pitchFamily="34" charset="0"/>
              </a:rPr>
              <a:t>n</a:t>
            </a:r>
            <a:r>
              <a:rPr lang="en-US" altLang="zh-CN" sz="2000" b="1" baseline="30000" dirty="0" err="1" smtClean="0">
                <a:latin typeface="Arial" panose="020B0604020202020204" pitchFamily="34" charset="0"/>
                <a:ea typeface="仿宋" panose="02010609060101010101" pitchFamily="49" charset="-122"/>
                <a:cs typeface="Arial" panose="020B0604020202020204" pitchFamily="34" charset="0"/>
              </a:rPr>
              <a:t>k</a:t>
            </a:r>
            <a:r>
              <a:rPr lang="en-US" altLang="zh-CN" sz="2000" b="1" dirty="0">
                <a:latin typeface="Arial" panose="020B0604020202020204" pitchFamily="34" charset="0"/>
                <a:ea typeface="仿宋" panose="02010609060101010101" pitchFamily="49" charset="-122"/>
                <a:cs typeface="Arial" panose="020B0604020202020204" pitchFamily="34" charset="0"/>
              </a:rPr>
              <a:t>)</a:t>
            </a:r>
            <a:r>
              <a:rPr lang="zh-CN" altLang="zh-CN" sz="2000" b="1" dirty="0">
                <a:latin typeface="Arial" panose="020B0604020202020204" pitchFamily="34" charset="0"/>
                <a:ea typeface="仿宋" panose="02010609060101010101" pitchFamily="49" charset="-122"/>
                <a:cs typeface="Arial" panose="020B0604020202020204" pitchFamily="34" charset="0"/>
              </a:rPr>
              <a:t>、指数</a:t>
            </a:r>
            <a:r>
              <a:rPr lang="zh-CN" altLang="zh-CN" sz="2000" b="1" dirty="0" smtClean="0">
                <a:latin typeface="Arial" panose="020B0604020202020204" pitchFamily="34" charset="0"/>
                <a:ea typeface="仿宋" panose="02010609060101010101" pitchFamily="49" charset="-122"/>
                <a:cs typeface="Arial" panose="020B0604020202020204" pitchFamily="34" charset="0"/>
              </a:rPr>
              <a:t>阶</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O(2</a:t>
            </a:r>
            <a:r>
              <a:rPr lang="en-US" altLang="zh-CN" sz="2000" b="1" baseline="30000" dirty="0" smtClean="0">
                <a:latin typeface="Arial" panose="020B0604020202020204" pitchFamily="34" charset="0"/>
                <a:ea typeface="仿宋" panose="02010609060101010101" pitchFamily="49" charset="-122"/>
                <a:cs typeface="Arial" panose="020B0604020202020204" pitchFamily="34" charset="0"/>
              </a:rPr>
              <a:t>n</a:t>
            </a:r>
            <a:r>
              <a:rPr lang="en-US" altLang="zh-CN" sz="2000" b="1" dirty="0" smtClean="0">
                <a:latin typeface="Arial" panose="020B0604020202020204" pitchFamily="34" charset="0"/>
                <a:ea typeface="仿宋" panose="02010609060101010101" pitchFamily="49" charset="-122"/>
                <a:cs typeface="Arial" panose="020B0604020202020204" pitchFamily="34" charset="0"/>
              </a:rPr>
              <a:t>) </a:t>
            </a:r>
            <a:r>
              <a:rPr lang="zh-CN" altLang="zh-CN" sz="2000" b="1" dirty="0" smtClean="0">
                <a:latin typeface="Arial" panose="020B0604020202020204" pitchFamily="34" charset="0"/>
                <a:ea typeface="仿宋" panose="02010609060101010101" pitchFamily="49" charset="-122"/>
                <a:cs typeface="Arial" panose="020B0604020202020204" pitchFamily="34" charset="0"/>
              </a:rPr>
              <a:t>等</a:t>
            </a:r>
            <a:r>
              <a:rPr lang="zh-CN" altLang="zh-CN" sz="2000" b="1" dirty="0">
                <a:latin typeface="Arial" panose="020B0604020202020204" pitchFamily="34" charset="0"/>
                <a:ea typeface="仿宋" panose="02010609060101010101" pitchFamily="49" charset="-122"/>
                <a:cs typeface="Arial" panose="020B0604020202020204" pitchFamily="34" charset="0"/>
              </a:rPr>
              <a:t>。</a:t>
            </a:r>
            <a:endParaRPr kumimoji="1" lang="zh-CN" altLang="en-US" sz="2000" b="1" dirty="0">
              <a:latin typeface="Arial" panose="020B0604020202020204" pitchFamily="34" charset="0"/>
              <a:ea typeface="仿宋" panose="02010609060101010101" pitchFamily="49" charset="-122"/>
              <a:cs typeface="Arial" panose="020B0604020202020204" pitchFamily="34" charset="0"/>
            </a:endParaRPr>
          </a:p>
        </p:txBody>
      </p:sp>
      <p:sp>
        <p:nvSpPr>
          <p:cNvPr id="27" name="Text Box 16"/>
          <p:cNvSpPr txBox="1">
            <a:spLocks noChangeArrowheads="1"/>
          </p:cNvSpPr>
          <p:nvPr/>
        </p:nvSpPr>
        <p:spPr bwMode="auto">
          <a:xfrm>
            <a:off x="179388" y="3335338"/>
            <a:ext cx="878522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40000"/>
              </a:lnSpc>
              <a:defRPr/>
            </a:pP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en-US" altLang="zh-CN" sz="2000" dirty="0">
                <a:solidFill>
                  <a:srgbClr val="FF0000"/>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平均时间复杂度：在所有可能输入实例均以等概率出现的情况下，算法的期望运行时间称为平均时间复杂度。 </a:t>
            </a:r>
          </a:p>
        </p:txBody>
      </p:sp>
      <p:sp>
        <p:nvSpPr>
          <p:cNvPr id="29" name="Text Box 14"/>
          <p:cNvSpPr txBox="1">
            <a:spLocks noChangeArrowheads="1"/>
          </p:cNvSpPr>
          <p:nvPr/>
        </p:nvSpPr>
        <p:spPr bwMode="auto">
          <a:xfrm>
            <a:off x="179388" y="4241800"/>
            <a:ext cx="878522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40000"/>
              </a:lnSpc>
              <a:defRPr/>
            </a:pPr>
            <a:r>
              <a:rPr kumimoji="1" lang="en-US" altLang="zh-CN" sz="2000" dirty="0">
                <a:solidFill>
                  <a:srgbClr val="FF9900"/>
                </a:solidFill>
                <a:effectLst>
                  <a:outerShdw blurRad="38100" dist="38100" dir="2700000" algn="tl">
                    <a:srgbClr val="C0C0C0"/>
                  </a:outerShdw>
                </a:effectLst>
                <a:latin typeface="Arial" panose="020B0604020202020204" pitchFamily="34" charset="0"/>
                <a:ea typeface="仿宋" panose="02010609060101010101" pitchFamily="49" charset="-122"/>
                <a:cs typeface="Arial" panose="020B0604020202020204" pitchFamily="34" charset="0"/>
              </a:rPr>
              <a:t>        </a:t>
            </a:r>
            <a:r>
              <a:rPr kumimoji="1" lang="en-US" altLang="zh-CN" sz="2000" dirty="0">
                <a:solidFill>
                  <a:srgbClr val="3333FF"/>
                </a:solidFill>
                <a:latin typeface="Arial" panose="020B0604020202020204" pitchFamily="34" charset="0"/>
                <a:ea typeface="仿宋" panose="02010609060101010101" pitchFamily="49" charset="-122"/>
                <a:cs typeface="Arial" panose="020B0604020202020204" pitchFamily="34" charset="0"/>
              </a:rPr>
              <a:t>●</a:t>
            </a:r>
            <a:r>
              <a:rPr kumimoji="1" lang="en-US" altLang="zh-CN" sz="2000" b="1" dirty="0">
                <a:latin typeface="Arial" panose="020B0604020202020204" pitchFamily="34" charset="0"/>
                <a:ea typeface="仿宋" panose="02010609060101010101" pitchFamily="49" charset="-122"/>
                <a:cs typeface="Arial" panose="020B0604020202020204" pitchFamily="34" charset="0"/>
              </a:rPr>
              <a:t> </a:t>
            </a:r>
            <a:r>
              <a:rPr kumimoji="1" lang="zh-CN" altLang="en-US" sz="2000" b="1" dirty="0">
                <a:latin typeface="Arial" panose="020B0604020202020204" pitchFamily="34" charset="0"/>
                <a:ea typeface="仿宋" panose="02010609060101010101" pitchFamily="49" charset="-122"/>
                <a:cs typeface="Arial" panose="020B0604020202020204" pitchFamily="34" charset="0"/>
              </a:rPr>
              <a:t>最坏时间复杂度：最坏情况下的时间复杂度称为最坏时间复杂度。一般不特别说明，讨论的时间复杂度均是最坏情况下的时间复杂度。 </a:t>
            </a:r>
          </a:p>
        </p:txBody>
      </p:sp>
      <p:grpSp>
        <p:nvGrpSpPr>
          <p:cNvPr id="30" name="Group 25"/>
          <p:cNvGrpSpPr>
            <a:grpSpLocks/>
          </p:cNvGrpSpPr>
          <p:nvPr/>
        </p:nvGrpSpPr>
        <p:grpSpPr bwMode="auto">
          <a:xfrm>
            <a:off x="1884217" y="5453063"/>
            <a:ext cx="7008957" cy="1296987"/>
            <a:chOff x="158" y="2296"/>
            <a:chExt cx="5444" cy="1355"/>
          </a:xfrm>
        </p:grpSpPr>
        <p:sp>
          <p:nvSpPr>
            <p:cNvPr id="31" name="AutoShape 26"/>
            <p:cNvSpPr>
              <a:spLocks noChangeArrowheads="1"/>
            </p:cNvSpPr>
            <p:nvPr/>
          </p:nvSpPr>
          <p:spPr bwMode="auto">
            <a:xfrm flipH="1" flipV="1">
              <a:off x="158" y="2296"/>
              <a:ext cx="5444" cy="1355"/>
            </a:xfrm>
            <a:prstGeom prst="wedgeRectCallout">
              <a:avLst>
                <a:gd name="adj1" fmla="val -5206"/>
                <a:gd name="adj2" fmla="val 71826"/>
              </a:avLst>
            </a:prstGeom>
            <a:gradFill rotWithShape="0">
              <a:gsLst>
                <a:gs pos="0">
                  <a:srgbClr val="FFCCCC">
                    <a:gamma/>
                    <a:tint val="3922"/>
                    <a:invGamma/>
                  </a:srgbClr>
                </a:gs>
                <a:gs pos="100000">
                  <a:srgbClr val="FFCCCC"/>
                </a:gs>
              </a:gsLst>
              <a:lin ang="2700000" scaled="1"/>
            </a:gradFill>
            <a:ln w="57150">
              <a:solidFill>
                <a:srgbClr val="FF0000"/>
              </a:solidFill>
              <a:miter lim="800000"/>
              <a:headEnd/>
              <a:tailEnd/>
            </a:ln>
            <a:effectLst/>
          </p:spPr>
          <p:txBody>
            <a:bodyPr rot="10800000"/>
            <a:lstStyle/>
            <a:p>
              <a:pPr algn="ctr" eaLnBrk="1" hangingPunct="1">
                <a:lnSpc>
                  <a:spcPct val="140000"/>
                </a:lnSpc>
                <a:defRPr/>
              </a:pPr>
              <a:endParaRPr kumimoji="1" lang="zh-CN" altLang="zh-CN" sz="2000">
                <a:solidFill>
                  <a:srgbClr val="FF3300"/>
                </a:solidFill>
                <a:latin typeface="Arial" panose="020B0604020202020204" pitchFamily="34" charset="0"/>
                <a:ea typeface="楷体" panose="02010609060101010101" pitchFamily="49" charset="-122"/>
                <a:cs typeface="Arial" panose="020B0604020202020204" pitchFamily="34" charset="0"/>
              </a:endParaRPr>
            </a:p>
          </p:txBody>
        </p:sp>
        <p:sp>
          <p:nvSpPr>
            <p:cNvPr id="32" name="Text Box 27"/>
            <p:cNvSpPr txBox="1">
              <a:spLocks noChangeArrowheads="1"/>
            </p:cNvSpPr>
            <p:nvPr/>
          </p:nvSpPr>
          <p:spPr bwMode="auto">
            <a:xfrm>
              <a:off x="260" y="2404"/>
              <a:ext cx="5240" cy="1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tIns="108000">
              <a:spAutoFit/>
            </a:bodyPr>
            <a:lstStyle/>
            <a:p>
              <a:pPr algn="just" eaLnBrk="1" hangingPunct="1">
                <a:lnSpc>
                  <a:spcPct val="140000"/>
                </a:lnSpc>
                <a:defRPr/>
              </a:pPr>
              <a:r>
                <a:rPr kumimoji="1" lang="en-US" altLang="zh-CN" sz="2000" b="1" dirty="0">
                  <a:solidFill>
                    <a:srgbClr val="FF00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0000"/>
                  </a:solidFill>
                  <a:latin typeface="Arial" panose="020B0604020202020204" pitchFamily="34" charset="0"/>
                  <a:ea typeface="楷体" panose="02010609060101010101" pitchFamily="49" charset="-122"/>
                  <a:cs typeface="Arial" panose="020B0604020202020204" pitchFamily="34" charset="0"/>
                </a:rPr>
                <a:t>一般情况下：分析最坏情况以估算算法执行时间的一个上界，这就保证了算法的运行时间不会比任何更长。</a:t>
              </a:r>
              <a:endParaRPr kumimoji="1" lang="zh-CN" altLang="en-US" sz="2000" dirty="0">
                <a:solidFill>
                  <a:srgbClr val="FF0000"/>
                </a:solidFill>
                <a:latin typeface="Arial" panose="020B0604020202020204" pitchFamily="34" charset="0"/>
                <a:ea typeface="楷体" panose="02010609060101010101" pitchFamily="49" charset="-122"/>
                <a:cs typeface="Arial" panose="020B0604020202020204"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slide(fromBottom)">
                                      <p:cBhvr>
                                        <p:cTn id="7" dur="500"/>
                                        <p:tgtEl>
                                          <p:spTgt spid="2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27">
                                            <p:txEl>
                                              <p:pRg st="0" end="0"/>
                                            </p:txEl>
                                          </p:spTgt>
                                        </p:tgtEl>
                                        <p:attrNameLst>
                                          <p:attrName>style.visibility</p:attrName>
                                        </p:attrNameLst>
                                      </p:cBhvr>
                                      <p:to>
                                        <p:strVal val="visible"/>
                                      </p:to>
                                    </p:set>
                                    <p:animEffect transition="in" filter="slide(fromBottom)">
                                      <p:cBhvr>
                                        <p:cTn id="12" dur="500"/>
                                        <p:tgtEl>
                                          <p:spTgt spid="2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9">
                                            <p:txEl>
                                              <p:pRg st="0" end="0"/>
                                            </p:txEl>
                                          </p:spTgt>
                                        </p:tgtEl>
                                        <p:attrNameLst>
                                          <p:attrName>style.visibility</p:attrName>
                                        </p:attrNameLst>
                                      </p:cBhvr>
                                      <p:to>
                                        <p:strVal val="visible"/>
                                      </p:to>
                                    </p:set>
                                    <p:animEffect transition="in" filter="slide(fromBottom)">
                                      <p:cBhvr>
                                        <p:cTn id="17" dur="500"/>
                                        <p:tgtEl>
                                          <p:spTgt spid="29">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ntr" presetSubtype="9"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strips(upLeft)">
                                      <p:cBhvr>
                                        <p:cTn id="22" dur="500"/>
                                        <p:tgtEl>
                                          <p:spTgt spid="30"/>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850" name="组合 2"/>
          <p:cNvGrpSpPr>
            <a:grpSpLocks/>
          </p:cNvGrpSpPr>
          <p:nvPr/>
        </p:nvGrpSpPr>
        <p:grpSpPr bwMode="auto">
          <a:xfrm>
            <a:off x="34925" y="92075"/>
            <a:ext cx="7632700" cy="1104900"/>
            <a:chOff x="34925" y="92075"/>
            <a:chExt cx="7632700" cy="1104900"/>
          </a:xfrm>
        </p:grpSpPr>
        <p:grpSp>
          <p:nvGrpSpPr>
            <p:cNvPr id="78857" name="Group 36"/>
            <p:cNvGrpSpPr>
              <a:grpSpLocks/>
            </p:cNvGrpSpPr>
            <p:nvPr/>
          </p:nvGrpSpPr>
          <p:grpSpPr bwMode="auto">
            <a:xfrm>
              <a:off x="107950" y="700088"/>
              <a:ext cx="2563813" cy="496887"/>
              <a:chOff x="113" y="441"/>
              <a:chExt cx="1615" cy="313"/>
            </a:xfrm>
          </p:grpSpPr>
          <p:sp>
            <p:nvSpPr>
              <p:cNvPr id="78861" name="Text Box 7"/>
              <p:cNvSpPr txBox="1">
                <a:spLocks noChangeArrowheads="1"/>
              </p:cNvSpPr>
              <p:nvPr/>
            </p:nvSpPr>
            <p:spPr bwMode="auto">
              <a:xfrm>
                <a:off x="113" y="441"/>
                <a:ext cx="1440" cy="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1.4.3  </a:t>
                </a:r>
                <a:r>
                  <a:rPr kumimoji="1" lang="zh-CN" altLang="en-US" sz="2200" b="1">
                    <a:solidFill>
                      <a:srgbClr val="3333FF"/>
                    </a:solidFill>
                    <a:latin typeface="Arial" panose="020B0604020202020204" pitchFamily="34" charset="0"/>
                    <a:ea typeface="黑体" panose="02010609060101010101" pitchFamily="49" charset="-122"/>
                  </a:rPr>
                  <a:t>算法分析</a:t>
                </a:r>
              </a:p>
            </p:txBody>
          </p:sp>
          <p:sp>
            <p:nvSpPr>
              <p:cNvPr id="78862" name="Rectangle 8"/>
              <p:cNvSpPr>
                <a:spLocks noChangeArrowheads="1"/>
              </p:cNvSpPr>
              <p:nvPr/>
            </p:nvSpPr>
            <p:spPr bwMode="auto">
              <a:xfrm>
                <a:off x="173" y="710"/>
                <a:ext cx="1555"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78858" name="组合 4"/>
            <p:cNvGrpSpPr>
              <a:grpSpLocks/>
            </p:cNvGrpSpPr>
            <p:nvPr/>
          </p:nvGrpSpPr>
          <p:grpSpPr bwMode="auto">
            <a:xfrm>
              <a:off x="34925" y="92075"/>
              <a:ext cx="7632700" cy="457200"/>
              <a:chOff x="34925" y="92075"/>
              <a:chExt cx="7632700" cy="457200"/>
            </a:xfrm>
          </p:grpSpPr>
          <p:sp>
            <p:nvSpPr>
              <p:cNvPr id="78859"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8860"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1.4  </a:t>
                </a:r>
                <a:r>
                  <a:rPr lang="zh-CN" altLang="en-US" sz="2400" b="1">
                    <a:solidFill>
                      <a:srgbClr val="FF0000"/>
                    </a:solidFill>
                    <a:latin typeface="黑体" panose="02010609060101010101" pitchFamily="49" charset="-122"/>
                    <a:ea typeface="黑体" panose="02010609060101010101" pitchFamily="49" charset="-122"/>
                  </a:rPr>
                  <a:t>算法描述及算法分析</a:t>
                </a:r>
              </a:p>
            </p:txBody>
          </p:sp>
        </p:grpSp>
      </p:grpSp>
      <p:grpSp>
        <p:nvGrpSpPr>
          <p:cNvPr id="10" name="Group 11"/>
          <p:cNvGrpSpPr>
            <a:grpSpLocks/>
          </p:cNvGrpSpPr>
          <p:nvPr/>
        </p:nvGrpSpPr>
        <p:grpSpPr bwMode="auto">
          <a:xfrm>
            <a:off x="250825" y="1341438"/>
            <a:ext cx="3527425" cy="496887"/>
            <a:chOff x="113" y="441"/>
            <a:chExt cx="1440" cy="313"/>
          </a:xfrm>
        </p:grpSpPr>
        <p:sp>
          <p:nvSpPr>
            <p:cNvPr id="78855" name="Text Box 12"/>
            <p:cNvSpPr txBox="1">
              <a:spLocks noChangeArrowheads="1"/>
            </p:cNvSpPr>
            <p:nvPr/>
          </p:nvSpPr>
          <p:spPr bwMode="auto">
            <a:xfrm>
              <a:off x="113" y="441"/>
              <a:ext cx="14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30000"/>
                </a:spcBef>
              </a:pPr>
              <a:r>
                <a:rPr kumimoji="1" lang="en-US" altLang="zh-CN" sz="2200">
                  <a:solidFill>
                    <a:srgbClr val="FF9900"/>
                  </a:solidFill>
                  <a:latin typeface="Times New Roman" panose="02020603050405020304" pitchFamily="18" charset="0"/>
                </a:rPr>
                <a:t>● </a:t>
              </a:r>
              <a:r>
                <a:rPr kumimoji="1" lang="zh-CN" altLang="en-US" sz="2200" b="1">
                  <a:solidFill>
                    <a:srgbClr val="FF33CC"/>
                  </a:solidFill>
                  <a:latin typeface="Times New Roman" panose="02020603050405020304" pitchFamily="18" charset="0"/>
                  <a:ea typeface="黑体" panose="02010609060101010101" pitchFamily="49" charset="-122"/>
                </a:rPr>
                <a:t>算法的空间复杂度</a:t>
              </a:r>
            </a:p>
          </p:txBody>
        </p:sp>
        <p:sp>
          <p:nvSpPr>
            <p:cNvPr id="12" name="Rectangle 13"/>
            <p:cNvSpPr>
              <a:spLocks noChangeArrowheads="1"/>
            </p:cNvSpPr>
            <p:nvPr/>
          </p:nvSpPr>
          <p:spPr bwMode="auto">
            <a:xfrm>
              <a:off x="173" y="710"/>
              <a:ext cx="1328" cy="44"/>
            </a:xfrm>
            <a:prstGeom prst="rect">
              <a:avLst/>
            </a:prstGeom>
            <a:gradFill rotWithShape="0">
              <a:gsLst>
                <a:gs pos="0">
                  <a:srgbClr val="FF9900"/>
                </a:gs>
                <a:gs pos="100000">
                  <a:srgbClr val="FF9900">
                    <a:gamma/>
                    <a:tint val="0"/>
                    <a:invGamma/>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ffectLst>
                  <a:outerShdw blurRad="38100" dist="38100" dir="2700000" algn="tl">
                    <a:srgbClr val="000000">
                      <a:alpha val="43137"/>
                    </a:srgbClr>
                  </a:outerShdw>
                </a:effectLst>
              </a:endParaRPr>
            </a:p>
          </p:txBody>
        </p:sp>
      </p:grpSp>
      <p:sp>
        <p:nvSpPr>
          <p:cNvPr id="14" name="Text Box 14"/>
          <p:cNvSpPr txBox="1">
            <a:spLocks noChangeArrowheads="1"/>
          </p:cNvSpPr>
          <p:nvPr/>
        </p:nvSpPr>
        <p:spPr bwMode="auto">
          <a:xfrm>
            <a:off x="179388" y="1979613"/>
            <a:ext cx="878522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40000"/>
              </a:lnSpc>
              <a:defRPr/>
            </a:pPr>
            <a:r>
              <a:rPr kumimoji="1" lang="en-US" altLang="zh-CN" sz="2000" b="1" dirty="0">
                <a:latin typeface="+mj-lt"/>
                <a:ea typeface="仿宋" panose="02010609060101010101" pitchFamily="49" charset="-122"/>
              </a:rPr>
              <a:t>        </a:t>
            </a:r>
            <a:r>
              <a:rPr kumimoji="1" lang="zh-CN" altLang="en-US" sz="2000" b="1" dirty="0">
                <a:latin typeface="+mj-lt"/>
                <a:ea typeface="仿宋" panose="02010609060101010101" pitchFamily="49" charset="-122"/>
              </a:rPr>
              <a:t>一个算法的空间复杂度定义为该算法所耗费的存储空间 </a:t>
            </a:r>
            <a:r>
              <a:rPr kumimoji="1" lang="en-US" altLang="zh-CN" sz="2000" b="1" dirty="0">
                <a:latin typeface="+mj-lt"/>
                <a:ea typeface="仿宋" panose="02010609060101010101" pitchFamily="49" charset="-122"/>
              </a:rPr>
              <a:t>S(n)</a:t>
            </a:r>
            <a:r>
              <a:rPr kumimoji="1" lang="zh-CN" altLang="en-US" sz="2000" b="1" dirty="0">
                <a:latin typeface="+mj-lt"/>
                <a:ea typeface="仿宋" panose="02010609060101010101" pitchFamily="49" charset="-122"/>
              </a:rPr>
              <a:t>，它也是问题规模 </a:t>
            </a:r>
            <a:r>
              <a:rPr kumimoji="1" lang="en-US" altLang="zh-CN" sz="2000" b="1" dirty="0">
                <a:latin typeface="+mj-lt"/>
                <a:ea typeface="仿宋" panose="02010609060101010101" pitchFamily="49" charset="-122"/>
              </a:rPr>
              <a:t>n </a:t>
            </a:r>
            <a:r>
              <a:rPr kumimoji="1" lang="zh-CN" altLang="en-US" sz="2000" b="1" dirty="0">
                <a:latin typeface="+mj-lt"/>
                <a:ea typeface="仿宋" panose="02010609060101010101" pitchFamily="49" charset="-122"/>
              </a:rPr>
              <a:t>的函数。通常，渐近空间复杂度也简称为空间复杂度。 </a:t>
            </a:r>
          </a:p>
        </p:txBody>
      </p:sp>
      <p:sp>
        <p:nvSpPr>
          <p:cNvPr id="15" name="Text Box 15"/>
          <p:cNvSpPr txBox="1">
            <a:spLocks noChangeArrowheads="1"/>
          </p:cNvSpPr>
          <p:nvPr/>
        </p:nvSpPr>
        <p:spPr bwMode="auto">
          <a:xfrm>
            <a:off x="179388" y="2857500"/>
            <a:ext cx="8785225" cy="222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40000"/>
              </a:lnSpc>
              <a:defRPr/>
            </a:pPr>
            <a:r>
              <a:rPr kumimoji="1" lang="en-US" altLang="zh-CN" sz="2000" b="1" dirty="0">
                <a:latin typeface="+mj-lt"/>
                <a:ea typeface="仿宋" panose="02010609060101010101" pitchFamily="49" charset="-122"/>
              </a:rPr>
              <a:t>        </a:t>
            </a:r>
            <a:r>
              <a:rPr kumimoji="1" lang="zh-CN" altLang="en-US" sz="2000" b="1" dirty="0">
                <a:latin typeface="+mj-lt"/>
                <a:ea typeface="仿宋" panose="02010609060101010101" pitchFamily="49" charset="-122"/>
              </a:rPr>
              <a:t>算法在执行期间所耗费的存储空间应该包括三个部分：</a:t>
            </a:r>
          </a:p>
          <a:p>
            <a:pPr algn="just" eaLnBrk="1" hangingPunct="1">
              <a:lnSpc>
                <a:spcPct val="140000"/>
              </a:lnSpc>
              <a:defRPr/>
            </a:pPr>
            <a:r>
              <a:rPr kumimoji="1" lang="zh-CN" altLang="en-US" sz="2000" b="1" dirty="0">
                <a:latin typeface="+mj-lt"/>
                <a:ea typeface="仿宋" panose="02010609060101010101" pitchFamily="49" charset="-122"/>
              </a:rPr>
              <a:t>        </a:t>
            </a:r>
            <a:r>
              <a:rPr kumimoji="1" lang="zh-CN" altLang="en-US" sz="2000" dirty="0">
                <a:solidFill>
                  <a:srgbClr val="339933"/>
                </a:solidFill>
                <a:latin typeface="+mj-lt"/>
                <a:ea typeface="仿宋" panose="02010609060101010101" pitchFamily="49" charset="-122"/>
              </a:rPr>
              <a:t>●</a:t>
            </a:r>
            <a:r>
              <a:rPr kumimoji="1" lang="zh-CN" altLang="en-US" sz="2000" b="1" dirty="0">
                <a:latin typeface="仿宋" panose="02010609060101010101" pitchFamily="49" charset="-122"/>
                <a:ea typeface="仿宋" panose="02010609060101010101" pitchFamily="49" charset="-122"/>
              </a:rPr>
              <a:t> </a:t>
            </a:r>
            <a:r>
              <a:rPr kumimoji="1" lang="zh-CN" altLang="en-US" sz="2000" b="1" dirty="0">
                <a:latin typeface="+mj-lt"/>
                <a:ea typeface="仿宋" panose="02010609060101010101" pitchFamily="49" charset="-122"/>
              </a:rPr>
              <a:t>输入数据所耗费存储空间：只取决于问题本身，和算法无关； </a:t>
            </a:r>
          </a:p>
          <a:p>
            <a:pPr algn="just" eaLnBrk="1" hangingPunct="1">
              <a:lnSpc>
                <a:spcPct val="140000"/>
              </a:lnSpc>
              <a:defRPr/>
            </a:pPr>
            <a:r>
              <a:rPr kumimoji="1" lang="zh-CN" altLang="en-US" sz="2000" b="1" dirty="0">
                <a:latin typeface="+mj-lt"/>
                <a:ea typeface="仿宋" panose="02010609060101010101" pitchFamily="49" charset="-122"/>
              </a:rPr>
              <a:t>        </a:t>
            </a:r>
            <a:r>
              <a:rPr kumimoji="1" lang="zh-CN" altLang="en-US" sz="2000" dirty="0">
                <a:solidFill>
                  <a:srgbClr val="339933"/>
                </a:solidFill>
                <a:latin typeface="+mj-lt"/>
                <a:ea typeface="仿宋" panose="02010609060101010101" pitchFamily="49" charset="-122"/>
              </a:rPr>
              <a:t>●</a:t>
            </a:r>
            <a:r>
              <a:rPr kumimoji="1" lang="zh-CN" altLang="en-US" sz="2000" b="1" dirty="0">
                <a:latin typeface="仿宋" panose="02010609060101010101" pitchFamily="49" charset="-122"/>
                <a:ea typeface="仿宋" panose="02010609060101010101" pitchFamily="49" charset="-122"/>
              </a:rPr>
              <a:t> </a:t>
            </a:r>
            <a:r>
              <a:rPr kumimoji="1" lang="zh-CN" altLang="en-US" sz="2000" b="1" dirty="0">
                <a:latin typeface="+mj-lt"/>
                <a:ea typeface="仿宋" panose="02010609060101010101" pitchFamily="49" charset="-122"/>
              </a:rPr>
              <a:t>程序代码所耗费存储空间：对不同算法来说不会有数量级差别； </a:t>
            </a:r>
          </a:p>
          <a:p>
            <a:pPr algn="just" eaLnBrk="1" hangingPunct="1">
              <a:lnSpc>
                <a:spcPct val="140000"/>
              </a:lnSpc>
              <a:defRPr/>
            </a:pPr>
            <a:r>
              <a:rPr kumimoji="1" lang="zh-CN" altLang="en-US" sz="2000" b="1" dirty="0">
                <a:latin typeface="+mj-lt"/>
                <a:ea typeface="仿宋" panose="02010609060101010101" pitchFamily="49" charset="-122"/>
              </a:rPr>
              <a:t>        </a:t>
            </a:r>
            <a:r>
              <a:rPr kumimoji="1" lang="zh-CN" altLang="en-US" sz="2000" dirty="0">
                <a:solidFill>
                  <a:srgbClr val="339933"/>
                </a:solidFill>
                <a:latin typeface="+mj-lt"/>
                <a:ea typeface="仿宋" panose="02010609060101010101" pitchFamily="49" charset="-122"/>
              </a:rPr>
              <a:t>●</a:t>
            </a:r>
            <a:r>
              <a:rPr kumimoji="1" lang="zh-CN" altLang="en-US" sz="2000" b="1" dirty="0">
                <a:latin typeface="仿宋" panose="02010609060101010101" pitchFamily="49" charset="-122"/>
                <a:ea typeface="仿宋" panose="02010609060101010101" pitchFamily="49" charset="-122"/>
              </a:rPr>
              <a:t> </a:t>
            </a:r>
            <a:r>
              <a:rPr kumimoji="1" lang="zh-CN" altLang="en-US" sz="2000" b="1" dirty="0">
                <a:latin typeface="+mj-lt"/>
                <a:ea typeface="仿宋" panose="02010609060101010101" pitchFamily="49" charset="-122"/>
              </a:rPr>
              <a:t>辅助变量所耗费存储空间：随算法不同而异，有的只需占用不随问题规模改变的少量空间，有的则需占用随着问题规模增大而增大的空间。 </a:t>
            </a:r>
          </a:p>
        </p:txBody>
      </p:sp>
      <p:sp>
        <p:nvSpPr>
          <p:cNvPr id="16" name="Text Box 16"/>
          <p:cNvSpPr txBox="1">
            <a:spLocks noChangeArrowheads="1"/>
          </p:cNvSpPr>
          <p:nvPr/>
        </p:nvSpPr>
        <p:spPr bwMode="auto">
          <a:xfrm>
            <a:off x="179388" y="5181600"/>
            <a:ext cx="8785225" cy="1035050"/>
          </a:xfrm>
          <a:prstGeom prst="rect">
            <a:avLst/>
          </a:prstGeom>
          <a:gradFill rotWithShape="1">
            <a:gsLst>
              <a:gs pos="0">
                <a:srgbClr val="FF8200"/>
              </a:gs>
              <a:gs pos="5001">
                <a:srgbClr val="FF0000"/>
              </a:gs>
              <a:gs pos="17501">
                <a:srgbClr val="BA0066"/>
              </a:gs>
              <a:gs pos="35000">
                <a:srgbClr val="66008F"/>
              </a:gs>
              <a:gs pos="50000">
                <a:srgbClr val="000082"/>
              </a:gs>
              <a:gs pos="65000">
                <a:srgbClr val="66008F"/>
              </a:gs>
              <a:gs pos="82500">
                <a:srgbClr val="BA0066"/>
              </a:gs>
              <a:gs pos="95000">
                <a:srgbClr val="FF0000"/>
              </a:gs>
              <a:gs pos="100000">
                <a:srgbClr val="FF8200"/>
              </a:gs>
            </a:gsLst>
            <a:lin ang="2700000" scaled="1"/>
          </a:gradFill>
          <a:ln w="57150">
            <a:solidFill>
              <a:srgbClr val="FFFF00"/>
            </a:solidFill>
            <a:miter lim="800000"/>
            <a:headEnd/>
            <a:tailEnd/>
          </a:ln>
          <a:effectLst>
            <a:outerShdw dist="35921" dir="2700000" algn="ctr" rotWithShape="0">
              <a:schemeClr val="bg1"/>
            </a:outerShdw>
          </a:effectLst>
        </p:spPr>
        <p:txBody>
          <a:bodyPr lIns="180000" tIns="108000" rIns="180000" bIns="108000">
            <a:spAutoFit/>
          </a:bodyPr>
          <a:lstStyle/>
          <a:p>
            <a:pPr algn="just" eaLnBrk="1" hangingPunct="1">
              <a:lnSpc>
                <a:spcPct val="140000"/>
              </a:lnSpc>
              <a:defRPr/>
            </a:pPr>
            <a:r>
              <a:rPr kumimoji="1" lang="en-US" altLang="zh-CN" sz="2000" b="1" dirty="0">
                <a:solidFill>
                  <a:srgbClr val="FFFF00"/>
                </a:solidFill>
                <a:latin typeface="+mj-lt"/>
                <a:ea typeface="楷体" panose="02010609060101010101" pitchFamily="49" charset="-122"/>
              </a:rPr>
              <a:t>        </a:t>
            </a:r>
            <a:r>
              <a:rPr kumimoji="1" lang="zh-CN" altLang="en-US" sz="2000" b="1" dirty="0">
                <a:solidFill>
                  <a:srgbClr val="FFFF00"/>
                </a:solidFill>
                <a:latin typeface="+mj-lt"/>
                <a:ea typeface="楷体" panose="02010609060101010101" pitchFamily="49" charset="-122"/>
              </a:rPr>
              <a:t>在求解算法的空间复杂度时，只需要分析算法执行过程中辅助变量所耗费的存储空间。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slide(fromBottom)">
                                      <p:cBhvr>
                                        <p:cTn id="12" dur="500"/>
                                        <p:tgtEl>
                                          <p:spTgt spid="1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Effect transition="in" filter="slide(fromBottom)">
                                      <p:cBhvr>
                                        <p:cTn id="17" dur="500"/>
                                        <p:tgtEl>
                                          <p:spTgt spid="15">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5">
                                            <p:txEl>
                                              <p:pRg st="1" end="1"/>
                                            </p:txEl>
                                          </p:spTgt>
                                        </p:tgtEl>
                                        <p:attrNameLst>
                                          <p:attrName>style.visibility</p:attrName>
                                        </p:attrNameLst>
                                      </p:cBhvr>
                                      <p:to>
                                        <p:strVal val="visible"/>
                                      </p:to>
                                    </p:set>
                                    <p:animEffect transition="in" filter="slide(fromBottom)">
                                      <p:cBhvr>
                                        <p:cTn id="22" dur="500"/>
                                        <p:tgtEl>
                                          <p:spTgt spid="15">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5">
                                            <p:txEl>
                                              <p:pRg st="2" end="2"/>
                                            </p:txEl>
                                          </p:spTgt>
                                        </p:tgtEl>
                                        <p:attrNameLst>
                                          <p:attrName>style.visibility</p:attrName>
                                        </p:attrNameLst>
                                      </p:cBhvr>
                                      <p:to>
                                        <p:strVal val="visible"/>
                                      </p:to>
                                    </p:set>
                                    <p:animEffect transition="in" filter="slide(fromBottom)">
                                      <p:cBhvr>
                                        <p:cTn id="27" dur="500"/>
                                        <p:tgtEl>
                                          <p:spTgt spid="15">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15">
                                            <p:txEl>
                                              <p:pRg st="3" end="3"/>
                                            </p:txEl>
                                          </p:spTgt>
                                        </p:tgtEl>
                                        <p:attrNameLst>
                                          <p:attrName>style.visibility</p:attrName>
                                        </p:attrNameLst>
                                      </p:cBhvr>
                                      <p:to>
                                        <p:strVal val="visible"/>
                                      </p:to>
                                    </p:set>
                                    <p:animEffect transition="in" filter="slide(fromBottom)">
                                      <p:cBhvr>
                                        <p:cTn id="32" dur="500"/>
                                        <p:tgtEl>
                                          <p:spTgt spid="15">
                                            <p:txEl>
                                              <p:pRg st="3" end="3"/>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uild="p"/>
      <p:bldP spid="16"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4" name="Group 142"/>
          <p:cNvGrpSpPr>
            <a:grpSpLocks/>
          </p:cNvGrpSpPr>
          <p:nvPr/>
        </p:nvGrpSpPr>
        <p:grpSpPr bwMode="auto">
          <a:xfrm>
            <a:off x="0" y="0"/>
            <a:ext cx="9144000" cy="6858000"/>
            <a:chOff x="0" y="0"/>
            <a:chExt cx="5760" cy="4320"/>
          </a:xfrm>
        </p:grpSpPr>
        <p:grpSp>
          <p:nvGrpSpPr>
            <p:cNvPr id="79880" name="Group 143"/>
            <p:cNvGrpSpPr>
              <a:grpSpLocks/>
            </p:cNvGrpSpPr>
            <p:nvPr/>
          </p:nvGrpSpPr>
          <p:grpSpPr bwMode="auto">
            <a:xfrm>
              <a:off x="0" y="0"/>
              <a:ext cx="5760" cy="4320"/>
              <a:chOff x="0" y="0"/>
              <a:chExt cx="5760" cy="4320"/>
            </a:xfrm>
          </p:grpSpPr>
          <p:sp>
            <p:nvSpPr>
              <p:cNvPr id="79885" name="Rectangle 144"/>
              <p:cNvSpPr>
                <a:spLocks noChangeArrowheads="1"/>
              </p:cNvSpPr>
              <p:nvPr/>
            </p:nvSpPr>
            <p:spPr bwMode="auto">
              <a:xfrm>
                <a:off x="0" y="0"/>
                <a:ext cx="5760" cy="4320"/>
              </a:xfrm>
              <a:prstGeom prst="rect">
                <a:avLst/>
              </a:prstGeom>
              <a:gradFill rotWithShape="1">
                <a:gsLst>
                  <a:gs pos="0">
                    <a:srgbClr val="99CCFF"/>
                  </a:gs>
                  <a:gs pos="50000">
                    <a:srgbClr val="FFFFFF"/>
                  </a:gs>
                  <a:gs pos="100000">
                    <a:srgbClr val="99CCFF"/>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latin typeface="Times New Roman" panose="02020603050405020304" pitchFamily="18" charset="0"/>
                  <a:ea typeface="幼圆" panose="02010509060101010101" pitchFamily="49" charset="-122"/>
                </a:endParaRPr>
              </a:p>
            </p:txBody>
          </p:sp>
          <p:grpSp>
            <p:nvGrpSpPr>
              <p:cNvPr id="79886" name="Group 145"/>
              <p:cNvGrpSpPr>
                <a:grpSpLocks/>
              </p:cNvGrpSpPr>
              <p:nvPr/>
            </p:nvGrpSpPr>
            <p:grpSpPr bwMode="auto">
              <a:xfrm>
                <a:off x="0" y="0"/>
                <a:ext cx="5760" cy="4320"/>
                <a:chOff x="0" y="0"/>
                <a:chExt cx="5760" cy="4320"/>
              </a:xfrm>
            </p:grpSpPr>
            <p:sp>
              <p:nvSpPr>
                <p:cNvPr id="79887" name="Rectangle 146"/>
                <p:cNvSpPr>
                  <a:spLocks noChangeArrowheads="1"/>
                </p:cNvSpPr>
                <p:nvPr/>
              </p:nvSpPr>
              <p:spPr bwMode="auto">
                <a:xfrm>
                  <a:off x="0" y="432"/>
                  <a:ext cx="2928"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90259" name="Rectangle 147"/>
                <p:cNvSpPr>
                  <a:spLocks noChangeArrowheads="1"/>
                </p:cNvSpPr>
                <p:nvPr/>
              </p:nvSpPr>
              <p:spPr bwMode="auto">
                <a:xfrm>
                  <a:off x="0" y="3312"/>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90260" name="Rectangle 148"/>
                <p:cNvSpPr>
                  <a:spLocks noChangeArrowheads="1"/>
                </p:cNvSpPr>
                <p:nvPr/>
              </p:nvSpPr>
              <p:spPr bwMode="auto">
                <a:xfrm>
                  <a:off x="0" y="864"/>
                  <a:ext cx="5760" cy="144"/>
                </a:xfrm>
                <a:prstGeom prst="rect">
                  <a:avLst/>
                </a:prstGeom>
                <a:gradFill rotWithShape="1">
                  <a:gsLst>
                    <a:gs pos="0">
                      <a:srgbClr val="A50021">
                        <a:gamma/>
                        <a:shade val="0"/>
                        <a:invGamma/>
                      </a:srgbClr>
                    </a:gs>
                    <a:gs pos="50000">
                      <a:srgbClr val="A50021"/>
                    </a:gs>
                    <a:gs pos="100000">
                      <a:srgbClr val="A50021">
                        <a:gamma/>
                        <a:shade val="0"/>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kumimoji="1" lang="en-US" altLang="zh-CN" sz="1600">
                      <a:solidFill>
                        <a:srgbClr val="FFFF00"/>
                      </a:solidFill>
                      <a:effectLst>
                        <a:outerShdw blurRad="38100" dist="38100" dir="2700000" algn="tl">
                          <a:srgbClr val="000000"/>
                        </a:outerShdw>
                      </a:effectLst>
                      <a:latin typeface="Arial Black" panose="020B0A04020102020204" pitchFamily="34" charset="0"/>
                    </a:rPr>
                    <a:t>D    A    T    A                S    T    R    U    C    T    U    R    E</a:t>
                  </a:r>
                </a:p>
              </p:txBody>
            </p:sp>
            <p:sp>
              <p:nvSpPr>
                <p:cNvPr id="79890" name="Rectangle 149"/>
                <p:cNvSpPr>
                  <a:spLocks noChangeArrowheads="1"/>
                </p:cNvSpPr>
                <p:nvPr/>
              </p:nvSpPr>
              <p:spPr bwMode="auto">
                <a:xfrm>
                  <a:off x="2928" y="0"/>
                  <a:ext cx="2832"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9891" name="Rectangle 150"/>
                <p:cNvSpPr>
                  <a:spLocks noChangeArrowheads="1"/>
                </p:cNvSpPr>
                <p:nvPr/>
              </p:nvSpPr>
              <p:spPr bwMode="auto">
                <a:xfrm>
                  <a:off x="2928" y="3888"/>
                  <a:ext cx="2832"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9892" name="Rectangle 151"/>
                <p:cNvSpPr>
                  <a:spLocks noChangeArrowheads="1"/>
                </p:cNvSpPr>
                <p:nvPr/>
              </p:nvSpPr>
              <p:spPr bwMode="auto">
                <a:xfrm>
                  <a:off x="0" y="3456"/>
                  <a:ext cx="2928" cy="432"/>
                </a:xfrm>
                <a:prstGeom prst="rect">
                  <a:avLst/>
                </a:prstGeom>
                <a:solidFill>
                  <a:srgbClr val="66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79893" name="Rectangle 152"/>
                <p:cNvSpPr>
                  <a:spLocks noChangeArrowheads="1"/>
                </p:cNvSpPr>
                <p:nvPr/>
              </p:nvSpPr>
              <p:spPr bwMode="auto">
                <a:xfrm>
                  <a:off x="2928" y="1008"/>
                  <a:ext cx="2832" cy="2304"/>
                </a:xfrm>
                <a:prstGeom prst="rect">
                  <a:avLst/>
                </a:prstGeom>
                <a:gradFill rotWithShape="1">
                  <a:gsLst>
                    <a:gs pos="0">
                      <a:srgbClr val="000000"/>
                    </a:gs>
                    <a:gs pos="100000">
                      <a:srgbClr val="333399"/>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nvGrpSpPr>
                <p:cNvPr id="79894" name="Group 153"/>
                <p:cNvGrpSpPr>
                  <a:grpSpLocks/>
                </p:cNvGrpSpPr>
                <p:nvPr/>
              </p:nvGrpSpPr>
              <p:grpSpPr bwMode="auto">
                <a:xfrm>
                  <a:off x="113" y="3561"/>
                  <a:ext cx="862" cy="647"/>
                  <a:chOff x="113" y="3561"/>
                  <a:chExt cx="862" cy="647"/>
                </a:xfrm>
              </p:grpSpPr>
              <p:grpSp>
                <p:nvGrpSpPr>
                  <p:cNvPr id="79895" name="Group 154"/>
                  <p:cNvGrpSpPr>
                    <a:grpSpLocks/>
                  </p:cNvGrpSpPr>
                  <p:nvPr/>
                </p:nvGrpSpPr>
                <p:grpSpPr bwMode="auto">
                  <a:xfrm flipH="1">
                    <a:off x="666" y="3561"/>
                    <a:ext cx="309" cy="506"/>
                    <a:chOff x="4694" y="2523"/>
                    <a:chExt cx="350" cy="573"/>
                  </a:xfrm>
                </p:grpSpPr>
                <p:sp>
                  <p:nvSpPr>
                    <p:cNvPr id="79912" name="Freeform 155"/>
                    <p:cNvSpPr>
                      <a:spLocks/>
                    </p:cNvSpPr>
                    <p:nvPr/>
                  </p:nvSpPr>
                  <p:spPr bwMode="auto">
                    <a:xfrm>
                      <a:off x="4714" y="2567"/>
                      <a:ext cx="330" cy="400"/>
                    </a:xfrm>
                    <a:custGeom>
                      <a:avLst/>
                      <a:gdLst>
                        <a:gd name="T0" fmla="*/ 0 w 1318"/>
                        <a:gd name="T1" fmla="*/ 0 h 1597"/>
                        <a:gd name="T2" fmla="*/ 0 w 1318"/>
                        <a:gd name="T3" fmla="*/ 0 h 1597"/>
                        <a:gd name="T4" fmla="*/ 0 w 1318"/>
                        <a:gd name="T5" fmla="*/ 0 h 1597"/>
                        <a:gd name="T6" fmla="*/ 0 w 1318"/>
                        <a:gd name="T7" fmla="*/ 0 h 1597"/>
                        <a:gd name="T8" fmla="*/ 0 w 1318"/>
                        <a:gd name="T9" fmla="*/ 0 h 1597"/>
                        <a:gd name="T10" fmla="*/ 0 w 1318"/>
                        <a:gd name="T11" fmla="*/ 0 h 1597"/>
                        <a:gd name="T12" fmla="*/ 0 w 1318"/>
                        <a:gd name="T13" fmla="*/ 0 h 1597"/>
                        <a:gd name="T14" fmla="*/ 0 w 1318"/>
                        <a:gd name="T15" fmla="*/ 0 h 1597"/>
                        <a:gd name="T16" fmla="*/ 0 w 1318"/>
                        <a:gd name="T17" fmla="*/ 0 h 1597"/>
                        <a:gd name="T18" fmla="*/ 0 w 1318"/>
                        <a:gd name="T19" fmla="*/ 0 h 1597"/>
                        <a:gd name="T20" fmla="*/ 0 w 1318"/>
                        <a:gd name="T21" fmla="*/ 0 h 1597"/>
                        <a:gd name="T22" fmla="*/ 0 w 1318"/>
                        <a:gd name="T23" fmla="*/ 0 h 1597"/>
                        <a:gd name="T24" fmla="*/ 0 w 1318"/>
                        <a:gd name="T25" fmla="*/ 0 h 1597"/>
                        <a:gd name="T26" fmla="*/ 0 w 1318"/>
                        <a:gd name="T27" fmla="*/ 0 h 1597"/>
                        <a:gd name="T28" fmla="*/ 0 w 1318"/>
                        <a:gd name="T29" fmla="*/ 0 h 1597"/>
                        <a:gd name="T30" fmla="*/ 0 w 1318"/>
                        <a:gd name="T31" fmla="*/ 0 h 1597"/>
                        <a:gd name="T32" fmla="*/ 0 w 1318"/>
                        <a:gd name="T33" fmla="*/ 0 h 1597"/>
                        <a:gd name="T34" fmla="*/ 0 w 1318"/>
                        <a:gd name="T35" fmla="*/ 0 h 1597"/>
                        <a:gd name="T36" fmla="*/ 0 w 1318"/>
                        <a:gd name="T37" fmla="*/ 0 h 1597"/>
                        <a:gd name="T38" fmla="*/ 0 w 1318"/>
                        <a:gd name="T39" fmla="*/ 0 h 1597"/>
                        <a:gd name="T40" fmla="*/ 0 w 1318"/>
                        <a:gd name="T41" fmla="*/ 0 h 1597"/>
                        <a:gd name="T42" fmla="*/ 0 w 1318"/>
                        <a:gd name="T43" fmla="*/ 0 h 1597"/>
                        <a:gd name="T44" fmla="*/ 0 w 1318"/>
                        <a:gd name="T45" fmla="*/ 0 h 1597"/>
                        <a:gd name="T46" fmla="*/ 0 w 1318"/>
                        <a:gd name="T47" fmla="*/ 0 h 1597"/>
                        <a:gd name="T48" fmla="*/ 0 w 1318"/>
                        <a:gd name="T49" fmla="*/ 0 h 1597"/>
                        <a:gd name="T50" fmla="*/ 0 w 1318"/>
                        <a:gd name="T51" fmla="*/ 0 h 1597"/>
                        <a:gd name="T52" fmla="*/ 0 w 1318"/>
                        <a:gd name="T53" fmla="*/ 0 h 1597"/>
                        <a:gd name="T54" fmla="*/ 0 w 1318"/>
                        <a:gd name="T55" fmla="*/ 0 h 1597"/>
                        <a:gd name="T56" fmla="*/ 0 w 1318"/>
                        <a:gd name="T57" fmla="*/ 0 h 1597"/>
                        <a:gd name="T58" fmla="*/ 0 w 1318"/>
                        <a:gd name="T59" fmla="*/ 0 h 1597"/>
                        <a:gd name="T60" fmla="*/ 0 w 1318"/>
                        <a:gd name="T61" fmla="*/ 0 h 1597"/>
                        <a:gd name="T62" fmla="*/ 0 w 1318"/>
                        <a:gd name="T63" fmla="*/ 0 h 1597"/>
                        <a:gd name="T64" fmla="*/ 0 w 1318"/>
                        <a:gd name="T65" fmla="*/ 0 h 1597"/>
                        <a:gd name="T66" fmla="*/ 0 w 1318"/>
                        <a:gd name="T67" fmla="*/ 0 h 1597"/>
                        <a:gd name="T68" fmla="*/ 0 w 1318"/>
                        <a:gd name="T69" fmla="*/ 0 h 1597"/>
                        <a:gd name="T70" fmla="*/ 0 w 1318"/>
                        <a:gd name="T71" fmla="*/ 0 h 1597"/>
                        <a:gd name="T72" fmla="*/ 0 w 1318"/>
                        <a:gd name="T73" fmla="*/ 0 h 1597"/>
                        <a:gd name="T74" fmla="*/ 0 w 1318"/>
                        <a:gd name="T75" fmla="*/ 0 h 1597"/>
                        <a:gd name="T76" fmla="*/ 0 w 1318"/>
                        <a:gd name="T77" fmla="*/ 0 h 1597"/>
                        <a:gd name="T78" fmla="*/ 0 w 1318"/>
                        <a:gd name="T79" fmla="*/ 0 h 1597"/>
                        <a:gd name="T80" fmla="*/ 0 w 1318"/>
                        <a:gd name="T81" fmla="*/ 0 h 1597"/>
                        <a:gd name="T82" fmla="*/ 0 w 1318"/>
                        <a:gd name="T83" fmla="*/ 0 h 1597"/>
                        <a:gd name="T84" fmla="*/ 0 w 1318"/>
                        <a:gd name="T85" fmla="*/ 0 h 1597"/>
                        <a:gd name="T86" fmla="*/ 0 w 1318"/>
                        <a:gd name="T87" fmla="*/ 0 h 1597"/>
                        <a:gd name="T88" fmla="*/ 0 w 1318"/>
                        <a:gd name="T89" fmla="*/ 0 h 1597"/>
                        <a:gd name="T90" fmla="*/ 0 w 1318"/>
                        <a:gd name="T91" fmla="*/ 0 h 1597"/>
                        <a:gd name="T92" fmla="*/ 0 w 1318"/>
                        <a:gd name="T93" fmla="*/ 0 h 1597"/>
                        <a:gd name="T94" fmla="*/ 0 w 1318"/>
                        <a:gd name="T95" fmla="*/ 0 h 1597"/>
                        <a:gd name="T96" fmla="*/ 0 w 1318"/>
                        <a:gd name="T97" fmla="*/ 0 h 1597"/>
                        <a:gd name="T98" fmla="*/ 0 w 1318"/>
                        <a:gd name="T99" fmla="*/ 0 h 1597"/>
                        <a:gd name="T100" fmla="*/ 0 w 1318"/>
                        <a:gd name="T101" fmla="*/ 0 h 1597"/>
                        <a:gd name="T102" fmla="*/ 0 w 1318"/>
                        <a:gd name="T103" fmla="*/ 0 h 1597"/>
                        <a:gd name="T104" fmla="*/ 0 w 1318"/>
                        <a:gd name="T105" fmla="*/ 0 h 1597"/>
                        <a:gd name="T106" fmla="*/ 0 w 1318"/>
                        <a:gd name="T107" fmla="*/ 0 h 1597"/>
                        <a:gd name="T108" fmla="*/ 0 w 1318"/>
                        <a:gd name="T109" fmla="*/ 0 h 1597"/>
                        <a:gd name="T110" fmla="*/ 0 w 1318"/>
                        <a:gd name="T111" fmla="*/ 0 h 1597"/>
                        <a:gd name="T112" fmla="*/ 0 w 1318"/>
                        <a:gd name="T113" fmla="*/ 0 h 1597"/>
                        <a:gd name="T114" fmla="*/ 0 w 1318"/>
                        <a:gd name="T115" fmla="*/ 0 h 15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18" h="1597">
                          <a:moveTo>
                            <a:pt x="910" y="44"/>
                          </a:moveTo>
                          <a:lnTo>
                            <a:pt x="958" y="264"/>
                          </a:lnTo>
                          <a:lnTo>
                            <a:pt x="1006" y="437"/>
                          </a:lnTo>
                          <a:lnTo>
                            <a:pt x="1068" y="626"/>
                          </a:lnTo>
                          <a:lnTo>
                            <a:pt x="1122" y="765"/>
                          </a:lnTo>
                          <a:lnTo>
                            <a:pt x="1180" y="899"/>
                          </a:lnTo>
                          <a:lnTo>
                            <a:pt x="1213" y="981"/>
                          </a:lnTo>
                          <a:lnTo>
                            <a:pt x="958" y="1149"/>
                          </a:lnTo>
                          <a:lnTo>
                            <a:pt x="741" y="1289"/>
                          </a:lnTo>
                          <a:lnTo>
                            <a:pt x="559" y="1405"/>
                          </a:lnTo>
                          <a:lnTo>
                            <a:pt x="452" y="1492"/>
                          </a:lnTo>
                          <a:lnTo>
                            <a:pt x="424" y="1487"/>
                          </a:lnTo>
                          <a:lnTo>
                            <a:pt x="385" y="1429"/>
                          </a:lnTo>
                          <a:lnTo>
                            <a:pt x="323" y="1140"/>
                          </a:lnTo>
                          <a:lnTo>
                            <a:pt x="212" y="832"/>
                          </a:lnTo>
                          <a:lnTo>
                            <a:pt x="106" y="616"/>
                          </a:lnTo>
                          <a:lnTo>
                            <a:pt x="120" y="582"/>
                          </a:lnTo>
                          <a:lnTo>
                            <a:pt x="391" y="432"/>
                          </a:lnTo>
                          <a:lnTo>
                            <a:pt x="597" y="308"/>
                          </a:lnTo>
                          <a:lnTo>
                            <a:pt x="780" y="207"/>
                          </a:lnTo>
                          <a:lnTo>
                            <a:pt x="900" y="105"/>
                          </a:lnTo>
                          <a:lnTo>
                            <a:pt x="881" y="82"/>
                          </a:lnTo>
                          <a:lnTo>
                            <a:pt x="833" y="77"/>
                          </a:lnTo>
                          <a:lnTo>
                            <a:pt x="818" y="82"/>
                          </a:lnTo>
                          <a:lnTo>
                            <a:pt x="804" y="91"/>
                          </a:lnTo>
                          <a:lnTo>
                            <a:pt x="799" y="105"/>
                          </a:lnTo>
                          <a:lnTo>
                            <a:pt x="795" y="121"/>
                          </a:lnTo>
                          <a:lnTo>
                            <a:pt x="785" y="135"/>
                          </a:lnTo>
                          <a:lnTo>
                            <a:pt x="770" y="144"/>
                          </a:lnTo>
                          <a:lnTo>
                            <a:pt x="756" y="144"/>
                          </a:lnTo>
                          <a:lnTo>
                            <a:pt x="741" y="144"/>
                          </a:lnTo>
                          <a:lnTo>
                            <a:pt x="727" y="140"/>
                          </a:lnTo>
                          <a:lnTo>
                            <a:pt x="713" y="140"/>
                          </a:lnTo>
                          <a:lnTo>
                            <a:pt x="698" y="149"/>
                          </a:lnTo>
                          <a:lnTo>
                            <a:pt x="698" y="163"/>
                          </a:lnTo>
                          <a:lnTo>
                            <a:pt x="688" y="178"/>
                          </a:lnTo>
                          <a:lnTo>
                            <a:pt x="674" y="192"/>
                          </a:lnTo>
                          <a:lnTo>
                            <a:pt x="660" y="207"/>
                          </a:lnTo>
                          <a:lnTo>
                            <a:pt x="645" y="207"/>
                          </a:lnTo>
                          <a:lnTo>
                            <a:pt x="626" y="207"/>
                          </a:lnTo>
                          <a:lnTo>
                            <a:pt x="611" y="207"/>
                          </a:lnTo>
                          <a:lnTo>
                            <a:pt x="597" y="196"/>
                          </a:lnTo>
                          <a:lnTo>
                            <a:pt x="583" y="202"/>
                          </a:lnTo>
                          <a:lnTo>
                            <a:pt x="568" y="212"/>
                          </a:lnTo>
                          <a:lnTo>
                            <a:pt x="559" y="226"/>
                          </a:lnTo>
                          <a:lnTo>
                            <a:pt x="549" y="240"/>
                          </a:lnTo>
                          <a:lnTo>
                            <a:pt x="545" y="255"/>
                          </a:lnTo>
                          <a:lnTo>
                            <a:pt x="529" y="269"/>
                          </a:lnTo>
                          <a:lnTo>
                            <a:pt x="515" y="269"/>
                          </a:lnTo>
                          <a:lnTo>
                            <a:pt x="501" y="269"/>
                          </a:lnTo>
                          <a:lnTo>
                            <a:pt x="487" y="264"/>
                          </a:lnTo>
                          <a:lnTo>
                            <a:pt x="472" y="264"/>
                          </a:lnTo>
                          <a:lnTo>
                            <a:pt x="457" y="274"/>
                          </a:lnTo>
                          <a:lnTo>
                            <a:pt x="443" y="294"/>
                          </a:lnTo>
                          <a:lnTo>
                            <a:pt x="438" y="308"/>
                          </a:lnTo>
                          <a:lnTo>
                            <a:pt x="429" y="322"/>
                          </a:lnTo>
                          <a:lnTo>
                            <a:pt x="410" y="332"/>
                          </a:lnTo>
                          <a:lnTo>
                            <a:pt x="395" y="332"/>
                          </a:lnTo>
                          <a:lnTo>
                            <a:pt x="380" y="317"/>
                          </a:lnTo>
                          <a:lnTo>
                            <a:pt x="366" y="317"/>
                          </a:lnTo>
                          <a:lnTo>
                            <a:pt x="352" y="317"/>
                          </a:lnTo>
                          <a:lnTo>
                            <a:pt x="337" y="317"/>
                          </a:lnTo>
                          <a:lnTo>
                            <a:pt x="323" y="332"/>
                          </a:lnTo>
                          <a:lnTo>
                            <a:pt x="314" y="346"/>
                          </a:lnTo>
                          <a:lnTo>
                            <a:pt x="308" y="361"/>
                          </a:lnTo>
                          <a:lnTo>
                            <a:pt x="298" y="375"/>
                          </a:lnTo>
                          <a:lnTo>
                            <a:pt x="293" y="390"/>
                          </a:lnTo>
                          <a:lnTo>
                            <a:pt x="279" y="394"/>
                          </a:lnTo>
                          <a:lnTo>
                            <a:pt x="265" y="394"/>
                          </a:lnTo>
                          <a:lnTo>
                            <a:pt x="251" y="390"/>
                          </a:lnTo>
                          <a:lnTo>
                            <a:pt x="241" y="404"/>
                          </a:lnTo>
                          <a:lnTo>
                            <a:pt x="226" y="413"/>
                          </a:lnTo>
                          <a:lnTo>
                            <a:pt x="216" y="432"/>
                          </a:lnTo>
                          <a:lnTo>
                            <a:pt x="207" y="448"/>
                          </a:lnTo>
                          <a:lnTo>
                            <a:pt x="188" y="448"/>
                          </a:lnTo>
                          <a:lnTo>
                            <a:pt x="174" y="448"/>
                          </a:lnTo>
                          <a:lnTo>
                            <a:pt x="160" y="437"/>
                          </a:lnTo>
                          <a:lnTo>
                            <a:pt x="144" y="437"/>
                          </a:lnTo>
                          <a:lnTo>
                            <a:pt x="130" y="448"/>
                          </a:lnTo>
                          <a:lnTo>
                            <a:pt x="130" y="467"/>
                          </a:lnTo>
                          <a:lnTo>
                            <a:pt x="130" y="481"/>
                          </a:lnTo>
                          <a:lnTo>
                            <a:pt x="125" y="495"/>
                          </a:lnTo>
                          <a:lnTo>
                            <a:pt x="116" y="509"/>
                          </a:lnTo>
                          <a:lnTo>
                            <a:pt x="101" y="509"/>
                          </a:lnTo>
                          <a:lnTo>
                            <a:pt x="87" y="509"/>
                          </a:lnTo>
                          <a:lnTo>
                            <a:pt x="72" y="505"/>
                          </a:lnTo>
                          <a:lnTo>
                            <a:pt x="58" y="500"/>
                          </a:lnTo>
                          <a:lnTo>
                            <a:pt x="43" y="500"/>
                          </a:lnTo>
                          <a:lnTo>
                            <a:pt x="24" y="500"/>
                          </a:lnTo>
                          <a:lnTo>
                            <a:pt x="10" y="509"/>
                          </a:lnTo>
                          <a:lnTo>
                            <a:pt x="0" y="525"/>
                          </a:lnTo>
                          <a:lnTo>
                            <a:pt x="0" y="539"/>
                          </a:lnTo>
                          <a:lnTo>
                            <a:pt x="0" y="553"/>
                          </a:lnTo>
                          <a:lnTo>
                            <a:pt x="6" y="567"/>
                          </a:lnTo>
                          <a:lnTo>
                            <a:pt x="24" y="582"/>
                          </a:lnTo>
                          <a:lnTo>
                            <a:pt x="39" y="586"/>
                          </a:lnTo>
                          <a:lnTo>
                            <a:pt x="48" y="602"/>
                          </a:lnTo>
                          <a:lnTo>
                            <a:pt x="43" y="616"/>
                          </a:lnTo>
                          <a:lnTo>
                            <a:pt x="34" y="630"/>
                          </a:lnTo>
                          <a:lnTo>
                            <a:pt x="24" y="644"/>
                          </a:lnTo>
                          <a:lnTo>
                            <a:pt x="24" y="659"/>
                          </a:lnTo>
                          <a:lnTo>
                            <a:pt x="24" y="673"/>
                          </a:lnTo>
                          <a:lnTo>
                            <a:pt x="39" y="684"/>
                          </a:lnTo>
                          <a:lnTo>
                            <a:pt x="53" y="693"/>
                          </a:lnTo>
                          <a:lnTo>
                            <a:pt x="67" y="703"/>
                          </a:lnTo>
                          <a:lnTo>
                            <a:pt x="83" y="712"/>
                          </a:lnTo>
                          <a:lnTo>
                            <a:pt x="87" y="731"/>
                          </a:lnTo>
                          <a:lnTo>
                            <a:pt x="77" y="745"/>
                          </a:lnTo>
                          <a:lnTo>
                            <a:pt x="67" y="765"/>
                          </a:lnTo>
                          <a:lnTo>
                            <a:pt x="62" y="780"/>
                          </a:lnTo>
                          <a:lnTo>
                            <a:pt x="62" y="799"/>
                          </a:lnTo>
                          <a:lnTo>
                            <a:pt x="72" y="813"/>
                          </a:lnTo>
                          <a:lnTo>
                            <a:pt x="87" y="813"/>
                          </a:lnTo>
                          <a:lnTo>
                            <a:pt x="101" y="818"/>
                          </a:lnTo>
                          <a:lnTo>
                            <a:pt x="116" y="822"/>
                          </a:lnTo>
                          <a:lnTo>
                            <a:pt x="130" y="832"/>
                          </a:lnTo>
                          <a:lnTo>
                            <a:pt x="160" y="836"/>
                          </a:lnTo>
                          <a:lnTo>
                            <a:pt x="179" y="852"/>
                          </a:lnTo>
                          <a:lnTo>
                            <a:pt x="183" y="866"/>
                          </a:lnTo>
                          <a:lnTo>
                            <a:pt x="179" y="880"/>
                          </a:lnTo>
                          <a:lnTo>
                            <a:pt x="174" y="895"/>
                          </a:lnTo>
                          <a:lnTo>
                            <a:pt x="169" y="909"/>
                          </a:lnTo>
                          <a:lnTo>
                            <a:pt x="160" y="924"/>
                          </a:lnTo>
                          <a:lnTo>
                            <a:pt x="160" y="938"/>
                          </a:lnTo>
                          <a:lnTo>
                            <a:pt x="164" y="953"/>
                          </a:lnTo>
                          <a:lnTo>
                            <a:pt x="183" y="972"/>
                          </a:lnTo>
                          <a:lnTo>
                            <a:pt x="193" y="986"/>
                          </a:lnTo>
                          <a:lnTo>
                            <a:pt x="202" y="1001"/>
                          </a:lnTo>
                          <a:lnTo>
                            <a:pt x="202" y="1015"/>
                          </a:lnTo>
                          <a:lnTo>
                            <a:pt x="197" y="1034"/>
                          </a:lnTo>
                          <a:lnTo>
                            <a:pt x="193" y="1053"/>
                          </a:lnTo>
                          <a:lnTo>
                            <a:pt x="188" y="1068"/>
                          </a:lnTo>
                          <a:lnTo>
                            <a:pt x="188" y="1083"/>
                          </a:lnTo>
                          <a:lnTo>
                            <a:pt x="197" y="1102"/>
                          </a:lnTo>
                          <a:lnTo>
                            <a:pt x="212" y="1111"/>
                          </a:lnTo>
                          <a:lnTo>
                            <a:pt x="231" y="1121"/>
                          </a:lnTo>
                          <a:lnTo>
                            <a:pt x="270" y="1130"/>
                          </a:lnTo>
                          <a:lnTo>
                            <a:pt x="284" y="1135"/>
                          </a:lnTo>
                          <a:lnTo>
                            <a:pt x="270" y="1149"/>
                          </a:lnTo>
                          <a:lnTo>
                            <a:pt x="256" y="1165"/>
                          </a:lnTo>
                          <a:lnTo>
                            <a:pt x="237" y="1184"/>
                          </a:lnTo>
                          <a:lnTo>
                            <a:pt x="226" y="1203"/>
                          </a:lnTo>
                          <a:lnTo>
                            <a:pt x="226" y="1222"/>
                          </a:lnTo>
                          <a:lnTo>
                            <a:pt x="260" y="1242"/>
                          </a:lnTo>
                          <a:lnTo>
                            <a:pt x="289" y="1270"/>
                          </a:lnTo>
                          <a:lnTo>
                            <a:pt x="303" y="1280"/>
                          </a:lnTo>
                          <a:lnTo>
                            <a:pt x="314" y="1294"/>
                          </a:lnTo>
                          <a:lnTo>
                            <a:pt x="318" y="1308"/>
                          </a:lnTo>
                          <a:lnTo>
                            <a:pt x="308" y="1324"/>
                          </a:lnTo>
                          <a:lnTo>
                            <a:pt x="298" y="1343"/>
                          </a:lnTo>
                          <a:lnTo>
                            <a:pt x="293" y="1361"/>
                          </a:lnTo>
                          <a:lnTo>
                            <a:pt x="293" y="1376"/>
                          </a:lnTo>
                          <a:lnTo>
                            <a:pt x="308" y="1390"/>
                          </a:lnTo>
                          <a:lnTo>
                            <a:pt x="323" y="1395"/>
                          </a:lnTo>
                          <a:lnTo>
                            <a:pt x="337" y="1405"/>
                          </a:lnTo>
                          <a:lnTo>
                            <a:pt x="347" y="1420"/>
                          </a:lnTo>
                          <a:lnTo>
                            <a:pt x="342" y="1434"/>
                          </a:lnTo>
                          <a:lnTo>
                            <a:pt x="337" y="1448"/>
                          </a:lnTo>
                          <a:lnTo>
                            <a:pt x="333" y="1462"/>
                          </a:lnTo>
                          <a:lnTo>
                            <a:pt x="333" y="1476"/>
                          </a:lnTo>
                          <a:lnTo>
                            <a:pt x="333" y="1497"/>
                          </a:lnTo>
                          <a:lnTo>
                            <a:pt x="333" y="1516"/>
                          </a:lnTo>
                          <a:lnTo>
                            <a:pt x="342" y="1530"/>
                          </a:lnTo>
                          <a:lnTo>
                            <a:pt x="352" y="1544"/>
                          </a:lnTo>
                          <a:lnTo>
                            <a:pt x="366" y="1549"/>
                          </a:lnTo>
                          <a:lnTo>
                            <a:pt x="380" y="1544"/>
                          </a:lnTo>
                          <a:lnTo>
                            <a:pt x="395" y="1544"/>
                          </a:lnTo>
                          <a:lnTo>
                            <a:pt x="410" y="1544"/>
                          </a:lnTo>
                          <a:lnTo>
                            <a:pt x="424" y="1553"/>
                          </a:lnTo>
                          <a:lnTo>
                            <a:pt x="433" y="1574"/>
                          </a:lnTo>
                          <a:lnTo>
                            <a:pt x="438" y="1593"/>
                          </a:lnTo>
                          <a:lnTo>
                            <a:pt x="452" y="1597"/>
                          </a:lnTo>
                          <a:lnTo>
                            <a:pt x="468" y="1597"/>
                          </a:lnTo>
                          <a:lnTo>
                            <a:pt x="482" y="1597"/>
                          </a:lnTo>
                          <a:lnTo>
                            <a:pt x="496" y="1597"/>
                          </a:lnTo>
                          <a:lnTo>
                            <a:pt x="510" y="1593"/>
                          </a:lnTo>
                          <a:lnTo>
                            <a:pt x="515" y="1578"/>
                          </a:lnTo>
                          <a:lnTo>
                            <a:pt x="534" y="1569"/>
                          </a:lnTo>
                          <a:lnTo>
                            <a:pt x="549" y="1553"/>
                          </a:lnTo>
                          <a:lnTo>
                            <a:pt x="554" y="1535"/>
                          </a:lnTo>
                          <a:lnTo>
                            <a:pt x="554" y="1520"/>
                          </a:lnTo>
                          <a:lnTo>
                            <a:pt x="559" y="1506"/>
                          </a:lnTo>
                          <a:lnTo>
                            <a:pt x="564" y="1492"/>
                          </a:lnTo>
                          <a:lnTo>
                            <a:pt x="583" y="1476"/>
                          </a:lnTo>
                          <a:lnTo>
                            <a:pt x="597" y="1472"/>
                          </a:lnTo>
                          <a:lnTo>
                            <a:pt x="611" y="1482"/>
                          </a:lnTo>
                          <a:lnTo>
                            <a:pt x="622" y="1497"/>
                          </a:lnTo>
                          <a:lnTo>
                            <a:pt x="636" y="1497"/>
                          </a:lnTo>
                          <a:lnTo>
                            <a:pt x="650" y="1487"/>
                          </a:lnTo>
                          <a:lnTo>
                            <a:pt x="660" y="1472"/>
                          </a:lnTo>
                          <a:lnTo>
                            <a:pt x="660" y="1457"/>
                          </a:lnTo>
                          <a:lnTo>
                            <a:pt x="655" y="1443"/>
                          </a:lnTo>
                          <a:lnTo>
                            <a:pt x="655" y="1429"/>
                          </a:lnTo>
                          <a:lnTo>
                            <a:pt x="1112" y="1126"/>
                          </a:lnTo>
                          <a:lnTo>
                            <a:pt x="1136" y="1160"/>
                          </a:lnTo>
                          <a:lnTo>
                            <a:pt x="1150" y="1165"/>
                          </a:lnTo>
                          <a:lnTo>
                            <a:pt x="1166" y="1165"/>
                          </a:lnTo>
                          <a:lnTo>
                            <a:pt x="1170" y="1149"/>
                          </a:lnTo>
                          <a:lnTo>
                            <a:pt x="1175" y="1135"/>
                          </a:lnTo>
                          <a:lnTo>
                            <a:pt x="1189" y="1126"/>
                          </a:lnTo>
                          <a:lnTo>
                            <a:pt x="1208" y="1116"/>
                          </a:lnTo>
                          <a:lnTo>
                            <a:pt x="1222" y="1116"/>
                          </a:lnTo>
                          <a:lnTo>
                            <a:pt x="1237" y="1116"/>
                          </a:lnTo>
                          <a:lnTo>
                            <a:pt x="1252" y="1111"/>
                          </a:lnTo>
                          <a:lnTo>
                            <a:pt x="1266" y="1097"/>
                          </a:lnTo>
                          <a:lnTo>
                            <a:pt x="1262" y="1083"/>
                          </a:lnTo>
                          <a:lnTo>
                            <a:pt x="1262" y="1068"/>
                          </a:lnTo>
                          <a:lnTo>
                            <a:pt x="1281" y="1058"/>
                          </a:lnTo>
                          <a:lnTo>
                            <a:pt x="1295" y="1058"/>
                          </a:lnTo>
                          <a:lnTo>
                            <a:pt x="1309" y="1058"/>
                          </a:lnTo>
                          <a:lnTo>
                            <a:pt x="1318" y="1044"/>
                          </a:lnTo>
                          <a:lnTo>
                            <a:pt x="1318" y="1030"/>
                          </a:lnTo>
                          <a:lnTo>
                            <a:pt x="1318" y="1015"/>
                          </a:lnTo>
                          <a:lnTo>
                            <a:pt x="1318" y="1001"/>
                          </a:lnTo>
                          <a:lnTo>
                            <a:pt x="1318" y="981"/>
                          </a:lnTo>
                          <a:lnTo>
                            <a:pt x="1314" y="967"/>
                          </a:lnTo>
                          <a:lnTo>
                            <a:pt x="1299" y="953"/>
                          </a:lnTo>
                          <a:lnTo>
                            <a:pt x="1281" y="943"/>
                          </a:lnTo>
                          <a:lnTo>
                            <a:pt x="1266" y="934"/>
                          </a:lnTo>
                          <a:lnTo>
                            <a:pt x="1257" y="919"/>
                          </a:lnTo>
                          <a:lnTo>
                            <a:pt x="1257" y="904"/>
                          </a:lnTo>
                          <a:lnTo>
                            <a:pt x="1257" y="890"/>
                          </a:lnTo>
                          <a:lnTo>
                            <a:pt x="1266" y="876"/>
                          </a:lnTo>
                          <a:lnTo>
                            <a:pt x="1266" y="857"/>
                          </a:lnTo>
                          <a:lnTo>
                            <a:pt x="1257" y="842"/>
                          </a:lnTo>
                          <a:lnTo>
                            <a:pt x="1243" y="832"/>
                          </a:lnTo>
                          <a:lnTo>
                            <a:pt x="1227" y="827"/>
                          </a:lnTo>
                          <a:lnTo>
                            <a:pt x="1213" y="822"/>
                          </a:lnTo>
                          <a:lnTo>
                            <a:pt x="1208" y="808"/>
                          </a:lnTo>
                          <a:lnTo>
                            <a:pt x="1208" y="794"/>
                          </a:lnTo>
                          <a:lnTo>
                            <a:pt x="1213" y="780"/>
                          </a:lnTo>
                          <a:lnTo>
                            <a:pt x="1208" y="765"/>
                          </a:lnTo>
                          <a:lnTo>
                            <a:pt x="1208" y="736"/>
                          </a:lnTo>
                          <a:lnTo>
                            <a:pt x="1203" y="717"/>
                          </a:lnTo>
                          <a:lnTo>
                            <a:pt x="1189" y="712"/>
                          </a:lnTo>
                          <a:lnTo>
                            <a:pt x="1175" y="707"/>
                          </a:lnTo>
                          <a:lnTo>
                            <a:pt x="1160" y="698"/>
                          </a:lnTo>
                          <a:lnTo>
                            <a:pt x="1155" y="684"/>
                          </a:lnTo>
                          <a:lnTo>
                            <a:pt x="1155" y="668"/>
                          </a:lnTo>
                          <a:lnTo>
                            <a:pt x="1160" y="654"/>
                          </a:lnTo>
                          <a:lnTo>
                            <a:pt x="1170" y="640"/>
                          </a:lnTo>
                          <a:lnTo>
                            <a:pt x="1170" y="621"/>
                          </a:lnTo>
                          <a:lnTo>
                            <a:pt x="1170" y="607"/>
                          </a:lnTo>
                          <a:lnTo>
                            <a:pt x="1155" y="591"/>
                          </a:lnTo>
                          <a:lnTo>
                            <a:pt x="1141" y="582"/>
                          </a:lnTo>
                          <a:lnTo>
                            <a:pt x="1122" y="567"/>
                          </a:lnTo>
                          <a:lnTo>
                            <a:pt x="1108" y="563"/>
                          </a:lnTo>
                          <a:lnTo>
                            <a:pt x="1093" y="548"/>
                          </a:lnTo>
                          <a:lnTo>
                            <a:pt x="1089" y="534"/>
                          </a:lnTo>
                          <a:lnTo>
                            <a:pt x="1093" y="520"/>
                          </a:lnTo>
                          <a:lnTo>
                            <a:pt x="1098" y="505"/>
                          </a:lnTo>
                          <a:lnTo>
                            <a:pt x="1098" y="490"/>
                          </a:lnTo>
                          <a:lnTo>
                            <a:pt x="1103" y="476"/>
                          </a:lnTo>
                          <a:lnTo>
                            <a:pt x="1103" y="462"/>
                          </a:lnTo>
                          <a:lnTo>
                            <a:pt x="1098" y="448"/>
                          </a:lnTo>
                          <a:lnTo>
                            <a:pt x="1098" y="432"/>
                          </a:lnTo>
                          <a:lnTo>
                            <a:pt x="1078" y="418"/>
                          </a:lnTo>
                          <a:lnTo>
                            <a:pt x="1064" y="409"/>
                          </a:lnTo>
                          <a:lnTo>
                            <a:pt x="1049" y="404"/>
                          </a:lnTo>
                          <a:lnTo>
                            <a:pt x="1049" y="390"/>
                          </a:lnTo>
                          <a:lnTo>
                            <a:pt x="1049" y="375"/>
                          </a:lnTo>
                          <a:lnTo>
                            <a:pt x="1049" y="361"/>
                          </a:lnTo>
                          <a:lnTo>
                            <a:pt x="1049" y="346"/>
                          </a:lnTo>
                          <a:lnTo>
                            <a:pt x="1054" y="327"/>
                          </a:lnTo>
                          <a:lnTo>
                            <a:pt x="1049" y="313"/>
                          </a:lnTo>
                          <a:lnTo>
                            <a:pt x="1040" y="298"/>
                          </a:lnTo>
                          <a:lnTo>
                            <a:pt x="1026" y="289"/>
                          </a:lnTo>
                          <a:lnTo>
                            <a:pt x="1012" y="284"/>
                          </a:lnTo>
                          <a:lnTo>
                            <a:pt x="1012" y="269"/>
                          </a:lnTo>
                          <a:lnTo>
                            <a:pt x="1012" y="255"/>
                          </a:lnTo>
                          <a:lnTo>
                            <a:pt x="1016" y="240"/>
                          </a:lnTo>
                          <a:lnTo>
                            <a:pt x="1021" y="226"/>
                          </a:lnTo>
                          <a:lnTo>
                            <a:pt x="1021" y="212"/>
                          </a:lnTo>
                          <a:lnTo>
                            <a:pt x="1021" y="196"/>
                          </a:lnTo>
                          <a:lnTo>
                            <a:pt x="1016" y="182"/>
                          </a:lnTo>
                          <a:lnTo>
                            <a:pt x="1001" y="173"/>
                          </a:lnTo>
                          <a:lnTo>
                            <a:pt x="987" y="159"/>
                          </a:lnTo>
                          <a:lnTo>
                            <a:pt x="972" y="149"/>
                          </a:lnTo>
                          <a:lnTo>
                            <a:pt x="982" y="130"/>
                          </a:lnTo>
                          <a:lnTo>
                            <a:pt x="982" y="115"/>
                          </a:lnTo>
                          <a:lnTo>
                            <a:pt x="982" y="101"/>
                          </a:lnTo>
                          <a:lnTo>
                            <a:pt x="987" y="86"/>
                          </a:lnTo>
                          <a:lnTo>
                            <a:pt x="996" y="72"/>
                          </a:lnTo>
                          <a:lnTo>
                            <a:pt x="996" y="53"/>
                          </a:lnTo>
                          <a:lnTo>
                            <a:pt x="991" y="38"/>
                          </a:lnTo>
                          <a:lnTo>
                            <a:pt x="987" y="23"/>
                          </a:lnTo>
                          <a:lnTo>
                            <a:pt x="977" y="9"/>
                          </a:lnTo>
                          <a:lnTo>
                            <a:pt x="963" y="5"/>
                          </a:lnTo>
                          <a:lnTo>
                            <a:pt x="949" y="0"/>
                          </a:lnTo>
                          <a:lnTo>
                            <a:pt x="935" y="0"/>
                          </a:lnTo>
                          <a:lnTo>
                            <a:pt x="919" y="9"/>
                          </a:lnTo>
                          <a:lnTo>
                            <a:pt x="905" y="19"/>
                          </a:lnTo>
                          <a:lnTo>
                            <a:pt x="910" y="44"/>
                          </a:lnTo>
                          <a:close/>
                        </a:path>
                      </a:pathLst>
                    </a:custGeom>
                    <a:solidFill>
                      <a:srgbClr val="FF33CC"/>
                    </a:solidFill>
                    <a:ln w="9525">
                      <a:solidFill>
                        <a:srgbClr val="FF33CC"/>
                      </a:solidFill>
                      <a:round/>
                      <a:headEnd/>
                      <a:tailEnd/>
                    </a:ln>
                  </p:spPr>
                  <p:txBody>
                    <a:bodyPr/>
                    <a:lstStyle/>
                    <a:p>
                      <a:endParaRPr lang="zh-CN" altLang="en-US"/>
                    </a:p>
                  </p:txBody>
                </p:sp>
                <p:sp>
                  <p:nvSpPr>
                    <p:cNvPr id="79913" name="Freeform 156"/>
                    <p:cNvSpPr>
                      <a:spLocks/>
                    </p:cNvSpPr>
                    <p:nvPr/>
                  </p:nvSpPr>
                  <p:spPr bwMode="auto">
                    <a:xfrm>
                      <a:off x="4768" y="2624"/>
                      <a:ext cx="228" cy="284"/>
                    </a:xfrm>
                    <a:custGeom>
                      <a:avLst/>
                      <a:gdLst>
                        <a:gd name="T0" fmla="*/ 0 w 909"/>
                        <a:gd name="T1" fmla="*/ 0 h 1135"/>
                        <a:gd name="T2" fmla="*/ 0 w 909"/>
                        <a:gd name="T3" fmla="*/ 0 h 1135"/>
                        <a:gd name="T4" fmla="*/ 0 w 909"/>
                        <a:gd name="T5" fmla="*/ 0 h 1135"/>
                        <a:gd name="T6" fmla="*/ 0 w 909"/>
                        <a:gd name="T7" fmla="*/ 0 h 1135"/>
                        <a:gd name="T8" fmla="*/ 0 w 909"/>
                        <a:gd name="T9" fmla="*/ 0 h 1135"/>
                        <a:gd name="T10" fmla="*/ 0 w 909"/>
                        <a:gd name="T11" fmla="*/ 0 h 1135"/>
                        <a:gd name="T12" fmla="*/ 0 w 909"/>
                        <a:gd name="T13" fmla="*/ 0 h 1135"/>
                        <a:gd name="T14" fmla="*/ 0 w 909"/>
                        <a:gd name="T15" fmla="*/ 0 h 1135"/>
                        <a:gd name="T16" fmla="*/ 0 w 909"/>
                        <a:gd name="T17" fmla="*/ 0 h 1135"/>
                        <a:gd name="T18" fmla="*/ 0 w 909"/>
                        <a:gd name="T19" fmla="*/ 0 h 1135"/>
                        <a:gd name="T20" fmla="*/ 0 w 909"/>
                        <a:gd name="T21" fmla="*/ 0 h 1135"/>
                        <a:gd name="T22" fmla="*/ 0 w 909"/>
                        <a:gd name="T23" fmla="*/ 0 h 1135"/>
                        <a:gd name="T24" fmla="*/ 0 w 909"/>
                        <a:gd name="T25" fmla="*/ 0 h 1135"/>
                        <a:gd name="T26" fmla="*/ 0 w 909"/>
                        <a:gd name="T27" fmla="*/ 0 h 1135"/>
                        <a:gd name="T28" fmla="*/ 0 w 909"/>
                        <a:gd name="T29" fmla="*/ 0 h 1135"/>
                        <a:gd name="T30" fmla="*/ 0 w 909"/>
                        <a:gd name="T31" fmla="*/ 0 h 1135"/>
                        <a:gd name="T32" fmla="*/ 0 w 909"/>
                        <a:gd name="T33" fmla="*/ 0 h 1135"/>
                        <a:gd name="T34" fmla="*/ 0 w 909"/>
                        <a:gd name="T35" fmla="*/ 0 h 1135"/>
                        <a:gd name="T36" fmla="*/ 0 w 909"/>
                        <a:gd name="T37" fmla="*/ 0 h 1135"/>
                        <a:gd name="T38" fmla="*/ 0 w 909"/>
                        <a:gd name="T39" fmla="*/ 0 h 1135"/>
                        <a:gd name="T40" fmla="*/ 0 w 909"/>
                        <a:gd name="T41" fmla="*/ 0 h 1135"/>
                        <a:gd name="T42" fmla="*/ 0 w 909"/>
                        <a:gd name="T43" fmla="*/ 0 h 1135"/>
                        <a:gd name="T44" fmla="*/ 0 w 909"/>
                        <a:gd name="T45" fmla="*/ 0 h 1135"/>
                        <a:gd name="T46" fmla="*/ 0 w 909"/>
                        <a:gd name="T47" fmla="*/ 0 h 1135"/>
                        <a:gd name="T48" fmla="*/ 0 w 909"/>
                        <a:gd name="T49" fmla="*/ 0 h 1135"/>
                        <a:gd name="T50" fmla="*/ 0 w 909"/>
                        <a:gd name="T51" fmla="*/ 0 h 1135"/>
                        <a:gd name="T52" fmla="*/ 0 w 909"/>
                        <a:gd name="T53" fmla="*/ 0 h 1135"/>
                        <a:gd name="T54" fmla="*/ 0 w 909"/>
                        <a:gd name="T55" fmla="*/ 0 h 1135"/>
                        <a:gd name="T56" fmla="*/ 0 w 909"/>
                        <a:gd name="T57" fmla="*/ 0 h 1135"/>
                        <a:gd name="T58" fmla="*/ 0 w 909"/>
                        <a:gd name="T59" fmla="*/ 0 h 1135"/>
                        <a:gd name="T60" fmla="*/ 0 w 909"/>
                        <a:gd name="T61" fmla="*/ 0 h 1135"/>
                        <a:gd name="T62" fmla="*/ 0 w 909"/>
                        <a:gd name="T63" fmla="*/ 0 h 1135"/>
                        <a:gd name="T64" fmla="*/ 0 w 909"/>
                        <a:gd name="T65" fmla="*/ 0 h 1135"/>
                        <a:gd name="T66" fmla="*/ 0 w 909"/>
                        <a:gd name="T67" fmla="*/ 0 h 1135"/>
                        <a:gd name="T68" fmla="*/ 0 w 909"/>
                        <a:gd name="T69" fmla="*/ 0 h 11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09" h="1135">
                          <a:moveTo>
                            <a:pt x="665" y="0"/>
                          </a:moveTo>
                          <a:lnTo>
                            <a:pt x="732" y="241"/>
                          </a:lnTo>
                          <a:lnTo>
                            <a:pt x="785" y="404"/>
                          </a:lnTo>
                          <a:lnTo>
                            <a:pt x="852" y="582"/>
                          </a:lnTo>
                          <a:lnTo>
                            <a:pt x="909" y="727"/>
                          </a:lnTo>
                          <a:lnTo>
                            <a:pt x="895" y="741"/>
                          </a:lnTo>
                          <a:lnTo>
                            <a:pt x="713" y="862"/>
                          </a:lnTo>
                          <a:lnTo>
                            <a:pt x="482" y="1000"/>
                          </a:lnTo>
                          <a:lnTo>
                            <a:pt x="285" y="1117"/>
                          </a:lnTo>
                          <a:lnTo>
                            <a:pt x="252" y="1135"/>
                          </a:lnTo>
                          <a:lnTo>
                            <a:pt x="236" y="1126"/>
                          </a:lnTo>
                          <a:lnTo>
                            <a:pt x="164" y="851"/>
                          </a:lnTo>
                          <a:lnTo>
                            <a:pt x="73" y="592"/>
                          </a:lnTo>
                          <a:lnTo>
                            <a:pt x="0" y="404"/>
                          </a:lnTo>
                          <a:lnTo>
                            <a:pt x="0" y="381"/>
                          </a:lnTo>
                          <a:lnTo>
                            <a:pt x="299" y="212"/>
                          </a:lnTo>
                          <a:lnTo>
                            <a:pt x="506" y="87"/>
                          </a:lnTo>
                          <a:lnTo>
                            <a:pt x="636" y="14"/>
                          </a:lnTo>
                          <a:lnTo>
                            <a:pt x="645" y="44"/>
                          </a:lnTo>
                          <a:lnTo>
                            <a:pt x="453" y="154"/>
                          </a:lnTo>
                          <a:lnTo>
                            <a:pt x="189" y="308"/>
                          </a:lnTo>
                          <a:lnTo>
                            <a:pt x="30" y="400"/>
                          </a:lnTo>
                          <a:lnTo>
                            <a:pt x="102" y="582"/>
                          </a:lnTo>
                          <a:lnTo>
                            <a:pt x="189" y="813"/>
                          </a:lnTo>
                          <a:lnTo>
                            <a:pt x="231" y="953"/>
                          </a:lnTo>
                          <a:lnTo>
                            <a:pt x="261" y="1082"/>
                          </a:lnTo>
                          <a:lnTo>
                            <a:pt x="544" y="923"/>
                          </a:lnTo>
                          <a:lnTo>
                            <a:pt x="785" y="775"/>
                          </a:lnTo>
                          <a:lnTo>
                            <a:pt x="862" y="717"/>
                          </a:lnTo>
                          <a:lnTo>
                            <a:pt x="799" y="554"/>
                          </a:lnTo>
                          <a:lnTo>
                            <a:pt x="732" y="371"/>
                          </a:lnTo>
                          <a:lnTo>
                            <a:pt x="679" y="197"/>
                          </a:lnTo>
                          <a:lnTo>
                            <a:pt x="640" y="49"/>
                          </a:lnTo>
                          <a:lnTo>
                            <a:pt x="636" y="19"/>
                          </a:lnTo>
                          <a:lnTo>
                            <a:pt x="665" y="0"/>
                          </a:lnTo>
                          <a:close/>
                        </a:path>
                      </a:pathLst>
                    </a:custGeom>
                    <a:solidFill>
                      <a:srgbClr val="FF33CC"/>
                    </a:solidFill>
                    <a:ln w="9525">
                      <a:solidFill>
                        <a:srgbClr val="FF33CC"/>
                      </a:solidFill>
                      <a:round/>
                      <a:headEnd/>
                      <a:tailEnd/>
                    </a:ln>
                  </p:spPr>
                  <p:txBody>
                    <a:bodyPr/>
                    <a:lstStyle/>
                    <a:p>
                      <a:endParaRPr lang="zh-CN" altLang="en-US"/>
                    </a:p>
                  </p:txBody>
                </p:sp>
                <p:sp>
                  <p:nvSpPr>
                    <p:cNvPr id="79914" name="Freeform 157"/>
                    <p:cNvSpPr>
                      <a:spLocks/>
                    </p:cNvSpPr>
                    <p:nvPr/>
                  </p:nvSpPr>
                  <p:spPr bwMode="auto">
                    <a:xfrm>
                      <a:off x="4881" y="2862"/>
                      <a:ext cx="124" cy="89"/>
                    </a:xfrm>
                    <a:custGeom>
                      <a:avLst/>
                      <a:gdLst>
                        <a:gd name="T0" fmla="*/ 0 w 496"/>
                        <a:gd name="T1" fmla="*/ 0 h 357"/>
                        <a:gd name="T2" fmla="*/ 0 w 496"/>
                        <a:gd name="T3" fmla="*/ 0 h 357"/>
                        <a:gd name="T4" fmla="*/ 0 w 496"/>
                        <a:gd name="T5" fmla="*/ 0 h 357"/>
                        <a:gd name="T6" fmla="*/ 0 w 496"/>
                        <a:gd name="T7" fmla="*/ 0 h 357"/>
                        <a:gd name="T8" fmla="*/ 0 w 496"/>
                        <a:gd name="T9" fmla="*/ 0 h 357"/>
                        <a:gd name="T10" fmla="*/ 0 w 496"/>
                        <a:gd name="T11" fmla="*/ 0 h 357"/>
                        <a:gd name="T12" fmla="*/ 0 w 496"/>
                        <a:gd name="T13" fmla="*/ 0 h 3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6" h="357">
                          <a:moveTo>
                            <a:pt x="482" y="0"/>
                          </a:moveTo>
                          <a:lnTo>
                            <a:pt x="496" y="43"/>
                          </a:lnTo>
                          <a:lnTo>
                            <a:pt x="20" y="357"/>
                          </a:lnTo>
                          <a:lnTo>
                            <a:pt x="0" y="308"/>
                          </a:lnTo>
                          <a:lnTo>
                            <a:pt x="39" y="308"/>
                          </a:lnTo>
                          <a:lnTo>
                            <a:pt x="458" y="33"/>
                          </a:lnTo>
                          <a:lnTo>
                            <a:pt x="482" y="0"/>
                          </a:lnTo>
                          <a:close/>
                        </a:path>
                      </a:pathLst>
                    </a:custGeom>
                    <a:solidFill>
                      <a:srgbClr val="FF33CC"/>
                    </a:solidFill>
                    <a:ln w="9525">
                      <a:solidFill>
                        <a:srgbClr val="FF33CC"/>
                      </a:solidFill>
                      <a:round/>
                      <a:headEnd/>
                      <a:tailEnd/>
                    </a:ln>
                  </p:spPr>
                  <p:txBody>
                    <a:bodyPr/>
                    <a:lstStyle/>
                    <a:p>
                      <a:endParaRPr lang="zh-CN" altLang="en-US"/>
                    </a:p>
                  </p:txBody>
                </p:sp>
                <p:sp>
                  <p:nvSpPr>
                    <p:cNvPr id="79915" name="Freeform 158"/>
                    <p:cNvSpPr>
                      <a:spLocks/>
                    </p:cNvSpPr>
                    <p:nvPr/>
                  </p:nvSpPr>
                  <p:spPr bwMode="auto">
                    <a:xfrm>
                      <a:off x="4935" y="2903"/>
                      <a:ext cx="82" cy="142"/>
                    </a:xfrm>
                    <a:custGeom>
                      <a:avLst/>
                      <a:gdLst>
                        <a:gd name="T0" fmla="*/ 0 w 332"/>
                        <a:gd name="T1" fmla="*/ 0 h 567"/>
                        <a:gd name="T2" fmla="*/ 0 w 332"/>
                        <a:gd name="T3" fmla="*/ 0 h 567"/>
                        <a:gd name="T4" fmla="*/ 0 w 332"/>
                        <a:gd name="T5" fmla="*/ 0 h 567"/>
                        <a:gd name="T6" fmla="*/ 0 w 332"/>
                        <a:gd name="T7" fmla="*/ 0 h 567"/>
                        <a:gd name="T8" fmla="*/ 0 w 332"/>
                        <a:gd name="T9" fmla="*/ 0 h 567"/>
                        <a:gd name="T10" fmla="*/ 0 w 332"/>
                        <a:gd name="T11" fmla="*/ 0 h 567"/>
                        <a:gd name="T12" fmla="*/ 0 w 332"/>
                        <a:gd name="T13" fmla="*/ 0 h 567"/>
                        <a:gd name="T14" fmla="*/ 0 w 332"/>
                        <a:gd name="T15" fmla="*/ 0 h 567"/>
                        <a:gd name="T16" fmla="*/ 0 w 332"/>
                        <a:gd name="T17" fmla="*/ 0 h 567"/>
                        <a:gd name="T18" fmla="*/ 0 w 332"/>
                        <a:gd name="T19" fmla="*/ 0 h 567"/>
                        <a:gd name="T20" fmla="*/ 0 w 332"/>
                        <a:gd name="T21" fmla="*/ 0 h 567"/>
                        <a:gd name="T22" fmla="*/ 0 w 332"/>
                        <a:gd name="T23" fmla="*/ 0 h 5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2" h="567">
                          <a:moveTo>
                            <a:pt x="101" y="0"/>
                          </a:moveTo>
                          <a:lnTo>
                            <a:pt x="332" y="504"/>
                          </a:lnTo>
                          <a:lnTo>
                            <a:pt x="288" y="561"/>
                          </a:lnTo>
                          <a:lnTo>
                            <a:pt x="212" y="567"/>
                          </a:lnTo>
                          <a:lnTo>
                            <a:pt x="0" y="52"/>
                          </a:lnTo>
                          <a:lnTo>
                            <a:pt x="24" y="33"/>
                          </a:lnTo>
                          <a:lnTo>
                            <a:pt x="231" y="528"/>
                          </a:lnTo>
                          <a:lnTo>
                            <a:pt x="260" y="528"/>
                          </a:lnTo>
                          <a:lnTo>
                            <a:pt x="279" y="528"/>
                          </a:lnTo>
                          <a:lnTo>
                            <a:pt x="304" y="500"/>
                          </a:lnTo>
                          <a:lnTo>
                            <a:pt x="77" y="14"/>
                          </a:lnTo>
                          <a:lnTo>
                            <a:pt x="101" y="0"/>
                          </a:lnTo>
                          <a:close/>
                        </a:path>
                      </a:pathLst>
                    </a:custGeom>
                    <a:solidFill>
                      <a:srgbClr val="FF33CC"/>
                    </a:solidFill>
                    <a:ln w="9525">
                      <a:solidFill>
                        <a:srgbClr val="FF33CC"/>
                      </a:solidFill>
                      <a:round/>
                      <a:headEnd/>
                      <a:tailEnd/>
                    </a:ln>
                  </p:spPr>
                  <p:txBody>
                    <a:bodyPr/>
                    <a:lstStyle/>
                    <a:p>
                      <a:endParaRPr lang="zh-CN" altLang="en-US"/>
                    </a:p>
                  </p:txBody>
                </p:sp>
                <p:sp>
                  <p:nvSpPr>
                    <p:cNvPr id="79916" name="Freeform 159"/>
                    <p:cNvSpPr>
                      <a:spLocks/>
                    </p:cNvSpPr>
                    <p:nvPr/>
                  </p:nvSpPr>
                  <p:spPr bwMode="auto">
                    <a:xfrm>
                      <a:off x="4852" y="2932"/>
                      <a:ext cx="49" cy="164"/>
                    </a:xfrm>
                    <a:custGeom>
                      <a:avLst/>
                      <a:gdLst>
                        <a:gd name="T0" fmla="*/ 0 w 197"/>
                        <a:gd name="T1" fmla="*/ 0 h 654"/>
                        <a:gd name="T2" fmla="*/ 0 w 197"/>
                        <a:gd name="T3" fmla="*/ 0 h 654"/>
                        <a:gd name="T4" fmla="*/ 0 w 197"/>
                        <a:gd name="T5" fmla="*/ 0 h 654"/>
                        <a:gd name="T6" fmla="*/ 0 w 197"/>
                        <a:gd name="T7" fmla="*/ 0 h 654"/>
                        <a:gd name="T8" fmla="*/ 0 w 197"/>
                        <a:gd name="T9" fmla="*/ 0 h 654"/>
                        <a:gd name="T10" fmla="*/ 0 w 197"/>
                        <a:gd name="T11" fmla="*/ 0 h 654"/>
                        <a:gd name="T12" fmla="*/ 0 w 197"/>
                        <a:gd name="T13" fmla="*/ 0 h 654"/>
                        <a:gd name="T14" fmla="*/ 0 w 197"/>
                        <a:gd name="T15" fmla="*/ 0 h 654"/>
                        <a:gd name="T16" fmla="*/ 0 w 197"/>
                        <a:gd name="T17" fmla="*/ 0 h 654"/>
                        <a:gd name="T18" fmla="*/ 0 w 197"/>
                        <a:gd name="T19" fmla="*/ 0 h 654"/>
                        <a:gd name="T20" fmla="*/ 0 w 197"/>
                        <a:gd name="T21" fmla="*/ 0 h 654"/>
                        <a:gd name="T22" fmla="*/ 0 w 197"/>
                        <a:gd name="T23" fmla="*/ 0 h 6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7" h="654">
                          <a:moveTo>
                            <a:pt x="96" y="23"/>
                          </a:moveTo>
                          <a:lnTo>
                            <a:pt x="197" y="605"/>
                          </a:lnTo>
                          <a:lnTo>
                            <a:pt x="169" y="649"/>
                          </a:lnTo>
                          <a:lnTo>
                            <a:pt x="106" y="654"/>
                          </a:lnTo>
                          <a:lnTo>
                            <a:pt x="58" y="640"/>
                          </a:lnTo>
                          <a:lnTo>
                            <a:pt x="0" y="48"/>
                          </a:lnTo>
                          <a:lnTo>
                            <a:pt x="19" y="14"/>
                          </a:lnTo>
                          <a:lnTo>
                            <a:pt x="82" y="616"/>
                          </a:lnTo>
                          <a:lnTo>
                            <a:pt x="115" y="625"/>
                          </a:lnTo>
                          <a:lnTo>
                            <a:pt x="159" y="616"/>
                          </a:lnTo>
                          <a:lnTo>
                            <a:pt x="63" y="0"/>
                          </a:lnTo>
                          <a:lnTo>
                            <a:pt x="96" y="23"/>
                          </a:lnTo>
                          <a:close/>
                        </a:path>
                      </a:pathLst>
                    </a:custGeom>
                    <a:solidFill>
                      <a:srgbClr val="FF33CC"/>
                    </a:solidFill>
                    <a:ln w="9525">
                      <a:solidFill>
                        <a:srgbClr val="FF33CC"/>
                      </a:solidFill>
                      <a:round/>
                      <a:headEnd/>
                      <a:tailEnd/>
                    </a:ln>
                  </p:spPr>
                  <p:txBody>
                    <a:bodyPr/>
                    <a:lstStyle/>
                    <a:p>
                      <a:endParaRPr lang="zh-CN" altLang="en-US"/>
                    </a:p>
                  </p:txBody>
                </p:sp>
                <p:sp>
                  <p:nvSpPr>
                    <p:cNvPr id="79917" name="Freeform 160"/>
                    <p:cNvSpPr>
                      <a:spLocks/>
                    </p:cNvSpPr>
                    <p:nvPr/>
                  </p:nvSpPr>
                  <p:spPr bwMode="auto">
                    <a:xfrm>
                      <a:off x="4748" y="2523"/>
                      <a:ext cx="101" cy="172"/>
                    </a:xfrm>
                    <a:custGeom>
                      <a:avLst/>
                      <a:gdLst>
                        <a:gd name="T0" fmla="*/ 0 w 403"/>
                        <a:gd name="T1" fmla="*/ 0 h 688"/>
                        <a:gd name="T2" fmla="*/ 0 w 403"/>
                        <a:gd name="T3" fmla="*/ 0 h 688"/>
                        <a:gd name="T4" fmla="*/ 0 w 403"/>
                        <a:gd name="T5" fmla="*/ 0 h 688"/>
                        <a:gd name="T6" fmla="*/ 0 w 403"/>
                        <a:gd name="T7" fmla="*/ 0 h 688"/>
                        <a:gd name="T8" fmla="*/ 0 w 403"/>
                        <a:gd name="T9" fmla="*/ 0 h 688"/>
                        <a:gd name="T10" fmla="*/ 0 w 403"/>
                        <a:gd name="T11" fmla="*/ 0 h 688"/>
                        <a:gd name="T12" fmla="*/ 0 w 403"/>
                        <a:gd name="T13" fmla="*/ 0 h 688"/>
                        <a:gd name="T14" fmla="*/ 0 w 403"/>
                        <a:gd name="T15" fmla="*/ 0 h 688"/>
                        <a:gd name="T16" fmla="*/ 0 w 403"/>
                        <a:gd name="T17" fmla="*/ 0 h 688"/>
                        <a:gd name="T18" fmla="*/ 0 w 403"/>
                        <a:gd name="T19" fmla="*/ 0 h 688"/>
                        <a:gd name="T20" fmla="*/ 0 w 403"/>
                        <a:gd name="T21" fmla="*/ 0 h 6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03" h="688">
                          <a:moveTo>
                            <a:pt x="143" y="0"/>
                          </a:moveTo>
                          <a:lnTo>
                            <a:pt x="403" y="468"/>
                          </a:lnTo>
                          <a:lnTo>
                            <a:pt x="346" y="492"/>
                          </a:lnTo>
                          <a:lnTo>
                            <a:pt x="168" y="111"/>
                          </a:lnTo>
                          <a:lnTo>
                            <a:pt x="220" y="550"/>
                          </a:lnTo>
                          <a:lnTo>
                            <a:pt x="163" y="578"/>
                          </a:lnTo>
                          <a:lnTo>
                            <a:pt x="134" y="155"/>
                          </a:lnTo>
                          <a:lnTo>
                            <a:pt x="52" y="665"/>
                          </a:lnTo>
                          <a:lnTo>
                            <a:pt x="0" y="688"/>
                          </a:lnTo>
                          <a:lnTo>
                            <a:pt x="110" y="15"/>
                          </a:lnTo>
                          <a:lnTo>
                            <a:pt x="143" y="0"/>
                          </a:lnTo>
                          <a:close/>
                        </a:path>
                      </a:pathLst>
                    </a:custGeom>
                    <a:solidFill>
                      <a:srgbClr val="FF33CC"/>
                    </a:solidFill>
                    <a:ln w="9525">
                      <a:solidFill>
                        <a:srgbClr val="FF33CC"/>
                      </a:solidFill>
                      <a:round/>
                      <a:headEnd/>
                      <a:tailEnd/>
                    </a:ln>
                  </p:spPr>
                  <p:txBody>
                    <a:bodyPr/>
                    <a:lstStyle/>
                    <a:p>
                      <a:endParaRPr lang="zh-CN" altLang="en-US"/>
                    </a:p>
                  </p:txBody>
                </p:sp>
                <p:sp>
                  <p:nvSpPr>
                    <p:cNvPr id="79918" name="Freeform 161"/>
                    <p:cNvSpPr>
                      <a:spLocks/>
                    </p:cNvSpPr>
                    <p:nvPr/>
                  </p:nvSpPr>
                  <p:spPr bwMode="auto">
                    <a:xfrm>
                      <a:off x="4694" y="2761"/>
                      <a:ext cx="57" cy="236"/>
                    </a:xfrm>
                    <a:custGeom>
                      <a:avLst/>
                      <a:gdLst>
                        <a:gd name="T0" fmla="*/ 0 w 231"/>
                        <a:gd name="T1" fmla="*/ 0 h 943"/>
                        <a:gd name="T2" fmla="*/ 0 w 231"/>
                        <a:gd name="T3" fmla="*/ 0 h 943"/>
                        <a:gd name="T4" fmla="*/ 0 w 231"/>
                        <a:gd name="T5" fmla="*/ 0 h 943"/>
                        <a:gd name="T6" fmla="*/ 0 w 231"/>
                        <a:gd name="T7" fmla="*/ 0 h 943"/>
                        <a:gd name="T8" fmla="*/ 0 w 231"/>
                        <a:gd name="T9" fmla="*/ 0 h 943"/>
                        <a:gd name="T10" fmla="*/ 0 w 231"/>
                        <a:gd name="T11" fmla="*/ 0 h 943"/>
                        <a:gd name="T12" fmla="*/ 0 w 231"/>
                        <a:gd name="T13" fmla="*/ 0 h 943"/>
                        <a:gd name="T14" fmla="*/ 0 w 231"/>
                        <a:gd name="T15" fmla="*/ 0 h 943"/>
                        <a:gd name="T16" fmla="*/ 0 w 231"/>
                        <a:gd name="T17" fmla="*/ 0 h 943"/>
                        <a:gd name="T18" fmla="*/ 0 w 231"/>
                        <a:gd name="T19" fmla="*/ 0 h 943"/>
                        <a:gd name="T20" fmla="*/ 0 w 231"/>
                        <a:gd name="T21" fmla="*/ 0 h 943"/>
                        <a:gd name="T22" fmla="*/ 0 w 231"/>
                        <a:gd name="T23" fmla="*/ 0 h 943"/>
                        <a:gd name="T24" fmla="*/ 0 w 231"/>
                        <a:gd name="T25" fmla="*/ 0 h 943"/>
                        <a:gd name="T26" fmla="*/ 0 w 231"/>
                        <a:gd name="T27" fmla="*/ 0 h 943"/>
                        <a:gd name="T28" fmla="*/ 0 w 231"/>
                        <a:gd name="T29" fmla="*/ 0 h 943"/>
                        <a:gd name="T30" fmla="*/ 0 w 231"/>
                        <a:gd name="T31" fmla="*/ 0 h 943"/>
                        <a:gd name="T32" fmla="*/ 0 w 231"/>
                        <a:gd name="T33" fmla="*/ 0 h 943"/>
                        <a:gd name="T34" fmla="*/ 0 w 231"/>
                        <a:gd name="T35" fmla="*/ 0 h 943"/>
                        <a:gd name="T36" fmla="*/ 0 w 231"/>
                        <a:gd name="T37" fmla="*/ 0 h 943"/>
                        <a:gd name="T38" fmla="*/ 0 w 231"/>
                        <a:gd name="T39" fmla="*/ 0 h 9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31" h="943">
                          <a:moveTo>
                            <a:pt x="160" y="9"/>
                          </a:moveTo>
                          <a:lnTo>
                            <a:pt x="102" y="505"/>
                          </a:lnTo>
                          <a:lnTo>
                            <a:pt x="0" y="871"/>
                          </a:lnTo>
                          <a:lnTo>
                            <a:pt x="6" y="915"/>
                          </a:lnTo>
                          <a:lnTo>
                            <a:pt x="44" y="943"/>
                          </a:lnTo>
                          <a:lnTo>
                            <a:pt x="102" y="943"/>
                          </a:lnTo>
                          <a:lnTo>
                            <a:pt x="183" y="515"/>
                          </a:lnTo>
                          <a:lnTo>
                            <a:pt x="217" y="207"/>
                          </a:lnTo>
                          <a:lnTo>
                            <a:pt x="231" y="33"/>
                          </a:lnTo>
                          <a:lnTo>
                            <a:pt x="207" y="19"/>
                          </a:lnTo>
                          <a:lnTo>
                            <a:pt x="193" y="245"/>
                          </a:lnTo>
                          <a:lnTo>
                            <a:pt x="160" y="520"/>
                          </a:lnTo>
                          <a:lnTo>
                            <a:pt x="92" y="842"/>
                          </a:lnTo>
                          <a:lnTo>
                            <a:pt x="77" y="910"/>
                          </a:lnTo>
                          <a:lnTo>
                            <a:pt x="48" y="910"/>
                          </a:lnTo>
                          <a:lnTo>
                            <a:pt x="25" y="880"/>
                          </a:lnTo>
                          <a:lnTo>
                            <a:pt x="130" y="500"/>
                          </a:lnTo>
                          <a:lnTo>
                            <a:pt x="154" y="259"/>
                          </a:lnTo>
                          <a:lnTo>
                            <a:pt x="188" y="0"/>
                          </a:lnTo>
                          <a:lnTo>
                            <a:pt x="160" y="9"/>
                          </a:lnTo>
                          <a:close/>
                        </a:path>
                      </a:pathLst>
                    </a:custGeom>
                    <a:solidFill>
                      <a:srgbClr val="FF33CC"/>
                    </a:solidFill>
                    <a:ln w="9525">
                      <a:solidFill>
                        <a:srgbClr val="FF33CC"/>
                      </a:solidFill>
                      <a:round/>
                      <a:headEnd/>
                      <a:tailEnd/>
                    </a:ln>
                  </p:spPr>
                  <p:txBody>
                    <a:bodyPr/>
                    <a:lstStyle/>
                    <a:p>
                      <a:endParaRPr lang="zh-CN" altLang="en-US"/>
                    </a:p>
                  </p:txBody>
                </p:sp>
              </p:grpSp>
              <p:grpSp>
                <p:nvGrpSpPr>
                  <p:cNvPr id="79896" name="Group 162"/>
                  <p:cNvGrpSpPr>
                    <a:grpSpLocks/>
                  </p:cNvGrpSpPr>
                  <p:nvPr/>
                </p:nvGrpSpPr>
                <p:grpSpPr bwMode="auto">
                  <a:xfrm flipH="1">
                    <a:off x="207" y="3972"/>
                    <a:ext cx="232" cy="96"/>
                    <a:chOff x="5301" y="2989"/>
                    <a:chExt cx="263" cy="108"/>
                  </a:xfrm>
                </p:grpSpPr>
                <p:sp>
                  <p:nvSpPr>
                    <p:cNvPr id="79910" name="Freeform 163"/>
                    <p:cNvSpPr>
                      <a:spLocks/>
                    </p:cNvSpPr>
                    <p:nvPr/>
                  </p:nvSpPr>
                  <p:spPr bwMode="auto">
                    <a:xfrm>
                      <a:off x="5301" y="2989"/>
                      <a:ext cx="263" cy="108"/>
                    </a:xfrm>
                    <a:custGeom>
                      <a:avLst/>
                      <a:gdLst>
                        <a:gd name="T0" fmla="*/ 0 w 1050"/>
                        <a:gd name="T1" fmla="*/ 0 h 431"/>
                        <a:gd name="T2" fmla="*/ 0 w 1050"/>
                        <a:gd name="T3" fmla="*/ 0 h 431"/>
                        <a:gd name="T4" fmla="*/ 0 w 1050"/>
                        <a:gd name="T5" fmla="*/ 0 h 431"/>
                        <a:gd name="T6" fmla="*/ 0 w 1050"/>
                        <a:gd name="T7" fmla="*/ 0 h 431"/>
                        <a:gd name="T8" fmla="*/ 0 w 1050"/>
                        <a:gd name="T9" fmla="*/ 0 h 431"/>
                        <a:gd name="T10" fmla="*/ 0 w 1050"/>
                        <a:gd name="T11" fmla="*/ 0 h 431"/>
                        <a:gd name="T12" fmla="*/ 0 w 1050"/>
                        <a:gd name="T13" fmla="*/ 0 h 431"/>
                        <a:gd name="T14" fmla="*/ 0 w 1050"/>
                        <a:gd name="T15" fmla="*/ 0 h 431"/>
                        <a:gd name="T16" fmla="*/ 0 w 1050"/>
                        <a:gd name="T17" fmla="*/ 0 h 431"/>
                        <a:gd name="T18" fmla="*/ 0 w 1050"/>
                        <a:gd name="T19" fmla="*/ 0 h 431"/>
                        <a:gd name="T20" fmla="*/ 0 w 1050"/>
                        <a:gd name="T21" fmla="*/ 0 h 431"/>
                        <a:gd name="T22" fmla="*/ 0 w 1050"/>
                        <a:gd name="T23" fmla="*/ 0 h 431"/>
                        <a:gd name="T24" fmla="*/ 0 w 1050"/>
                        <a:gd name="T25" fmla="*/ 0 h 431"/>
                        <a:gd name="T26" fmla="*/ 0 w 1050"/>
                        <a:gd name="T27" fmla="*/ 0 h 431"/>
                        <a:gd name="T28" fmla="*/ 0 w 1050"/>
                        <a:gd name="T29" fmla="*/ 0 h 431"/>
                        <a:gd name="T30" fmla="*/ 0 w 1050"/>
                        <a:gd name="T31" fmla="*/ 0 h 431"/>
                        <a:gd name="T32" fmla="*/ 0 w 1050"/>
                        <a:gd name="T33" fmla="*/ 0 h 431"/>
                        <a:gd name="T34" fmla="*/ 0 w 1050"/>
                        <a:gd name="T35" fmla="*/ 0 h 431"/>
                        <a:gd name="T36" fmla="*/ 0 w 1050"/>
                        <a:gd name="T37" fmla="*/ 0 h 431"/>
                        <a:gd name="T38" fmla="*/ 0 w 1050"/>
                        <a:gd name="T39" fmla="*/ 0 h 431"/>
                        <a:gd name="T40" fmla="*/ 0 w 1050"/>
                        <a:gd name="T41" fmla="*/ 0 h 431"/>
                        <a:gd name="T42" fmla="*/ 0 w 1050"/>
                        <a:gd name="T43" fmla="*/ 0 h 431"/>
                        <a:gd name="T44" fmla="*/ 0 w 1050"/>
                        <a:gd name="T45" fmla="*/ 0 h 431"/>
                        <a:gd name="T46" fmla="*/ 0 w 1050"/>
                        <a:gd name="T47" fmla="*/ 0 h 431"/>
                        <a:gd name="T48" fmla="*/ 0 w 1050"/>
                        <a:gd name="T49" fmla="*/ 0 h 431"/>
                        <a:gd name="T50" fmla="*/ 0 w 1050"/>
                        <a:gd name="T51" fmla="*/ 0 h 431"/>
                        <a:gd name="T52" fmla="*/ 0 w 1050"/>
                        <a:gd name="T53" fmla="*/ 0 h 431"/>
                        <a:gd name="T54" fmla="*/ 0 w 1050"/>
                        <a:gd name="T55" fmla="*/ 0 h 431"/>
                        <a:gd name="T56" fmla="*/ 0 w 1050"/>
                        <a:gd name="T57" fmla="*/ 0 h 431"/>
                        <a:gd name="T58" fmla="*/ 0 w 1050"/>
                        <a:gd name="T59" fmla="*/ 0 h 431"/>
                        <a:gd name="T60" fmla="*/ 0 w 1050"/>
                        <a:gd name="T61" fmla="*/ 0 h 431"/>
                        <a:gd name="T62" fmla="*/ 0 w 1050"/>
                        <a:gd name="T63" fmla="*/ 0 h 431"/>
                        <a:gd name="T64" fmla="*/ 0 w 1050"/>
                        <a:gd name="T65" fmla="*/ 0 h 431"/>
                        <a:gd name="T66" fmla="*/ 0 w 1050"/>
                        <a:gd name="T67" fmla="*/ 0 h 431"/>
                        <a:gd name="T68" fmla="*/ 0 w 1050"/>
                        <a:gd name="T69" fmla="*/ 0 h 431"/>
                        <a:gd name="T70" fmla="*/ 0 w 1050"/>
                        <a:gd name="T71" fmla="*/ 0 h 431"/>
                        <a:gd name="T72" fmla="*/ 0 w 1050"/>
                        <a:gd name="T73" fmla="*/ 0 h 431"/>
                        <a:gd name="T74" fmla="*/ 0 w 1050"/>
                        <a:gd name="T75" fmla="*/ 0 h 431"/>
                        <a:gd name="T76" fmla="*/ 0 w 1050"/>
                        <a:gd name="T77" fmla="*/ 0 h 431"/>
                        <a:gd name="T78" fmla="*/ 0 w 1050"/>
                        <a:gd name="T79" fmla="*/ 0 h 431"/>
                        <a:gd name="T80" fmla="*/ 0 w 1050"/>
                        <a:gd name="T81" fmla="*/ 0 h 431"/>
                        <a:gd name="T82" fmla="*/ 0 w 1050"/>
                        <a:gd name="T83" fmla="*/ 0 h 431"/>
                        <a:gd name="T84" fmla="*/ 0 w 1050"/>
                        <a:gd name="T85" fmla="*/ 0 h 431"/>
                        <a:gd name="T86" fmla="*/ 0 w 1050"/>
                        <a:gd name="T87" fmla="*/ 0 h 431"/>
                        <a:gd name="T88" fmla="*/ 0 w 1050"/>
                        <a:gd name="T89" fmla="*/ 0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50" h="431">
                          <a:moveTo>
                            <a:pt x="149" y="120"/>
                          </a:moveTo>
                          <a:lnTo>
                            <a:pt x="231" y="81"/>
                          </a:lnTo>
                          <a:lnTo>
                            <a:pt x="371" y="57"/>
                          </a:lnTo>
                          <a:lnTo>
                            <a:pt x="549" y="38"/>
                          </a:lnTo>
                          <a:lnTo>
                            <a:pt x="535" y="19"/>
                          </a:lnTo>
                          <a:lnTo>
                            <a:pt x="404" y="28"/>
                          </a:lnTo>
                          <a:lnTo>
                            <a:pt x="255" y="43"/>
                          </a:lnTo>
                          <a:lnTo>
                            <a:pt x="110" y="71"/>
                          </a:lnTo>
                          <a:lnTo>
                            <a:pt x="0" y="124"/>
                          </a:lnTo>
                          <a:lnTo>
                            <a:pt x="14" y="148"/>
                          </a:lnTo>
                          <a:lnTo>
                            <a:pt x="135" y="178"/>
                          </a:lnTo>
                          <a:lnTo>
                            <a:pt x="208" y="220"/>
                          </a:lnTo>
                          <a:lnTo>
                            <a:pt x="285" y="297"/>
                          </a:lnTo>
                          <a:lnTo>
                            <a:pt x="376" y="398"/>
                          </a:lnTo>
                          <a:lnTo>
                            <a:pt x="415" y="417"/>
                          </a:lnTo>
                          <a:lnTo>
                            <a:pt x="472" y="431"/>
                          </a:lnTo>
                          <a:lnTo>
                            <a:pt x="564" y="389"/>
                          </a:lnTo>
                          <a:lnTo>
                            <a:pt x="621" y="351"/>
                          </a:lnTo>
                          <a:lnTo>
                            <a:pt x="679" y="331"/>
                          </a:lnTo>
                          <a:lnTo>
                            <a:pt x="862" y="335"/>
                          </a:lnTo>
                          <a:lnTo>
                            <a:pt x="1036" y="335"/>
                          </a:lnTo>
                          <a:lnTo>
                            <a:pt x="1050" y="316"/>
                          </a:lnTo>
                          <a:lnTo>
                            <a:pt x="1001" y="239"/>
                          </a:lnTo>
                          <a:lnTo>
                            <a:pt x="887" y="162"/>
                          </a:lnTo>
                          <a:lnTo>
                            <a:pt x="751" y="96"/>
                          </a:lnTo>
                          <a:lnTo>
                            <a:pt x="674" y="57"/>
                          </a:lnTo>
                          <a:lnTo>
                            <a:pt x="612" y="0"/>
                          </a:lnTo>
                          <a:lnTo>
                            <a:pt x="583" y="0"/>
                          </a:lnTo>
                          <a:lnTo>
                            <a:pt x="564" y="28"/>
                          </a:lnTo>
                          <a:lnTo>
                            <a:pt x="689" y="96"/>
                          </a:lnTo>
                          <a:lnTo>
                            <a:pt x="838" y="167"/>
                          </a:lnTo>
                          <a:lnTo>
                            <a:pt x="945" y="235"/>
                          </a:lnTo>
                          <a:lnTo>
                            <a:pt x="983" y="288"/>
                          </a:lnTo>
                          <a:lnTo>
                            <a:pt x="983" y="307"/>
                          </a:lnTo>
                          <a:lnTo>
                            <a:pt x="915" y="307"/>
                          </a:lnTo>
                          <a:lnTo>
                            <a:pt x="732" y="293"/>
                          </a:lnTo>
                          <a:lnTo>
                            <a:pt x="631" y="302"/>
                          </a:lnTo>
                          <a:lnTo>
                            <a:pt x="539" y="331"/>
                          </a:lnTo>
                          <a:lnTo>
                            <a:pt x="486" y="375"/>
                          </a:lnTo>
                          <a:lnTo>
                            <a:pt x="462" y="384"/>
                          </a:lnTo>
                          <a:lnTo>
                            <a:pt x="424" y="375"/>
                          </a:lnTo>
                          <a:lnTo>
                            <a:pt x="337" y="297"/>
                          </a:lnTo>
                          <a:lnTo>
                            <a:pt x="266" y="206"/>
                          </a:lnTo>
                          <a:lnTo>
                            <a:pt x="208" y="167"/>
                          </a:lnTo>
                          <a:lnTo>
                            <a:pt x="149" y="120"/>
                          </a:lnTo>
                          <a:close/>
                        </a:path>
                      </a:pathLst>
                    </a:custGeom>
                    <a:solidFill>
                      <a:srgbClr val="FFFF00"/>
                    </a:solidFill>
                    <a:ln w="9525">
                      <a:solidFill>
                        <a:srgbClr val="3333FF"/>
                      </a:solidFill>
                      <a:round/>
                      <a:headEnd/>
                      <a:tailEnd/>
                    </a:ln>
                  </p:spPr>
                  <p:txBody>
                    <a:bodyPr/>
                    <a:lstStyle/>
                    <a:p>
                      <a:endParaRPr lang="zh-CN" altLang="en-US"/>
                    </a:p>
                  </p:txBody>
                </p:sp>
                <p:sp>
                  <p:nvSpPr>
                    <p:cNvPr id="79911" name="Freeform 164"/>
                    <p:cNvSpPr>
                      <a:spLocks/>
                    </p:cNvSpPr>
                    <p:nvPr/>
                  </p:nvSpPr>
                  <p:spPr bwMode="auto">
                    <a:xfrm>
                      <a:off x="5386" y="3012"/>
                      <a:ext cx="81" cy="42"/>
                    </a:xfrm>
                    <a:custGeom>
                      <a:avLst/>
                      <a:gdLst>
                        <a:gd name="T0" fmla="*/ 0 w 327"/>
                        <a:gd name="T1" fmla="*/ 0 h 169"/>
                        <a:gd name="T2" fmla="*/ 0 w 327"/>
                        <a:gd name="T3" fmla="*/ 0 h 169"/>
                        <a:gd name="T4" fmla="*/ 0 w 327"/>
                        <a:gd name="T5" fmla="*/ 0 h 169"/>
                        <a:gd name="T6" fmla="*/ 0 w 327"/>
                        <a:gd name="T7" fmla="*/ 0 h 169"/>
                        <a:gd name="T8" fmla="*/ 0 w 327"/>
                        <a:gd name="T9" fmla="*/ 0 h 169"/>
                        <a:gd name="T10" fmla="*/ 0 w 327"/>
                        <a:gd name="T11" fmla="*/ 0 h 169"/>
                        <a:gd name="T12" fmla="*/ 0 w 327"/>
                        <a:gd name="T13" fmla="*/ 0 h 169"/>
                        <a:gd name="T14" fmla="*/ 0 w 327"/>
                        <a:gd name="T15" fmla="*/ 0 h 169"/>
                        <a:gd name="T16" fmla="*/ 0 w 327"/>
                        <a:gd name="T17" fmla="*/ 0 h 169"/>
                        <a:gd name="T18" fmla="*/ 0 w 327"/>
                        <a:gd name="T19" fmla="*/ 0 h 169"/>
                        <a:gd name="T20" fmla="*/ 0 w 327"/>
                        <a:gd name="T21" fmla="*/ 0 h 169"/>
                        <a:gd name="T22" fmla="*/ 0 w 327"/>
                        <a:gd name="T23" fmla="*/ 0 h 169"/>
                        <a:gd name="T24" fmla="*/ 0 w 327"/>
                        <a:gd name="T25" fmla="*/ 0 h 169"/>
                        <a:gd name="T26" fmla="*/ 0 w 327"/>
                        <a:gd name="T27" fmla="*/ 0 h 169"/>
                        <a:gd name="T28" fmla="*/ 0 w 327"/>
                        <a:gd name="T29" fmla="*/ 0 h 169"/>
                        <a:gd name="T30" fmla="*/ 0 w 327"/>
                        <a:gd name="T31" fmla="*/ 0 h 169"/>
                        <a:gd name="T32" fmla="*/ 0 w 327"/>
                        <a:gd name="T33" fmla="*/ 0 h 169"/>
                        <a:gd name="T34" fmla="*/ 0 w 327"/>
                        <a:gd name="T35" fmla="*/ 0 h 169"/>
                        <a:gd name="T36" fmla="*/ 0 w 327"/>
                        <a:gd name="T37" fmla="*/ 0 h 169"/>
                        <a:gd name="T38" fmla="*/ 0 w 327"/>
                        <a:gd name="T39" fmla="*/ 0 h 169"/>
                        <a:gd name="T40" fmla="*/ 0 w 327"/>
                        <a:gd name="T41" fmla="*/ 0 h 169"/>
                        <a:gd name="T42" fmla="*/ 0 w 327"/>
                        <a:gd name="T43" fmla="*/ 0 h 169"/>
                        <a:gd name="T44" fmla="*/ 0 w 327"/>
                        <a:gd name="T45" fmla="*/ 0 h 169"/>
                        <a:gd name="T46" fmla="*/ 0 w 327"/>
                        <a:gd name="T47" fmla="*/ 0 h 169"/>
                        <a:gd name="T48" fmla="*/ 0 w 327"/>
                        <a:gd name="T49" fmla="*/ 0 h 169"/>
                        <a:gd name="T50" fmla="*/ 0 w 327"/>
                        <a:gd name="T51" fmla="*/ 0 h 169"/>
                        <a:gd name="T52" fmla="*/ 0 w 327"/>
                        <a:gd name="T53" fmla="*/ 0 h 169"/>
                        <a:gd name="T54" fmla="*/ 0 w 327"/>
                        <a:gd name="T55" fmla="*/ 0 h 169"/>
                        <a:gd name="T56" fmla="*/ 0 w 327"/>
                        <a:gd name="T57" fmla="*/ 0 h 169"/>
                        <a:gd name="T58" fmla="*/ 0 w 327"/>
                        <a:gd name="T59" fmla="*/ 0 h 169"/>
                        <a:gd name="T60" fmla="*/ 0 w 327"/>
                        <a:gd name="T61" fmla="*/ 0 h 169"/>
                        <a:gd name="T62" fmla="*/ 0 w 327"/>
                        <a:gd name="T63" fmla="*/ 0 h 169"/>
                        <a:gd name="T64" fmla="*/ 0 w 327"/>
                        <a:gd name="T65" fmla="*/ 0 h 169"/>
                        <a:gd name="T66" fmla="*/ 0 w 327"/>
                        <a:gd name="T67" fmla="*/ 0 h 169"/>
                        <a:gd name="T68" fmla="*/ 0 w 327"/>
                        <a:gd name="T69" fmla="*/ 0 h 169"/>
                        <a:gd name="T70" fmla="*/ 0 w 327"/>
                        <a:gd name="T71" fmla="*/ 0 h 169"/>
                        <a:gd name="T72" fmla="*/ 0 w 327"/>
                        <a:gd name="T73" fmla="*/ 0 h 16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27" h="169">
                          <a:moveTo>
                            <a:pt x="48" y="87"/>
                          </a:moveTo>
                          <a:lnTo>
                            <a:pt x="38" y="24"/>
                          </a:lnTo>
                          <a:lnTo>
                            <a:pt x="14" y="29"/>
                          </a:lnTo>
                          <a:lnTo>
                            <a:pt x="0" y="68"/>
                          </a:lnTo>
                          <a:lnTo>
                            <a:pt x="5" y="106"/>
                          </a:lnTo>
                          <a:lnTo>
                            <a:pt x="48" y="154"/>
                          </a:lnTo>
                          <a:lnTo>
                            <a:pt x="91" y="169"/>
                          </a:lnTo>
                          <a:lnTo>
                            <a:pt x="130" y="159"/>
                          </a:lnTo>
                          <a:lnTo>
                            <a:pt x="159" y="125"/>
                          </a:lnTo>
                          <a:lnTo>
                            <a:pt x="173" y="115"/>
                          </a:lnTo>
                          <a:lnTo>
                            <a:pt x="187" y="115"/>
                          </a:lnTo>
                          <a:lnTo>
                            <a:pt x="201" y="115"/>
                          </a:lnTo>
                          <a:lnTo>
                            <a:pt x="217" y="115"/>
                          </a:lnTo>
                          <a:lnTo>
                            <a:pt x="231" y="125"/>
                          </a:lnTo>
                          <a:lnTo>
                            <a:pt x="245" y="125"/>
                          </a:lnTo>
                          <a:lnTo>
                            <a:pt x="264" y="125"/>
                          </a:lnTo>
                          <a:lnTo>
                            <a:pt x="278" y="120"/>
                          </a:lnTo>
                          <a:lnTo>
                            <a:pt x="294" y="115"/>
                          </a:lnTo>
                          <a:lnTo>
                            <a:pt x="308" y="110"/>
                          </a:lnTo>
                          <a:lnTo>
                            <a:pt x="322" y="101"/>
                          </a:lnTo>
                          <a:lnTo>
                            <a:pt x="327" y="87"/>
                          </a:lnTo>
                          <a:lnTo>
                            <a:pt x="327" y="73"/>
                          </a:lnTo>
                          <a:lnTo>
                            <a:pt x="327" y="58"/>
                          </a:lnTo>
                          <a:lnTo>
                            <a:pt x="327" y="44"/>
                          </a:lnTo>
                          <a:lnTo>
                            <a:pt x="317" y="29"/>
                          </a:lnTo>
                          <a:lnTo>
                            <a:pt x="303" y="19"/>
                          </a:lnTo>
                          <a:lnTo>
                            <a:pt x="289" y="14"/>
                          </a:lnTo>
                          <a:lnTo>
                            <a:pt x="274" y="5"/>
                          </a:lnTo>
                          <a:lnTo>
                            <a:pt x="259" y="0"/>
                          </a:lnTo>
                          <a:lnTo>
                            <a:pt x="245" y="0"/>
                          </a:lnTo>
                          <a:lnTo>
                            <a:pt x="231" y="0"/>
                          </a:lnTo>
                          <a:lnTo>
                            <a:pt x="212" y="0"/>
                          </a:lnTo>
                          <a:lnTo>
                            <a:pt x="197" y="0"/>
                          </a:lnTo>
                          <a:lnTo>
                            <a:pt x="182" y="0"/>
                          </a:lnTo>
                          <a:lnTo>
                            <a:pt x="168" y="0"/>
                          </a:lnTo>
                          <a:lnTo>
                            <a:pt x="149" y="0"/>
                          </a:lnTo>
                          <a:lnTo>
                            <a:pt x="110" y="0"/>
                          </a:lnTo>
                          <a:lnTo>
                            <a:pt x="96" y="5"/>
                          </a:lnTo>
                          <a:lnTo>
                            <a:pt x="96" y="19"/>
                          </a:lnTo>
                          <a:lnTo>
                            <a:pt x="101" y="33"/>
                          </a:lnTo>
                          <a:lnTo>
                            <a:pt x="115" y="38"/>
                          </a:lnTo>
                          <a:lnTo>
                            <a:pt x="130" y="38"/>
                          </a:lnTo>
                          <a:lnTo>
                            <a:pt x="144" y="33"/>
                          </a:lnTo>
                          <a:lnTo>
                            <a:pt x="163" y="33"/>
                          </a:lnTo>
                          <a:lnTo>
                            <a:pt x="182" y="29"/>
                          </a:lnTo>
                          <a:lnTo>
                            <a:pt x="197" y="29"/>
                          </a:lnTo>
                          <a:lnTo>
                            <a:pt x="217" y="29"/>
                          </a:lnTo>
                          <a:lnTo>
                            <a:pt x="231" y="29"/>
                          </a:lnTo>
                          <a:lnTo>
                            <a:pt x="245" y="29"/>
                          </a:lnTo>
                          <a:lnTo>
                            <a:pt x="259" y="29"/>
                          </a:lnTo>
                          <a:lnTo>
                            <a:pt x="274" y="33"/>
                          </a:lnTo>
                          <a:lnTo>
                            <a:pt x="278" y="49"/>
                          </a:lnTo>
                          <a:lnTo>
                            <a:pt x="283" y="63"/>
                          </a:lnTo>
                          <a:lnTo>
                            <a:pt x="278" y="77"/>
                          </a:lnTo>
                          <a:lnTo>
                            <a:pt x="264" y="77"/>
                          </a:lnTo>
                          <a:lnTo>
                            <a:pt x="245" y="77"/>
                          </a:lnTo>
                          <a:lnTo>
                            <a:pt x="231" y="77"/>
                          </a:lnTo>
                          <a:lnTo>
                            <a:pt x="217" y="77"/>
                          </a:lnTo>
                          <a:lnTo>
                            <a:pt x="201" y="77"/>
                          </a:lnTo>
                          <a:lnTo>
                            <a:pt x="187" y="77"/>
                          </a:lnTo>
                          <a:lnTo>
                            <a:pt x="173" y="77"/>
                          </a:lnTo>
                          <a:lnTo>
                            <a:pt x="159" y="77"/>
                          </a:lnTo>
                          <a:lnTo>
                            <a:pt x="144" y="77"/>
                          </a:lnTo>
                          <a:lnTo>
                            <a:pt x="130" y="77"/>
                          </a:lnTo>
                          <a:lnTo>
                            <a:pt x="115" y="87"/>
                          </a:lnTo>
                          <a:lnTo>
                            <a:pt x="101" y="96"/>
                          </a:lnTo>
                          <a:lnTo>
                            <a:pt x="96" y="110"/>
                          </a:lnTo>
                          <a:lnTo>
                            <a:pt x="82" y="110"/>
                          </a:lnTo>
                          <a:lnTo>
                            <a:pt x="67" y="106"/>
                          </a:lnTo>
                          <a:lnTo>
                            <a:pt x="48" y="87"/>
                          </a:lnTo>
                          <a:lnTo>
                            <a:pt x="53" y="68"/>
                          </a:lnTo>
                          <a:lnTo>
                            <a:pt x="48" y="54"/>
                          </a:lnTo>
                          <a:lnTo>
                            <a:pt x="44" y="38"/>
                          </a:lnTo>
                          <a:lnTo>
                            <a:pt x="48" y="87"/>
                          </a:lnTo>
                          <a:close/>
                        </a:path>
                      </a:pathLst>
                    </a:custGeom>
                    <a:solidFill>
                      <a:srgbClr val="FFFF00"/>
                    </a:solidFill>
                    <a:ln w="9525">
                      <a:solidFill>
                        <a:srgbClr val="3333FF"/>
                      </a:solidFill>
                      <a:round/>
                      <a:headEnd/>
                      <a:tailEnd/>
                    </a:ln>
                  </p:spPr>
                  <p:txBody>
                    <a:bodyPr/>
                    <a:lstStyle/>
                    <a:p>
                      <a:endParaRPr lang="zh-CN" altLang="en-US"/>
                    </a:p>
                  </p:txBody>
                </p:sp>
              </p:grpSp>
              <p:grpSp>
                <p:nvGrpSpPr>
                  <p:cNvPr id="79897" name="Group 165"/>
                  <p:cNvGrpSpPr>
                    <a:grpSpLocks/>
                  </p:cNvGrpSpPr>
                  <p:nvPr/>
                </p:nvGrpSpPr>
                <p:grpSpPr bwMode="auto">
                  <a:xfrm flipH="1">
                    <a:off x="319" y="4057"/>
                    <a:ext cx="165" cy="143"/>
                    <a:chOff x="5250" y="3085"/>
                    <a:chExt cx="188" cy="162"/>
                  </a:xfrm>
                </p:grpSpPr>
                <p:sp>
                  <p:nvSpPr>
                    <p:cNvPr id="79908" name="Freeform 166"/>
                    <p:cNvSpPr>
                      <a:spLocks/>
                    </p:cNvSpPr>
                    <p:nvPr/>
                  </p:nvSpPr>
                  <p:spPr bwMode="auto">
                    <a:xfrm>
                      <a:off x="5250" y="3085"/>
                      <a:ext cx="188" cy="162"/>
                    </a:xfrm>
                    <a:custGeom>
                      <a:avLst/>
                      <a:gdLst>
                        <a:gd name="T0" fmla="*/ 0 w 755"/>
                        <a:gd name="T1" fmla="*/ 0 h 651"/>
                        <a:gd name="T2" fmla="*/ 0 w 755"/>
                        <a:gd name="T3" fmla="*/ 0 h 651"/>
                        <a:gd name="T4" fmla="*/ 0 w 755"/>
                        <a:gd name="T5" fmla="*/ 0 h 651"/>
                        <a:gd name="T6" fmla="*/ 0 w 755"/>
                        <a:gd name="T7" fmla="*/ 0 h 651"/>
                        <a:gd name="T8" fmla="*/ 0 w 755"/>
                        <a:gd name="T9" fmla="*/ 0 h 651"/>
                        <a:gd name="T10" fmla="*/ 0 w 755"/>
                        <a:gd name="T11" fmla="*/ 0 h 651"/>
                        <a:gd name="T12" fmla="*/ 0 w 755"/>
                        <a:gd name="T13" fmla="*/ 0 h 651"/>
                        <a:gd name="T14" fmla="*/ 0 w 755"/>
                        <a:gd name="T15" fmla="*/ 0 h 651"/>
                        <a:gd name="T16" fmla="*/ 0 w 755"/>
                        <a:gd name="T17" fmla="*/ 0 h 651"/>
                        <a:gd name="T18" fmla="*/ 0 w 755"/>
                        <a:gd name="T19" fmla="*/ 0 h 651"/>
                        <a:gd name="T20" fmla="*/ 0 w 755"/>
                        <a:gd name="T21" fmla="*/ 0 h 651"/>
                        <a:gd name="T22" fmla="*/ 0 w 755"/>
                        <a:gd name="T23" fmla="*/ 0 h 651"/>
                        <a:gd name="T24" fmla="*/ 0 w 755"/>
                        <a:gd name="T25" fmla="*/ 0 h 651"/>
                        <a:gd name="T26" fmla="*/ 0 w 755"/>
                        <a:gd name="T27" fmla="*/ 0 h 651"/>
                        <a:gd name="T28" fmla="*/ 0 w 755"/>
                        <a:gd name="T29" fmla="*/ 0 h 651"/>
                        <a:gd name="T30" fmla="*/ 0 w 755"/>
                        <a:gd name="T31" fmla="*/ 0 h 651"/>
                        <a:gd name="T32" fmla="*/ 0 w 755"/>
                        <a:gd name="T33" fmla="*/ 0 h 651"/>
                        <a:gd name="T34" fmla="*/ 0 w 755"/>
                        <a:gd name="T35" fmla="*/ 0 h 651"/>
                        <a:gd name="T36" fmla="*/ 0 w 755"/>
                        <a:gd name="T37" fmla="*/ 0 h 651"/>
                        <a:gd name="T38" fmla="*/ 0 w 755"/>
                        <a:gd name="T39" fmla="*/ 0 h 651"/>
                        <a:gd name="T40" fmla="*/ 0 w 755"/>
                        <a:gd name="T41" fmla="*/ 0 h 651"/>
                        <a:gd name="T42" fmla="*/ 0 w 755"/>
                        <a:gd name="T43" fmla="*/ 0 h 651"/>
                        <a:gd name="T44" fmla="*/ 0 w 755"/>
                        <a:gd name="T45" fmla="*/ 0 h 651"/>
                        <a:gd name="T46" fmla="*/ 0 w 755"/>
                        <a:gd name="T47" fmla="*/ 0 h 651"/>
                        <a:gd name="T48" fmla="*/ 0 w 755"/>
                        <a:gd name="T49" fmla="*/ 0 h 651"/>
                        <a:gd name="T50" fmla="*/ 0 w 755"/>
                        <a:gd name="T51" fmla="*/ 0 h 651"/>
                        <a:gd name="T52" fmla="*/ 0 w 755"/>
                        <a:gd name="T53" fmla="*/ 0 h 651"/>
                        <a:gd name="T54" fmla="*/ 0 w 755"/>
                        <a:gd name="T55" fmla="*/ 0 h 651"/>
                        <a:gd name="T56" fmla="*/ 0 w 755"/>
                        <a:gd name="T57" fmla="*/ 0 h 651"/>
                        <a:gd name="T58" fmla="*/ 0 w 755"/>
                        <a:gd name="T59" fmla="*/ 0 h 651"/>
                        <a:gd name="T60" fmla="*/ 0 w 755"/>
                        <a:gd name="T61" fmla="*/ 0 h 651"/>
                        <a:gd name="T62" fmla="*/ 0 w 755"/>
                        <a:gd name="T63" fmla="*/ 0 h 651"/>
                        <a:gd name="T64" fmla="*/ 0 w 755"/>
                        <a:gd name="T65" fmla="*/ 0 h 651"/>
                        <a:gd name="T66" fmla="*/ 0 w 755"/>
                        <a:gd name="T67" fmla="*/ 0 h 651"/>
                        <a:gd name="T68" fmla="*/ 0 w 755"/>
                        <a:gd name="T69" fmla="*/ 0 h 65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55" h="651">
                          <a:moveTo>
                            <a:pt x="312" y="57"/>
                          </a:moveTo>
                          <a:lnTo>
                            <a:pt x="178" y="87"/>
                          </a:lnTo>
                          <a:lnTo>
                            <a:pt x="52" y="154"/>
                          </a:lnTo>
                          <a:lnTo>
                            <a:pt x="0" y="231"/>
                          </a:lnTo>
                          <a:lnTo>
                            <a:pt x="9" y="269"/>
                          </a:lnTo>
                          <a:lnTo>
                            <a:pt x="96" y="337"/>
                          </a:lnTo>
                          <a:lnTo>
                            <a:pt x="230" y="438"/>
                          </a:lnTo>
                          <a:lnTo>
                            <a:pt x="331" y="539"/>
                          </a:lnTo>
                          <a:lnTo>
                            <a:pt x="403" y="645"/>
                          </a:lnTo>
                          <a:lnTo>
                            <a:pt x="428" y="651"/>
                          </a:lnTo>
                          <a:lnTo>
                            <a:pt x="585" y="530"/>
                          </a:lnTo>
                          <a:lnTo>
                            <a:pt x="739" y="404"/>
                          </a:lnTo>
                          <a:lnTo>
                            <a:pt x="755" y="341"/>
                          </a:lnTo>
                          <a:lnTo>
                            <a:pt x="639" y="231"/>
                          </a:lnTo>
                          <a:lnTo>
                            <a:pt x="514" y="139"/>
                          </a:lnTo>
                          <a:lnTo>
                            <a:pt x="456" y="77"/>
                          </a:lnTo>
                          <a:lnTo>
                            <a:pt x="389" y="0"/>
                          </a:lnTo>
                          <a:lnTo>
                            <a:pt x="326" y="14"/>
                          </a:lnTo>
                          <a:lnTo>
                            <a:pt x="331" y="43"/>
                          </a:lnTo>
                          <a:lnTo>
                            <a:pt x="451" y="129"/>
                          </a:lnTo>
                          <a:lnTo>
                            <a:pt x="543" y="206"/>
                          </a:lnTo>
                          <a:lnTo>
                            <a:pt x="678" y="299"/>
                          </a:lnTo>
                          <a:lnTo>
                            <a:pt x="697" y="346"/>
                          </a:lnTo>
                          <a:lnTo>
                            <a:pt x="692" y="385"/>
                          </a:lnTo>
                          <a:lnTo>
                            <a:pt x="585" y="486"/>
                          </a:lnTo>
                          <a:lnTo>
                            <a:pt x="456" y="563"/>
                          </a:lnTo>
                          <a:lnTo>
                            <a:pt x="412" y="563"/>
                          </a:lnTo>
                          <a:lnTo>
                            <a:pt x="307" y="462"/>
                          </a:lnTo>
                          <a:lnTo>
                            <a:pt x="143" y="313"/>
                          </a:lnTo>
                          <a:lnTo>
                            <a:pt x="57" y="241"/>
                          </a:lnTo>
                          <a:lnTo>
                            <a:pt x="62" y="211"/>
                          </a:lnTo>
                          <a:lnTo>
                            <a:pt x="124" y="145"/>
                          </a:lnTo>
                          <a:lnTo>
                            <a:pt x="235" y="110"/>
                          </a:lnTo>
                          <a:lnTo>
                            <a:pt x="321" y="82"/>
                          </a:lnTo>
                          <a:lnTo>
                            <a:pt x="312" y="5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909" name="Freeform 167"/>
                    <p:cNvSpPr>
                      <a:spLocks/>
                    </p:cNvSpPr>
                    <p:nvPr/>
                  </p:nvSpPr>
                  <p:spPr bwMode="auto">
                    <a:xfrm>
                      <a:off x="5322" y="3132"/>
                      <a:ext cx="59" cy="72"/>
                    </a:xfrm>
                    <a:custGeom>
                      <a:avLst/>
                      <a:gdLst>
                        <a:gd name="T0" fmla="*/ 0 w 235"/>
                        <a:gd name="T1" fmla="*/ 0 h 288"/>
                        <a:gd name="T2" fmla="*/ 0 w 235"/>
                        <a:gd name="T3" fmla="*/ 0 h 288"/>
                        <a:gd name="T4" fmla="*/ 0 w 235"/>
                        <a:gd name="T5" fmla="*/ 0 h 288"/>
                        <a:gd name="T6" fmla="*/ 0 w 235"/>
                        <a:gd name="T7" fmla="*/ 0 h 288"/>
                        <a:gd name="T8" fmla="*/ 0 w 235"/>
                        <a:gd name="T9" fmla="*/ 0 h 288"/>
                        <a:gd name="T10" fmla="*/ 0 w 235"/>
                        <a:gd name="T11" fmla="*/ 0 h 288"/>
                        <a:gd name="T12" fmla="*/ 0 w 235"/>
                        <a:gd name="T13" fmla="*/ 0 h 288"/>
                        <a:gd name="T14" fmla="*/ 0 w 235"/>
                        <a:gd name="T15" fmla="*/ 0 h 288"/>
                        <a:gd name="T16" fmla="*/ 0 w 235"/>
                        <a:gd name="T17" fmla="*/ 0 h 288"/>
                        <a:gd name="T18" fmla="*/ 0 w 235"/>
                        <a:gd name="T19" fmla="*/ 0 h 288"/>
                        <a:gd name="T20" fmla="*/ 0 w 235"/>
                        <a:gd name="T21" fmla="*/ 0 h 288"/>
                        <a:gd name="T22" fmla="*/ 0 w 235"/>
                        <a:gd name="T23" fmla="*/ 0 h 288"/>
                        <a:gd name="T24" fmla="*/ 0 w 235"/>
                        <a:gd name="T25" fmla="*/ 0 h 288"/>
                        <a:gd name="T26" fmla="*/ 0 w 235"/>
                        <a:gd name="T27" fmla="*/ 0 h 288"/>
                        <a:gd name="T28" fmla="*/ 0 w 235"/>
                        <a:gd name="T29" fmla="*/ 0 h 288"/>
                        <a:gd name="T30" fmla="*/ 0 w 235"/>
                        <a:gd name="T31" fmla="*/ 0 h 288"/>
                        <a:gd name="T32" fmla="*/ 0 w 235"/>
                        <a:gd name="T33" fmla="*/ 0 h 288"/>
                        <a:gd name="T34" fmla="*/ 0 w 235"/>
                        <a:gd name="T35" fmla="*/ 0 h 288"/>
                        <a:gd name="T36" fmla="*/ 0 w 235"/>
                        <a:gd name="T37" fmla="*/ 0 h 288"/>
                        <a:gd name="T38" fmla="*/ 0 w 235"/>
                        <a:gd name="T39" fmla="*/ 0 h 288"/>
                        <a:gd name="T40" fmla="*/ 0 w 235"/>
                        <a:gd name="T41" fmla="*/ 0 h 288"/>
                        <a:gd name="T42" fmla="*/ 0 w 235"/>
                        <a:gd name="T43" fmla="*/ 0 h 288"/>
                        <a:gd name="T44" fmla="*/ 0 w 235"/>
                        <a:gd name="T45" fmla="*/ 0 h 288"/>
                        <a:gd name="T46" fmla="*/ 0 w 235"/>
                        <a:gd name="T47" fmla="*/ 0 h 288"/>
                        <a:gd name="T48" fmla="*/ 0 w 235"/>
                        <a:gd name="T49" fmla="*/ 0 h 288"/>
                        <a:gd name="T50" fmla="*/ 0 w 235"/>
                        <a:gd name="T51" fmla="*/ 0 h 288"/>
                        <a:gd name="T52" fmla="*/ 0 w 235"/>
                        <a:gd name="T53" fmla="*/ 0 h 288"/>
                        <a:gd name="T54" fmla="*/ 0 w 235"/>
                        <a:gd name="T55" fmla="*/ 0 h 288"/>
                        <a:gd name="T56" fmla="*/ 0 w 235"/>
                        <a:gd name="T57" fmla="*/ 0 h 288"/>
                        <a:gd name="T58" fmla="*/ 0 w 235"/>
                        <a:gd name="T59" fmla="*/ 0 h 288"/>
                        <a:gd name="T60" fmla="*/ 0 w 235"/>
                        <a:gd name="T61" fmla="*/ 0 h 288"/>
                        <a:gd name="T62" fmla="*/ 0 w 235"/>
                        <a:gd name="T63" fmla="*/ 0 h 288"/>
                        <a:gd name="T64" fmla="*/ 0 w 235"/>
                        <a:gd name="T65" fmla="*/ 0 h 288"/>
                        <a:gd name="T66" fmla="*/ 0 w 235"/>
                        <a:gd name="T67" fmla="*/ 0 h 288"/>
                        <a:gd name="T68" fmla="*/ 0 w 235"/>
                        <a:gd name="T69" fmla="*/ 0 h 288"/>
                        <a:gd name="T70" fmla="*/ 0 w 235"/>
                        <a:gd name="T71" fmla="*/ 0 h 288"/>
                        <a:gd name="T72" fmla="*/ 0 w 235"/>
                        <a:gd name="T73" fmla="*/ 0 h 2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5" h="288">
                          <a:moveTo>
                            <a:pt x="134" y="67"/>
                          </a:moveTo>
                          <a:lnTo>
                            <a:pt x="24" y="29"/>
                          </a:lnTo>
                          <a:lnTo>
                            <a:pt x="0" y="10"/>
                          </a:lnTo>
                          <a:lnTo>
                            <a:pt x="19" y="0"/>
                          </a:lnTo>
                          <a:lnTo>
                            <a:pt x="57" y="0"/>
                          </a:lnTo>
                          <a:lnTo>
                            <a:pt x="72" y="0"/>
                          </a:lnTo>
                          <a:lnTo>
                            <a:pt x="87" y="0"/>
                          </a:lnTo>
                          <a:lnTo>
                            <a:pt x="101" y="5"/>
                          </a:lnTo>
                          <a:lnTo>
                            <a:pt x="115" y="15"/>
                          </a:lnTo>
                          <a:lnTo>
                            <a:pt x="134" y="19"/>
                          </a:lnTo>
                          <a:lnTo>
                            <a:pt x="148" y="24"/>
                          </a:lnTo>
                          <a:lnTo>
                            <a:pt x="162" y="57"/>
                          </a:lnTo>
                          <a:lnTo>
                            <a:pt x="178" y="67"/>
                          </a:lnTo>
                          <a:lnTo>
                            <a:pt x="187" y="81"/>
                          </a:lnTo>
                          <a:lnTo>
                            <a:pt x="192" y="96"/>
                          </a:lnTo>
                          <a:lnTo>
                            <a:pt x="172" y="101"/>
                          </a:lnTo>
                          <a:lnTo>
                            <a:pt x="158" y="111"/>
                          </a:lnTo>
                          <a:lnTo>
                            <a:pt x="143" y="125"/>
                          </a:lnTo>
                          <a:lnTo>
                            <a:pt x="143" y="139"/>
                          </a:lnTo>
                          <a:lnTo>
                            <a:pt x="158" y="149"/>
                          </a:lnTo>
                          <a:lnTo>
                            <a:pt x="172" y="153"/>
                          </a:lnTo>
                          <a:lnTo>
                            <a:pt x="187" y="158"/>
                          </a:lnTo>
                          <a:lnTo>
                            <a:pt x="202" y="163"/>
                          </a:lnTo>
                          <a:lnTo>
                            <a:pt x="216" y="177"/>
                          </a:lnTo>
                          <a:lnTo>
                            <a:pt x="225" y="192"/>
                          </a:lnTo>
                          <a:lnTo>
                            <a:pt x="230" y="207"/>
                          </a:lnTo>
                          <a:lnTo>
                            <a:pt x="235" y="221"/>
                          </a:lnTo>
                          <a:lnTo>
                            <a:pt x="235" y="235"/>
                          </a:lnTo>
                          <a:lnTo>
                            <a:pt x="225" y="249"/>
                          </a:lnTo>
                          <a:lnTo>
                            <a:pt x="211" y="264"/>
                          </a:lnTo>
                          <a:lnTo>
                            <a:pt x="197" y="273"/>
                          </a:lnTo>
                          <a:lnTo>
                            <a:pt x="183" y="282"/>
                          </a:lnTo>
                          <a:lnTo>
                            <a:pt x="167" y="288"/>
                          </a:lnTo>
                          <a:lnTo>
                            <a:pt x="153" y="288"/>
                          </a:lnTo>
                          <a:lnTo>
                            <a:pt x="139" y="288"/>
                          </a:lnTo>
                          <a:lnTo>
                            <a:pt x="120" y="288"/>
                          </a:lnTo>
                          <a:lnTo>
                            <a:pt x="106" y="282"/>
                          </a:lnTo>
                          <a:lnTo>
                            <a:pt x="91" y="278"/>
                          </a:lnTo>
                          <a:lnTo>
                            <a:pt x="77" y="268"/>
                          </a:lnTo>
                          <a:lnTo>
                            <a:pt x="63" y="259"/>
                          </a:lnTo>
                          <a:lnTo>
                            <a:pt x="52" y="245"/>
                          </a:lnTo>
                          <a:lnTo>
                            <a:pt x="43" y="230"/>
                          </a:lnTo>
                          <a:lnTo>
                            <a:pt x="38" y="216"/>
                          </a:lnTo>
                          <a:lnTo>
                            <a:pt x="38" y="197"/>
                          </a:lnTo>
                          <a:lnTo>
                            <a:pt x="38" y="182"/>
                          </a:lnTo>
                          <a:lnTo>
                            <a:pt x="38" y="168"/>
                          </a:lnTo>
                          <a:lnTo>
                            <a:pt x="52" y="163"/>
                          </a:lnTo>
                          <a:lnTo>
                            <a:pt x="63" y="177"/>
                          </a:lnTo>
                          <a:lnTo>
                            <a:pt x="68" y="192"/>
                          </a:lnTo>
                          <a:lnTo>
                            <a:pt x="82" y="207"/>
                          </a:lnTo>
                          <a:lnTo>
                            <a:pt x="96" y="216"/>
                          </a:lnTo>
                          <a:lnTo>
                            <a:pt x="110" y="226"/>
                          </a:lnTo>
                          <a:lnTo>
                            <a:pt x="125" y="235"/>
                          </a:lnTo>
                          <a:lnTo>
                            <a:pt x="139" y="235"/>
                          </a:lnTo>
                          <a:lnTo>
                            <a:pt x="153" y="235"/>
                          </a:lnTo>
                          <a:lnTo>
                            <a:pt x="167" y="235"/>
                          </a:lnTo>
                          <a:lnTo>
                            <a:pt x="167" y="221"/>
                          </a:lnTo>
                          <a:lnTo>
                            <a:pt x="167" y="207"/>
                          </a:lnTo>
                          <a:lnTo>
                            <a:pt x="158" y="192"/>
                          </a:lnTo>
                          <a:lnTo>
                            <a:pt x="143" y="177"/>
                          </a:lnTo>
                          <a:lnTo>
                            <a:pt x="129" y="172"/>
                          </a:lnTo>
                          <a:lnTo>
                            <a:pt x="110" y="172"/>
                          </a:lnTo>
                          <a:lnTo>
                            <a:pt x="96" y="172"/>
                          </a:lnTo>
                          <a:lnTo>
                            <a:pt x="82" y="172"/>
                          </a:lnTo>
                          <a:lnTo>
                            <a:pt x="68" y="168"/>
                          </a:lnTo>
                          <a:lnTo>
                            <a:pt x="52" y="168"/>
                          </a:lnTo>
                          <a:lnTo>
                            <a:pt x="33" y="153"/>
                          </a:lnTo>
                          <a:lnTo>
                            <a:pt x="29" y="139"/>
                          </a:lnTo>
                          <a:lnTo>
                            <a:pt x="48" y="130"/>
                          </a:lnTo>
                          <a:lnTo>
                            <a:pt x="63" y="125"/>
                          </a:lnTo>
                          <a:lnTo>
                            <a:pt x="77" y="115"/>
                          </a:lnTo>
                          <a:lnTo>
                            <a:pt x="91" y="111"/>
                          </a:lnTo>
                          <a:lnTo>
                            <a:pt x="106" y="106"/>
                          </a:lnTo>
                          <a:lnTo>
                            <a:pt x="120" y="96"/>
                          </a:lnTo>
                          <a:lnTo>
                            <a:pt x="134" y="67"/>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9898" name="Group 168"/>
                  <p:cNvGrpSpPr>
                    <a:grpSpLocks/>
                  </p:cNvGrpSpPr>
                  <p:nvPr/>
                </p:nvGrpSpPr>
                <p:grpSpPr bwMode="auto">
                  <a:xfrm flipH="1">
                    <a:off x="113" y="4095"/>
                    <a:ext cx="196" cy="113"/>
                    <a:chOff x="5449" y="3128"/>
                    <a:chExt cx="222" cy="128"/>
                  </a:xfrm>
                </p:grpSpPr>
                <p:sp>
                  <p:nvSpPr>
                    <p:cNvPr id="79906" name="Freeform 169"/>
                    <p:cNvSpPr>
                      <a:spLocks/>
                    </p:cNvSpPr>
                    <p:nvPr/>
                  </p:nvSpPr>
                  <p:spPr bwMode="auto">
                    <a:xfrm>
                      <a:off x="5449" y="3128"/>
                      <a:ext cx="222" cy="128"/>
                    </a:xfrm>
                    <a:custGeom>
                      <a:avLst/>
                      <a:gdLst>
                        <a:gd name="T0" fmla="*/ 0 w 885"/>
                        <a:gd name="T1" fmla="*/ 0 h 510"/>
                        <a:gd name="T2" fmla="*/ 0 w 885"/>
                        <a:gd name="T3" fmla="*/ 0 h 510"/>
                        <a:gd name="T4" fmla="*/ 0 w 885"/>
                        <a:gd name="T5" fmla="*/ 0 h 510"/>
                        <a:gd name="T6" fmla="*/ 0 w 885"/>
                        <a:gd name="T7" fmla="*/ 0 h 510"/>
                        <a:gd name="T8" fmla="*/ 0 w 885"/>
                        <a:gd name="T9" fmla="*/ 0 h 510"/>
                        <a:gd name="T10" fmla="*/ 0 w 885"/>
                        <a:gd name="T11" fmla="*/ 0 h 510"/>
                        <a:gd name="T12" fmla="*/ 0 w 885"/>
                        <a:gd name="T13" fmla="*/ 0 h 510"/>
                        <a:gd name="T14" fmla="*/ 0 w 885"/>
                        <a:gd name="T15" fmla="*/ 0 h 510"/>
                        <a:gd name="T16" fmla="*/ 0 w 885"/>
                        <a:gd name="T17" fmla="*/ 0 h 510"/>
                        <a:gd name="T18" fmla="*/ 0 w 885"/>
                        <a:gd name="T19" fmla="*/ 0 h 510"/>
                        <a:gd name="T20" fmla="*/ 0 w 885"/>
                        <a:gd name="T21" fmla="*/ 0 h 510"/>
                        <a:gd name="T22" fmla="*/ 0 w 885"/>
                        <a:gd name="T23" fmla="*/ 0 h 510"/>
                        <a:gd name="T24" fmla="*/ 0 w 885"/>
                        <a:gd name="T25" fmla="*/ 0 h 510"/>
                        <a:gd name="T26" fmla="*/ 0 w 885"/>
                        <a:gd name="T27" fmla="*/ 0 h 510"/>
                        <a:gd name="T28" fmla="*/ 0 w 885"/>
                        <a:gd name="T29" fmla="*/ 0 h 510"/>
                        <a:gd name="T30" fmla="*/ 0 w 885"/>
                        <a:gd name="T31" fmla="*/ 0 h 510"/>
                        <a:gd name="T32" fmla="*/ 0 w 885"/>
                        <a:gd name="T33" fmla="*/ 0 h 510"/>
                        <a:gd name="T34" fmla="*/ 0 w 885"/>
                        <a:gd name="T35" fmla="*/ 0 h 510"/>
                        <a:gd name="T36" fmla="*/ 0 w 885"/>
                        <a:gd name="T37" fmla="*/ 0 h 510"/>
                        <a:gd name="T38" fmla="*/ 0 w 885"/>
                        <a:gd name="T39" fmla="*/ 0 h 510"/>
                        <a:gd name="T40" fmla="*/ 0 w 885"/>
                        <a:gd name="T41" fmla="*/ 0 h 510"/>
                        <a:gd name="T42" fmla="*/ 0 w 885"/>
                        <a:gd name="T43" fmla="*/ 0 h 510"/>
                        <a:gd name="T44" fmla="*/ 0 w 885"/>
                        <a:gd name="T45" fmla="*/ 0 h 510"/>
                        <a:gd name="T46" fmla="*/ 0 w 885"/>
                        <a:gd name="T47" fmla="*/ 0 h 510"/>
                        <a:gd name="T48" fmla="*/ 0 w 885"/>
                        <a:gd name="T49" fmla="*/ 0 h 510"/>
                        <a:gd name="T50" fmla="*/ 0 w 885"/>
                        <a:gd name="T51" fmla="*/ 0 h 510"/>
                        <a:gd name="T52" fmla="*/ 0 w 885"/>
                        <a:gd name="T53" fmla="*/ 0 h 510"/>
                        <a:gd name="T54" fmla="*/ 0 w 885"/>
                        <a:gd name="T55" fmla="*/ 0 h 510"/>
                        <a:gd name="T56" fmla="*/ 0 w 885"/>
                        <a:gd name="T57" fmla="*/ 0 h 510"/>
                        <a:gd name="T58" fmla="*/ 0 w 885"/>
                        <a:gd name="T59" fmla="*/ 0 h 510"/>
                        <a:gd name="T60" fmla="*/ 0 w 885"/>
                        <a:gd name="T61" fmla="*/ 0 h 510"/>
                        <a:gd name="T62" fmla="*/ 0 w 885"/>
                        <a:gd name="T63" fmla="*/ 0 h 510"/>
                        <a:gd name="T64" fmla="*/ 0 w 885"/>
                        <a:gd name="T65" fmla="*/ 0 h 510"/>
                        <a:gd name="T66" fmla="*/ 0 w 885"/>
                        <a:gd name="T67" fmla="*/ 0 h 510"/>
                        <a:gd name="T68" fmla="*/ 0 w 885"/>
                        <a:gd name="T69" fmla="*/ 0 h 510"/>
                        <a:gd name="T70" fmla="*/ 0 w 885"/>
                        <a:gd name="T71" fmla="*/ 0 h 510"/>
                        <a:gd name="T72" fmla="*/ 0 w 885"/>
                        <a:gd name="T73" fmla="*/ 0 h 510"/>
                        <a:gd name="T74" fmla="*/ 0 w 885"/>
                        <a:gd name="T75" fmla="*/ 0 h 510"/>
                        <a:gd name="T76" fmla="*/ 0 w 885"/>
                        <a:gd name="T77" fmla="*/ 0 h 510"/>
                        <a:gd name="T78" fmla="*/ 0 w 885"/>
                        <a:gd name="T79" fmla="*/ 0 h 510"/>
                        <a:gd name="T80" fmla="*/ 0 w 885"/>
                        <a:gd name="T81" fmla="*/ 0 h 510"/>
                        <a:gd name="T82" fmla="*/ 0 w 885"/>
                        <a:gd name="T83" fmla="*/ 0 h 510"/>
                        <a:gd name="T84" fmla="*/ 0 w 885"/>
                        <a:gd name="T85" fmla="*/ 0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85" h="510">
                          <a:moveTo>
                            <a:pt x="14" y="217"/>
                          </a:moveTo>
                          <a:lnTo>
                            <a:pt x="163" y="49"/>
                          </a:lnTo>
                          <a:lnTo>
                            <a:pt x="196" y="33"/>
                          </a:lnTo>
                          <a:lnTo>
                            <a:pt x="220" y="44"/>
                          </a:lnTo>
                          <a:lnTo>
                            <a:pt x="105" y="154"/>
                          </a:lnTo>
                          <a:lnTo>
                            <a:pt x="75" y="236"/>
                          </a:lnTo>
                          <a:lnTo>
                            <a:pt x="124" y="250"/>
                          </a:lnTo>
                          <a:lnTo>
                            <a:pt x="264" y="288"/>
                          </a:lnTo>
                          <a:lnTo>
                            <a:pt x="374" y="342"/>
                          </a:lnTo>
                          <a:lnTo>
                            <a:pt x="538" y="456"/>
                          </a:lnTo>
                          <a:lnTo>
                            <a:pt x="557" y="447"/>
                          </a:lnTo>
                          <a:lnTo>
                            <a:pt x="658" y="304"/>
                          </a:lnTo>
                          <a:lnTo>
                            <a:pt x="706" y="255"/>
                          </a:lnTo>
                          <a:lnTo>
                            <a:pt x="773" y="206"/>
                          </a:lnTo>
                          <a:lnTo>
                            <a:pt x="808" y="168"/>
                          </a:lnTo>
                          <a:lnTo>
                            <a:pt x="827" y="115"/>
                          </a:lnTo>
                          <a:lnTo>
                            <a:pt x="706" y="91"/>
                          </a:lnTo>
                          <a:lnTo>
                            <a:pt x="547" y="77"/>
                          </a:lnTo>
                          <a:lnTo>
                            <a:pt x="432" y="68"/>
                          </a:lnTo>
                          <a:lnTo>
                            <a:pt x="245" y="33"/>
                          </a:lnTo>
                          <a:lnTo>
                            <a:pt x="220" y="14"/>
                          </a:lnTo>
                          <a:lnTo>
                            <a:pt x="234" y="0"/>
                          </a:lnTo>
                          <a:lnTo>
                            <a:pt x="331" y="29"/>
                          </a:lnTo>
                          <a:lnTo>
                            <a:pt x="437" y="44"/>
                          </a:lnTo>
                          <a:lnTo>
                            <a:pt x="572" y="54"/>
                          </a:lnTo>
                          <a:lnTo>
                            <a:pt x="759" y="68"/>
                          </a:lnTo>
                          <a:lnTo>
                            <a:pt x="879" y="87"/>
                          </a:lnTo>
                          <a:lnTo>
                            <a:pt x="885" y="101"/>
                          </a:lnTo>
                          <a:lnTo>
                            <a:pt x="865" y="168"/>
                          </a:lnTo>
                          <a:lnTo>
                            <a:pt x="822" y="217"/>
                          </a:lnTo>
                          <a:lnTo>
                            <a:pt x="754" y="255"/>
                          </a:lnTo>
                          <a:lnTo>
                            <a:pt x="687" y="318"/>
                          </a:lnTo>
                          <a:lnTo>
                            <a:pt x="649" y="395"/>
                          </a:lnTo>
                          <a:lnTo>
                            <a:pt x="581" y="496"/>
                          </a:lnTo>
                          <a:lnTo>
                            <a:pt x="561" y="510"/>
                          </a:lnTo>
                          <a:lnTo>
                            <a:pt x="528" y="510"/>
                          </a:lnTo>
                          <a:lnTo>
                            <a:pt x="456" y="461"/>
                          </a:lnTo>
                          <a:lnTo>
                            <a:pt x="360" y="379"/>
                          </a:lnTo>
                          <a:lnTo>
                            <a:pt x="259" y="332"/>
                          </a:lnTo>
                          <a:lnTo>
                            <a:pt x="163" y="304"/>
                          </a:lnTo>
                          <a:lnTo>
                            <a:pt x="23" y="274"/>
                          </a:lnTo>
                          <a:lnTo>
                            <a:pt x="0" y="255"/>
                          </a:lnTo>
                          <a:lnTo>
                            <a:pt x="14" y="217"/>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907" name="Freeform 170"/>
                    <p:cNvSpPr>
                      <a:spLocks/>
                    </p:cNvSpPr>
                    <p:nvPr/>
                  </p:nvSpPr>
                  <p:spPr bwMode="auto">
                    <a:xfrm>
                      <a:off x="5507" y="3152"/>
                      <a:ext cx="88" cy="48"/>
                    </a:xfrm>
                    <a:custGeom>
                      <a:avLst/>
                      <a:gdLst>
                        <a:gd name="T0" fmla="*/ 0 w 350"/>
                        <a:gd name="T1" fmla="*/ 0 h 192"/>
                        <a:gd name="T2" fmla="*/ 0 w 350"/>
                        <a:gd name="T3" fmla="*/ 0 h 192"/>
                        <a:gd name="T4" fmla="*/ 0 w 350"/>
                        <a:gd name="T5" fmla="*/ 0 h 192"/>
                        <a:gd name="T6" fmla="*/ 0 w 350"/>
                        <a:gd name="T7" fmla="*/ 0 h 192"/>
                        <a:gd name="T8" fmla="*/ 0 w 350"/>
                        <a:gd name="T9" fmla="*/ 0 h 192"/>
                        <a:gd name="T10" fmla="*/ 0 w 350"/>
                        <a:gd name="T11" fmla="*/ 0 h 192"/>
                        <a:gd name="T12" fmla="*/ 0 w 350"/>
                        <a:gd name="T13" fmla="*/ 0 h 192"/>
                        <a:gd name="T14" fmla="*/ 0 w 350"/>
                        <a:gd name="T15" fmla="*/ 0 h 192"/>
                        <a:gd name="T16" fmla="*/ 0 w 350"/>
                        <a:gd name="T17" fmla="*/ 0 h 192"/>
                        <a:gd name="T18" fmla="*/ 0 w 350"/>
                        <a:gd name="T19" fmla="*/ 0 h 192"/>
                        <a:gd name="T20" fmla="*/ 0 w 350"/>
                        <a:gd name="T21" fmla="*/ 0 h 192"/>
                        <a:gd name="T22" fmla="*/ 0 w 350"/>
                        <a:gd name="T23" fmla="*/ 0 h 192"/>
                        <a:gd name="T24" fmla="*/ 0 w 350"/>
                        <a:gd name="T25" fmla="*/ 0 h 192"/>
                        <a:gd name="T26" fmla="*/ 0 w 350"/>
                        <a:gd name="T27" fmla="*/ 0 h 192"/>
                        <a:gd name="T28" fmla="*/ 0 w 350"/>
                        <a:gd name="T29" fmla="*/ 0 h 192"/>
                        <a:gd name="T30" fmla="*/ 0 w 350"/>
                        <a:gd name="T31" fmla="*/ 0 h 192"/>
                        <a:gd name="T32" fmla="*/ 0 w 350"/>
                        <a:gd name="T33" fmla="*/ 0 h 192"/>
                        <a:gd name="T34" fmla="*/ 0 w 350"/>
                        <a:gd name="T35" fmla="*/ 0 h 192"/>
                        <a:gd name="T36" fmla="*/ 0 w 350"/>
                        <a:gd name="T37" fmla="*/ 0 h 192"/>
                        <a:gd name="T38" fmla="*/ 0 w 350"/>
                        <a:gd name="T39" fmla="*/ 0 h 192"/>
                        <a:gd name="T40" fmla="*/ 0 w 350"/>
                        <a:gd name="T41" fmla="*/ 0 h 192"/>
                        <a:gd name="T42" fmla="*/ 0 w 350"/>
                        <a:gd name="T43" fmla="*/ 0 h 192"/>
                        <a:gd name="T44" fmla="*/ 0 w 350"/>
                        <a:gd name="T45" fmla="*/ 0 h 192"/>
                        <a:gd name="T46" fmla="*/ 0 w 350"/>
                        <a:gd name="T47" fmla="*/ 0 h 192"/>
                        <a:gd name="T48" fmla="*/ 0 w 350"/>
                        <a:gd name="T49" fmla="*/ 0 h 192"/>
                        <a:gd name="T50" fmla="*/ 0 w 350"/>
                        <a:gd name="T51" fmla="*/ 0 h 192"/>
                        <a:gd name="T52" fmla="*/ 0 w 350"/>
                        <a:gd name="T53" fmla="*/ 0 h 192"/>
                        <a:gd name="T54" fmla="*/ 0 w 350"/>
                        <a:gd name="T55" fmla="*/ 0 h 192"/>
                        <a:gd name="T56" fmla="*/ 0 w 350"/>
                        <a:gd name="T57" fmla="*/ 0 h 192"/>
                        <a:gd name="T58" fmla="*/ 0 w 350"/>
                        <a:gd name="T59" fmla="*/ 0 h 192"/>
                        <a:gd name="T60" fmla="*/ 0 w 350"/>
                        <a:gd name="T61" fmla="*/ 0 h 192"/>
                        <a:gd name="T62" fmla="*/ 0 w 350"/>
                        <a:gd name="T63" fmla="*/ 0 h 192"/>
                        <a:gd name="T64" fmla="*/ 0 w 350"/>
                        <a:gd name="T65" fmla="*/ 0 h 192"/>
                        <a:gd name="T66" fmla="*/ 0 w 350"/>
                        <a:gd name="T67" fmla="*/ 0 h 192"/>
                        <a:gd name="T68" fmla="*/ 0 w 350"/>
                        <a:gd name="T69" fmla="*/ 0 h 192"/>
                        <a:gd name="T70" fmla="*/ 0 w 350"/>
                        <a:gd name="T71" fmla="*/ 0 h 192"/>
                        <a:gd name="T72" fmla="*/ 0 w 350"/>
                        <a:gd name="T73" fmla="*/ 0 h 192"/>
                        <a:gd name="T74" fmla="*/ 0 w 350"/>
                        <a:gd name="T75" fmla="*/ 0 h 192"/>
                        <a:gd name="T76" fmla="*/ 0 w 350"/>
                        <a:gd name="T77" fmla="*/ 0 h 192"/>
                        <a:gd name="T78" fmla="*/ 0 w 350"/>
                        <a:gd name="T79" fmla="*/ 0 h 192"/>
                        <a:gd name="T80" fmla="*/ 0 w 350"/>
                        <a:gd name="T81" fmla="*/ 0 h 192"/>
                        <a:gd name="T82" fmla="*/ 0 w 350"/>
                        <a:gd name="T83" fmla="*/ 0 h 1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50" h="192">
                          <a:moveTo>
                            <a:pt x="14" y="33"/>
                          </a:moveTo>
                          <a:lnTo>
                            <a:pt x="33" y="14"/>
                          </a:lnTo>
                          <a:lnTo>
                            <a:pt x="48" y="10"/>
                          </a:lnTo>
                          <a:lnTo>
                            <a:pt x="67" y="5"/>
                          </a:lnTo>
                          <a:lnTo>
                            <a:pt x="81" y="0"/>
                          </a:lnTo>
                          <a:lnTo>
                            <a:pt x="100" y="0"/>
                          </a:lnTo>
                          <a:lnTo>
                            <a:pt x="115" y="0"/>
                          </a:lnTo>
                          <a:lnTo>
                            <a:pt x="129" y="0"/>
                          </a:lnTo>
                          <a:lnTo>
                            <a:pt x="144" y="5"/>
                          </a:lnTo>
                          <a:lnTo>
                            <a:pt x="159" y="14"/>
                          </a:lnTo>
                          <a:lnTo>
                            <a:pt x="168" y="29"/>
                          </a:lnTo>
                          <a:lnTo>
                            <a:pt x="168" y="43"/>
                          </a:lnTo>
                          <a:lnTo>
                            <a:pt x="168" y="58"/>
                          </a:lnTo>
                          <a:lnTo>
                            <a:pt x="163" y="72"/>
                          </a:lnTo>
                          <a:lnTo>
                            <a:pt x="163" y="87"/>
                          </a:lnTo>
                          <a:lnTo>
                            <a:pt x="163" y="101"/>
                          </a:lnTo>
                          <a:lnTo>
                            <a:pt x="163" y="120"/>
                          </a:lnTo>
                          <a:lnTo>
                            <a:pt x="163" y="134"/>
                          </a:lnTo>
                          <a:lnTo>
                            <a:pt x="168" y="150"/>
                          </a:lnTo>
                          <a:lnTo>
                            <a:pt x="187" y="154"/>
                          </a:lnTo>
                          <a:lnTo>
                            <a:pt x="201" y="154"/>
                          </a:lnTo>
                          <a:lnTo>
                            <a:pt x="221" y="154"/>
                          </a:lnTo>
                          <a:lnTo>
                            <a:pt x="236" y="154"/>
                          </a:lnTo>
                          <a:lnTo>
                            <a:pt x="250" y="154"/>
                          </a:lnTo>
                          <a:lnTo>
                            <a:pt x="269" y="154"/>
                          </a:lnTo>
                          <a:lnTo>
                            <a:pt x="283" y="154"/>
                          </a:lnTo>
                          <a:lnTo>
                            <a:pt x="297" y="154"/>
                          </a:lnTo>
                          <a:lnTo>
                            <a:pt x="317" y="154"/>
                          </a:lnTo>
                          <a:lnTo>
                            <a:pt x="313" y="139"/>
                          </a:lnTo>
                          <a:lnTo>
                            <a:pt x="297" y="125"/>
                          </a:lnTo>
                          <a:lnTo>
                            <a:pt x="288" y="110"/>
                          </a:lnTo>
                          <a:lnTo>
                            <a:pt x="273" y="101"/>
                          </a:lnTo>
                          <a:lnTo>
                            <a:pt x="259" y="101"/>
                          </a:lnTo>
                          <a:lnTo>
                            <a:pt x="245" y="101"/>
                          </a:lnTo>
                          <a:lnTo>
                            <a:pt x="231" y="106"/>
                          </a:lnTo>
                          <a:lnTo>
                            <a:pt x="215" y="110"/>
                          </a:lnTo>
                          <a:lnTo>
                            <a:pt x="201" y="125"/>
                          </a:lnTo>
                          <a:lnTo>
                            <a:pt x="187" y="125"/>
                          </a:lnTo>
                          <a:lnTo>
                            <a:pt x="182" y="110"/>
                          </a:lnTo>
                          <a:lnTo>
                            <a:pt x="196" y="101"/>
                          </a:lnTo>
                          <a:lnTo>
                            <a:pt x="211" y="91"/>
                          </a:lnTo>
                          <a:lnTo>
                            <a:pt x="226" y="82"/>
                          </a:lnTo>
                          <a:lnTo>
                            <a:pt x="240" y="77"/>
                          </a:lnTo>
                          <a:lnTo>
                            <a:pt x="259" y="77"/>
                          </a:lnTo>
                          <a:lnTo>
                            <a:pt x="273" y="77"/>
                          </a:lnTo>
                          <a:lnTo>
                            <a:pt x="302" y="77"/>
                          </a:lnTo>
                          <a:lnTo>
                            <a:pt x="332" y="72"/>
                          </a:lnTo>
                          <a:lnTo>
                            <a:pt x="346" y="77"/>
                          </a:lnTo>
                          <a:lnTo>
                            <a:pt x="350" y="96"/>
                          </a:lnTo>
                          <a:lnTo>
                            <a:pt x="350" y="110"/>
                          </a:lnTo>
                          <a:lnTo>
                            <a:pt x="350" y="125"/>
                          </a:lnTo>
                          <a:lnTo>
                            <a:pt x="350" y="139"/>
                          </a:lnTo>
                          <a:lnTo>
                            <a:pt x="350" y="154"/>
                          </a:lnTo>
                          <a:lnTo>
                            <a:pt x="346" y="168"/>
                          </a:lnTo>
                          <a:lnTo>
                            <a:pt x="332" y="178"/>
                          </a:lnTo>
                          <a:lnTo>
                            <a:pt x="317" y="183"/>
                          </a:lnTo>
                          <a:lnTo>
                            <a:pt x="288" y="187"/>
                          </a:lnTo>
                          <a:lnTo>
                            <a:pt x="273" y="187"/>
                          </a:lnTo>
                          <a:lnTo>
                            <a:pt x="254" y="192"/>
                          </a:lnTo>
                          <a:lnTo>
                            <a:pt x="240" y="192"/>
                          </a:lnTo>
                          <a:lnTo>
                            <a:pt x="226" y="192"/>
                          </a:lnTo>
                          <a:lnTo>
                            <a:pt x="192" y="192"/>
                          </a:lnTo>
                          <a:lnTo>
                            <a:pt x="163" y="192"/>
                          </a:lnTo>
                          <a:lnTo>
                            <a:pt x="149" y="192"/>
                          </a:lnTo>
                          <a:lnTo>
                            <a:pt x="135" y="187"/>
                          </a:lnTo>
                          <a:lnTo>
                            <a:pt x="129" y="159"/>
                          </a:lnTo>
                          <a:lnTo>
                            <a:pt x="119" y="145"/>
                          </a:lnTo>
                          <a:lnTo>
                            <a:pt x="115" y="129"/>
                          </a:lnTo>
                          <a:lnTo>
                            <a:pt x="115" y="115"/>
                          </a:lnTo>
                          <a:lnTo>
                            <a:pt x="119" y="101"/>
                          </a:lnTo>
                          <a:lnTo>
                            <a:pt x="119" y="87"/>
                          </a:lnTo>
                          <a:lnTo>
                            <a:pt x="124" y="72"/>
                          </a:lnTo>
                          <a:lnTo>
                            <a:pt x="124" y="58"/>
                          </a:lnTo>
                          <a:lnTo>
                            <a:pt x="119" y="43"/>
                          </a:lnTo>
                          <a:lnTo>
                            <a:pt x="91" y="49"/>
                          </a:lnTo>
                          <a:lnTo>
                            <a:pt x="77" y="43"/>
                          </a:lnTo>
                          <a:lnTo>
                            <a:pt x="63" y="54"/>
                          </a:lnTo>
                          <a:lnTo>
                            <a:pt x="58" y="68"/>
                          </a:lnTo>
                          <a:lnTo>
                            <a:pt x="48" y="82"/>
                          </a:lnTo>
                          <a:lnTo>
                            <a:pt x="19" y="82"/>
                          </a:lnTo>
                          <a:lnTo>
                            <a:pt x="4" y="82"/>
                          </a:lnTo>
                          <a:lnTo>
                            <a:pt x="0" y="68"/>
                          </a:lnTo>
                          <a:lnTo>
                            <a:pt x="4" y="54"/>
                          </a:lnTo>
                          <a:lnTo>
                            <a:pt x="14" y="33"/>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9899" name="Group 171"/>
                  <p:cNvGrpSpPr>
                    <a:grpSpLocks/>
                  </p:cNvGrpSpPr>
                  <p:nvPr/>
                </p:nvGrpSpPr>
                <p:grpSpPr bwMode="auto">
                  <a:xfrm flipH="1">
                    <a:off x="445" y="3670"/>
                    <a:ext cx="241" cy="406"/>
                    <a:chOff x="5022" y="2646"/>
                    <a:chExt cx="273" cy="460"/>
                  </a:xfrm>
                </p:grpSpPr>
                <p:sp>
                  <p:nvSpPr>
                    <p:cNvPr id="79900" name="Freeform 172"/>
                    <p:cNvSpPr>
                      <a:spLocks/>
                    </p:cNvSpPr>
                    <p:nvPr/>
                  </p:nvSpPr>
                  <p:spPr bwMode="auto">
                    <a:xfrm>
                      <a:off x="5155" y="2646"/>
                      <a:ext cx="110" cy="108"/>
                    </a:xfrm>
                    <a:custGeom>
                      <a:avLst/>
                      <a:gdLst>
                        <a:gd name="T0" fmla="*/ 0 w 443"/>
                        <a:gd name="T1" fmla="*/ 0 h 433"/>
                        <a:gd name="T2" fmla="*/ 0 w 443"/>
                        <a:gd name="T3" fmla="*/ 0 h 433"/>
                        <a:gd name="T4" fmla="*/ 0 w 443"/>
                        <a:gd name="T5" fmla="*/ 0 h 433"/>
                        <a:gd name="T6" fmla="*/ 0 w 443"/>
                        <a:gd name="T7" fmla="*/ 0 h 433"/>
                        <a:gd name="T8" fmla="*/ 0 w 443"/>
                        <a:gd name="T9" fmla="*/ 0 h 433"/>
                        <a:gd name="T10" fmla="*/ 0 w 443"/>
                        <a:gd name="T11" fmla="*/ 0 h 433"/>
                        <a:gd name="T12" fmla="*/ 0 w 443"/>
                        <a:gd name="T13" fmla="*/ 0 h 433"/>
                        <a:gd name="T14" fmla="*/ 0 w 443"/>
                        <a:gd name="T15" fmla="*/ 0 h 433"/>
                        <a:gd name="T16" fmla="*/ 0 w 443"/>
                        <a:gd name="T17" fmla="*/ 0 h 433"/>
                        <a:gd name="T18" fmla="*/ 0 w 443"/>
                        <a:gd name="T19" fmla="*/ 0 h 433"/>
                        <a:gd name="T20" fmla="*/ 0 w 443"/>
                        <a:gd name="T21" fmla="*/ 0 h 433"/>
                        <a:gd name="T22" fmla="*/ 0 w 443"/>
                        <a:gd name="T23" fmla="*/ 0 h 433"/>
                        <a:gd name="T24" fmla="*/ 0 w 443"/>
                        <a:gd name="T25" fmla="*/ 0 h 433"/>
                        <a:gd name="T26" fmla="*/ 0 w 443"/>
                        <a:gd name="T27" fmla="*/ 0 h 433"/>
                        <a:gd name="T28" fmla="*/ 0 w 443"/>
                        <a:gd name="T29" fmla="*/ 0 h 433"/>
                        <a:gd name="T30" fmla="*/ 0 w 443"/>
                        <a:gd name="T31" fmla="*/ 0 h 433"/>
                        <a:gd name="T32" fmla="*/ 0 w 443"/>
                        <a:gd name="T33" fmla="*/ 0 h 433"/>
                        <a:gd name="T34" fmla="*/ 0 w 443"/>
                        <a:gd name="T35" fmla="*/ 0 h 433"/>
                        <a:gd name="T36" fmla="*/ 0 w 443"/>
                        <a:gd name="T37" fmla="*/ 0 h 433"/>
                        <a:gd name="T38" fmla="*/ 0 w 443"/>
                        <a:gd name="T39" fmla="*/ 0 h 433"/>
                        <a:gd name="T40" fmla="*/ 0 w 443"/>
                        <a:gd name="T41" fmla="*/ 0 h 433"/>
                        <a:gd name="T42" fmla="*/ 0 w 443"/>
                        <a:gd name="T43" fmla="*/ 0 h 433"/>
                        <a:gd name="T44" fmla="*/ 0 w 443"/>
                        <a:gd name="T45" fmla="*/ 0 h 433"/>
                        <a:gd name="T46" fmla="*/ 0 w 443"/>
                        <a:gd name="T47" fmla="*/ 0 h 4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3" h="433">
                          <a:moveTo>
                            <a:pt x="135" y="183"/>
                          </a:moveTo>
                          <a:lnTo>
                            <a:pt x="173" y="125"/>
                          </a:lnTo>
                          <a:lnTo>
                            <a:pt x="216" y="81"/>
                          </a:lnTo>
                          <a:lnTo>
                            <a:pt x="260" y="28"/>
                          </a:lnTo>
                          <a:lnTo>
                            <a:pt x="312" y="4"/>
                          </a:lnTo>
                          <a:lnTo>
                            <a:pt x="356" y="0"/>
                          </a:lnTo>
                          <a:lnTo>
                            <a:pt x="399" y="14"/>
                          </a:lnTo>
                          <a:lnTo>
                            <a:pt x="424" y="48"/>
                          </a:lnTo>
                          <a:lnTo>
                            <a:pt x="443" y="111"/>
                          </a:lnTo>
                          <a:lnTo>
                            <a:pt x="438" y="177"/>
                          </a:lnTo>
                          <a:lnTo>
                            <a:pt x="419" y="235"/>
                          </a:lnTo>
                          <a:lnTo>
                            <a:pt x="371" y="303"/>
                          </a:lnTo>
                          <a:lnTo>
                            <a:pt x="317" y="352"/>
                          </a:lnTo>
                          <a:lnTo>
                            <a:pt x="260" y="394"/>
                          </a:lnTo>
                          <a:lnTo>
                            <a:pt x="198" y="424"/>
                          </a:lnTo>
                          <a:lnTo>
                            <a:pt x="144" y="433"/>
                          </a:lnTo>
                          <a:lnTo>
                            <a:pt x="120" y="419"/>
                          </a:lnTo>
                          <a:lnTo>
                            <a:pt x="100" y="361"/>
                          </a:lnTo>
                          <a:lnTo>
                            <a:pt x="105" y="284"/>
                          </a:lnTo>
                          <a:lnTo>
                            <a:pt x="14" y="289"/>
                          </a:lnTo>
                          <a:lnTo>
                            <a:pt x="0" y="275"/>
                          </a:lnTo>
                          <a:lnTo>
                            <a:pt x="14" y="245"/>
                          </a:lnTo>
                          <a:lnTo>
                            <a:pt x="110" y="240"/>
                          </a:lnTo>
                          <a:lnTo>
                            <a:pt x="135" y="18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901" name="Freeform 173"/>
                    <p:cNvSpPr>
                      <a:spLocks/>
                    </p:cNvSpPr>
                    <p:nvPr/>
                  </p:nvSpPr>
                  <p:spPr bwMode="auto">
                    <a:xfrm>
                      <a:off x="5149" y="2766"/>
                      <a:ext cx="77" cy="159"/>
                    </a:xfrm>
                    <a:custGeom>
                      <a:avLst/>
                      <a:gdLst>
                        <a:gd name="T0" fmla="*/ 0 w 308"/>
                        <a:gd name="T1" fmla="*/ 0 h 635"/>
                        <a:gd name="T2" fmla="*/ 0 w 308"/>
                        <a:gd name="T3" fmla="*/ 0 h 635"/>
                        <a:gd name="T4" fmla="*/ 0 w 308"/>
                        <a:gd name="T5" fmla="*/ 0 h 635"/>
                        <a:gd name="T6" fmla="*/ 0 w 308"/>
                        <a:gd name="T7" fmla="*/ 0 h 635"/>
                        <a:gd name="T8" fmla="*/ 0 w 308"/>
                        <a:gd name="T9" fmla="*/ 0 h 635"/>
                        <a:gd name="T10" fmla="*/ 0 w 308"/>
                        <a:gd name="T11" fmla="*/ 0 h 635"/>
                        <a:gd name="T12" fmla="*/ 0 w 308"/>
                        <a:gd name="T13" fmla="*/ 0 h 635"/>
                        <a:gd name="T14" fmla="*/ 0 w 308"/>
                        <a:gd name="T15" fmla="*/ 0 h 635"/>
                        <a:gd name="T16" fmla="*/ 0 w 308"/>
                        <a:gd name="T17" fmla="*/ 0 h 635"/>
                        <a:gd name="T18" fmla="*/ 0 w 308"/>
                        <a:gd name="T19" fmla="*/ 0 h 635"/>
                        <a:gd name="T20" fmla="*/ 0 w 308"/>
                        <a:gd name="T21" fmla="*/ 0 h 635"/>
                        <a:gd name="T22" fmla="*/ 0 w 308"/>
                        <a:gd name="T23" fmla="*/ 0 h 635"/>
                        <a:gd name="T24" fmla="*/ 0 w 308"/>
                        <a:gd name="T25" fmla="*/ 0 h 635"/>
                        <a:gd name="T26" fmla="*/ 0 w 308"/>
                        <a:gd name="T27" fmla="*/ 0 h 635"/>
                        <a:gd name="T28" fmla="*/ 0 w 308"/>
                        <a:gd name="T29" fmla="*/ 0 h 635"/>
                        <a:gd name="T30" fmla="*/ 0 w 308"/>
                        <a:gd name="T31" fmla="*/ 0 h 635"/>
                        <a:gd name="T32" fmla="*/ 0 w 308"/>
                        <a:gd name="T33" fmla="*/ 0 h 635"/>
                        <a:gd name="T34" fmla="*/ 0 w 308"/>
                        <a:gd name="T35" fmla="*/ 0 h 635"/>
                        <a:gd name="T36" fmla="*/ 0 w 308"/>
                        <a:gd name="T37" fmla="*/ 0 h 635"/>
                        <a:gd name="T38" fmla="*/ 0 w 308"/>
                        <a:gd name="T39" fmla="*/ 0 h 635"/>
                        <a:gd name="T40" fmla="*/ 0 w 308"/>
                        <a:gd name="T41" fmla="*/ 0 h 635"/>
                        <a:gd name="T42" fmla="*/ 0 w 308"/>
                        <a:gd name="T43" fmla="*/ 0 h 635"/>
                        <a:gd name="T44" fmla="*/ 0 w 308"/>
                        <a:gd name="T45" fmla="*/ 0 h 635"/>
                        <a:gd name="T46" fmla="*/ 0 w 308"/>
                        <a:gd name="T47" fmla="*/ 0 h 635"/>
                        <a:gd name="T48" fmla="*/ 0 w 308"/>
                        <a:gd name="T49" fmla="*/ 0 h 635"/>
                        <a:gd name="T50" fmla="*/ 0 w 308"/>
                        <a:gd name="T51" fmla="*/ 0 h 635"/>
                        <a:gd name="T52" fmla="*/ 0 w 308"/>
                        <a:gd name="T53" fmla="*/ 0 h 6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8" h="635">
                          <a:moveTo>
                            <a:pt x="86" y="53"/>
                          </a:moveTo>
                          <a:lnTo>
                            <a:pt x="130" y="14"/>
                          </a:lnTo>
                          <a:lnTo>
                            <a:pt x="198" y="0"/>
                          </a:lnTo>
                          <a:lnTo>
                            <a:pt x="255" y="9"/>
                          </a:lnTo>
                          <a:lnTo>
                            <a:pt x="299" y="48"/>
                          </a:lnTo>
                          <a:lnTo>
                            <a:pt x="308" y="77"/>
                          </a:lnTo>
                          <a:lnTo>
                            <a:pt x="308" y="115"/>
                          </a:lnTo>
                          <a:lnTo>
                            <a:pt x="289" y="149"/>
                          </a:lnTo>
                          <a:lnTo>
                            <a:pt x="255" y="207"/>
                          </a:lnTo>
                          <a:lnTo>
                            <a:pt x="240" y="274"/>
                          </a:lnTo>
                          <a:lnTo>
                            <a:pt x="236" y="332"/>
                          </a:lnTo>
                          <a:lnTo>
                            <a:pt x="250" y="394"/>
                          </a:lnTo>
                          <a:lnTo>
                            <a:pt x="289" y="453"/>
                          </a:lnTo>
                          <a:lnTo>
                            <a:pt x="303" y="509"/>
                          </a:lnTo>
                          <a:lnTo>
                            <a:pt x="299" y="563"/>
                          </a:lnTo>
                          <a:lnTo>
                            <a:pt x="270" y="607"/>
                          </a:lnTo>
                          <a:lnTo>
                            <a:pt x="231" y="630"/>
                          </a:lnTo>
                          <a:lnTo>
                            <a:pt x="182" y="635"/>
                          </a:lnTo>
                          <a:lnTo>
                            <a:pt x="126" y="635"/>
                          </a:lnTo>
                          <a:lnTo>
                            <a:pt x="82" y="611"/>
                          </a:lnTo>
                          <a:lnTo>
                            <a:pt x="38" y="539"/>
                          </a:lnTo>
                          <a:lnTo>
                            <a:pt x="9" y="476"/>
                          </a:lnTo>
                          <a:lnTo>
                            <a:pt x="0" y="380"/>
                          </a:lnTo>
                          <a:lnTo>
                            <a:pt x="9" y="294"/>
                          </a:lnTo>
                          <a:lnTo>
                            <a:pt x="28" y="202"/>
                          </a:lnTo>
                          <a:lnTo>
                            <a:pt x="58" y="110"/>
                          </a:lnTo>
                          <a:lnTo>
                            <a:pt x="86" y="5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902" name="Freeform 174"/>
                    <p:cNvSpPr>
                      <a:spLocks/>
                    </p:cNvSpPr>
                    <p:nvPr/>
                  </p:nvSpPr>
                  <p:spPr bwMode="auto">
                    <a:xfrm>
                      <a:off x="5022" y="2674"/>
                      <a:ext cx="163" cy="123"/>
                    </a:xfrm>
                    <a:custGeom>
                      <a:avLst/>
                      <a:gdLst>
                        <a:gd name="T0" fmla="*/ 0 w 651"/>
                        <a:gd name="T1" fmla="*/ 0 h 495"/>
                        <a:gd name="T2" fmla="*/ 0 w 651"/>
                        <a:gd name="T3" fmla="*/ 0 h 495"/>
                        <a:gd name="T4" fmla="*/ 0 w 651"/>
                        <a:gd name="T5" fmla="*/ 0 h 495"/>
                        <a:gd name="T6" fmla="*/ 0 w 651"/>
                        <a:gd name="T7" fmla="*/ 0 h 495"/>
                        <a:gd name="T8" fmla="*/ 0 w 651"/>
                        <a:gd name="T9" fmla="*/ 0 h 495"/>
                        <a:gd name="T10" fmla="*/ 0 w 651"/>
                        <a:gd name="T11" fmla="*/ 0 h 495"/>
                        <a:gd name="T12" fmla="*/ 0 w 651"/>
                        <a:gd name="T13" fmla="*/ 0 h 495"/>
                        <a:gd name="T14" fmla="*/ 0 w 651"/>
                        <a:gd name="T15" fmla="*/ 0 h 495"/>
                        <a:gd name="T16" fmla="*/ 0 w 651"/>
                        <a:gd name="T17" fmla="*/ 0 h 495"/>
                        <a:gd name="T18" fmla="*/ 0 w 651"/>
                        <a:gd name="T19" fmla="*/ 0 h 495"/>
                        <a:gd name="T20" fmla="*/ 0 w 651"/>
                        <a:gd name="T21" fmla="*/ 0 h 495"/>
                        <a:gd name="T22" fmla="*/ 0 w 651"/>
                        <a:gd name="T23" fmla="*/ 0 h 495"/>
                        <a:gd name="T24" fmla="*/ 0 w 651"/>
                        <a:gd name="T25" fmla="*/ 0 h 495"/>
                        <a:gd name="T26" fmla="*/ 0 w 651"/>
                        <a:gd name="T27" fmla="*/ 0 h 495"/>
                        <a:gd name="T28" fmla="*/ 0 w 651"/>
                        <a:gd name="T29" fmla="*/ 0 h 495"/>
                        <a:gd name="T30" fmla="*/ 0 w 651"/>
                        <a:gd name="T31" fmla="*/ 0 h 495"/>
                        <a:gd name="T32" fmla="*/ 0 w 651"/>
                        <a:gd name="T33" fmla="*/ 0 h 495"/>
                        <a:gd name="T34" fmla="*/ 0 w 651"/>
                        <a:gd name="T35" fmla="*/ 0 h 495"/>
                        <a:gd name="T36" fmla="*/ 0 w 651"/>
                        <a:gd name="T37" fmla="*/ 0 h 495"/>
                        <a:gd name="T38" fmla="*/ 0 w 651"/>
                        <a:gd name="T39" fmla="*/ 0 h 495"/>
                        <a:gd name="T40" fmla="*/ 0 w 651"/>
                        <a:gd name="T41" fmla="*/ 0 h 495"/>
                        <a:gd name="T42" fmla="*/ 0 w 651"/>
                        <a:gd name="T43" fmla="*/ 0 h 495"/>
                        <a:gd name="T44" fmla="*/ 0 w 651"/>
                        <a:gd name="T45" fmla="*/ 0 h 495"/>
                        <a:gd name="T46" fmla="*/ 0 w 651"/>
                        <a:gd name="T47" fmla="*/ 0 h 495"/>
                        <a:gd name="T48" fmla="*/ 0 w 651"/>
                        <a:gd name="T49" fmla="*/ 0 h 495"/>
                        <a:gd name="T50" fmla="*/ 0 w 651"/>
                        <a:gd name="T51" fmla="*/ 0 h 495"/>
                        <a:gd name="T52" fmla="*/ 0 w 651"/>
                        <a:gd name="T53" fmla="*/ 0 h 495"/>
                        <a:gd name="T54" fmla="*/ 0 w 651"/>
                        <a:gd name="T55" fmla="*/ 0 h 495"/>
                        <a:gd name="T56" fmla="*/ 0 w 651"/>
                        <a:gd name="T57" fmla="*/ 0 h 495"/>
                        <a:gd name="T58" fmla="*/ 0 w 651"/>
                        <a:gd name="T59" fmla="*/ 0 h 495"/>
                        <a:gd name="T60" fmla="*/ 0 w 651"/>
                        <a:gd name="T61" fmla="*/ 0 h 495"/>
                        <a:gd name="T62" fmla="*/ 0 w 651"/>
                        <a:gd name="T63" fmla="*/ 0 h 495"/>
                        <a:gd name="T64" fmla="*/ 0 w 651"/>
                        <a:gd name="T65" fmla="*/ 0 h 495"/>
                        <a:gd name="T66" fmla="*/ 0 w 651"/>
                        <a:gd name="T67" fmla="*/ 0 h 4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51" h="495">
                          <a:moveTo>
                            <a:pt x="482" y="376"/>
                          </a:moveTo>
                          <a:lnTo>
                            <a:pt x="612" y="409"/>
                          </a:lnTo>
                          <a:lnTo>
                            <a:pt x="636" y="418"/>
                          </a:lnTo>
                          <a:lnTo>
                            <a:pt x="651" y="447"/>
                          </a:lnTo>
                          <a:lnTo>
                            <a:pt x="636" y="481"/>
                          </a:lnTo>
                          <a:lnTo>
                            <a:pt x="612" y="495"/>
                          </a:lnTo>
                          <a:lnTo>
                            <a:pt x="584" y="491"/>
                          </a:lnTo>
                          <a:lnTo>
                            <a:pt x="439" y="409"/>
                          </a:lnTo>
                          <a:lnTo>
                            <a:pt x="337" y="365"/>
                          </a:lnTo>
                          <a:lnTo>
                            <a:pt x="237" y="318"/>
                          </a:lnTo>
                          <a:lnTo>
                            <a:pt x="144" y="260"/>
                          </a:lnTo>
                          <a:lnTo>
                            <a:pt x="106" y="255"/>
                          </a:lnTo>
                          <a:lnTo>
                            <a:pt x="97" y="269"/>
                          </a:lnTo>
                          <a:lnTo>
                            <a:pt x="92" y="303"/>
                          </a:lnTo>
                          <a:lnTo>
                            <a:pt x="53" y="318"/>
                          </a:lnTo>
                          <a:lnTo>
                            <a:pt x="25" y="294"/>
                          </a:lnTo>
                          <a:lnTo>
                            <a:pt x="0" y="217"/>
                          </a:lnTo>
                          <a:lnTo>
                            <a:pt x="25" y="149"/>
                          </a:lnTo>
                          <a:lnTo>
                            <a:pt x="10" y="130"/>
                          </a:lnTo>
                          <a:lnTo>
                            <a:pt x="6" y="58"/>
                          </a:lnTo>
                          <a:lnTo>
                            <a:pt x="15" y="24"/>
                          </a:lnTo>
                          <a:lnTo>
                            <a:pt x="39" y="0"/>
                          </a:lnTo>
                          <a:lnTo>
                            <a:pt x="72" y="0"/>
                          </a:lnTo>
                          <a:lnTo>
                            <a:pt x="72" y="19"/>
                          </a:lnTo>
                          <a:lnTo>
                            <a:pt x="44" y="44"/>
                          </a:lnTo>
                          <a:lnTo>
                            <a:pt x="44" y="77"/>
                          </a:lnTo>
                          <a:lnTo>
                            <a:pt x="53" y="110"/>
                          </a:lnTo>
                          <a:lnTo>
                            <a:pt x="78" y="154"/>
                          </a:lnTo>
                          <a:lnTo>
                            <a:pt x="111" y="192"/>
                          </a:lnTo>
                          <a:lnTo>
                            <a:pt x="140" y="217"/>
                          </a:lnTo>
                          <a:lnTo>
                            <a:pt x="193" y="250"/>
                          </a:lnTo>
                          <a:lnTo>
                            <a:pt x="304" y="299"/>
                          </a:lnTo>
                          <a:lnTo>
                            <a:pt x="405" y="337"/>
                          </a:lnTo>
                          <a:lnTo>
                            <a:pt x="482" y="376"/>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903" name="Freeform 175"/>
                    <p:cNvSpPr>
                      <a:spLocks/>
                    </p:cNvSpPr>
                    <p:nvPr/>
                  </p:nvSpPr>
                  <p:spPr bwMode="auto">
                    <a:xfrm>
                      <a:off x="5210" y="2771"/>
                      <a:ext cx="85" cy="143"/>
                    </a:xfrm>
                    <a:custGeom>
                      <a:avLst/>
                      <a:gdLst>
                        <a:gd name="T0" fmla="*/ 0 w 341"/>
                        <a:gd name="T1" fmla="*/ 0 h 573"/>
                        <a:gd name="T2" fmla="*/ 0 w 341"/>
                        <a:gd name="T3" fmla="*/ 0 h 573"/>
                        <a:gd name="T4" fmla="*/ 0 w 341"/>
                        <a:gd name="T5" fmla="*/ 0 h 573"/>
                        <a:gd name="T6" fmla="*/ 0 w 341"/>
                        <a:gd name="T7" fmla="*/ 0 h 573"/>
                        <a:gd name="T8" fmla="*/ 0 w 341"/>
                        <a:gd name="T9" fmla="*/ 0 h 573"/>
                        <a:gd name="T10" fmla="*/ 0 w 341"/>
                        <a:gd name="T11" fmla="*/ 0 h 573"/>
                        <a:gd name="T12" fmla="*/ 0 w 341"/>
                        <a:gd name="T13" fmla="*/ 0 h 573"/>
                        <a:gd name="T14" fmla="*/ 0 w 341"/>
                        <a:gd name="T15" fmla="*/ 0 h 573"/>
                        <a:gd name="T16" fmla="*/ 0 w 341"/>
                        <a:gd name="T17" fmla="*/ 0 h 573"/>
                        <a:gd name="T18" fmla="*/ 0 w 341"/>
                        <a:gd name="T19" fmla="*/ 0 h 573"/>
                        <a:gd name="T20" fmla="*/ 0 w 341"/>
                        <a:gd name="T21" fmla="*/ 0 h 573"/>
                        <a:gd name="T22" fmla="*/ 0 w 341"/>
                        <a:gd name="T23" fmla="*/ 0 h 573"/>
                        <a:gd name="T24" fmla="*/ 0 w 341"/>
                        <a:gd name="T25" fmla="*/ 0 h 573"/>
                        <a:gd name="T26" fmla="*/ 0 w 341"/>
                        <a:gd name="T27" fmla="*/ 0 h 573"/>
                        <a:gd name="T28" fmla="*/ 0 w 341"/>
                        <a:gd name="T29" fmla="*/ 0 h 573"/>
                        <a:gd name="T30" fmla="*/ 0 w 341"/>
                        <a:gd name="T31" fmla="*/ 0 h 573"/>
                        <a:gd name="T32" fmla="*/ 0 w 341"/>
                        <a:gd name="T33" fmla="*/ 0 h 573"/>
                        <a:gd name="T34" fmla="*/ 0 w 341"/>
                        <a:gd name="T35" fmla="*/ 0 h 573"/>
                        <a:gd name="T36" fmla="*/ 0 w 341"/>
                        <a:gd name="T37" fmla="*/ 0 h 573"/>
                        <a:gd name="T38" fmla="*/ 0 w 341"/>
                        <a:gd name="T39" fmla="*/ 0 h 573"/>
                        <a:gd name="T40" fmla="*/ 0 w 341"/>
                        <a:gd name="T41" fmla="*/ 0 h 573"/>
                        <a:gd name="T42" fmla="*/ 0 w 341"/>
                        <a:gd name="T43" fmla="*/ 0 h 573"/>
                        <a:gd name="T44" fmla="*/ 0 w 341"/>
                        <a:gd name="T45" fmla="*/ 0 h 573"/>
                        <a:gd name="T46" fmla="*/ 0 w 341"/>
                        <a:gd name="T47" fmla="*/ 0 h 573"/>
                        <a:gd name="T48" fmla="*/ 0 w 341"/>
                        <a:gd name="T49" fmla="*/ 0 h 573"/>
                        <a:gd name="T50" fmla="*/ 0 w 341"/>
                        <a:gd name="T51" fmla="*/ 0 h 573"/>
                        <a:gd name="T52" fmla="*/ 0 w 341"/>
                        <a:gd name="T53" fmla="*/ 0 h 573"/>
                        <a:gd name="T54" fmla="*/ 0 w 341"/>
                        <a:gd name="T55" fmla="*/ 0 h 573"/>
                        <a:gd name="T56" fmla="*/ 0 w 341"/>
                        <a:gd name="T57" fmla="*/ 0 h 573"/>
                        <a:gd name="T58" fmla="*/ 0 w 341"/>
                        <a:gd name="T59" fmla="*/ 0 h 573"/>
                        <a:gd name="T60" fmla="*/ 0 w 341"/>
                        <a:gd name="T61" fmla="*/ 0 h 573"/>
                        <a:gd name="T62" fmla="*/ 0 w 341"/>
                        <a:gd name="T63" fmla="*/ 0 h 573"/>
                        <a:gd name="T64" fmla="*/ 0 w 341"/>
                        <a:gd name="T65" fmla="*/ 0 h 573"/>
                        <a:gd name="T66" fmla="*/ 0 w 341"/>
                        <a:gd name="T67" fmla="*/ 0 h 573"/>
                        <a:gd name="T68" fmla="*/ 0 w 341"/>
                        <a:gd name="T69" fmla="*/ 0 h 573"/>
                        <a:gd name="T70" fmla="*/ 0 w 341"/>
                        <a:gd name="T71" fmla="*/ 0 h 573"/>
                        <a:gd name="T72" fmla="*/ 0 w 341"/>
                        <a:gd name="T73" fmla="*/ 0 h 573"/>
                        <a:gd name="T74" fmla="*/ 0 w 341"/>
                        <a:gd name="T75" fmla="*/ 0 h 573"/>
                        <a:gd name="T76" fmla="*/ 0 w 341"/>
                        <a:gd name="T77" fmla="*/ 0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41" h="573">
                          <a:moveTo>
                            <a:pt x="0" y="29"/>
                          </a:moveTo>
                          <a:lnTo>
                            <a:pt x="5" y="6"/>
                          </a:lnTo>
                          <a:lnTo>
                            <a:pt x="58" y="0"/>
                          </a:lnTo>
                          <a:lnTo>
                            <a:pt x="87" y="25"/>
                          </a:lnTo>
                          <a:lnTo>
                            <a:pt x="131" y="87"/>
                          </a:lnTo>
                          <a:lnTo>
                            <a:pt x="187" y="169"/>
                          </a:lnTo>
                          <a:lnTo>
                            <a:pt x="241" y="226"/>
                          </a:lnTo>
                          <a:lnTo>
                            <a:pt x="337" y="333"/>
                          </a:lnTo>
                          <a:lnTo>
                            <a:pt x="341" y="356"/>
                          </a:lnTo>
                          <a:lnTo>
                            <a:pt x="323" y="371"/>
                          </a:lnTo>
                          <a:lnTo>
                            <a:pt x="274" y="390"/>
                          </a:lnTo>
                          <a:lnTo>
                            <a:pt x="206" y="404"/>
                          </a:lnTo>
                          <a:lnTo>
                            <a:pt x="125" y="410"/>
                          </a:lnTo>
                          <a:lnTo>
                            <a:pt x="96" y="415"/>
                          </a:lnTo>
                          <a:lnTo>
                            <a:pt x="87" y="434"/>
                          </a:lnTo>
                          <a:lnTo>
                            <a:pt x="106" y="467"/>
                          </a:lnTo>
                          <a:lnTo>
                            <a:pt x="173" y="525"/>
                          </a:lnTo>
                          <a:lnTo>
                            <a:pt x="222" y="539"/>
                          </a:lnTo>
                          <a:lnTo>
                            <a:pt x="231" y="558"/>
                          </a:lnTo>
                          <a:lnTo>
                            <a:pt x="211" y="573"/>
                          </a:lnTo>
                          <a:lnTo>
                            <a:pt x="168" y="573"/>
                          </a:lnTo>
                          <a:lnTo>
                            <a:pt x="110" y="539"/>
                          </a:lnTo>
                          <a:lnTo>
                            <a:pt x="63" y="492"/>
                          </a:lnTo>
                          <a:lnTo>
                            <a:pt x="33" y="448"/>
                          </a:lnTo>
                          <a:lnTo>
                            <a:pt x="33" y="415"/>
                          </a:lnTo>
                          <a:lnTo>
                            <a:pt x="54" y="390"/>
                          </a:lnTo>
                          <a:lnTo>
                            <a:pt x="82" y="380"/>
                          </a:lnTo>
                          <a:lnTo>
                            <a:pt x="125" y="375"/>
                          </a:lnTo>
                          <a:lnTo>
                            <a:pt x="173" y="375"/>
                          </a:lnTo>
                          <a:lnTo>
                            <a:pt x="231" y="366"/>
                          </a:lnTo>
                          <a:lnTo>
                            <a:pt x="260" y="356"/>
                          </a:lnTo>
                          <a:lnTo>
                            <a:pt x="274" y="342"/>
                          </a:lnTo>
                          <a:lnTo>
                            <a:pt x="269" y="328"/>
                          </a:lnTo>
                          <a:lnTo>
                            <a:pt x="227" y="289"/>
                          </a:lnTo>
                          <a:lnTo>
                            <a:pt x="159" y="221"/>
                          </a:lnTo>
                          <a:lnTo>
                            <a:pt x="96" y="163"/>
                          </a:lnTo>
                          <a:lnTo>
                            <a:pt x="29" y="102"/>
                          </a:lnTo>
                          <a:lnTo>
                            <a:pt x="5" y="58"/>
                          </a:lnTo>
                          <a:lnTo>
                            <a:pt x="0" y="29"/>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904" name="Freeform 176"/>
                    <p:cNvSpPr>
                      <a:spLocks/>
                    </p:cNvSpPr>
                    <p:nvPr/>
                  </p:nvSpPr>
                  <p:spPr bwMode="auto">
                    <a:xfrm>
                      <a:off x="5154" y="2891"/>
                      <a:ext cx="93" cy="215"/>
                    </a:xfrm>
                    <a:custGeom>
                      <a:avLst/>
                      <a:gdLst>
                        <a:gd name="T0" fmla="*/ 0 w 371"/>
                        <a:gd name="T1" fmla="*/ 0 h 861"/>
                        <a:gd name="T2" fmla="*/ 0 w 371"/>
                        <a:gd name="T3" fmla="*/ 0 h 861"/>
                        <a:gd name="T4" fmla="*/ 0 w 371"/>
                        <a:gd name="T5" fmla="*/ 0 h 861"/>
                        <a:gd name="T6" fmla="*/ 0 w 371"/>
                        <a:gd name="T7" fmla="*/ 0 h 861"/>
                        <a:gd name="T8" fmla="*/ 0 w 371"/>
                        <a:gd name="T9" fmla="*/ 0 h 861"/>
                        <a:gd name="T10" fmla="*/ 0 w 371"/>
                        <a:gd name="T11" fmla="*/ 0 h 861"/>
                        <a:gd name="T12" fmla="*/ 0 w 371"/>
                        <a:gd name="T13" fmla="*/ 0 h 861"/>
                        <a:gd name="T14" fmla="*/ 0 w 371"/>
                        <a:gd name="T15" fmla="*/ 0 h 861"/>
                        <a:gd name="T16" fmla="*/ 0 w 371"/>
                        <a:gd name="T17" fmla="*/ 0 h 861"/>
                        <a:gd name="T18" fmla="*/ 0 w 371"/>
                        <a:gd name="T19" fmla="*/ 0 h 861"/>
                        <a:gd name="T20" fmla="*/ 0 w 371"/>
                        <a:gd name="T21" fmla="*/ 0 h 861"/>
                        <a:gd name="T22" fmla="*/ 0 w 371"/>
                        <a:gd name="T23" fmla="*/ 0 h 861"/>
                        <a:gd name="T24" fmla="*/ 0 w 371"/>
                        <a:gd name="T25" fmla="*/ 0 h 861"/>
                        <a:gd name="T26" fmla="*/ 0 w 371"/>
                        <a:gd name="T27" fmla="*/ 0 h 861"/>
                        <a:gd name="T28" fmla="*/ 0 w 371"/>
                        <a:gd name="T29" fmla="*/ 0 h 861"/>
                        <a:gd name="T30" fmla="*/ 0 w 371"/>
                        <a:gd name="T31" fmla="*/ 0 h 861"/>
                        <a:gd name="T32" fmla="*/ 0 w 371"/>
                        <a:gd name="T33" fmla="*/ 0 h 861"/>
                        <a:gd name="T34" fmla="*/ 0 w 371"/>
                        <a:gd name="T35" fmla="*/ 0 h 861"/>
                        <a:gd name="T36" fmla="*/ 0 w 371"/>
                        <a:gd name="T37" fmla="*/ 0 h 861"/>
                        <a:gd name="T38" fmla="*/ 0 w 371"/>
                        <a:gd name="T39" fmla="*/ 0 h 861"/>
                        <a:gd name="T40" fmla="*/ 0 w 371"/>
                        <a:gd name="T41" fmla="*/ 0 h 861"/>
                        <a:gd name="T42" fmla="*/ 0 w 371"/>
                        <a:gd name="T43" fmla="*/ 0 h 861"/>
                        <a:gd name="T44" fmla="*/ 0 w 371"/>
                        <a:gd name="T45" fmla="*/ 0 h 861"/>
                        <a:gd name="T46" fmla="*/ 0 w 371"/>
                        <a:gd name="T47" fmla="*/ 0 h 861"/>
                        <a:gd name="T48" fmla="*/ 0 w 371"/>
                        <a:gd name="T49" fmla="*/ 0 h 861"/>
                        <a:gd name="T50" fmla="*/ 0 w 371"/>
                        <a:gd name="T51" fmla="*/ 0 h 861"/>
                        <a:gd name="T52" fmla="*/ 0 w 371"/>
                        <a:gd name="T53" fmla="*/ 0 h 861"/>
                        <a:gd name="T54" fmla="*/ 0 w 371"/>
                        <a:gd name="T55" fmla="*/ 0 h 861"/>
                        <a:gd name="T56" fmla="*/ 0 w 371"/>
                        <a:gd name="T57" fmla="*/ 0 h 861"/>
                        <a:gd name="T58" fmla="*/ 0 w 371"/>
                        <a:gd name="T59" fmla="*/ 0 h 861"/>
                        <a:gd name="T60" fmla="*/ 0 w 371"/>
                        <a:gd name="T61" fmla="*/ 0 h 861"/>
                        <a:gd name="T62" fmla="*/ 0 w 371"/>
                        <a:gd name="T63" fmla="*/ 0 h 861"/>
                        <a:gd name="T64" fmla="*/ 0 w 371"/>
                        <a:gd name="T65" fmla="*/ 0 h 861"/>
                        <a:gd name="T66" fmla="*/ 0 w 371"/>
                        <a:gd name="T67" fmla="*/ 0 h 861"/>
                        <a:gd name="T68" fmla="*/ 0 w 371"/>
                        <a:gd name="T69" fmla="*/ 0 h 861"/>
                        <a:gd name="T70" fmla="*/ 0 w 371"/>
                        <a:gd name="T71" fmla="*/ 0 h 8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71" h="861">
                          <a:moveTo>
                            <a:pt x="184" y="0"/>
                          </a:moveTo>
                          <a:lnTo>
                            <a:pt x="237" y="10"/>
                          </a:lnTo>
                          <a:lnTo>
                            <a:pt x="261" y="49"/>
                          </a:lnTo>
                          <a:lnTo>
                            <a:pt x="256" y="140"/>
                          </a:lnTo>
                          <a:lnTo>
                            <a:pt x="247" y="236"/>
                          </a:lnTo>
                          <a:lnTo>
                            <a:pt x="247" y="337"/>
                          </a:lnTo>
                          <a:lnTo>
                            <a:pt x="294" y="456"/>
                          </a:lnTo>
                          <a:lnTo>
                            <a:pt x="333" y="543"/>
                          </a:lnTo>
                          <a:lnTo>
                            <a:pt x="352" y="629"/>
                          </a:lnTo>
                          <a:lnTo>
                            <a:pt x="348" y="706"/>
                          </a:lnTo>
                          <a:lnTo>
                            <a:pt x="348" y="736"/>
                          </a:lnTo>
                          <a:lnTo>
                            <a:pt x="367" y="765"/>
                          </a:lnTo>
                          <a:lnTo>
                            <a:pt x="371" y="793"/>
                          </a:lnTo>
                          <a:lnTo>
                            <a:pt x="357" y="807"/>
                          </a:lnTo>
                          <a:lnTo>
                            <a:pt x="319" y="798"/>
                          </a:lnTo>
                          <a:lnTo>
                            <a:pt x="247" y="788"/>
                          </a:lnTo>
                          <a:lnTo>
                            <a:pt x="160" y="807"/>
                          </a:lnTo>
                          <a:lnTo>
                            <a:pt x="102" y="842"/>
                          </a:lnTo>
                          <a:lnTo>
                            <a:pt x="73" y="861"/>
                          </a:lnTo>
                          <a:lnTo>
                            <a:pt x="44" y="861"/>
                          </a:lnTo>
                          <a:lnTo>
                            <a:pt x="0" y="798"/>
                          </a:lnTo>
                          <a:lnTo>
                            <a:pt x="6" y="788"/>
                          </a:lnTo>
                          <a:lnTo>
                            <a:pt x="93" y="760"/>
                          </a:lnTo>
                          <a:lnTo>
                            <a:pt x="194" y="746"/>
                          </a:lnTo>
                          <a:lnTo>
                            <a:pt x="266" y="741"/>
                          </a:lnTo>
                          <a:lnTo>
                            <a:pt x="310" y="741"/>
                          </a:lnTo>
                          <a:lnTo>
                            <a:pt x="319" y="711"/>
                          </a:lnTo>
                          <a:lnTo>
                            <a:pt x="305" y="629"/>
                          </a:lnTo>
                          <a:lnTo>
                            <a:pt x="271" y="543"/>
                          </a:lnTo>
                          <a:lnTo>
                            <a:pt x="217" y="433"/>
                          </a:lnTo>
                          <a:lnTo>
                            <a:pt x="175" y="337"/>
                          </a:lnTo>
                          <a:lnTo>
                            <a:pt x="156" y="250"/>
                          </a:lnTo>
                          <a:lnTo>
                            <a:pt x="151" y="154"/>
                          </a:lnTo>
                          <a:lnTo>
                            <a:pt x="151" y="63"/>
                          </a:lnTo>
                          <a:lnTo>
                            <a:pt x="170" y="24"/>
                          </a:lnTo>
                          <a:lnTo>
                            <a:pt x="184"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905" name="Freeform 177"/>
                    <p:cNvSpPr>
                      <a:spLocks/>
                    </p:cNvSpPr>
                    <p:nvPr/>
                  </p:nvSpPr>
                  <p:spPr bwMode="auto">
                    <a:xfrm>
                      <a:off x="5109" y="2897"/>
                      <a:ext cx="77" cy="179"/>
                    </a:xfrm>
                    <a:custGeom>
                      <a:avLst/>
                      <a:gdLst>
                        <a:gd name="T0" fmla="*/ 0 w 308"/>
                        <a:gd name="T1" fmla="*/ 0 h 717"/>
                        <a:gd name="T2" fmla="*/ 0 w 308"/>
                        <a:gd name="T3" fmla="*/ 0 h 717"/>
                        <a:gd name="T4" fmla="*/ 0 w 308"/>
                        <a:gd name="T5" fmla="*/ 0 h 717"/>
                        <a:gd name="T6" fmla="*/ 0 w 308"/>
                        <a:gd name="T7" fmla="*/ 0 h 717"/>
                        <a:gd name="T8" fmla="*/ 0 w 308"/>
                        <a:gd name="T9" fmla="*/ 0 h 717"/>
                        <a:gd name="T10" fmla="*/ 0 w 308"/>
                        <a:gd name="T11" fmla="*/ 0 h 717"/>
                        <a:gd name="T12" fmla="*/ 0 w 308"/>
                        <a:gd name="T13" fmla="*/ 0 h 717"/>
                        <a:gd name="T14" fmla="*/ 0 w 308"/>
                        <a:gd name="T15" fmla="*/ 0 h 717"/>
                        <a:gd name="T16" fmla="*/ 0 w 308"/>
                        <a:gd name="T17" fmla="*/ 0 h 717"/>
                        <a:gd name="T18" fmla="*/ 0 w 308"/>
                        <a:gd name="T19" fmla="*/ 0 h 717"/>
                        <a:gd name="T20" fmla="*/ 0 w 308"/>
                        <a:gd name="T21" fmla="*/ 0 h 717"/>
                        <a:gd name="T22" fmla="*/ 0 w 308"/>
                        <a:gd name="T23" fmla="*/ 0 h 717"/>
                        <a:gd name="T24" fmla="*/ 0 w 308"/>
                        <a:gd name="T25" fmla="*/ 0 h 717"/>
                        <a:gd name="T26" fmla="*/ 0 w 308"/>
                        <a:gd name="T27" fmla="*/ 0 h 717"/>
                        <a:gd name="T28" fmla="*/ 0 w 308"/>
                        <a:gd name="T29" fmla="*/ 0 h 717"/>
                        <a:gd name="T30" fmla="*/ 0 w 308"/>
                        <a:gd name="T31" fmla="*/ 0 h 717"/>
                        <a:gd name="T32" fmla="*/ 0 w 308"/>
                        <a:gd name="T33" fmla="*/ 0 h 717"/>
                        <a:gd name="T34" fmla="*/ 0 w 308"/>
                        <a:gd name="T35" fmla="*/ 0 h 717"/>
                        <a:gd name="T36" fmla="*/ 0 w 308"/>
                        <a:gd name="T37" fmla="*/ 0 h 717"/>
                        <a:gd name="T38" fmla="*/ 0 w 308"/>
                        <a:gd name="T39" fmla="*/ 0 h 717"/>
                        <a:gd name="T40" fmla="*/ 0 w 308"/>
                        <a:gd name="T41" fmla="*/ 0 h 717"/>
                        <a:gd name="T42" fmla="*/ 0 w 308"/>
                        <a:gd name="T43" fmla="*/ 0 h 717"/>
                        <a:gd name="T44" fmla="*/ 0 w 308"/>
                        <a:gd name="T45" fmla="*/ 0 h 717"/>
                        <a:gd name="T46" fmla="*/ 0 w 308"/>
                        <a:gd name="T47" fmla="*/ 0 h 717"/>
                        <a:gd name="T48" fmla="*/ 0 w 308"/>
                        <a:gd name="T49" fmla="*/ 0 h 717"/>
                        <a:gd name="T50" fmla="*/ 0 w 308"/>
                        <a:gd name="T51" fmla="*/ 0 h 717"/>
                        <a:gd name="T52" fmla="*/ 0 w 308"/>
                        <a:gd name="T53" fmla="*/ 0 h 717"/>
                        <a:gd name="T54" fmla="*/ 0 w 308"/>
                        <a:gd name="T55" fmla="*/ 0 h 717"/>
                        <a:gd name="T56" fmla="*/ 0 w 308"/>
                        <a:gd name="T57" fmla="*/ 0 h 7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08" h="717">
                          <a:moveTo>
                            <a:pt x="231" y="0"/>
                          </a:moveTo>
                          <a:lnTo>
                            <a:pt x="275" y="0"/>
                          </a:lnTo>
                          <a:lnTo>
                            <a:pt x="289" y="28"/>
                          </a:lnTo>
                          <a:lnTo>
                            <a:pt x="299" y="91"/>
                          </a:lnTo>
                          <a:lnTo>
                            <a:pt x="289" y="157"/>
                          </a:lnTo>
                          <a:lnTo>
                            <a:pt x="264" y="293"/>
                          </a:lnTo>
                          <a:lnTo>
                            <a:pt x="269" y="351"/>
                          </a:lnTo>
                          <a:lnTo>
                            <a:pt x="299" y="466"/>
                          </a:lnTo>
                          <a:lnTo>
                            <a:pt x="308" y="547"/>
                          </a:lnTo>
                          <a:lnTo>
                            <a:pt x="308" y="610"/>
                          </a:lnTo>
                          <a:lnTo>
                            <a:pt x="294" y="624"/>
                          </a:lnTo>
                          <a:lnTo>
                            <a:pt x="250" y="634"/>
                          </a:lnTo>
                          <a:lnTo>
                            <a:pt x="192" y="649"/>
                          </a:lnTo>
                          <a:lnTo>
                            <a:pt x="135" y="678"/>
                          </a:lnTo>
                          <a:lnTo>
                            <a:pt x="77" y="717"/>
                          </a:lnTo>
                          <a:lnTo>
                            <a:pt x="53" y="717"/>
                          </a:lnTo>
                          <a:lnTo>
                            <a:pt x="0" y="673"/>
                          </a:lnTo>
                          <a:lnTo>
                            <a:pt x="5" y="654"/>
                          </a:lnTo>
                          <a:lnTo>
                            <a:pt x="72" y="624"/>
                          </a:lnTo>
                          <a:lnTo>
                            <a:pt x="187" y="596"/>
                          </a:lnTo>
                          <a:lnTo>
                            <a:pt x="241" y="577"/>
                          </a:lnTo>
                          <a:lnTo>
                            <a:pt x="250" y="558"/>
                          </a:lnTo>
                          <a:lnTo>
                            <a:pt x="250" y="475"/>
                          </a:lnTo>
                          <a:lnTo>
                            <a:pt x="231" y="370"/>
                          </a:lnTo>
                          <a:lnTo>
                            <a:pt x="222" y="302"/>
                          </a:lnTo>
                          <a:lnTo>
                            <a:pt x="212" y="197"/>
                          </a:lnTo>
                          <a:lnTo>
                            <a:pt x="207" y="82"/>
                          </a:lnTo>
                          <a:lnTo>
                            <a:pt x="212" y="28"/>
                          </a:lnTo>
                          <a:lnTo>
                            <a:pt x="231"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grpSp>
          <p:nvGrpSpPr>
            <p:cNvPr id="79881" name="Group 183"/>
            <p:cNvGrpSpPr>
              <a:grpSpLocks/>
            </p:cNvGrpSpPr>
            <p:nvPr/>
          </p:nvGrpSpPr>
          <p:grpSpPr bwMode="auto">
            <a:xfrm>
              <a:off x="249" y="1358"/>
              <a:ext cx="2400" cy="1392"/>
              <a:chOff x="249" y="1389"/>
              <a:chExt cx="2400" cy="1392"/>
            </a:xfrm>
          </p:grpSpPr>
          <p:sp>
            <p:nvSpPr>
              <p:cNvPr id="79882" name="Rectangle 184"/>
              <p:cNvSpPr>
                <a:spLocks noChangeArrowheads="1"/>
              </p:cNvSpPr>
              <p:nvPr/>
            </p:nvSpPr>
            <p:spPr bwMode="auto">
              <a:xfrm>
                <a:off x="249" y="2262"/>
                <a:ext cx="2400" cy="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kumimoji="1" lang="zh-CN" altLang="en-US" sz="4800" b="1">
                    <a:latin typeface="Times New Roman" panose="02020603050405020304" pitchFamily="18" charset="0"/>
                    <a:ea typeface="黑体" panose="02010609060101010101" pitchFamily="49" charset="-122"/>
                  </a:rPr>
                  <a:t>绪        论</a:t>
                </a:r>
              </a:p>
            </p:txBody>
          </p:sp>
          <p:sp>
            <p:nvSpPr>
              <p:cNvPr id="79883" name="Rectangle 185"/>
              <p:cNvSpPr>
                <a:spLocks noChangeArrowheads="1"/>
              </p:cNvSpPr>
              <p:nvPr/>
            </p:nvSpPr>
            <p:spPr bwMode="auto">
              <a:xfrm>
                <a:off x="633" y="1541"/>
                <a:ext cx="1632"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50000"/>
                  </a:spcBef>
                </a:pPr>
                <a:r>
                  <a:rPr lang="zh-CN" altLang="en-US" sz="3200" b="1">
                    <a:latin typeface="Arial" panose="020B0604020202020204" pitchFamily="34" charset="0"/>
                    <a:ea typeface="黑体" panose="02010609060101010101" pitchFamily="49" charset="-122"/>
                  </a:rPr>
                  <a:t>第          章</a:t>
                </a:r>
              </a:p>
            </p:txBody>
          </p:sp>
          <p:sp>
            <p:nvSpPr>
              <p:cNvPr id="79884" name="WordArt 186"/>
              <p:cNvSpPr>
                <a:spLocks noChangeArrowheads="1" noChangeShapeType="1" noTextEdit="1"/>
              </p:cNvSpPr>
              <p:nvPr/>
            </p:nvSpPr>
            <p:spPr bwMode="auto">
              <a:xfrm>
                <a:off x="1324" y="1389"/>
                <a:ext cx="377" cy="560"/>
              </a:xfrm>
              <a:prstGeom prst="rect">
                <a:avLst/>
              </a:prstGeom>
            </p:spPr>
            <p:txBody>
              <a:bodyPr wrap="none" fromWordArt="1">
                <a:prstTxWarp prst="textPlain">
                  <a:avLst>
                    <a:gd name="adj" fmla="val 50000"/>
                  </a:avLst>
                </a:prstTxWarp>
              </a:bodyPr>
              <a:lstStyle/>
              <a:p>
                <a:pPr algn="ctr"/>
                <a:r>
                  <a:rPr lang="en-US" altLang="zh-CN"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rPr>
                  <a:t>1</a:t>
                </a:r>
                <a:endParaRPr lang="zh-CN" altLang="en-US"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panose="020B0604020202020204" pitchFamily="34" charset="0"/>
                  <a:cs typeface="Arial" panose="020B0604020202020204" pitchFamily="34" charset="0"/>
                </a:endParaRPr>
              </a:p>
            </p:txBody>
          </p:sp>
        </p:grpSp>
      </p:grpSp>
      <p:sp>
        <p:nvSpPr>
          <p:cNvPr id="90206" name="Text Box 94"/>
          <p:cNvSpPr txBox="1">
            <a:spLocks noChangeArrowheads="1"/>
          </p:cNvSpPr>
          <p:nvPr/>
        </p:nvSpPr>
        <p:spPr bwMode="auto">
          <a:xfrm>
            <a:off x="4859338" y="1989138"/>
            <a:ext cx="4105275" cy="28623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en-US" altLang="zh-CN"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0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数据结构的研究范畴</a:t>
            </a:r>
            <a:r>
              <a:rPr lang="zh-CN" altLang="en-US" sz="2000" b="1"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，发展概</a:t>
            </a:r>
            <a:endParaRPr lang="en-US" altLang="zh-CN" sz="2000" b="1"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endParaRPr>
          </a:p>
          <a:p>
            <a:pPr algn="just" eaLnBrk="1" hangingPunct="1">
              <a:lnSpc>
                <a:spcPct val="150000"/>
              </a:lnSpc>
            </a:pPr>
            <a:r>
              <a:rPr lang="en-US" altLang="zh-CN" sz="20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000" b="1"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000" b="1"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况，以及相关概念</a:t>
            </a:r>
            <a:endParaRPr lang="zh-CN" altLang="en-US" sz="20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endParaRPr>
          </a:p>
          <a:p>
            <a:pPr algn="just" eaLnBrk="1" hangingPunct="1">
              <a:lnSpc>
                <a:spcPct val="150000"/>
              </a:lnSpc>
            </a:pPr>
            <a:r>
              <a:rPr lang="zh-CN" altLang="en-US"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  算法的基本概念，以及算法的</a:t>
            </a:r>
          </a:p>
          <a:p>
            <a:pPr algn="just" eaLnBrk="1" hangingPunct="1">
              <a:lnSpc>
                <a:spcPct val="150000"/>
              </a:lnSpc>
            </a:pPr>
            <a:r>
              <a:rPr lang="zh-CN" altLang="en-US" sz="20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      描述方法 </a:t>
            </a:r>
          </a:p>
          <a:p>
            <a:pPr algn="just" eaLnBrk="1" hangingPunct="1">
              <a:lnSpc>
                <a:spcPct val="150000"/>
              </a:lnSpc>
            </a:pPr>
            <a:r>
              <a:rPr lang="zh-CN" altLang="en-US"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  算法时间复杂度及空间复杂度</a:t>
            </a:r>
          </a:p>
          <a:p>
            <a:pPr algn="just" eaLnBrk="1" hangingPunct="1">
              <a:lnSpc>
                <a:spcPct val="150000"/>
              </a:lnSpc>
            </a:pPr>
            <a:r>
              <a:rPr lang="zh-CN" altLang="en-US" sz="20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      的分析方法 </a:t>
            </a:r>
          </a:p>
        </p:txBody>
      </p:sp>
      <p:sp>
        <p:nvSpPr>
          <p:cNvPr id="90205" name="WordArt 93"/>
          <p:cNvSpPr>
            <a:spLocks noChangeArrowheads="1" noChangeShapeType="1" noTextEdit="1"/>
          </p:cNvSpPr>
          <p:nvPr/>
        </p:nvSpPr>
        <p:spPr bwMode="auto">
          <a:xfrm>
            <a:off x="5003800" y="801688"/>
            <a:ext cx="3744913" cy="466725"/>
          </a:xfrm>
          <a:prstGeom prst="rect">
            <a:avLst/>
          </a:prstGeom>
        </p:spPr>
        <p:txBody>
          <a:bodyPr wrap="none" fromWordArt="1">
            <a:prstTxWarp prst="textPlain">
              <a:avLst>
                <a:gd name="adj" fmla="val 50000"/>
              </a:avLst>
            </a:prstTxWarp>
          </a:bodyPr>
          <a:lstStyle/>
          <a:p>
            <a:pPr algn="ctr"/>
            <a:r>
              <a:rPr lang="zh-CN" altLang="en-US" sz="3600" kern="10">
                <a:ln w="12700">
                  <a:solidFill>
                    <a:srgbClr val="99CCFF"/>
                  </a:solidFill>
                  <a:round/>
                  <a:headEnd/>
                  <a:tailEnd/>
                </a:ln>
                <a:gradFill rotWithShape="1">
                  <a:gsLst>
                    <a:gs pos="0">
                      <a:srgbClr val="A603AB"/>
                    </a:gs>
                    <a:gs pos="6000">
                      <a:srgbClr val="E81766"/>
                    </a:gs>
                    <a:gs pos="13499">
                      <a:srgbClr val="EE3F17"/>
                    </a:gs>
                    <a:gs pos="24001">
                      <a:srgbClr val="FFFF00"/>
                    </a:gs>
                    <a:gs pos="32500">
                      <a:srgbClr val="1A8D48"/>
                    </a:gs>
                    <a:gs pos="39500">
                      <a:srgbClr val="0819FB"/>
                    </a:gs>
                    <a:gs pos="50000">
                      <a:srgbClr val="A603AB"/>
                    </a:gs>
                    <a:gs pos="60501">
                      <a:srgbClr val="0819FB"/>
                    </a:gs>
                    <a:gs pos="67500">
                      <a:srgbClr val="1A8D48"/>
                    </a:gs>
                    <a:gs pos="75999">
                      <a:srgbClr val="FFFF00"/>
                    </a:gs>
                    <a:gs pos="86501">
                      <a:srgbClr val="EE3F17"/>
                    </a:gs>
                    <a:gs pos="94000">
                      <a:srgbClr val="E81766"/>
                    </a:gs>
                    <a:gs pos="100000">
                      <a:srgbClr val="A603AB"/>
                    </a:gs>
                  </a:gsLst>
                  <a:lin ang="0" scaled="1"/>
                </a:gradFill>
                <a:effectLst>
                  <a:outerShdw dist="35921" dir="2700000" sy="50000" kx="2115830" algn="bl" rotWithShape="0">
                    <a:srgbClr val="FF9900">
                      <a:alpha val="79999"/>
                    </a:srgbClr>
                  </a:outerShdw>
                </a:effectLst>
                <a:latin typeface="华文琥珀" panose="02010800040101010101" pitchFamily="2" charset="-122"/>
                <a:ea typeface="华文琥珀" panose="02010800040101010101" pitchFamily="2" charset="-122"/>
              </a:rPr>
              <a:t>课  程  小  结</a:t>
            </a:r>
          </a:p>
        </p:txBody>
      </p:sp>
      <p:grpSp>
        <p:nvGrpSpPr>
          <p:cNvPr id="79877" name="组合 38"/>
          <p:cNvGrpSpPr>
            <a:grpSpLocks/>
          </p:cNvGrpSpPr>
          <p:nvPr/>
        </p:nvGrpSpPr>
        <p:grpSpPr bwMode="auto">
          <a:xfrm>
            <a:off x="7637463" y="33338"/>
            <a:ext cx="1422400" cy="617537"/>
            <a:chOff x="6053670" y="2277533"/>
            <a:chExt cx="1422400" cy="617092"/>
          </a:xfrm>
        </p:grpSpPr>
        <p:sp>
          <p:nvSpPr>
            <p:cNvPr id="79878" name="文本框 39"/>
            <p:cNvSpPr txBox="1">
              <a:spLocks noChangeArrowheads="1"/>
            </p:cNvSpPr>
            <p:nvPr/>
          </p:nvSpPr>
          <p:spPr bwMode="auto">
            <a:xfrm>
              <a:off x="6053670" y="2277533"/>
              <a:ext cx="1422400" cy="617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pPr>
              <a:r>
                <a:rPr lang="en-US" altLang="zh-CN" sz="1600" b="1">
                  <a:solidFill>
                    <a:srgbClr val="6699FF"/>
                  </a:solidFill>
                </a:rPr>
                <a:t>Data Structure</a:t>
              </a:r>
            </a:p>
            <a:p>
              <a:pPr algn="ctr">
                <a:lnSpc>
                  <a:spcPct val="110000"/>
                </a:lnSpc>
              </a:pPr>
              <a:r>
                <a:rPr lang="en-US" altLang="zh-CN" sz="1500" b="1">
                  <a:solidFill>
                    <a:srgbClr val="6699FF"/>
                  </a:solidFill>
                </a:rPr>
                <a:t>BY PENG BO</a:t>
              </a:r>
              <a:endParaRPr lang="zh-CN" altLang="en-US" sz="1500" b="1">
                <a:solidFill>
                  <a:srgbClr val="6699FF"/>
                </a:solidFill>
              </a:endParaRPr>
            </a:p>
          </p:txBody>
        </p:sp>
        <p:cxnSp>
          <p:nvCxnSpPr>
            <p:cNvPr id="52" name="直接连接符 51"/>
            <p:cNvCxnSpPr/>
            <p:nvPr/>
          </p:nvCxnSpPr>
          <p:spPr>
            <a:xfrm>
              <a:off x="6112407" y="2590045"/>
              <a:ext cx="1330325"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grpSp>
      <p:sp>
        <p:nvSpPr>
          <p:cNvPr id="2" name="灯片编号占位符 1"/>
          <p:cNvSpPr>
            <a:spLocks noGrp="1"/>
          </p:cNvSpPr>
          <p:nvPr>
            <p:ph type="sldNum" sz="quarter" idx="12"/>
          </p:nvPr>
        </p:nvSpPr>
        <p:spPr/>
        <p:txBody>
          <a:bodyPr/>
          <a:lstStyle/>
          <a:p>
            <a:pPr>
              <a:defRPr/>
            </a:pPr>
            <a:r>
              <a:rPr lang="en-US" altLang="zh-CN" smtClean="0"/>
              <a:t>- </a:t>
            </a:r>
            <a:fld id="{EA756ABC-9B47-4443-99E1-6D67E4312EEB}" type="slidenum">
              <a:rPr lang="en-US" altLang="zh-CN" smtClean="0"/>
              <a:pPr>
                <a:defRPr/>
              </a:pPr>
              <a:t>72</a:t>
            </a:fld>
            <a:r>
              <a:rPr lang="en-US" altLang="zh-CN" smtClean="0"/>
              <a:t>/83</a:t>
            </a:r>
            <a:endParaRPr lang="en-US" altLang="zh-CN"/>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3" presetClass="entr" presetSubtype="0" fill="hold" grpId="0" nodeType="withEffect">
                                  <p:stCondLst>
                                    <p:cond delay="0"/>
                                  </p:stCondLst>
                                  <p:childTnLst>
                                    <p:set>
                                      <p:cBhvr>
                                        <p:cTn id="6" dur="1" fill="hold">
                                          <p:stCondLst>
                                            <p:cond delay="0"/>
                                          </p:stCondLst>
                                        </p:cTn>
                                        <p:tgtEl>
                                          <p:spTgt spid="90205"/>
                                        </p:tgtEl>
                                        <p:attrNameLst>
                                          <p:attrName>style.visibility</p:attrName>
                                        </p:attrNameLst>
                                      </p:cBhvr>
                                      <p:to>
                                        <p:strVal val="visible"/>
                                      </p:to>
                                    </p:set>
                                    <p:animEffect transition="in" filter="fade">
                                      <p:cBhvr>
                                        <p:cTn id="7" dur="100"/>
                                        <p:tgtEl>
                                          <p:spTgt spid="90205"/>
                                        </p:tgtEl>
                                      </p:cBhvr>
                                    </p:animEffect>
                                    <p:anim calcmode="lin" valueType="num">
                                      <p:cBhvr>
                                        <p:cTn id="8" dur="400" fill="hold"/>
                                        <p:tgtEl>
                                          <p:spTgt spid="90205"/>
                                        </p:tgtEl>
                                        <p:attrNameLst>
                                          <p:attrName>ppt_x</p:attrName>
                                        </p:attrNameLst>
                                      </p:cBhvr>
                                      <p:tavLst>
                                        <p:tav tm="0">
                                          <p:val>
                                            <p:strVal val="#ppt_x"/>
                                          </p:val>
                                        </p:tav>
                                        <p:tav tm="100000">
                                          <p:val>
                                            <p:strVal val="#ppt_x"/>
                                          </p:val>
                                        </p:tav>
                                      </p:tavLst>
                                    </p:anim>
                                    <p:anim calcmode="lin" valueType="num">
                                      <p:cBhvr>
                                        <p:cTn id="9" dur="400" fill="hold"/>
                                        <p:tgtEl>
                                          <p:spTgt spid="90205"/>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9020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9020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nodeType="afterGroup">
                            <p:stCondLst>
                              <p:cond delay="1000"/>
                            </p:stCondLst>
                            <p:childTnLst>
                              <p:par>
                                <p:cTn id="13" presetID="27" presetClass="entr" presetSubtype="0" fill="hold" grpId="0" nodeType="afterEffect">
                                  <p:stCondLst>
                                    <p:cond delay="0"/>
                                  </p:stCondLst>
                                  <p:iterate type="lt">
                                    <p:tmPct val="50000"/>
                                  </p:iterate>
                                  <p:childTnLst>
                                    <p:set>
                                      <p:cBhvr>
                                        <p:cTn id="14" dur="1" fill="hold">
                                          <p:stCondLst>
                                            <p:cond delay="0"/>
                                          </p:stCondLst>
                                        </p:cTn>
                                        <p:tgtEl>
                                          <p:spTgt spid="90206"/>
                                        </p:tgtEl>
                                        <p:attrNameLst>
                                          <p:attrName>style.visibility</p:attrName>
                                        </p:attrNameLst>
                                      </p:cBhvr>
                                      <p:to>
                                        <p:strVal val="visible"/>
                                      </p:to>
                                    </p:set>
                                    <p:anim calcmode="discrete" valueType="clr">
                                      <p:cBhvr override="childStyle">
                                        <p:cTn id="15" dur="100"/>
                                        <p:tgtEl>
                                          <p:spTgt spid="90206"/>
                                        </p:tgtEl>
                                        <p:attrNameLst>
                                          <p:attrName>style.color</p:attrName>
                                        </p:attrNameLst>
                                      </p:cBhvr>
                                      <p:tavLst>
                                        <p:tav tm="0">
                                          <p:val>
                                            <p:clrVal>
                                              <a:srgbClr val="FFFF00"/>
                                            </p:clrVal>
                                          </p:val>
                                        </p:tav>
                                        <p:tav tm="50000">
                                          <p:val>
                                            <p:clrVal>
                                              <a:schemeClr val="hlink"/>
                                            </p:clrVal>
                                          </p:val>
                                        </p:tav>
                                      </p:tavLst>
                                    </p:anim>
                                    <p:anim calcmode="discrete" valueType="clr">
                                      <p:cBhvr>
                                        <p:cTn id="16" dur="100"/>
                                        <p:tgtEl>
                                          <p:spTgt spid="90206"/>
                                        </p:tgtEl>
                                        <p:attrNameLst>
                                          <p:attrName>fillcolor</p:attrName>
                                        </p:attrNameLst>
                                      </p:cBhvr>
                                      <p:tavLst>
                                        <p:tav tm="0">
                                          <p:val>
                                            <p:clrVal>
                                              <a:schemeClr val="accent2"/>
                                            </p:clrVal>
                                          </p:val>
                                        </p:tav>
                                        <p:tav tm="50000">
                                          <p:val>
                                            <p:clrVal>
                                              <a:schemeClr val="hlink"/>
                                            </p:clrVal>
                                          </p:val>
                                        </p:tav>
                                      </p:tavLst>
                                    </p:anim>
                                    <p:set>
                                      <p:cBhvr>
                                        <p:cTn id="17" dur="100"/>
                                        <p:tgtEl>
                                          <p:spTgt spid="9020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206" grpId="0"/>
      <p:bldP spid="9020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7"/>
          <p:cNvSpPr txBox="1">
            <a:spLocks noChangeArrowheads="1"/>
          </p:cNvSpPr>
          <p:nvPr/>
        </p:nvSpPr>
        <p:spPr bwMode="auto">
          <a:xfrm>
            <a:off x="228600" y="1284288"/>
            <a:ext cx="86868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1-2</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人 </a:t>
            </a:r>
            <a:r>
              <a:rPr kumimoji="1" lang="en-US" altLang="zh-CN" sz="2000" b="1" dirty="0" smtClean="0">
                <a:solidFill>
                  <a:srgbClr val="000000"/>
                </a:solidFill>
                <a:ea typeface="仿宋" panose="02010609060101010101" pitchFamily="49" charset="-122"/>
                <a:cs typeface="Arial" panose="020B0604020202020204" pitchFamily="34" charset="0"/>
              </a:rPr>
              <a:t>- </a:t>
            </a:r>
            <a:r>
              <a:rPr kumimoji="1" lang="zh-CN" altLang="en-US" sz="2000" b="1" dirty="0" smtClean="0">
                <a:solidFill>
                  <a:srgbClr val="000000"/>
                </a:solidFill>
                <a:ea typeface="仿宋" panose="02010609060101010101" pitchFamily="49" charset="-122"/>
                <a:cs typeface="Arial" panose="020B0604020202020204" pitchFamily="34" charset="0"/>
              </a:rPr>
              <a:t>机对弈问题。</a:t>
            </a:r>
            <a:r>
              <a:rPr kumimoji="1" lang="zh-CN" altLang="en-US" sz="2000" b="1" dirty="0" smtClean="0">
                <a:ea typeface="仿宋" panose="02010609060101010101" pitchFamily="49" charset="-122"/>
                <a:cs typeface="Arial" panose="020B0604020202020204" pitchFamily="34" charset="0"/>
              </a:rPr>
              <a:t> </a:t>
            </a:r>
          </a:p>
        </p:txBody>
      </p:sp>
      <p:grpSp>
        <p:nvGrpSpPr>
          <p:cNvPr id="9" name="Group 125"/>
          <p:cNvGrpSpPr>
            <a:grpSpLocks/>
          </p:cNvGrpSpPr>
          <p:nvPr/>
        </p:nvGrpSpPr>
        <p:grpSpPr bwMode="auto">
          <a:xfrm>
            <a:off x="846138" y="1557338"/>
            <a:ext cx="2789237" cy="3144837"/>
            <a:chOff x="533" y="981"/>
            <a:chExt cx="1757" cy="1981"/>
          </a:xfrm>
        </p:grpSpPr>
        <p:pic>
          <p:nvPicPr>
            <p:cNvPr id="13325" name="Picture 8"/>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r="76070" b="22130"/>
            <a:stretch>
              <a:fillRect/>
            </a:stretch>
          </p:blipFill>
          <p:spPr bwMode="auto">
            <a:xfrm>
              <a:off x="657" y="981"/>
              <a:ext cx="1270"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123"/>
            <p:cNvSpPr txBox="1">
              <a:spLocks noChangeArrowheads="1"/>
            </p:cNvSpPr>
            <p:nvPr/>
          </p:nvSpPr>
          <p:spPr bwMode="auto">
            <a:xfrm>
              <a:off x="533" y="2750"/>
              <a:ext cx="1757"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defRPr/>
              </a:pPr>
              <a:r>
                <a:rPr kumimoji="1" lang="en-US" altLang="zh-CN" sz="1600" b="1" smtClean="0">
                  <a:ea typeface="楷体" panose="02010609060101010101" pitchFamily="49" charset="-122"/>
                  <a:cs typeface="Arial" panose="020B0604020202020204" pitchFamily="34" charset="0"/>
                </a:rPr>
                <a:t>(a) </a:t>
              </a:r>
              <a:r>
                <a:rPr kumimoji="1" lang="zh-CN" altLang="en-US" sz="1600" b="1" smtClean="0">
                  <a:ea typeface="楷体" panose="02010609060101010101" pitchFamily="49" charset="-122"/>
                  <a:cs typeface="Arial" panose="020B0604020202020204" pitchFamily="34" charset="0"/>
                </a:rPr>
                <a:t>井字棋的一个格局</a:t>
              </a:r>
            </a:p>
          </p:txBody>
        </p:sp>
      </p:grpSp>
      <p:grpSp>
        <p:nvGrpSpPr>
          <p:cNvPr id="12" name="Group 126"/>
          <p:cNvGrpSpPr>
            <a:grpSpLocks/>
          </p:cNvGrpSpPr>
          <p:nvPr/>
        </p:nvGrpSpPr>
        <p:grpSpPr bwMode="auto">
          <a:xfrm>
            <a:off x="3708400" y="1557338"/>
            <a:ext cx="4537075" cy="3144837"/>
            <a:chOff x="2336" y="981"/>
            <a:chExt cx="2858" cy="1981"/>
          </a:xfrm>
        </p:grpSpPr>
        <p:pic>
          <p:nvPicPr>
            <p:cNvPr id="13323" name="Picture 15"/>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46147" b="15456"/>
            <a:stretch>
              <a:fillRect/>
            </a:stretch>
          </p:blipFill>
          <p:spPr bwMode="auto">
            <a:xfrm>
              <a:off x="2336" y="981"/>
              <a:ext cx="2858" cy="1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124"/>
            <p:cNvSpPr txBox="1">
              <a:spLocks noChangeArrowheads="1"/>
            </p:cNvSpPr>
            <p:nvPr/>
          </p:nvSpPr>
          <p:spPr bwMode="auto">
            <a:xfrm>
              <a:off x="2880" y="2750"/>
              <a:ext cx="1757"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defRPr/>
              </a:pPr>
              <a:r>
                <a:rPr kumimoji="1" lang="en-US" altLang="zh-CN" sz="1600" b="1" smtClean="0">
                  <a:ea typeface="楷体" panose="02010609060101010101" pitchFamily="49" charset="-122"/>
                  <a:cs typeface="Arial" panose="020B0604020202020204" pitchFamily="34" charset="0"/>
                </a:rPr>
                <a:t>(b) </a:t>
              </a:r>
              <a:r>
                <a:rPr kumimoji="1" lang="zh-CN" altLang="en-US" sz="1600" b="1" smtClean="0">
                  <a:ea typeface="楷体" panose="02010609060101010101" pitchFamily="49" charset="-122"/>
                  <a:cs typeface="Arial" panose="020B0604020202020204" pitchFamily="34" charset="0"/>
                </a:rPr>
                <a:t>对弈树的局部</a:t>
              </a:r>
            </a:p>
          </p:txBody>
        </p:sp>
      </p:grpSp>
      <p:sp>
        <p:nvSpPr>
          <p:cNvPr id="13317"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3318"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1.1  </a:t>
            </a:r>
            <a:r>
              <a:rPr lang="zh-CN" altLang="en-US" sz="2400" b="1">
                <a:solidFill>
                  <a:srgbClr val="FF0000"/>
                </a:solidFill>
                <a:latin typeface="黑体" panose="02010609060101010101" pitchFamily="49" charset="-122"/>
                <a:ea typeface="黑体" panose="02010609060101010101" pitchFamily="49" charset="-122"/>
              </a:rPr>
              <a:t>数据结构的范畴</a:t>
            </a:r>
          </a:p>
        </p:txBody>
      </p:sp>
      <p:grpSp>
        <p:nvGrpSpPr>
          <p:cNvPr id="13319" name="Group 38"/>
          <p:cNvGrpSpPr>
            <a:grpSpLocks/>
          </p:cNvGrpSpPr>
          <p:nvPr/>
        </p:nvGrpSpPr>
        <p:grpSpPr bwMode="auto">
          <a:xfrm>
            <a:off x="107950" y="700088"/>
            <a:ext cx="4032250" cy="496887"/>
            <a:chOff x="68" y="441"/>
            <a:chExt cx="2540" cy="313"/>
          </a:xfrm>
        </p:grpSpPr>
        <p:sp>
          <p:nvSpPr>
            <p:cNvPr id="13321" name="Text Box 39"/>
            <p:cNvSpPr txBox="1">
              <a:spLocks noChangeArrowheads="1"/>
            </p:cNvSpPr>
            <p:nvPr/>
          </p:nvSpPr>
          <p:spPr bwMode="auto">
            <a:xfrm>
              <a:off x="68" y="441"/>
              <a:ext cx="25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1.1.2  </a:t>
              </a:r>
              <a:r>
                <a:rPr kumimoji="1" lang="zh-CN" altLang="en-US" sz="2200" b="1">
                  <a:solidFill>
                    <a:srgbClr val="3333FF"/>
                  </a:solidFill>
                  <a:latin typeface="Arial" panose="020B0604020202020204" pitchFamily="34" charset="0"/>
                  <a:ea typeface="黑体" panose="02010609060101010101" pitchFamily="49" charset="-122"/>
                </a:rPr>
                <a:t>非数值性问题求解</a:t>
              </a:r>
            </a:p>
          </p:txBody>
        </p:sp>
        <p:sp>
          <p:nvSpPr>
            <p:cNvPr id="13322" name="Rectangle 40"/>
            <p:cNvSpPr>
              <a:spLocks noChangeArrowheads="1"/>
            </p:cNvSpPr>
            <p:nvPr/>
          </p:nvSpPr>
          <p:spPr bwMode="auto">
            <a:xfrm>
              <a:off x="128" y="710"/>
              <a:ext cx="2009"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sp>
        <p:nvSpPr>
          <p:cNvPr id="21" name="Text Box 130"/>
          <p:cNvSpPr txBox="1">
            <a:spLocks noChangeArrowheads="1"/>
          </p:cNvSpPr>
          <p:nvPr/>
        </p:nvSpPr>
        <p:spPr bwMode="auto">
          <a:xfrm>
            <a:off x="250825" y="4953000"/>
            <a:ext cx="8642350" cy="1017588"/>
          </a:xfrm>
          <a:prstGeom prst="rect">
            <a:avLst/>
          </a:prstGeom>
          <a:gradFill rotWithShape="1">
            <a:gsLst>
              <a:gs pos="0">
                <a:srgbClr val="A50021">
                  <a:gamma/>
                  <a:shade val="0"/>
                  <a:invGamma/>
                </a:srgbClr>
              </a:gs>
              <a:gs pos="50000">
                <a:srgbClr val="A50021"/>
              </a:gs>
              <a:gs pos="100000">
                <a:srgbClr val="A50021">
                  <a:gamma/>
                  <a:shade val="0"/>
                  <a:invGamma/>
                </a:srgbClr>
              </a:gs>
            </a:gsLst>
            <a:lin ang="5400000" scaled="1"/>
          </a:gradFill>
          <a:ln w="57150">
            <a:solidFill>
              <a:srgbClr val="FF0000"/>
            </a:solidFill>
            <a:miter lim="800000"/>
            <a:headEnd/>
            <a:tailEnd/>
          </a:ln>
          <a:effectLst/>
        </p:spPr>
        <p:txBody>
          <a:bodyPr lIns="180000" tIns="108000" rIns="180000" bIns="108000" anchor="ctr">
            <a:spAutoFit/>
          </a:bodyPr>
          <a:lstStyle/>
          <a:p>
            <a:pPr algn="just" eaLnBrk="1" hangingPunct="1">
              <a:lnSpc>
                <a:spcPct val="130000"/>
              </a:lnSpc>
              <a:defRPr/>
            </a:pP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在这种数据结构中，计算机处理的数据之间存在的是一种“一个对多个”的层次关系，称为树形数据结构。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Bottom)">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childTnLst>
                          </p:cTn>
                        </p:par>
                        <p:par>
                          <p:cTn id="13" fill="hold" nodeType="afterGroup">
                            <p:stCondLst>
                              <p:cond delay="500"/>
                            </p:stCondLst>
                            <p:childTnLst>
                              <p:par>
                                <p:cTn id="14" presetID="9"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dissolve">
                                      <p:cBhvr>
                                        <p:cTn id="16" dur="500"/>
                                        <p:tgtEl>
                                          <p:spTgt spid="1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dissolve">
                                      <p:cBhvr>
                                        <p:cTn id="21" dur="500"/>
                                        <p:tgtEl>
                                          <p:spTgt spid="21"/>
                                        </p:tgtEl>
                                      </p:cBhvr>
                                    </p:animEffect>
                                  </p:childTnLst>
                                  <p:subTnLst>
                                    <p:audio>
                                      <p:cMediaNode>
                                        <p:cTn display="0" masterRel="sameClick">
                                          <p:stCondLst>
                                            <p:cond evt="begin" delay="0">
                                              <p:tn val="19"/>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4925" y="381000"/>
            <a:ext cx="7632700" cy="168275"/>
          </a:xfrm>
          <a:prstGeom prst="rect">
            <a:avLst/>
          </a:prstGeom>
          <a:gradFill rotWithShape="1">
            <a:gsLst>
              <a:gs pos="0">
                <a:srgbClr val="3333FF"/>
              </a:gs>
              <a:gs pos="100000">
                <a:srgbClr val="181876">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sp>
        <p:nvSpPr>
          <p:cNvPr id="14339" name="Rectangle 5"/>
          <p:cNvSpPr>
            <a:spLocks noChangeArrowheads="1"/>
          </p:cNvSpPr>
          <p:nvPr/>
        </p:nvSpPr>
        <p:spPr bwMode="auto">
          <a:xfrm>
            <a:off x="58738" y="92075"/>
            <a:ext cx="444023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en-US" altLang="zh-CN" sz="2400" b="1">
                <a:solidFill>
                  <a:srgbClr val="FF0000"/>
                </a:solidFill>
                <a:latin typeface="Arial" panose="020B0604020202020204" pitchFamily="34" charset="0"/>
              </a:rPr>
              <a:t>1.1  </a:t>
            </a:r>
            <a:r>
              <a:rPr lang="zh-CN" altLang="en-US" sz="2400" b="1">
                <a:solidFill>
                  <a:srgbClr val="FF0000"/>
                </a:solidFill>
                <a:latin typeface="黑体" panose="02010609060101010101" pitchFamily="49" charset="-122"/>
                <a:ea typeface="黑体" panose="02010609060101010101" pitchFamily="49" charset="-122"/>
              </a:rPr>
              <a:t>数据结构的范畴</a:t>
            </a:r>
          </a:p>
        </p:txBody>
      </p:sp>
      <p:grpSp>
        <p:nvGrpSpPr>
          <p:cNvPr id="14340" name="Group 38"/>
          <p:cNvGrpSpPr>
            <a:grpSpLocks/>
          </p:cNvGrpSpPr>
          <p:nvPr/>
        </p:nvGrpSpPr>
        <p:grpSpPr bwMode="auto">
          <a:xfrm>
            <a:off x="107950" y="700088"/>
            <a:ext cx="4032250" cy="496887"/>
            <a:chOff x="68" y="441"/>
            <a:chExt cx="2540" cy="313"/>
          </a:xfrm>
        </p:grpSpPr>
        <p:sp>
          <p:nvSpPr>
            <p:cNvPr id="14349" name="Text Box 39"/>
            <p:cNvSpPr txBox="1">
              <a:spLocks noChangeArrowheads="1"/>
            </p:cNvSpPr>
            <p:nvPr/>
          </p:nvSpPr>
          <p:spPr bwMode="auto">
            <a:xfrm>
              <a:off x="68" y="441"/>
              <a:ext cx="2540" cy="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30000"/>
                </a:spcBef>
              </a:pPr>
              <a:r>
                <a:rPr kumimoji="1" lang="en-US" altLang="zh-CN" sz="2200" b="1">
                  <a:solidFill>
                    <a:srgbClr val="3333FF"/>
                  </a:solidFill>
                  <a:latin typeface="Arial" panose="020B0604020202020204" pitchFamily="34" charset="0"/>
                  <a:ea typeface="黑体" panose="02010609060101010101" pitchFamily="49" charset="-122"/>
                </a:rPr>
                <a:t>1.1.2  </a:t>
              </a:r>
              <a:r>
                <a:rPr kumimoji="1" lang="zh-CN" altLang="en-US" sz="2200" b="1">
                  <a:solidFill>
                    <a:srgbClr val="3333FF"/>
                  </a:solidFill>
                  <a:latin typeface="Arial" panose="020B0604020202020204" pitchFamily="34" charset="0"/>
                  <a:ea typeface="黑体" panose="02010609060101010101" pitchFamily="49" charset="-122"/>
                </a:rPr>
                <a:t>非数值性问题求解</a:t>
              </a:r>
            </a:p>
          </p:txBody>
        </p:sp>
        <p:sp>
          <p:nvSpPr>
            <p:cNvPr id="14350" name="Rectangle 40"/>
            <p:cNvSpPr>
              <a:spLocks noChangeArrowheads="1"/>
            </p:cNvSpPr>
            <p:nvPr/>
          </p:nvSpPr>
          <p:spPr bwMode="auto">
            <a:xfrm>
              <a:off x="128" y="710"/>
              <a:ext cx="2009" cy="44"/>
            </a:xfrm>
            <a:prstGeom prst="rect">
              <a:avLst/>
            </a:prstGeom>
            <a:gradFill rotWithShape="0">
              <a:gsLst>
                <a:gs pos="0">
                  <a:srgbClr val="FF33CC"/>
                </a:gs>
                <a:gs pos="100000">
                  <a:srgbClr val="FFFFFF">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latin typeface="Arial" panose="020B0604020202020204" pitchFamily="34" charset="0"/>
                <a:ea typeface="仿宋_GB2312" pitchFamily="49" charset="-122"/>
              </a:endParaRPr>
            </a:p>
          </p:txBody>
        </p:sp>
      </p:grpSp>
      <p:grpSp>
        <p:nvGrpSpPr>
          <p:cNvPr id="7" name="Group 24"/>
          <p:cNvGrpSpPr>
            <a:grpSpLocks/>
          </p:cNvGrpSpPr>
          <p:nvPr/>
        </p:nvGrpSpPr>
        <p:grpSpPr bwMode="auto">
          <a:xfrm>
            <a:off x="466725" y="1987550"/>
            <a:ext cx="3581400" cy="1849438"/>
            <a:chOff x="294" y="1252"/>
            <a:chExt cx="2256" cy="1165"/>
          </a:xfrm>
        </p:grpSpPr>
        <p:sp>
          <p:nvSpPr>
            <p:cNvPr id="8" name="Text Box 25"/>
            <p:cNvSpPr txBox="1">
              <a:spLocks noChangeArrowheads="1"/>
            </p:cNvSpPr>
            <p:nvPr/>
          </p:nvSpPr>
          <p:spPr bwMode="auto">
            <a:xfrm>
              <a:off x="294" y="2205"/>
              <a:ext cx="2256"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defRPr/>
              </a:pPr>
              <a:r>
                <a:rPr kumimoji="1" lang="en-US" altLang="zh-CN" sz="1600" b="1" dirty="0" smtClean="0">
                  <a:ea typeface="楷体" panose="02010609060101010101" pitchFamily="49" charset="-122"/>
                  <a:cs typeface="Arial" panose="020B0604020202020204" pitchFamily="34" charset="0"/>
                </a:rPr>
                <a:t>(a) 7 </a:t>
              </a:r>
              <a:r>
                <a:rPr kumimoji="1" lang="zh-CN" altLang="en-US" sz="1600" b="1" dirty="0" smtClean="0">
                  <a:ea typeface="楷体" panose="02010609060101010101" pitchFamily="49" charset="-122"/>
                  <a:cs typeface="Arial" panose="020B0604020202020204" pitchFamily="34" charset="0"/>
                </a:rPr>
                <a:t>个城市的通信线路</a:t>
              </a:r>
            </a:p>
          </p:txBody>
        </p:sp>
        <p:pic>
          <p:nvPicPr>
            <p:cNvPr id="14348" name="Picture 26"/>
            <p:cNvPicPr>
              <a:picLocks noChangeAspect="1" noChangeArrowheads="1"/>
            </p:cNvPicPr>
            <p:nvPr/>
          </p:nvPicPr>
          <p:blipFill>
            <a:blip r:embed="rId3">
              <a:clrChange>
                <a:clrFrom>
                  <a:srgbClr val="FFFFFF"/>
                </a:clrFrom>
                <a:clrTo>
                  <a:srgbClr val="FFFFFF">
                    <a:alpha val="0"/>
                  </a:srgbClr>
                </a:clrTo>
              </a:clrChange>
              <a:lum contrast="12000"/>
              <a:extLst>
                <a:ext uri="{28A0092B-C50C-407E-A947-70E740481C1C}">
                  <a14:useLocalDpi xmlns:a14="http://schemas.microsoft.com/office/drawing/2010/main" val="0"/>
                </a:ext>
              </a:extLst>
            </a:blip>
            <a:srcRect r="56943"/>
            <a:stretch>
              <a:fillRect/>
            </a:stretch>
          </p:blipFill>
          <p:spPr bwMode="auto">
            <a:xfrm>
              <a:off x="430" y="1252"/>
              <a:ext cx="2087" cy="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 name="Group 27"/>
          <p:cNvGrpSpPr>
            <a:grpSpLocks/>
          </p:cNvGrpSpPr>
          <p:nvPr/>
        </p:nvGrpSpPr>
        <p:grpSpPr bwMode="auto">
          <a:xfrm>
            <a:off x="4878388" y="1987550"/>
            <a:ext cx="3581400" cy="1849438"/>
            <a:chOff x="3073" y="1252"/>
            <a:chExt cx="2256" cy="1165"/>
          </a:xfrm>
        </p:grpSpPr>
        <p:sp>
          <p:nvSpPr>
            <p:cNvPr id="11" name="Text Box 28"/>
            <p:cNvSpPr txBox="1">
              <a:spLocks noChangeArrowheads="1"/>
            </p:cNvSpPr>
            <p:nvPr/>
          </p:nvSpPr>
          <p:spPr bwMode="auto">
            <a:xfrm>
              <a:off x="3073" y="2205"/>
              <a:ext cx="2256"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defRPr/>
              </a:pPr>
              <a:r>
                <a:rPr kumimoji="1" lang="en-US" altLang="zh-CN" sz="1600" b="1" smtClean="0">
                  <a:ea typeface="楷体" panose="02010609060101010101" pitchFamily="49" charset="-122"/>
                  <a:cs typeface="Arial" panose="020B0604020202020204" pitchFamily="34" charset="0"/>
                </a:rPr>
                <a:t>(b) </a:t>
              </a:r>
              <a:r>
                <a:rPr kumimoji="1" lang="zh-CN" altLang="en-US" sz="1600" b="1" smtClean="0">
                  <a:ea typeface="楷体" panose="02010609060101010101" pitchFamily="49" charset="-122"/>
                  <a:cs typeface="Arial" panose="020B0604020202020204" pitchFamily="34" charset="0"/>
                </a:rPr>
                <a:t>最小造价通信线路</a:t>
              </a:r>
            </a:p>
          </p:txBody>
        </p:sp>
        <p:pic>
          <p:nvPicPr>
            <p:cNvPr id="14346" name="Picture 29"/>
            <p:cNvPicPr>
              <a:picLocks noChangeAspect="1" noChangeArrowheads="1"/>
            </p:cNvPicPr>
            <p:nvPr/>
          </p:nvPicPr>
          <p:blipFill>
            <a:blip r:embed="rId3">
              <a:clrChange>
                <a:clrFrom>
                  <a:srgbClr val="FFFFFF"/>
                </a:clrFrom>
                <a:clrTo>
                  <a:srgbClr val="FFFFFF">
                    <a:alpha val="0"/>
                  </a:srgbClr>
                </a:clrTo>
              </a:clrChange>
              <a:lum contrast="12000"/>
              <a:extLst>
                <a:ext uri="{28A0092B-C50C-407E-A947-70E740481C1C}">
                  <a14:useLocalDpi xmlns:a14="http://schemas.microsoft.com/office/drawing/2010/main" val="0"/>
                </a:ext>
              </a:extLst>
            </a:blip>
            <a:srcRect l="57108"/>
            <a:stretch>
              <a:fillRect/>
            </a:stretch>
          </p:blipFill>
          <p:spPr bwMode="auto">
            <a:xfrm>
              <a:off x="3198" y="1252"/>
              <a:ext cx="2079" cy="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Text Box 37"/>
          <p:cNvSpPr txBox="1">
            <a:spLocks noChangeArrowheads="1"/>
          </p:cNvSpPr>
          <p:nvPr/>
        </p:nvSpPr>
        <p:spPr bwMode="auto">
          <a:xfrm>
            <a:off x="250825" y="4116388"/>
            <a:ext cx="8642350" cy="1019175"/>
          </a:xfrm>
          <a:prstGeom prst="rect">
            <a:avLst/>
          </a:prstGeom>
          <a:gradFill rotWithShape="1">
            <a:gsLst>
              <a:gs pos="0">
                <a:srgbClr val="A50021">
                  <a:gamma/>
                  <a:shade val="0"/>
                  <a:invGamma/>
                </a:srgbClr>
              </a:gs>
              <a:gs pos="50000">
                <a:srgbClr val="A50021"/>
              </a:gs>
              <a:gs pos="100000">
                <a:srgbClr val="A50021">
                  <a:gamma/>
                  <a:shade val="0"/>
                  <a:invGamma/>
                </a:srgbClr>
              </a:gs>
            </a:gsLst>
            <a:lin ang="5400000" scaled="1"/>
          </a:gradFill>
          <a:ln w="57150">
            <a:solidFill>
              <a:srgbClr val="FF0000"/>
            </a:solidFill>
            <a:miter lim="800000"/>
            <a:headEnd/>
            <a:tailEnd/>
          </a:ln>
          <a:effectLst/>
        </p:spPr>
        <p:txBody>
          <a:bodyPr lIns="180000" tIns="108000" rIns="180000" bIns="108000" anchor="ctr">
            <a:spAutoFit/>
          </a:bodyPr>
          <a:lstStyle/>
          <a:p>
            <a:pPr algn="just" eaLnBrk="1" hangingPunct="1">
              <a:lnSpc>
                <a:spcPct val="130000"/>
              </a:lnSpc>
              <a:defRPr/>
            </a:pPr>
            <a:r>
              <a:rPr kumimoji="1" lang="en-US" altLang="zh-CN" sz="2000" b="1" dirty="0">
                <a:solidFill>
                  <a:srgbClr val="FFFF00"/>
                </a:solidFill>
                <a:latin typeface="Arial" panose="020B0604020202020204" pitchFamily="34" charset="0"/>
                <a:ea typeface="楷体" panose="02010609060101010101" pitchFamily="49" charset="-122"/>
                <a:cs typeface="Arial" panose="020B0604020202020204" pitchFamily="34" charset="0"/>
              </a:rPr>
              <a:t>        </a:t>
            </a:r>
            <a:r>
              <a:rPr kumimoji="1" lang="zh-CN" altLang="en-US" sz="2000" b="1" dirty="0">
                <a:solidFill>
                  <a:srgbClr val="FFFF00"/>
                </a:solidFill>
                <a:latin typeface="Arial" panose="020B0604020202020204" pitchFamily="34" charset="0"/>
                <a:ea typeface="楷体" panose="02010609060101010101" pitchFamily="49" charset="-122"/>
                <a:cs typeface="Arial" panose="020B0604020202020204" pitchFamily="34" charset="0"/>
              </a:rPr>
              <a:t>在这种数据结构中，计算机处理的数据之间存在的是一种“多个对多个”的关系，称为图状数据结构。</a:t>
            </a:r>
          </a:p>
        </p:txBody>
      </p:sp>
      <p:sp>
        <p:nvSpPr>
          <p:cNvPr id="14" name="Text Box 41"/>
          <p:cNvSpPr txBox="1">
            <a:spLocks noChangeArrowheads="1"/>
          </p:cNvSpPr>
          <p:nvPr/>
        </p:nvSpPr>
        <p:spPr bwMode="auto">
          <a:xfrm>
            <a:off x="228600" y="1268413"/>
            <a:ext cx="86868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Clr>
                <a:schemeClr val="accent2"/>
              </a:buClr>
              <a:buSzPct val="80000"/>
              <a:buFont typeface="Wingdings" panose="05000000000000000000" pitchFamily="2" charset="2"/>
              <a:buNone/>
              <a:defRPr/>
            </a:pPr>
            <a:r>
              <a:rPr kumimoji="1" lang="zh-CN" altLang="en-US" sz="2000" b="1" dirty="0" smtClean="0">
                <a:solidFill>
                  <a:srgbClr val="FF3300"/>
                </a:solidFill>
                <a:ea typeface="黑体" panose="02010609060101010101" pitchFamily="49" charset="-122"/>
                <a:cs typeface="Arial" panose="020B0604020202020204" pitchFamily="34" charset="0"/>
              </a:rPr>
              <a:t>例</a:t>
            </a:r>
            <a:r>
              <a:rPr kumimoji="1" lang="en-US" altLang="zh-CN" sz="2000" b="1" dirty="0" smtClean="0">
                <a:solidFill>
                  <a:srgbClr val="FF3300"/>
                </a:solidFill>
                <a:ea typeface="黑体" panose="02010609060101010101" pitchFamily="49" charset="-122"/>
                <a:cs typeface="Arial" panose="020B0604020202020204" pitchFamily="34" charset="0"/>
              </a:rPr>
              <a:t>1-3</a:t>
            </a:r>
            <a:r>
              <a:rPr kumimoji="1" lang="en-US" altLang="zh-CN" sz="2000" b="1" dirty="0" smtClean="0">
                <a:solidFill>
                  <a:srgbClr val="000000"/>
                </a:solidFill>
                <a:ea typeface="幼圆" panose="02010509060101010101" pitchFamily="49" charset="-122"/>
                <a:cs typeface="Arial" panose="020B0604020202020204" pitchFamily="34" charset="0"/>
              </a:rPr>
              <a:t>  </a:t>
            </a:r>
            <a:r>
              <a:rPr kumimoji="1" lang="zh-CN" altLang="en-US" sz="2000" b="1" dirty="0" smtClean="0">
                <a:ea typeface="仿宋" panose="02010609060101010101" pitchFamily="49" charset="-122"/>
                <a:cs typeface="Arial" panose="020B0604020202020204" pitchFamily="34" charset="0"/>
              </a:rPr>
              <a:t>城市最小造价通信网问题</a:t>
            </a:r>
            <a:r>
              <a:rPr kumimoji="1" lang="zh-CN" altLang="en-US" sz="2000" b="1" dirty="0" smtClean="0">
                <a:solidFill>
                  <a:srgbClr val="000000"/>
                </a:solidFill>
                <a:ea typeface="仿宋" panose="02010609060101010101" pitchFamily="49" charset="-122"/>
                <a:cs typeface="Arial" panose="020B0604020202020204" pitchFamily="34" charset="0"/>
              </a:rPr>
              <a:t>。</a:t>
            </a:r>
            <a:r>
              <a:rPr kumimoji="1" lang="zh-CN" altLang="en-US" sz="2000" b="1" dirty="0" smtClean="0">
                <a:ea typeface="仿宋" panose="02010609060101010101" pitchFamily="49" charset="-122"/>
                <a:cs typeface="Arial" panose="020B0604020202020204" pitchFamily="34"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lide(fromBottom)">
                                      <p:cBhvr>
                                        <p:cTn id="7" dur="500"/>
                                        <p:tgtEl>
                                          <p:spTgt spid="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par>
                          <p:cTn id="13" fill="hold" nodeType="afterGroup">
                            <p:stCondLst>
                              <p:cond delay="500"/>
                            </p:stCondLst>
                            <p:childTnLst>
                              <p:par>
                                <p:cTn id="14" presetID="9"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dissolve">
                                      <p:cBhvr>
                                        <p:cTn id="16" dur="500"/>
                                        <p:tgtEl>
                                          <p:spTgt spid="1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dissolve">
                                      <p:cBhvr>
                                        <p:cTn id="21" dur="500"/>
                                        <p:tgtEl>
                                          <p:spTgt spid="13"/>
                                        </p:tgtEl>
                                      </p:cBhvr>
                                    </p:animEffect>
                                  </p:childTnLst>
                                  <p:subTnLst>
                                    <p:audio>
                                      <p:cMediaNode>
                                        <p:cTn display="0" masterRel="sameClick">
                                          <p:stCondLst>
                                            <p:cond evt="begin" delay="0">
                                              <p:tn val="19"/>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autoUpdateAnimBg="0"/>
      <p:bldP spid="14"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bwMode="auto">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spAutoFit/>
      </a:bodyPr>
      <a:lstStyle>
        <a:defPPr algn="just" eaLnBrk="1" hangingPunct="1">
          <a:lnSpc>
            <a:spcPct val="140000"/>
          </a:lnSpc>
          <a:defRPr kumimoji="1" sz="2000" b="1" dirty="0">
            <a:latin typeface="+mj-lt"/>
            <a:ea typeface="仿宋" panose="02010609060101010101" pitchFamily="49"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481</TotalTime>
  <Words>8037</Words>
  <Application>Microsoft Office PowerPoint</Application>
  <PresentationFormat>全屏显示(4:3)</PresentationFormat>
  <Paragraphs>871</Paragraphs>
  <Slides>72</Slides>
  <Notes>7</Notes>
  <HiddenSlides>0</HiddenSlides>
  <MMClips>0</MMClips>
  <ScaleCrop>false</ScaleCrop>
  <HeadingPairs>
    <vt:vector size="8" baseType="variant">
      <vt:variant>
        <vt:lpstr>已用的字体</vt:lpstr>
      </vt:variant>
      <vt:variant>
        <vt:i4>18</vt:i4>
      </vt:variant>
      <vt:variant>
        <vt:lpstr>主题</vt:lpstr>
      </vt:variant>
      <vt:variant>
        <vt:i4>1</vt:i4>
      </vt:variant>
      <vt:variant>
        <vt:lpstr>嵌入 OLE 服务器</vt:lpstr>
      </vt:variant>
      <vt:variant>
        <vt:i4>1</vt:i4>
      </vt:variant>
      <vt:variant>
        <vt:lpstr>幻灯片标题</vt:lpstr>
      </vt:variant>
      <vt:variant>
        <vt:i4>72</vt:i4>
      </vt:variant>
    </vt:vector>
  </HeadingPairs>
  <TitlesOfParts>
    <vt:vector size="92" baseType="lpstr">
      <vt:lpstr>方正舒体</vt:lpstr>
      <vt:lpstr>仿宋</vt:lpstr>
      <vt:lpstr>仿宋_GB2312</vt:lpstr>
      <vt:lpstr>黑体</vt:lpstr>
      <vt:lpstr>华文琥珀</vt:lpstr>
      <vt:lpstr>楷体</vt:lpstr>
      <vt:lpstr>楷体_GB2312</vt:lpstr>
      <vt:lpstr>宋体</vt:lpstr>
      <vt:lpstr>幼圆</vt:lpstr>
      <vt:lpstr>Algerian</vt:lpstr>
      <vt:lpstr>Arial</vt:lpstr>
      <vt:lpstr>Arial Black</vt:lpstr>
      <vt:lpstr>Calibri</vt:lpstr>
      <vt:lpstr>Calibri Light</vt:lpstr>
      <vt:lpstr>Courier New</vt:lpstr>
      <vt:lpstr>Symbol</vt:lpstr>
      <vt:lpstr>Times New Roman</vt:lpstr>
      <vt:lpstr>Wingdings</vt:lpstr>
      <vt:lpstr>Office 主题</vt:lpstr>
      <vt:lpstr>公式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bo peng</dc:creator>
  <cp:lastModifiedBy>peng bo</cp:lastModifiedBy>
  <cp:revision>47</cp:revision>
  <dcterms:created xsi:type="dcterms:W3CDTF">2016-01-02T09:07:06Z</dcterms:created>
  <dcterms:modified xsi:type="dcterms:W3CDTF">2019-08-25T10:19:40Z</dcterms:modified>
</cp:coreProperties>
</file>