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8"/>
  </p:notesMasterIdLst>
  <p:sldIdLst>
    <p:sldId id="257" r:id="rId2"/>
    <p:sldId id="329" r:id="rId3"/>
    <p:sldId id="258"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7" r:id="rId21"/>
    <p:sldId id="346"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421" r:id="rId38"/>
    <p:sldId id="363" r:id="rId39"/>
    <p:sldId id="422" r:id="rId40"/>
    <p:sldId id="364" r:id="rId41"/>
    <p:sldId id="423" r:id="rId42"/>
    <p:sldId id="365" r:id="rId43"/>
    <p:sldId id="424" r:id="rId44"/>
    <p:sldId id="366" r:id="rId45"/>
    <p:sldId id="367" r:id="rId46"/>
    <p:sldId id="368" r:id="rId47"/>
    <p:sldId id="369" r:id="rId48"/>
    <p:sldId id="370" r:id="rId49"/>
    <p:sldId id="371" r:id="rId50"/>
    <p:sldId id="372" r:id="rId51"/>
    <p:sldId id="373" r:id="rId52"/>
    <p:sldId id="374" r:id="rId53"/>
    <p:sldId id="377" r:id="rId54"/>
    <p:sldId id="378" r:id="rId55"/>
    <p:sldId id="379" r:id="rId56"/>
    <p:sldId id="380" r:id="rId57"/>
    <p:sldId id="381" r:id="rId58"/>
    <p:sldId id="382" r:id="rId59"/>
    <p:sldId id="383" r:id="rId60"/>
    <p:sldId id="384" r:id="rId61"/>
    <p:sldId id="385" r:id="rId62"/>
    <p:sldId id="386" r:id="rId63"/>
    <p:sldId id="387" r:id="rId64"/>
    <p:sldId id="388" r:id="rId65"/>
    <p:sldId id="389" r:id="rId66"/>
    <p:sldId id="390" r:id="rId67"/>
    <p:sldId id="391" r:id="rId68"/>
    <p:sldId id="392" r:id="rId69"/>
    <p:sldId id="393" r:id="rId70"/>
    <p:sldId id="394" r:id="rId71"/>
    <p:sldId id="395" r:id="rId72"/>
    <p:sldId id="396" r:id="rId73"/>
    <p:sldId id="397" r:id="rId74"/>
    <p:sldId id="398" r:id="rId75"/>
    <p:sldId id="399" r:id="rId76"/>
    <p:sldId id="401" r:id="rId77"/>
    <p:sldId id="400" r:id="rId78"/>
    <p:sldId id="402" r:id="rId79"/>
    <p:sldId id="403" r:id="rId80"/>
    <p:sldId id="425" r:id="rId81"/>
    <p:sldId id="404" r:id="rId82"/>
    <p:sldId id="405" r:id="rId83"/>
    <p:sldId id="426" r:id="rId84"/>
    <p:sldId id="406" r:id="rId85"/>
    <p:sldId id="408" r:id="rId86"/>
    <p:sldId id="409" r:id="rId87"/>
    <p:sldId id="410" r:id="rId88"/>
    <p:sldId id="411" r:id="rId89"/>
    <p:sldId id="413" r:id="rId90"/>
    <p:sldId id="427" r:id="rId91"/>
    <p:sldId id="428" r:id="rId92"/>
    <p:sldId id="417" r:id="rId93"/>
    <p:sldId id="415" r:id="rId94"/>
    <p:sldId id="418" r:id="rId95"/>
    <p:sldId id="419" r:id="rId96"/>
    <p:sldId id="420" r:id="rId97"/>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33FF"/>
    <a:srgbClr val="99CCFF"/>
    <a:srgbClr val="339933"/>
    <a:srgbClr val="CCFFCC"/>
    <a:srgbClr val="CCFFFF"/>
    <a:srgbClr val="FFC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32" autoAdjust="0"/>
    <p:restoredTop sz="94660"/>
  </p:normalViewPr>
  <p:slideViewPr>
    <p:cSldViewPr snapToGrid="0">
      <p:cViewPr varScale="1">
        <p:scale>
          <a:sx n="75" d="100"/>
          <a:sy n="75" d="100"/>
        </p:scale>
        <p:origin x="10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D0DE94EC-861E-42A9-BAB3-12B4C3F864AE}" type="datetimeFigureOut">
              <a:rPr lang="zh-CN" altLang="en-US"/>
              <a:pPr>
                <a:defRPr/>
              </a:pPr>
              <a:t>2019/8/25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68C338E8-87EB-4AB4-A839-596396774476}" type="slidenum">
              <a:rPr lang="zh-CN" altLang="en-US"/>
              <a:pPr>
                <a:defRPr/>
              </a:pPr>
              <a:t>‹#›</a:t>
            </a:fld>
            <a:endParaRPr lang="zh-CN" altLang="en-US"/>
          </a:p>
        </p:txBody>
      </p:sp>
    </p:spTree>
    <p:extLst>
      <p:ext uri="{BB962C8B-B14F-4D97-AF65-F5344CB8AC3E}">
        <p14:creationId xmlns:p14="http://schemas.microsoft.com/office/powerpoint/2010/main" val="18134727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8BF067C-0C92-4EC3-8541-2FF90951CB40}" type="slidenum">
              <a:rPr lang="zh-CN" altLang="en-US" smtClean="0"/>
              <a:pPr>
                <a:defRPr/>
              </a:pPr>
              <a:t>83</a:t>
            </a:fld>
            <a:endParaRPr lang="zh-CN" altLang="en-US"/>
          </a:p>
        </p:txBody>
      </p:sp>
    </p:spTree>
    <p:extLst>
      <p:ext uri="{BB962C8B-B14F-4D97-AF65-F5344CB8AC3E}">
        <p14:creationId xmlns:p14="http://schemas.microsoft.com/office/powerpoint/2010/main" val="2549719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048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80760337"/>
      </p:ext>
    </p:extLst>
  </p:cSld>
  <p:clrMapOvr>
    <a:masterClrMapping/>
  </p:clrMapOvr>
  <p:transition>
    <p:split orient="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 name="Slide Number Placeholder 5"/>
          <p:cNvSpPr>
            <a:spLocks noGrp="1"/>
          </p:cNvSpPr>
          <p:nvPr userDrawn="1"/>
        </p:nvSpPr>
        <p:spPr>
          <a:xfrm>
            <a:off x="885825" y="6475413"/>
            <a:ext cx="863600" cy="365125"/>
          </a:xfrm>
          <a:prstGeom prst="rect">
            <a:avLst/>
          </a:prstGeom>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defRPr/>
            </a:pPr>
            <a:fld id="{50616768-6D90-4594-91FA-D5F75E06FB71}" type="slidenum">
              <a:rPr lang="zh-CN" altLang="en-US" sz="1400" b="1" smtClean="0">
                <a:solidFill>
                  <a:srgbClr val="6699FF"/>
                </a:solidFill>
                <a:latin typeface="Arial" panose="020B0604020202020204" pitchFamily="34" charset="0"/>
                <a:cs typeface="Arial" panose="020B0604020202020204" pitchFamily="34" charset="0"/>
              </a:rPr>
              <a:pPr algn="r">
                <a:defRPr/>
              </a:pPr>
              <a:t>‹#›</a:t>
            </a:fld>
            <a:r>
              <a:rPr lang="en-US" altLang="zh-CN" sz="1400" b="1" dirty="0" smtClean="0">
                <a:solidFill>
                  <a:srgbClr val="6699FF"/>
                </a:solidFill>
                <a:latin typeface="Arial" panose="020B0604020202020204" pitchFamily="34" charset="0"/>
                <a:cs typeface="Arial" panose="020B0604020202020204" pitchFamily="34" charset="0"/>
              </a:rPr>
              <a:t>/96</a:t>
            </a:r>
            <a:endParaRPr lang="zh-CN" altLang="en-US" sz="1400" b="1" dirty="0">
              <a:solidFill>
                <a:srgbClr val="6699FF"/>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gif"/><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1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oleObject" Target="../embeddings/oleObject1.bin"/></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0.gif"/><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8" Type="http://schemas.openxmlformats.org/officeDocument/2006/relationships/image" Target="../media/image24.gif"/><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gif"/><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9144000" cy="6858000"/>
            <a:chOff x="0" y="0"/>
            <a:chExt cx="5760" cy="4320"/>
          </a:xfrm>
        </p:grpSpPr>
        <p:sp>
          <p:nvSpPr>
            <p:cNvPr id="6157"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6158" name="Group 4"/>
            <p:cNvGrpSpPr>
              <a:grpSpLocks/>
            </p:cNvGrpSpPr>
            <p:nvPr/>
          </p:nvGrpSpPr>
          <p:grpSpPr bwMode="auto">
            <a:xfrm>
              <a:off x="0" y="0"/>
              <a:ext cx="5760" cy="4320"/>
              <a:chOff x="0" y="0"/>
              <a:chExt cx="5760" cy="4320"/>
            </a:xfrm>
          </p:grpSpPr>
          <p:sp>
            <p:nvSpPr>
              <p:cNvPr id="6159"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3"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6162"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3"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4"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65"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6166" name="Group 12"/>
              <p:cNvGrpSpPr>
                <a:grpSpLocks/>
              </p:cNvGrpSpPr>
              <p:nvPr/>
            </p:nvGrpSpPr>
            <p:grpSpPr bwMode="auto">
              <a:xfrm>
                <a:off x="113" y="3561"/>
                <a:ext cx="862" cy="647"/>
                <a:chOff x="113" y="3561"/>
                <a:chExt cx="862" cy="647"/>
              </a:xfrm>
            </p:grpSpPr>
            <p:grpSp>
              <p:nvGrpSpPr>
                <p:cNvPr id="6167" name="Group 13"/>
                <p:cNvGrpSpPr>
                  <a:grpSpLocks/>
                </p:cNvGrpSpPr>
                <p:nvPr/>
              </p:nvGrpSpPr>
              <p:grpSpPr bwMode="auto">
                <a:xfrm flipH="1">
                  <a:off x="666" y="3561"/>
                  <a:ext cx="309" cy="506"/>
                  <a:chOff x="4694" y="2523"/>
                  <a:chExt cx="350" cy="573"/>
                </a:xfrm>
              </p:grpSpPr>
              <p:sp>
                <p:nvSpPr>
                  <p:cNvPr id="6184"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6185"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6186"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6187"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6188"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6189"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6190"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6168" name="Group 21"/>
                <p:cNvGrpSpPr>
                  <a:grpSpLocks/>
                </p:cNvGrpSpPr>
                <p:nvPr/>
              </p:nvGrpSpPr>
              <p:grpSpPr bwMode="auto">
                <a:xfrm flipH="1">
                  <a:off x="207" y="3972"/>
                  <a:ext cx="232" cy="96"/>
                  <a:chOff x="5301" y="2989"/>
                  <a:chExt cx="263" cy="108"/>
                </a:xfrm>
              </p:grpSpPr>
              <p:sp>
                <p:nvSpPr>
                  <p:cNvPr id="6182"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6183"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6169" name="Group 24"/>
                <p:cNvGrpSpPr>
                  <a:grpSpLocks/>
                </p:cNvGrpSpPr>
                <p:nvPr/>
              </p:nvGrpSpPr>
              <p:grpSpPr bwMode="auto">
                <a:xfrm flipH="1">
                  <a:off x="319" y="4057"/>
                  <a:ext cx="165" cy="143"/>
                  <a:chOff x="5250" y="3085"/>
                  <a:chExt cx="188" cy="162"/>
                </a:xfrm>
              </p:grpSpPr>
              <p:sp>
                <p:nvSpPr>
                  <p:cNvPr id="6180"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1"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0" name="Group 27"/>
                <p:cNvGrpSpPr>
                  <a:grpSpLocks/>
                </p:cNvGrpSpPr>
                <p:nvPr/>
              </p:nvGrpSpPr>
              <p:grpSpPr bwMode="auto">
                <a:xfrm flipH="1">
                  <a:off x="113" y="4095"/>
                  <a:ext cx="196" cy="113"/>
                  <a:chOff x="5449" y="3128"/>
                  <a:chExt cx="222" cy="128"/>
                </a:xfrm>
              </p:grpSpPr>
              <p:sp>
                <p:nvSpPr>
                  <p:cNvPr id="6178"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9"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1" name="Group 30"/>
                <p:cNvGrpSpPr>
                  <a:grpSpLocks/>
                </p:cNvGrpSpPr>
                <p:nvPr/>
              </p:nvGrpSpPr>
              <p:grpSpPr bwMode="auto">
                <a:xfrm flipH="1">
                  <a:off x="445" y="3670"/>
                  <a:ext cx="241" cy="406"/>
                  <a:chOff x="5022" y="2646"/>
                  <a:chExt cx="273" cy="460"/>
                </a:xfrm>
              </p:grpSpPr>
              <p:sp>
                <p:nvSpPr>
                  <p:cNvPr id="6172"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3"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4"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5"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6"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7"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93" name="Group 42"/>
          <p:cNvGrpSpPr>
            <a:grpSpLocks/>
          </p:cNvGrpSpPr>
          <p:nvPr/>
        </p:nvGrpSpPr>
        <p:grpSpPr bwMode="auto">
          <a:xfrm>
            <a:off x="250825" y="2155825"/>
            <a:ext cx="3810000" cy="2209800"/>
            <a:chOff x="249" y="1358"/>
            <a:chExt cx="2400" cy="1392"/>
          </a:xfrm>
        </p:grpSpPr>
        <p:sp>
          <p:nvSpPr>
            <p:cNvPr id="6154"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串</a:t>
              </a:r>
            </a:p>
          </p:txBody>
        </p:sp>
        <p:sp>
          <p:nvSpPr>
            <p:cNvPr id="6155"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6156"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4</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97" name="Text Box 46"/>
          <p:cNvSpPr txBox="1">
            <a:spLocks noChangeArrowheads="1"/>
          </p:cNvSpPr>
          <p:nvPr/>
        </p:nvSpPr>
        <p:spPr bwMode="auto">
          <a:xfrm>
            <a:off x="4718050" y="1844675"/>
            <a:ext cx="4175125" cy="308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chemeClr val="bg1"/>
                </a:solidFill>
                <a:latin typeface="Times New Roman" panose="02020603050405020304" pitchFamily="18" charset="0"/>
                <a:ea typeface="黑体" panose="02010609060101010101" pitchFamily="49" charset="-122"/>
              </a:rPr>
              <a:t>        </a:t>
            </a:r>
            <a:r>
              <a:rPr kumimoji="1" lang="zh-CN" altLang="en-US" sz="2000" b="1">
                <a:solidFill>
                  <a:schemeClr val="bg1"/>
                </a:solidFill>
                <a:latin typeface="Times New Roman" panose="02020603050405020304" pitchFamily="18" charset="0"/>
                <a:ea typeface="黑体" panose="02010609060101010101" pitchFamily="49" charset="-122"/>
              </a:rPr>
              <a:t>串数据是计算机非数值处理的主要对象之一。计算机的硬件结构主要面向数值计算的需要，需要利用软件实现串类型。在不同的应用中，所处理的串具有不同特点，要有效地实现串的处理，就必须根据具体情况使用合适的存储结构。 </a:t>
            </a:r>
          </a:p>
        </p:txBody>
      </p:sp>
      <p:grpSp>
        <p:nvGrpSpPr>
          <p:cNvPr id="6151" name="组合 38"/>
          <p:cNvGrpSpPr>
            <a:grpSpLocks/>
          </p:cNvGrpSpPr>
          <p:nvPr/>
        </p:nvGrpSpPr>
        <p:grpSpPr bwMode="auto">
          <a:xfrm>
            <a:off x="7637463" y="33338"/>
            <a:ext cx="1422400" cy="617537"/>
            <a:chOff x="6053670" y="2277533"/>
            <a:chExt cx="1422400" cy="617092"/>
          </a:xfrm>
        </p:grpSpPr>
        <p:sp>
          <p:nvSpPr>
            <p:cNvPr id="6152"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92" name="直接连接符 91"/>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4</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0" fill="hold"/>
                                        <p:tgtEl>
                                          <p:spTgt spid="48"/>
                                        </p:tgtEl>
                                        <p:attrNameLst>
                                          <p:attrName>ppt_x</p:attrName>
                                        </p:attrNameLst>
                                      </p:cBhvr>
                                      <p:tavLst>
                                        <p:tav tm="0">
                                          <p:val>
                                            <p:strVal val="0-#ppt_w/2"/>
                                          </p:val>
                                        </p:tav>
                                        <p:tav tm="100000">
                                          <p:val>
                                            <p:strVal val="#ppt_x"/>
                                          </p:val>
                                        </p:tav>
                                      </p:tavLst>
                                    </p:anim>
                                    <p:anim calcmode="lin" valueType="num">
                                      <p:cBhvr additive="base">
                                        <p:cTn id="8" dur="2000" fill="hold"/>
                                        <p:tgtEl>
                                          <p:spTgt spid="48"/>
                                        </p:tgtEl>
                                        <p:attrNameLst>
                                          <p:attrName>ppt_y</p:attrName>
                                        </p:attrNameLst>
                                      </p:cBhvr>
                                      <p:tavLst>
                                        <p:tav tm="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000" fill="hold"/>
                                        <p:tgtEl>
                                          <p:spTgt spid="49"/>
                                        </p:tgtEl>
                                        <p:attrNameLst>
                                          <p:attrName>ppt_x</p:attrName>
                                        </p:attrNameLst>
                                      </p:cBhvr>
                                      <p:tavLst>
                                        <p:tav tm="0">
                                          <p:val>
                                            <p:strVal val="1+#ppt_w/2"/>
                                          </p:val>
                                        </p:tav>
                                        <p:tav tm="100000">
                                          <p:val>
                                            <p:strVal val="#ppt_x"/>
                                          </p:val>
                                        </p:tav>
                                      </p:tavLst>
                                    </p:anim>
                                    <p:anim calcmode="lin" valueType="num">
                                      <p:cBhvr additive="base">
                                        <p:cTn id="12" dur="2000" fill="hold"/>
                                        <p:tgtEl>
                                          <p:spTgt spid="49"/>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93"/>
                                        </p:tgtEl>
                                        <p:attrNameLst>
                                          <p:attrName>style.visibility</p:attrName>
                                        </p:attrNameLst>
                                      </p:cBhvr>
                                      <p:to>
                                        <p:strVal val="visible"/>
                                      </p:to>
                                    </p:set>
                                    <p:anim calcmode="lin" valueType="num">
                                      <p:cBhvr>
                                        <p:cTn id="15" dur="2000" fill="hold"/>
                                        <p:tgtEl>
                                          <p:spTgt spid="93"/>
                                        </p:tgtEl>
                                        <p:attrNameLst>
                                          <p:attrName>ppt_w</p:attrName>
                                        </p:attrNameLst>
                                      </p:cBhvr>
                                      <p:tavLst>
                                        <p:tav tm="0">
                                          <p:val>
                                            <p:fltVal val="0"/>
                                          </p:val>
                                        </p:tav>
                                        <p:tav tm="100000">
                                          <p:val>
                                            <p:strVal val="#ppt_w"/>
                                          </p:val>
                                        </p:tav>
                                      </p:tavLst>
                                    </p:anim>
                                    <p:anim calcmode="lin" valueType="num">
                                      <p:cBhvr>
                                        <p:cTn id="16" dur="2000" fill="hold"/>
                                        <p:tgtEl>
                                          <p:spTgt spid="93"/>
                                        </p:tgtEl>
                                        <p:attrNameLst>
                                          <p:attrName>ppt_h</p:attrName>
                                        </p:attrNameLst>
                                      </p:cBhvr>
                                      <p:tavLst>
                                        <p:tav tm="0">
                                          <p:val>
                                            <p:fltVal val="0"/>
                                          </p:val>
                                        </p:tav>
                                        <p:tav tm="100000">
                                          <p:val>
                                            <p:strVal val="#ppt_h"/>
                                          </p:val>
                                        </p:tav>
                                      </p:tavLst>
                                    </p:anim>
                                    <p:anim calcmode="lin" valueType="num">
                                      <p:cBhvr>
                                        <p:cTn id="17" dur="2000" fill="hold"/>
                                        <p:tgtEl>
                                          <p:spTgt spid="93"/>
                                        </p:tgtEl>
                                        <p:attrNameLst>
                                          <p:attrName>style.rotation</p:attrName>
                                        </p:attrNameLst>
                                      </p:cBhvr>
                                      <p:tavLst>
                                        <p:tav tm="0">
                                          <p:val>
                                            <p:fltVal val="90"/>
                                          </p:val>
                                        </p:tav>
                                        <p:tav tm="100000">
                                          <p:val>
                                            <p:fltVal val="0"/>
                                          </p:val>
                                        </p:tav>
                                      </p:tavLst>
                                    </p:anim>
                                    <p:animEffect transition="in" filter="fade">
                                      <p:cBhvr>
                                        <p:cTn id="18" dur="2000"/>
                                        <p:tgtEl>
                                          <p:spTgt spid="93"/>
                                        </p:tgtEl>
                                      </p:cBhvr>
                                    </p:animEffect>
                                  </p:childTnLst>
                                </p:cTn>
                              </p:par>
                              <p:par>
                                <p:cTn id="19" presetID="1" presetClass="entr" presetSubtype="0" fill="hold" grpId="0" nodeType="withEffect">
                                  <p:stCondLst>
                                    <p:cond delay="0"/>
                                  </p:stCondLst>
                                  <p:iterate type="lt">
                                    <p:tmAbs val="75"/>
                                  </p:iterate>
                                  <p:childTnLst>
                                    <p:set>
                                      <p:cBhvr>
                                        <p:cTn id="20" dur="1" fill="hold">
                                          <p:stCondLst>
                                            <p:cond delay="74"/>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 name="Rectangle 5"/>
          <p:cNvSpPr>
            <a:spLocks noChangeArrowheads="1"/>
          </p:cNvSpPr>
          <p:nvPr/>
        </p:nvSpPr>
        <p:spPr bwMode="auto">
          <a:xfrm>
            <a:off x="58738" y="92075"/>
            <a:ext cx="4945062"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nvGrpSpPr>
          <p:cNvPr id="20" name="Group 4"/>
          <p:cNvGrpSpPr>
            <a:grpSpLocks/>
          </p:cNvGrpSpPr>
          <p:nvPr/>
        </p:nvGrpSpPr>
        <p:grpSpPr bwMode="auto">
          <a:xfrm>
            <a:off x="1835150" y="476250"/>
            <a:ext cx="5761038" cy="5803900"/>
            <a:chOff x="1156" y="409"/>
            <a:chExt cx="3176" cy="3656"/>
          </a:xfrm>
        </p:grpSpPr>
        <p:pic>
          <p:nvPicPr>
            <p:cNvPr id="15365" name="Picture 5"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176"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
            <p:cNvSpPr txBox="1">
              <a:spLocks noChangeArrowheads="1"/>
            </p:cNvSpPr>
            <p:nvPr/>
          </p:nvSpPr>
          <p:spPr bwMode="auto">
            <a:xfrm>
              <a:off x="1671" y="1606"/>
              <a:ext cx="2352"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rgbClr val="3333FF"/>
                  </a:solidFill>
                  <a:latin typeface="+mn-lt"/>
                  <a:ea typeface="楷体" panose="02010609060101010101" pitchFamily="49" charset="-122"/>
                </a:rPr>
                <a:t>        </a:t>
              </a:r>
              <a:r>
                <a:rPr kumimoji="1" lang="zh-CN" altLang="en-US" b="1" dirty="0" smtClean="0">
                  <a:solidFill>
                    <a:srgbClr val="3333FF"/>
                  </a:solidFill>
                  <a:ea typeface="楷体" panose="02010609060101010101" pitchFamily="49" charset="-122"/>
                </a:rPr>
                <a:t>在</a:t>
              </a:r>
              <a:r>
                <a:rPr kumimoji="1" lang="zh-CN" altLang="en-US" b="1" dirty="0">
                  <a:solidFill>
                    <a:srgbClr val="3333FF"/>
                  </a:solidFill>
                  <a:ea typeface="楷体" panose="02010609060101010101" pitchFamily="49" charset="-122"/>
                </a:rPr>
                <a:t>程序设计语言中，串只是作为</a:t>
              </a:r>
              <a:r>
                <a:rPr kumimoji="1" lang="zh-CN" altLang="en-US" b="1" dirty="0" smtClean="0">
                  <a:solidFill>
                    <a:srgbClr val="3333FF"/>
                  </a:solidFill>
                  <a:ea typeface="楷体" panose="02010609060101010101" pitchFamily="49" charset="-122"/>
                </a:rPr>
                <a:t>输入输出常量</a:t>
              </a:r>
              <a:r>
                <a:rPr kumimoji="1" lang="zh-CN" altLang="en-US" b="1" dirty="0">
                  <a:solidFill>
                    <a:srgbClr val="3333FF"/>
                  </a:solidFill>
                  <a:ea typeface="楷体" panose="02010609060101010101" pitchFamily="49" charset="-122"/>
                </a:rPr>
                <a:t>出现</a:t>
              </a:r>
              <a:r>
                <a:rPr kumimoji="1" lang="zh-CN" altLang="en-US" b="1" dirty="0" smtClean="0">
                  <a:solidFill>
                    <a:srgbClr val="3333FF"/>
                  </a:solidFill>
                  <a:ea typeface="楷体" panose="02010609060101010101" pitchFamily="49" charset="-122"/>
                </a:rPr>
                <a:t>，只需存储串</a:t>
              </a:r>
              <a:r>
                <a:rPr kumimoji="1" lang="zh-CN" altLang="en-US" b="1" dirty="0">
                  <a:solidFill>
                    <a:srgbClr val="3333FF"/>
                  </a:solidFill>
                  <a:ea typeface="楷体" panose="02010609060101010101" pitchFamily="49" charset="-122"/>
                </a:rPr>
                <a:t>常量值</a:t>
              </a:r>
              <a:r>
                <a:rPr kumimoji="1" lang="zh-CN" altLang="en-US" b="1" dirty="0" smtClean="0">
                  <a:solidFill>
                    <a:srgbClr val="3333FF"/>
                  </a:solidFill>
                  <a:ea typeface="楷体" panose="02010609060101010101" pitchFamily="49" charset="-122"/>
                </a:rPr>
                <a:t>，即字符</a:t>
              </a:r>
              <a:r>
                <a:rPr kumimoji="1" lang="zh-CN" altLang="en-US" b="1" dirty="0">
                  <a:solidFill>
                    <a:srgbClr val="3333FF"/>
                  </a:solidFill>
                  <a:ea typeface="楷体" panose="02010609060101010101" pitchFamily="49" charset="-122"/>
                </a:rPr>
                <a:t>序列即可。但在大多数非数值处理的程序中，</a:t>
              </a:r>
              <a:r>
                <a:rPr kumimoji="1" lang="zh-CN" altLang="en-US" b="1" dirty="0" smtClean="0">
                  <a:solidFill>
                    <a:srgbClr val="3333FF"/>
                  </a:solidFill>
                  <a:ea typeface="楷体" panose="02010609060101010101" pitchFamily="49" charset="-122"/>
                </a:rPr>
                <a:t>串以变量形式</a:t>
              </a:r>
              <a:r>
                <a:rPr kumimoji="1" lang="zh-CN" altLang="en-US" b="1" dirty="0">
                  <a:solidFill>
                    <a:srgbClr val="3333FF"/>
                  </a:solidFill>
                  <a:ea typeface="楷体" panose="02010609060101010101" pitchFamily="49" charset="-122"/>
                </a:rPr>
                <a:t>出现</a:t>
              </a:r>
              <a:r>
                <a:rPr kumimoji="1" lang="zh-CN" altLang="en-US" b="1" dirty="0" smtClean="0">
                  <a:solidFill>
                    <a:srgbClr val="3333FF"/>
                  </a:solidFill>
                  <a:ea typeface="楷体" panose="02010609060101010101" pitchFamily="49" charset="-122"/>
                </a:rPr>
                <a:t>，需要</a:t>
              </a:r>
              <a:r>
                <a:rPr kumimoji="1" lang="zh-CN" altLang="en-US" b="1" dirty="0">
                  <a:solidFill>
                    <a:srgbClr val="3333FF"/>
                  </a:solidFill>
                  <a:ea typeface="楷体" panose="02010609060101010101" pitchFamily="49" charset="-122"/>
                </a:rPr>
                <a:t>根据串</a:t>
              </a:r>
              <a:r>
                <a:rPr kumimoji="1" lang="zh-CN" altLang="en-US" b="1" dirty="0" smtClean="0">
                  <a:solidFill>
                    <a:srgbClr val="3333FF"/>
                  </a:solidFill>
                  <a:ea typeface="楷体" panose="02010609060101010101" pitchFamily="49" charset="-122"/>
                </a:rPr>
                <a:t>操作特点</a:t>
              </a:r>
              <a:r>
                <a:rPr kumimoji="1" lang="zh-CN" altLang="en-US" b="1" dirty="0">
                  <a:solidFill>
                    <a:srgbClr val="3333FF"/>
                  </a:solidFill>
                  <a:ea typeface="楷体" panose="02010609060101010101" pitchFamily="49" charset="-122"/>
                </a:rPr>
                <a:t>，</a:t>
              </a:r>
              <a:r>
                <a:rPr kumimoji="1" lang="zh-CN" altLang="en-US" b="1" dirty="0" smtClean="0">
                  <a:solidFill>
                    <a:srgbClr val="3333FF"/>
                  </a:solidFill>
                  <a:ea typeface="楷体" panose="02010609060101010101" pitchFamily="49" charset="-122"/>
                </a:rPr>
                <a:t>合理选择</a:t>
              </a:r>
              <a:r>
                <a:rPr kumimoji="1" lang="zh-CN" altLang="en-US" b="1" dirty="0">
                  <a:solidFill>
                    <a:srgbClr val="3333FF"/>
                  </a:solidFill>
                  <a:ea typeface="楷体" panose="02010609060101010101" pitchFamily="49" charset="-122"/>
                </a:rPr>
                <a:t>和设计串值的存储结构和维护方式。</a:t>
              </a:r>
              <a:endParaRPr kumimoji="1" lang="zh-CN" altLang="en-US" dirty="0" smtClean="0">
                <a:solidFill>
                  <a:srgbClr val="3333FF"/>
                </a:solidFill>
                <a:latin typeface="+mn-lt"/>
                <a:ea typeface="楷体" panose="02010609060101010101" pitchFamily="49"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100"/>
                                        <p:tgtEl>
                                          <p:spTgt spid="19"/>
                                        </p:tgtEl>
                                      </p:cBhvr>
                                    </p:animEffect>
                                    <p:anim calcmode="lin" valueType="num">
                                      <p:cBhvr>
                                        <p:cTn id="8" dur="400" fill="hold"/>
                                        <p:tgtEl>
                                          <p:spTgt spid="19"/>
                                        </p:tgtEl>
                                        <p:attrNameLst>
                                          <p:attrName>ppt_x</p:attrName>
                                        </p:attrNameLst>
                                      </p:cBhvr>
                                      <p:tavLst>
                                        <p:tav tm="0">
                                          <p:val>
                                            <p:strVal val="#ppt_x"/>
                                          </p:val>
                                        </p:tav>
                                        <p:tav tm="100000">
                                          <p:val>
                                            <p:strVal val="#ppt_x"/>
                                          </p:val>
                                        </p:tav>
                                      </p:tavLst>
                                    </p:anim>
                                    <p:anim calcmode="lin" valueType="num">
                                      <p:cBhvr>
                                        <p:cTn id="9" dur="400" fill="hold"/>
                                        <p:tgtEl>
                                          <p:spTgt spid="1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4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nodeType="afterGroup">
                            <p:stCondLst>
                              <p:cond delay="2900"/>
                            </p:stCondLst>
                            <p:childTnLst>
                              <p:par>
                                <p:cTn id="17" presetID="18" presetClass="entr" presetSubtype="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trips(downRight)">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p:cNvGrpSpPr>
            <a:grpSpLocks/>
          </p:cNvGrpSpPr>
          <p:nvPr/>
        </p:nvGrpSpPr>
        <p:grpSpPr bwMode="auto">
          <a:xfrm>
            <a:off x="34925" y="92075"/>
            <a:ext cx="7632700" cy="461963"/>
            <a:chOff x="34925" y="92075"/>
            <a:chExt cx="7632700" cy="461665"/>
          </a:xfrm>
        </p:grpSpPr>
        <p:sp>
          <p:nvSpPr>
            <p:cNvPr id="1639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6395"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8" name="Group 2"/>
          <p:cNvGrpSpPr>
            <a:grpSpLocks/>
          </p:cNvGrpSpPr>
          <p:nvPr/>
        </p:nvGrpSpPr>
        <p:grpSpPr bwMode="auto">
          <a:xfrm>
            <a:off x="107950" y="620713"/>
            <a:ext cx="4633913" cy="496887"/>
            <a:chOff x="68" y="391"/>
            <a:chExt cx="2919" cy="313"/>
          </a:xfrm>
        </p:grpSpPr>
        <p:sp>
          <p:nvSpPr>
            <p:cNvPr id="16392"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16393"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3" name="Group 5"/>
          <p:cNvGrpSpPr>
            <a:grpSpLocks/>
          </p:cNvGrpSpPr>
          <p:nvPr/>
        </p:nvGrpSpPr>
        <p:grpSpPr bwMode="auto">
          <a:xfrm>
            <a:off x="250825" y="1196975"/>
            <a:ext cx="3565525" cy="769938"/>
            <a:chOff x="113" y="441"/>
            <a:chExt cx="1440" cy="485"/>
          </a:xfrm>
        </p:grpSpPr>
        <p:sp>
          <p:nvSpPr>
            <p:cNvPr id="16390"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定长顺序串的定义</a:t>
              </a:r>
            </a:p>
          </p:txBody>
        </p:sp>
        <p:sp>
          <p:nvSpPr>
            <p:cNvPr id="16391"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4"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mn-lt"/>
                <a:ea typeface="仿宋" panose="02010609060101010101" pitchFamily="49" charset="-122"/>
              </a:rPr>
              <a:t>        </a:t>
            </a:r>
            <a:r>
              <a:rPr kumimoji="1" lang="zh-CN" altLang="en-US" sz="2000" b="1" dirty="0">
                <a:latin typeface="+mn-lt"/>
                <a:ea typeface="仿宋" panose="02010609060101010101" pitchFamily="49" charset="-122"/>
              </a:rPr>
              <a:t>在程序执行之前，按照预先定义的大小，为串分配一个固定长度的存储区，把串中字符按照其逻辑次序依次存放在这组地址连续的存储单元，串的这种存储结构称为</a:t>
            </a:r>
            <a:r>
              <a:rPr kumimoji="1" lang="zh-CN" altLang="en-US" sz="2000" b="1" dirty="0">
                <a:solidFill>
                  <a:srgbClr val="FF0000"/>
                </a:solidFill>
                <a:latin typeface="黑体" panose="02010609060101010101" pitchFamily="49" charset="-122"/>
                <a:ea typeface="黑体" panose="02010609060101010101" pitchFamily="49" charset="-122"/>
              </a:rPr>
              <a:t>定长顺序串</a:t>
            </a:r>
            <a:r>
              <a:rPr kumimoji="1" lang="zh-CN" altLang="en-US" sz="2000" b="1" dirty="0">
                <a:latin typeface="+mn-lt"/>
                <a:ea typeface="仿宋" panose="02010609060101010101" pitchFamily="49" charset="-122"/>
              </a:rPr>
              <a:t>。</a:t>
            </a:r>
            <a:endParaRPr kumimoji="1" lang="zh-CN" altLang="en-US" sz="2000" dirty="0">
              <a:latin typeface="+mn-lt"/>
              <a:ea typeface="仿宋" panose="0201060906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linds(horizontal)">
                                      <p:cBhvr>
                                        <p:cTn id="1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2"/>
          <p:cNvGrpSpPr>
            <a:grpSpLocks/>
          </p:cNvGrpSpPr>
          <p:nvPr/>
        </p:nvGrpSpPr>
        <p:grpSpPr bwMode="auto">
          <a:xfrm>
            <a:off x="34925" y="92075"/>
            <a:ext cx="7632700" cy="1874838"/>
            <a:chOff x="34925" y="92075"/>
            <a:chExt cx="7632700" cy="1874838"/>
          </a:xfrm>
        </p:grpSpPr>
        <p:grpSp>
          <p:nvGrpSpPr>
            <p:cNvPr id="17424" name="组合 1"/>
            <p:cNvGrpSpPr>
              <a:grpSpLocks/>
            </p:cNvGrpSpPr>
            <p:nvPr/>
          </p:nvGrpSpPr>
          <p:grpSpPr bwMode="auto">
            <a:xfrm>
              <a:off x="34925" y="92075"/>
              <a:ext cx="7632700" cy="461665"/>
              <a:chOff x="34925" y="92075"/>
              <a:chExt cx="7632700" cy="461665"/>
            </a:xfrm>
          </p:grpSpPr>
          <p:sp>
            <p:nvSpPr>
              <p:cNvPr id="1743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3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17425" name="Group 2"/>
            <p:cNvGrpSpPr>
              <a:grpSpLocks/>
            </p:cNvGrpSpPr>
            <p:nvPr/>
          </p:nvGrpSpPr>
          <p:grpSpPr bwMode="auto">
            <a:xfrm>
              <a:off x="107950" y="620713"/>
              <a:ext cx="4633913" cy="496887"/>
              <a:chOff x="68" y="391"/>
              <a:chExt cx="2919" cy="313"/>
            </a:xfrm>
          </p:grpSpPr>
          <p:sp>
            <p:nvSpPr>
              <p:cNvPr id="1742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1743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7426" name="Group 5"/>
            <p:cNvGrpSpPr>
              <a:grpSpLocks/>
            </p:cNvGrpSpPr>
            <p:nvPr/>
          </p:nvGrpSpPr>
          <p:grpSpPr bwMode="auto">
            <a:xfrm>
              <a:off x="250825" y="1196975"/>
              <a:ext cx="3565526" cy="769938"/>
              <a:chOff x="113" y="441"/>
              <a:chExt cx="1440" cy="485"/>
            </a:xfrm>
          </p:grpSpPr>
          <p:sp>
            <p:nvSpPr>
              <p:cNvPr id="17427"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定长顺序串的定义</a:t>
                </a:r>
              </a:p>
            </p:txBody>
          </p:sp>
          <p:sp>
            <p:nvSpPr>
              <p:cNvPr id="1742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表示串的长度的方法</a:t>
            </a:r>
          </a:p>
        </p:txBody>
      </p:sp>
      <p:pic>
        <p:nvPicPr>
          <p:cNvPr id="29"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3350" y="2854325"/>
            <a:ext cx="63373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9"/>
          <p:cNvSpPr>
            <a:spLocks noChangeArrowheads="1"/>
          </p:cNvSpPr>
          <p:nvPr/>
        </p:nvSpPr>
        <p:spPr bwMode="auto">
          <a:xfrm>
            <a:off x="3717925" y="3059113"/>
            <a:ext cx="504825" cy="44926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nvGrpSpPr>
          <p:cNvPr id="37" name="Group 13"/>
          <p:cNvGrpSpPr>
            <a:grpSpLocks/>
          </p:cNvGrpSpPr>
          <p:nvPr/>
        </p:nvGrpSpPr>
        <p:grpSpPr bwMode="auto">
          <a:xfrm>
            <a:off x="922338" y="4351338"/>
            <a:ext cx="7502525" cy="1220787"/>
            <a:chOff x="2744" y="1584"/>
            <a:chExt cx="2812" cy="769"/>
          </a:xfrm>
        </p:grpSpPr>
        <p:sp>
          <p:nvSpPr>
            <p:cNvPr id="38" name="AutoShape 14"/>
            <p:cNvSpPr>
              <a:spLocks noChangeArrowheads="1"/>
            </p:cNvSpPr>
            <p:nvPr/>
          </p:nvSpPr>
          <p:spPr bwMode="auto">
            <a:xfrm flipH="1" flipV="1">
              <a:off x="2744" y="1584"/>
              <a:ext cx="2812" cy="769"/>
            </a:xfrm>
            <a:prstGeom prst="wedgeRectCallout">
              <a:avLst>
                <a:gd name="adj1" fmla="val -3125"/>
                <a:gd name="adj2" fmla="val 92861"/>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39" name="Text Box 15"/>
            <p:cNvSpPr txBox="1">
              <a:spLocks noChangeArrowheads="1"/>
            </p:cNvSpPr>
            <p:nvPr/>
          </p:nvSpPr>
          <p:spPr bwMode="auto">
            <a:xfrm>
              <a:off x="2793" y="1672"/>
              <a:ext cx="2714" cy="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该方法不能直接得到串的长度，通过判断当前字符是否为</a:t>
              </a: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'\0'</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来确定串是否结束，从而求得串长度，不便于进行某些串操作。</a:t>
              </a:r>
            </a:p>
          </p:txBody>
        </p:sp>
      </p:grpSp>
      <p:pic>
        <p:nvPicPr>
          <p:cNvPr id="40"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3350" y="5091113"/>
            <a:ext cx="63373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Oval 8"/>
          <p:cNvSpPr>
            <a:spLocks noChangeArrowheads="1"/>
          </p:cNvSpPr>
          <p:nvPr/>
        </p:nvSpPr>
        <p:spPr bwMode="auto">
          <a:xfrm>
            <a:off x="1312863" y="5354638"/>
            <a:ext cx="504825" cy="44926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nvGrpSpPr>
          <p:cNvPr id="42" name="Group 13"/>
          <p:cNvGrpSpPr>
            <a:grpSpLocks/>
          </p:cNvGrpSpPr>
          <p:nvPr/>
        </p:nvGrpSpPr>
        <p:grpSpPr bwMode="auto">
          <a:xfrm>
            <a:off x="922338" y="2736850"/>
            <a:ext cx="7502525" cy="1220788"/>
            <a:chOff x="2744" y="1584"/>
            <a:chExt cx="2812" cy="769"/>
          </a:xfrm>
        </p:grpSpPr>
        <p:sp>
          <p:nvSpPr>
            <p:cNvPr id="43" name="AutoShape 14"/>
            <p:cNvSpPr>
              <a:spLocks noChangeArrowheads="1"/>
            </p:cNvSpPr>
            <p:nvPr/>
          </p:nvSpPr>
          <p:spPr bwMode="auto">
            <a:xfrm flipH="1">
              <a:off x="2744" y="1584"/>
              <a:ext cx="2812" cy="769"/>
            </a:xfrm>
            <a:prstGeom prst="wedgeRectCallout">
              <a:avLst>
                <a:gd name="adj1" fmla="val -3125"/>
                <a:gd name="adj2" fmla="val 92861"/>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44" name="Text Box 15"/>
            <p:cNvSpPr txBox="1">
              <a:spLocks noChangeArrowheads="1"/>
            </p:cNvSpPr>
            <p:nvPr/>
          </p:nvSpPr>
          <p:spPr bwMode="auto">
            <a:xfrm>
              <a:off x="2793" y="1672"/>
              <a:ext cx="2714" cy="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该方法能够直接得到串长度，方便进行串的操作。通常，采用该方法来表示串。</a:t>
              </a:r>
            </a:p>
          </p:txBody>
        </p:sp>
      </p:grpSp>
      <p:grpSp>
        <p:nvGrpSpPr>
          <p:cNvPr id="45" name="组合 44"/>
          <p:cNvGrpSpPr>
            <a:grpSpLocks/>
          </p:cNvGrpSpPr>
          <p:nvPr/>
        </p:nvGrpSpPr>
        <p:grpSpPr bwMode="auto">
          <a:xfrm>
            <a:off x="179388" y="1773238"/>
            <a:ext cx="8785225" cy="954087"/>
            <a:chOff x="179388" y="1773238"/>
            <a:chExt cx="8785225" cy="954107"/>
          </a:xfrm>
        </p:grpSpPr>
        <p:sp>
          <p:nvSpPr>
            <p:cNvPr id="46" name="Text Box 10"/>
            <p:cNvSpPr txBox="1">
              <a:spLocks noChangeArrowheads="1"/>
            </p:cNvSpPr>
            <p:nvPr/>
          </p:nvSpPr>
          <p:spPr bwMode="auto">
            <a:xfrm>
              <a:off x="179388" y="1773238"/>
              <a:ext cx="878522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在串值后面添加一个不计串长的结束标记符。例如，</a:t>
              </a:r>
              <a:r>
                <a:rPr kumimoji="1" lang="en-US" altLang="zh-CN" sz="2000" b="1">
                  <a:latin typeface="Arial" panose="020B0604020202020204" pitchFamily="34" charset="0"/>
                  <a:ea typeface="仿宋" panose="02010609060101010101" pitchFamily="49" charset="-122"/>
                  <a:cs typeface="Arial" panose="020B0604020202020204" pitchFamily="34" charset="0"/>
                </a:rPr>
                <a:t>C/C++ </a:t>
              </a:r>
              <a:r>
                <a:rPr kumimoji="1" lang="zh-CN" altLang="en-US" sz="2000" b="1">
                  <a:latin typeface="Arial" panose="020B0604020202020204" pitchFamily="34" charset="0"/>
                  <a:ea typeface="仿宋" panose="02010609060101010101" pitchFamily="49" charset="-122"/>
                  <a:cs typeface="Arial" panose="020B0604020202020204" pitchFamily="34" charset="0"/>
                </a:rPr>
                <a:t>语言中以</a:t>
              </a:r>
              <a:r>
                <a:rPr kumimoji="1" lang="en-US" altLang="zh-CN" sz="2000" b="1">
                  <a:latin typeface="Arial" panose="020B0604020202020204" pitchFamily="34" charset="0"/>
                  <a:ea typeface="仿宋" panose="02010609060101010101" pitchFamily="49" charset="-122"/>
                  <a:cs typeface="Arial" panose="020B0604020202020204" pitchFamily="34" charset="0"/>
                </a:rPr>
                <a:t>'\0' </a:t>
              </a:r>
              <a:r>
                <a:rPr kumimoji="1" lang="zh-CN" altLang="en-US" sz="2000" b="1">
                  <a:latin typeface="Arial" panose="020B0604020202020204" pitchFamily="34" charset="0"/>
                  <a:ea typeface="仿宋" panose="02010609060101010101" pitchFamily="49" charset="-122"/>
                  <a:cs typeface="Arial" panose="020B0604020202020204" pitchFamily="34" charset="0"/>
                </a:rPr>
                <a:t>来表示串的结束。 </a:t>
              </a:r>
            </a:p>
          </p:txBody>
        </p:sp>
        <p:pic>
          <p:nvPicPr>
            <p:cNvPr id="47" name="Picture 258" descr="co100F4112511-5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26534" y="1806575"/>
              <a:ext cx="591608" cy="47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a:grpSpLocks/>
          </p:cNvGrpSpPr>
          <p:nvPr/>
        </p:nvGrpSpPr>
        <p:grpSpPr bwMode="auto">
          <a:xfrm>
            <a:off x="179388" y="3935413"/>
            <a:ext cx="8785225" cy="958850"/>
            <a:chOff x="179388" y="3935432"/>
            <a:chExt cx="8785225" cy="958831"/>
          </a:xfrm>
        </p:grpSpPr>
        <p:sp>
          <p:nvSpPr>
            <p:cNvPr id="49" name="Text Box 7"/>
            <p:cNvSpPr txBox="1">
              <a:spLocks noChangeArrowheads="1"/>
            </p:cNvSpPr>
            <p:nvPr/>
          </p:nvSpPr>
          <p:spPr bwMode="auto">
            <a:xfrm>
              <a:off x="179388" y="3940175"/>
              <a:ext cx="878522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以下标为 </a:t>
              </a:r>
              <a:r>
                <a:rPr kumimoji="1" lang="en-US" altLang="zh-CN" sz="2000" b="1">
                  <a:latin typeface="Arial" panose="020B0604020202020204" pitchFamily="34" charset="0"/>
                  <a:ea typeface="仿宋" panose="02010609060101010101" pitchFamily="49" charset="-122"/>
                  <a:cs typeface="Arial" panose="020B0604020202020204" pitchFamily="34" charset="0"/>
                </a:rPr>
                <a:t>0 </a:t>
              </a:r>
              <a:r>
                <a:rPr kumimoji="1" lang="zh-CN" altLang="en-US" sz="2000" b="1">
                  <a:latin typeface="Arial" panose="020B0604020202020204" pitchFamily="34" charset="0"/>
                  <a:ea typeface="仿宋" panose="02010609060101010101" pitchFamily="49" charset="-122"/>
                  <a:cs typeface="Arial" panose="020B0604020202020204" pitchFamily="34" charset="0"/>
                </a:rPr>
                <a:t>的数组分量存放串实际长度，串值（字符序列）从下标为 </a:t>
              </a:r>
              <a:r>
                <a:rPr kumimoji="1" lang="en-US" altLang="zh-CN" sz="2000" b="1">
                  <a:latin typeface="Arial" panose="020B0604020202020204" pitchFamily="34" charset="0"/>
                  <a:ea typeface="仿宋" panose="02010609060101010101" pitchFamily="49" charset="-122"/>
                  <a:cs typeface="Arial" panose="020B0604020202020204" pitchFamily="34" charset="0"/>
                </a:rPr>
                <a:t>1 </a:t>
              </a:r>
              <a:r>
                <a:rPr kumimoji="1" lang="zh-CN" altLang="en-US" sz="2000" b="1">
                  <a:latin typeface="Arial" panose="020B0604020202020204" pitchFamily="34" charset="0"/>
                  <a:ea typeface="仿宋" panose="02010609060101010101" pitchFamily="49" charset="-122"/>
                  <a:cs typeface="Arial" panose="020B0604020202020204" pitchFamily="34" charset="0"/>
                </a:rPr>
                <a:t>的数组分量开始存放。例如，</a:t>
              </a:r>
              <a:r>
                <a:rPr kumimoji="1" lang="en-US" altLang="zh-CN" sz="2000" b="1">
                  <a:latin typeface="Arial" panose="020B0604020202020204" pitchFamily="34" charset="0"/>
                  <a:ea typeface="仿宋" panose="02010609060101010101" pitchFamily="49" charset="-122"/>
                  <a:cs typeface="Arial" panose="020B0604020202020204" pitchFamily="34" charset="0"/>
                </a:rPr>
                <a:t>PASCAL </a:t>
              </a:r>
              <a:r>
                <a:rPr kumimoji="1" lang="zh-CN" altLang="en-US" sz="2000" b="1">
                  <a:latin typeface="Arial" panose="020B0604020202020204" pitchFamily="34" charset="0"/>
                  <a:ea typeface="仿宋" panose="02010609060101010101" pitchFamily="49" charset="-122"/>
                  <a:cs typeface="Arial" panose="020B0604020202020204" pitchFamily="34" charset="0"/>
                </a:rPr>
                <a:t>语言中的串类型采用此种方法。</a:t>
              </a:r>
            </a:p>
          </p:txBody>
        </p:sp>
        <p:pic>
          <p:nvPicPr>
            <p:cNvPr id="50" name="Picture 259" descr="co100F4112511-53"/>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09600" y="3935432"/>
              <a:ext cx="582142" cy="47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800" decel="100000"/>
                                        <p:tgtEl>
                                          <p:spTgt spid="24"/>
                                        </p:tgtEl>
                                      </p:cBhvr>
                                    </p:animEffect>
                                    <p:anim calcmode="lin" valueType="num">
                                      <p:cBhvr>
                                        <p:cTn id="8" dur="800" decel="100000" fill="hold"/>
                                        <p:tgtEl>
                                          <p:spTgt spid="24"/>
                                        </p:tgtEl>
                                        <p:attrNameLst>
                                          <p:attrName>style.rotation</p:attrName>
                                        </p:attrNameLst>
                                      </p:cBhvr>
                                      <p:tavLst>
                                        <p:tav tm="0">
                                          <p:val>
                                            <p:fltVal val="-90"/>
                                          </p:val>
                                        </p:tav>
                                        <p:tav tm="100000">
                                          <p:val>
                                            <p:fltVal val="0"/>
                                          </p:val>
                                        </p:tav>
                                      </p:tavLst>
                                    </p:anim>
                                    <p:anim calcmode="lin" valueType="num">
                                      <p:cBhvr>
                                        <p:cTn id="9" dur="800" decel="100000" fill="hold"/>
                                        <p:tgtEl>
                                          <p:spTgt spid="24"/>
                                        </p:tgtEl>
                                        <p:attrNameLst>
                                          <p:attrName>ppt_x</p:attrName>
                                        </p:attrNameLst>
                                      </p:cBhvr>
                                      <p:tavLst>
                                        <p:tav tm="0">
                                          <p:val>
                                            <p:strVal val="#ppt_x+0.4"/>
                                          </p:val>
                                        </p:tav>
                                        <p:tav tm="100000">
                                          <p:val>
                                            <p:strVal val="#ppt_x-0.05"/>
                                          </p:val>
                                        </p:tav>
                                      </p:tavLst>
                                    </p:anim>
                                    <p:anim calcmode="lin" valueType="num">
                                      <p:cBhvr>
                                        <p:cTn id="10" dur="800" decel="100000" fill="hold"/>
                                        <p:tgtEl>
                                          <p:spTgt spid="2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p:tgtEl>
                                          <p:spTgt spid="45"/>
                                        </p:tgtEl>
                                        <p:attrNameLst>
                                          <p:attrName>ppt_y</p:attrName>
                                        </p:attrNameLst>
                                      </p:cBhvr>
                                      <p:tavLst>
                                        <p:tav tm="0">
                                          <p:val>
                                            <p:strVal val="#ppt_y+#ppt_h*1.125000"/>
                                          </p:val>
                                        </p:tav>
                                        <p:tav tm="100000">
                                          <p:val>
                                            <p:strVal val="#ppt_y"/>
                                          </p:val>
                                        </p:tav>
                                      </p:tavLst>
                                    </p:anim>
                                    <p:animEffect transition="in" filter="wipe(up)">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500"/>
                                        <p:tgtEl>
                                          <p:spTgt spid="29"/>
                                        </p:tgtEl>
                                      </p:cBhvr>
                                    </p:animEffect>
                                  </p:childTnLst>
                                </p:cTn>
                              </p:par>
                            </p:childTnLst>
                          </p:cTn>
                        </p:par>
                        <p:par>
                          <p:cTn id="24" fill="hold">
                            <p:stCondLst>
                              <p:cond delay="500"/>
                            </p:stCondLst>
                            <p:childTnLst>
                              <p:par>
                                <p:cTn id="25" presetID="21" presetClass="entr" presetSubtype="1"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heel(1)">
                                      <p:cBhvr>
                                        <p:cTn id="27" dur="2000"/>
                                        <p:tgtEl>
                                          <p:spTgt spid="32"/>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18" presetClass="entr" presetSubtype="9"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strips(upLeft)">
                                      <p:cBhvr>
                                        <p:cTn id="32" dur="500"/>
                                        <p:tgtEl>
                                          <p:spTgt spid="37"/>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18" presetClass="exit" presetSubtype="9" fill="hold" nodeType="clickEffect">
                                  <p:stCondLst>
                                    <p:cond delay="0"/>
                                  </p:stCondLst>
                                  <p:childTnLst>
                                    <p:animEffect transition="out" filter="strips(upLeft)">
                                      <p:cBhvr>
                                        <p:cTn id="36" dur="500"/>
                                        <p:tgtEl>
                                          <p:spTgt spid="37"/>
                                        </p:tgtEl>
                                      </p:cBhvr>
                                    </p:animEffect>
                                    <p:set>
                                      <p:cBhvr>
                                        <p:cTn id="37" dur="1" fill="hold">
                                          <p:stCondLst>
                                            <p:cond delay="499"/>
                                          </p:stCondLst>
                                        </p:cTn>
                                        <p:tgtEl>
                                          <p:spTgt spid="37"/>
                                        </p:tgtEl>
                                        <p:attrNameLst>
                                          <p:attrName>style.visibility</p:attrName>
                                        </p:attrNameLst>
                                      </p:cBhvr>
                                      <p:to>
                                        <p:strVal val="hidden"/>
                                      </p:to>
                                    </p:set>
                                  </p:childTnLst>
                                </p:cTn>
                              </p:par>
                            </p:childTnLst>
                          </p:cTn>
                        </p:par>
                        <p:par>
                          <p:cTn id="38" fill="hold">
                            <p:stCondLst>
                              <p:cond delay="500"/>
                            </p:stCondLst>
                            <p:childTnLst>
                              <p:par>
                                <p:cTn id="39" presetID="1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p:tgtEl>
                                          <p:spTgt spid="48"/>
                                        </p:tgtEl>
                                        <p:attrNameLst>
                                          <p:attrName>ppt_y</p:attrName>
                                        </p:attrNameLst>
                                      </p:cBhvr>
                                      <p:tavLst>
                                        <p:tav tm="0">
                                          <p:val>
                                            <p:strVal val="#ppt_y+#ppt_h*1.125000"/>
                                          </p:val>
                                        </p:tav>
                                        <p:tav tm="100000">
                                          <p:val>
                                            <p:strVal val="#ppt_y"/>
                                          </p:val>
                                        </p:tav>
                                      </p:tavLst>
                                    </p:anim>
                                    <p:animEffect transition="in" filter="wipe(up)">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dissolve">
                                      <p:cBhvr>
                                        <p:cTn id="47" dur="500"/>
                                        <p:tgtEl>
                                          <p:spTgt spid="40"/>
                                        </p:tgtEl>
                                      </p:cBhvr>
                                    </p:animEffect>
                                  </p:childTnLst>
                                </p:cTn>
                              </p:par>
                            </p:childTnLst>
                          </p:cTn>
                        </p:par>
                        <p:par>
                          <p:cTn id="48" fill="hold">
                            <p:stCondLst>
                              <p:cond delay="500"/>
                            </p:stCondLst>
                            <p:childTnLst>
                              <p:par>
                                <p:cTn id="49" presetID="21" presetClass="entr" presetSubtype="1"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heel(1)">
                                      <p:cBhvr>
                                        <p:cTn id="51" dur="2000"/>
                                        <p:tgtEl>
                                          <p:spTgt spid="41"/>
                                        </p:tgtEl>
                                      </p:cBhvr>
                                    </p:animEffect>
                                  </p:childTnLst>
                                  <p:subTnLst>
                                    <p:audio>
                                      <p:cMediaNode>
                                        <p:cTn display="0" masterRel="sameClick">
                                          <p:stCondLst>
                                            <p:cond evt="begin" delay="0">
                                              <p:tn val="49"/>
                                            </p:cond>
                                          </p:stCondLst>
                                          <p:endCondLst>
                                            <p:cond evt="onStopAudio" delay="0">
                                              <p:tgtEl>
                                                <p:sldTgt/>
                                              </p:tgtEl>
                                            </p:cond>
                                          </p:endCondLst>
                                        </p:cTn>
                                        <p:tgtEl>
                                          <p:sndTgt r:embed="rId2" name="chimes.wav"/>
                                        </p:tgtEl>
                                      </p:cMediaNode>
                                    </p:audio>
                                  </p:subTnLst>
                                </p:cTn>
                              </p:par>
                            </p:childTnLst>
                          </p:cTn>
                        </p:par>
                      </p:childTnLst>
                    </p:cTn>
                  </p:par>
                  <p:par>
                    <p:cTn id="52" fill="hold">
                      <p:stCondLst>
                        <p:cond delay="indefinite"/>
                      </p:stCondLst>
                      <p:childTnLst>
                        <p:par>
                          <p:cTn id="53" fill="hold">
                            <p:stCondLst>
                              <p:cond delay="0"/>
                            </p:stCondLst>
                            <p:childTnLst>
                              <p:par>
                                <p:cTn id="54" presetID="18" presetClass="entr" presetSubtype="12" fill="hold"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strips(downLeft)">
                                      <p:cBhvr>
                                        <p:cTn id="56" dur="500"/>
                                        <p:tgtEl>
                                          <p:spTgt spid="42"/>
                                        </p:tgtEl>
                                      </p:cBhvr>
                                    </p:animEffect>
                                  </p:childTnLst>
                                  <p:subTnLst>
                                    <p:audio>
                                      <p:cMediaNode>
                                        <p:cTn display="0" masterRel="sameClick">
                                          <p:stCondLst>
                                            <p:cond evt="begin" delay="0">
                                              <p:tn val="54"/>
                                            </p:cond>
                                          </p:stCondLst>
                                          <p:endCondLst>
                                            <p:cond evt="onStopAudio" delay="0">
                                              <p:tgtEl>
                                                <p:sldTgt/>
                                              </p:tgtEl>
                                            </p:cond>
                                          </p:endCondLst>
                                        </p:cTn>
                                        <p:tgtEl>
                                          <p:sndTgt r:embed="rId3" name="camera.wav"/>
                                        </p:tgtEl>
                                      </p:cMediaNode>
                                    </p:audio>
                                  </p:subTnLst>
                                </p:cTn>
                              </p:par>
                            </p:childTnLst>
                          </p:cTn>
                        </p:par>
                      </p:childTnLst>
                    </p:cTn>
                  </p:par>
                  <p:par>
                    <p:cTn id="57" fill="hold">
                      <p:stCondLst>
                        <p:cond delay="indefinite"/>
                      </p:stCondLst>
                      <p:childTnLst>
                        <p:par>
                          <p:cTn id="58" fill="hold">
                            <p:stCondLst>
                              <p:cond delay="0"/>
                            </p:stCondLst>
                            <p:childTnLst>
                              <p:par>
                                <p:cTn id="59" presetID="18" presetClass="exit" presetSubtype="12" fill="hold" nodeType="clickEffect">
                                  <p:stCondLst>
                                    <p:cond delay="0"/>
                                  </p:stCondLst>
                                  <p:childTnLst>
                                    <p:animEffect transition="out" filter="strips(downLeft)">
                                      <p:cBhvr>
                                        <p:cTn id="60" dur="500"/>
                                        <p:tgtEl>
                                          <p:spTgt spid="42"/>
                                        </p:tgtEl>
                                      </p:cBhvr>
                                    </p:animEffect>
                                    <p:set>
                                      <p:cBhvr>
                                        <p:cTn id="61"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a:grpSpLocks/>
          </p:cNvGrpSpPr>
          <p:nvPr/>
        </p:nvGrpSpPr>
        <p:grpSpPr bwMode="auto">
          <a:xfrm>
            <a:off x="34925" y="92075"/>
            <a:ext cx="7632700" cy="461963"/>
            <a:chOff x="34925" y="92075"/>
            <a:chExt cx="7632700" cy="461665"/>
          </a:xfrm>
        </p:grpSpPr>
        <p:sp>
          <p:nvSpPr>
            <p:cNvPr id="1844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4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18435" name="Group 2"/>
          <p:cNvGrpSpPr>
            <a:grpSpLocks/>
          </p:cNvGrpSpPr>
          <p:nvPr/>
        </p:nvGrpSpPr>
        <p:grpSpPr bwMode="auto">
          <a:xfrm>
            <a:off x="107950" y="620713"/>
            <a:ext cx="4633913" cy="496887"/>
            <a:chOff x="68" y="391"/>
            <a:chExt cx="2919" cy="313"/>
          </a:xfrm>
        </p:grpSpPr>
        <p:sp>
          <p:nvSpPr>
            <p:cNvPr id="1844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1844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8" name="Group 2"/>
          <p:cNvGrpSpPr>
            <a:grpSpLocks/>
          </p:cNvGrpSpPr>
          <p:nvPr/>
        </p:nvGrpSpPr>
        <p:grpSpPr bwMode="auto">
          <a:xfrm>
            <a:off x="250825" y="1196975"/>
            <a:ext cx="3744913" cy="496888"/>
            <a:chOff x="158" y="754"/>
            <a:chExt cx="2359" cy="313"/>
          </a:xfrm>
        </p:grpSpPr>
        <p:sp>
          <p:nvSpPr>
            <p:cNvPr id="18441"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定长顺序串的类型定义</a:t>
              </a:r>
            </a:p>
          </p:txBody>
        </p:sp>
        <p:sp>
          <p:nvSpPr>
            <p:cNvPr id="18442"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2052638" y="2636838"/>
            <a:ext cx="5040312" cy="3695700"/>
            <a:chOff x="1202" y="1661"/>
            <a:chExt cx="3175" cy="2328"/>
          </a:xfrm>
        </p:grpSpPr>
        <p:pic>
          <p:nvPicPr>
            <p:cNvPr id="16" name="Picture 6"/>
            <p:cNvPicPr>
              <a:picLocks noChangeAspect="1" noChangeArrowheads="1"/>
            </p:cNvPicPr>
            <p:nvPr/>
          </p:nvPicPr>
          <p:blipFill>
            <a:blip r:embed="rId2">
              <a:clrChange>
                <a:clrFrom>
                  <a:srgbClr val="FF00FF"/>
                </a:clrFrom>
                <a:clrTo>
                  <a:srgbClr val="FF00FF">
                    <a:alpha val="0"/>
                  </a:srgbClr>
                </a:clrTo>
              </a:clrChange>
              <a:extLst>
                <a:ext uri="{28A0092B-C50C-407E-A947-70E740481C1C}">
                  <a14:useLocalDpi xmlns:a14="http://schemas.microsoft.com/office/drawing/2010/main" val="0"/>
                </a:ext>
              </a:extLst>
            </a:blip>
            <a:srcRect/>
            <a:stretch>
              <a:fillRect/>
            </a:stretch>
          </p:blipFill>
          <p:spPr bwMode="auto">
            <a:xfrm>
              <a:off x="1202" y="1661"/>
              <a:ext cx="3175"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7"/>
            <p:cNvSpPr txBox="1">
              <a:spLocks noChangeArrowheads="1"/>
            </p:cNvSpPr>
            <p:nvPr/>
          </p:nvSpPr>
          <p:spPr bwMode="auto">
            <a:xfrm>
              <a:off x="1565" y="2283"/>
              <a:ext cx="2313" cy="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defRPr/>
              </a:pPr>
              <a:r>
                <a:rPr lang="en-US" altLang="zh-CN" sz="1900" b="1" dirty="0" smtClean="0">
                  <a:solidFill>
                    <a:srgbClr val="3333FF"/>
                  </a:solidFill>
                  <a:latin typeface="+mn-lt"/>
                  <a:ea typeface="楷体" panose="02010609060101010101" pitchFamily="49" charset="-122"/>
                </a:rPr>
                <a:t>        </a:t>
              </a:r>
              <a:r>
                <a:rPr lang="zh-CN" altLang="en-US" b="1" dirty="0" smtClean="0">
                  <a:solidFill>
                    <a:srgbClr val="3333FF"/>
                  </a:solidFill>
                  <a:latin typeface="+mn-lt"/>
                  <a:ea typeface="楷体" panose="02010609060101010101" pitchFamily="49" charset="-122"/>
                </a:rPr>
                <a:t>进行串操作时，若其长度超过预定义大小则超过部分将被舍去，称为“截断”。因此定长顺序串难以适应诸如插入、连接、替换等操作。</a:t>
              </a:r>
              <a:r>
                <a:rPr lang="zh-CN" altLang="en-US" dirty="0" smtClean="0">
                  <a:solidFill>
                    <a:srgbClr val="3333FF"/>
                  </a:solidFill>
                  <a:latin typeface="+mn-lt"/>
                  <a:ea typeface="楷体" panose="02010609060101010101" pitchFamily="49" charset="-122"/>
                </a:rPr>
                <a:t> </a:t>
              </a:r>
            </a:p>
          </p:txBody>
        </p:sp>
      </p:grpSp>
      <p:sp>
        <p:nvSpPr>
          <p:cNvPr id="18" name="Text Box 15"/>
          <p:cNvSpPr txBox="1">
            <a:spLocks noChangeArrowheads="1"/>
          </p:cNvSpPr>
          <p:nvPr/>
        </p:nvSpPr>
        <p:spPr bwMode="auto">
          <a:xfrm>
            <a:off x="323850" y="1844675"/>
            <a:ext cx="8736013"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STRING_SIZE  255			  // </a:t>
            </a:r>
            <a:r>
              <a:rPr lang="zh-CN" altLang="en-US" sz="1600" b="1">
                <a:latin typeface="Courier New" panose="02070309020205020404" pitchFamily="49" charset="0"/>
                <a:ea typeface="仿宋" panose="02010609060101010101" pitchFamily="49" charset="-122"/>
                <a:cs typeface="Courier New" panose="02070309020205020404" pitchFamily="49" charset="0"/>
              </a:rPr>
              <a:t>可在</a:t>
            </a:r>
            <a:r>
              <a:rPr lang="en-US" altLang="zh-CN" sz="1600" b="1">
                <a:latin typeface="Courier New" panose="02070309020205020404" pitchFamily="49" charset="0"/>
                <a:ea typeface="仿宋" panose="02010609060101010101" pitchFamily="49" charset="-122"/>
                <a:cs typeface="Courier New" panose="02070309020205020404" pitchFamily="49" charset="0"/>
              </a:rPr>
              <a:t>255</a:t>
            </a:r>
            <a:r>
              <a:rPr lang="zh-CN" altLang="en-US" sz="1600" b="1">
                <a:latin typeface="Courier New" panose="02070309020205020404" pitchFamily="49" charset="0"/>
                <a:ea typeface="仿宋" panose="02010609060101010101" pitchFamily="49" charset="-122"/>
                <a:cs typeface="Courier New" panose="02070309020205020404" pitchFamily="49" charset="0"/>
              </a:rPr>
              <a:t>内定义最大串长</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unsigned char SString[STRING_SIZE+1];  // 0</a:t>
            </a:r>
            <a:r>
              <a:rPr lang="zh-CN" altLang="en-US" sz="1600" b="1">
                <a:latin typeface="Courier New" panose="02070309020205020404" pitchFamily="49" charset="0"/>
                <a:ea typeface="仿宋" panose="02010609060101010101" pitchFamily="49" charset="-122"/>
                <a:cs typeface="Courier New" panose="02070309020205020404" pitchFamily="49" charset="0"/>
              </a:rPr>
              <a:t>号单元存放串的实际长度</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1788" y="5338763"/>
            <a:ext cx="71755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Right)">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
          <p:cNvGrpSpPr>
            <a:grpSpLocks/>
          </p:cNvGrpSpPr>
          <p:nvPr/>
        </p:nvGrpSpPr>
        <p:grpSpPr bwMode="auto">
          <a:xfrm>
            <a:off x="34925" y="92075"/>
            <a:ext cx="7632700" cy="461963"/>
            <a:chOff x="34925" y="92075"/>
            <a:chExt cx="7632700" cy="461665"/>
          </a:xfrm>
        </p:grpSpPr>
        <p:sp>
          <p:nvSpPr>
            <p:cNvPr id="1947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73"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19459" name="Group 2"/>
          <p:cNvGrpSpPr>
            <a:grpSpLocks/>
          </p:cNvGrpSpPr>
          <p:nvPr/>
        </p:nvGrpSpPr>
        <p:grpSpPr bwMode="auto">
          <a:xfrm>
            <a:off x="107950" y="620713"/>
            <a:ext cx="4633913" cy="496887"/>
            <a:chOff x="68" y="391"/>
            <a:chExt cx="2919" cy="313"/>
          </a:xfrm>
        </p:grpSpPr>
        <p:sp>
          <p:nvSpPr>
            <p:cNvPr id="19470"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1947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2"/>
          <p:cNvGrpSpPr>
            <a:grpSpLocks/>
          </p:cNvGrpSpPr>
          <p:nvPr/>
        </p:nvGrpSpPr>
        <p:grpSpPr bwMode="auto">
          <a:xfrm>
            <a:off x="250825" y="1196975"/>
            <a:ext cx="3744913" cy="496888"/>
            <a:chOff x="158" y="754"/>
            <a:chExt cx="2359" cy="313"/>
          </a:xfrm>
        </p:grpSpPr>
        <p:sp>
          <p:nvSpPr>
            <p:cNvPr id="19468"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19469"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nvGrpSpPr>
          <p:cNvPr id="21" name="Group 8"/>
          <p:cNvGrpSpPr>
            <a:grpSpLocks/>
          </p:cNvGrpSpPr>
          <p:nvPr/>
        </p:nvGrpSpPr>
        <p:grpSpPr bwMode="auto">
          <a:xfrm>
            <a:off x="7669213" y="620713"/>
            <a:ext cx="1295400" cy="1079500"/>
            <a:chOff x="4831" y="391"/>
            <a:chExt cx="816" cy="773"/>
          </a:xfrm>
        </p:grpSpPr>
        <p:sp>
          <p:nvSpPr>
            <p:cNvPr id="19464"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65"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9466"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6"/>
          <p:cNvSpPr txBox="1">
            <a:spLocks noChangeArrowheads="1"/>
          </p:cNvSpPr>
          <p:nvPr/>
        </p:nvSpPr>
        <p:spPr bwMode="auto">
          <a:xfrm>
            <a:off x="179388" y="1773238"/>
            <a:ext cx="8880475" cy="2677656"/>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计算存放在字符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数组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的串常量</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长度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判断串常量长度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，则置</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空串</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&lt;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定长顺序串空间，则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的字符赋值给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&gt;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定长顺序串空间，则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部分</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字符赋值给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，发生截断。</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800" decel="100000"/>
                                        <p:tgtEl>
                                          <p:spTgt spid="20"/>
                                        </p:tgtEl>
                                      </p:cBhvr>
                                    </p:animEffect>
                                    <p:anim calcmode="lin" valueType="num">
                                      <p:cBhvr>
                                        <p:cTn id="13" dur="800" decel="100000" fill="hold"/>
                                        <p:tgtEl>
                                          <p:spTgt spid="20"/>
                                        </p:tgtEl>
                                        <p:attrNameLst>
                                          <p:attrName>style.rotation</p:attrName>
                                        </p:attrNameLst>
                                      </p:cBhvr>
                                      <p:tavLst>
                                        <p:tav tm="0">
                                          <p:val>
                                            <p:fltVal val="-90"/>
                                          </p:val>
                                        </p:tav>
                                        <p:tav tm="100000">
                                          <p:val>
                                            <p:fltVal val="0"/>
                                          </p:val>
                                        </p:tav>
                                      </p:tavLst>
                                    </p:anim>
                                    <p:anim calcmode="lin" valueType="num">
                                      <p:cBhvr>
                                        <p:cTn id="14" dur="800" decel="100000" fill="hold"/>
                                        <p:tgtEl>
                                          <p:spTgt spid="20"/>
                                        </p:tgtEl>
                                        <p:attrNameLst>
                                          <p:attrName>ppt_x</p:attrName>
                                        </p:attrNameLst>
                                      </p:cBhvr>
                                      <p:tavLst>
                                        <p:tav tm="0">
                                          <p:val>
                                            <p:strVal val="#ppt_x+0.4"/>
                                          </p:val>
                                        </p:tav>
                                        <p:tav tm="100000">
                                          <p:val>
                                            <p:strVal val="#ppt_x-0.05"/>
                                          </p:val>
                                        </p:tav>
                                      </p:tavLst>
                                    </p:anim>
                                    <p:anim calcmode="lin" valueType="num">
                                      <p:cBhvr>
                                        <p:cTn id="15" dur="800" decel="100000" fill="hold"/>
                                        <p:tgtEl>
                                          <p:spTgt spid="20"/>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290">
                                          <p:stCondLst>
                                            <p:cond delay="0"/>
                                          </p:stCondLst>
                                        </p:cTn>
                                        <p:tgtEl>
                                          <p:spTgt spid="21"/>
                                        </p:tgtEl>
                                      </p:cBhvr>
                                    </p:animEffect>
                                    <p:anim calcmode="lin" valueType="num">
                                      <p:cBhvr>
                                        <p:cTn id="23"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8" dur="13">
                                          <p:stCondLst>
                                            <p:cond delay="325"/>
                                          </p:stCondLst>
                                        </p:cTn>
                                        <p:tgtEl>
                                          <p:spTgt spid="21"/>
                                        </p:tgtEl>
                                      </p:cBhvr>
                                      <p:to x="100000" y="60000"/>
                                    </p:animScale>
                                    <p:animScale>
                                      <p:cBhvr>
                                        <p:cTn id="29" dur="83" decel="50000">
                                          <p:stCondLst>
                                            <p:cond delay="338"/>
                                          </p:stCondLst>
                                        </p:cTn>
                                        <p:tgtEl>
                                          <p:spTgt spid="21"/>
                                        </p:tgtEl>
                                      </p:cBhvr>
                                      <p:to x="100000" y="100000"/>
                                    </p:animScale>
                                    <p:animScale>
                                      <p:cBhvr>
                                        <p:cTn id="30" dur="13">
                                          <p:stCondLst>
                                            <p:cond delay="656"/>
                                          </p:stCondLst>
                                        </p:cTn>
                                        <p:tgtEl>
                                          <p:spTgt spid="21"/>
                                        </p:tgtEl>
                                      </p:cBhvr>
                                      <p:to x="100000" y="80000"/>
                                    </p:animScale>
                                    <p:animScale>
                                      <p:cBhvr>
                                        <p:cTn id="31" dur="83" decel="50000">
                                          <p:stCondLst>
                                            <p:cond delay="669"/>
                                          </p:stCondLst>
                                        </p:cTn>
                                        <p:tgtEl>
                                          <p:spTgt spid="21"/>
                                        </p:tgtEl>
                                      </p:cBhvr>
                                      <p:to x="100000" y="100000"/>
                                    </p:animScale>
                                    <p:animScale>
                                      <p:cBhvr>
                                        <p:cTn id="32" dur="13">
                                          <p:stCondLst>
                                            <p:cond delay="821"/>
                                          </p:stCondLst>
                                        </p:cTn>
                                        <p:tgtEl>
                                          <p:spTgt spid="21"/>
                                        </p:tgtEl>
                                      </p:cBhvr>
                                      <p:to x="100000" y="90000"/>
                                    </p:animScale>
                                    <p:animScale>
                                      <p:cBhvr>
                                        <p:cTn id="33" dur="83" decel="50000">
                                          <p:stCondLst>
                                            <p:cond delay="834"/>
                                          </p:stCondLst>
                                        </p:cTn>
                                        <p:tgtEl>
                                          <p:spTgt spid="21"/>
                                        </p:tgtEl>
                                      </p:cBhvr>
                                      <p:to x="100000" y="100000"/>
                                    </p:animScale>
                                    <p:animScale>
                                      <p:cBhvr>
                                        <p:cTn id="34" dur="13">
                                          <p:stCondLst>
                                            <p:cond delay="904"/>
                                          </p:stCondLst>
                                        </p:cTn>
                                        <p:tgtEl>
                                          <p:spTgt spid="21"/>
                                        </p:tgtEl>
                                      </p:cBhvr>
                                      <p:to x="100000" y="95000"/>
                                    </p:animScale>
                                    <p:animScale>
                                      <p:cBhvr>
                                        <p:cTn id="35" dur="83" decel="50000">
                                          <p:stCondLst>
                                            <p:cond delay="917"/>
                                          </p:stCondLst>
                                        </p:cTn>
                                        <p:tgtEl>
                                          <p:spTgt spid="21"/>
                                        </p:tgtEl>
                                      </p:cBhvr>
                                      <p:to x="100000" y="100000"/>
                                    </p:animScale>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slide(fromBottom)">
                                      <p:cBhvr>
                                        <p:cTn id="40" dur="500"/>
                                        <p:tgtEl>
                                          <p:spTgt spid="26">
                                            <p:txEl>
                                              <p:pRg st="0" end="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6">
                                            <p:txEl>
                                              <p:pRg st="1" end="1"/>
                                            </p:txEl>
                                          </p:spTgt>
                                        </p:tgtEl>
                                        <p:attrNameLst>
                                          <p:attrName>style.visibility</p:attrName>
                                        </p:attrNameLst>
                                      </p:cBhvr>
                                      <p:to>
                                        <p:strVal val="visible"/>
                                      </p:to>
                                    </p:set>
                                    <p:animEffect transition="in" filter="slide(fromBottom)">
                                      <p:cBhvr>
                                        <p:cTn id="45" dur="500"/>
                                        <p:tgtEl>
                                          <p:spTgt spid="26">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6">
                                            <p:txEl>
                                              <p:pRg st="2" end="2"/>
                                            </p:txEl>
                                          </p:spTgt>
                                        </p:tgtEl>
                                        <p:attrNameLst>
                                          <p:attrName>style.visibility</p:attrName>
                                        </p:attrNameLst>
                                      </p:cBhvr>
                                      <p:to>
                                        <p:strVal val="visible"/>
                                      </p:to>
                                    </p:set>
                                    <p:animEffect transition="in" filter="slide(fromBottom)">
                                      <p:cBhvr>
                                        <p:cTn id="50" dur="500"/>
                                        <p:tgtEl>
                                          <p:spTgt spid="26">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6">
                                            <p:txEl>
                                              <p:pRg st="3" end="3"/>
                                            </p:txEl>
                                          </p:spTgt>
                                        </p:tgtEl>
                                        <p:attrNameLst>
                                          <p:attrName>style.visibility</p:attrName>
                                        </p:attrNameLst>
                                      </p:cBhvr>
                                      <p:to>
                                        <p:strVal val="visible"/>
                                      </p:to>
                                    </p:set>
                                    <p:animEffect transition="in" filter="slide(fromBottom)">
                                      <p:cBhvr>
                                        <p:cTn id="55" dur="500"/>
                                        <p:tgtEl>
                                          <p:spTgt spid="26">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26">
                                            <p:txEl>
                                              <p:pRg st="4" end="4"/>
                                            </p:txEl>
                                          </p:spTgt>
                                        </p:tgtEl>
                                        <p:attrNameLst>
                                          <p:attrName>style.visibility</p:attrName>
                                        </p:attrNameLst>
                                      </p:cBhvr>
                                      <p:to>
                                        <p:strVal val="visible"/>
                                      </p:to>
                                    </p:set>
                                    <p:animEffect transition="in" filter="slide(fromBottom)">
                                      <p:cBhvr>
                                        <p:cTn id="60" dur="500"/>
                                        <p:tgtEl>
                                          <p:spTgt spid="2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2"/>
          <p:cNvGrpSpPr>
            <a:grpSpLocks/>
          </p:cNvGrpSpPr>
          <p:nvPr/>
        </p:nvGrpSpPr>
        <p:grpSpPr bwMode="auto">
          <a:xfrm>
            <a:off x="34925" y="92075"/>
            <a:ext cx="7662863" cy="1601788"/>
            <a:chOff x="34925" y="92075"/>
            <a:chExt cx="7662335" cy="1601788"/>
          </a:xfrm>
        </p:grpSpPr>
        <p:grpSp>
          <p:nvGrpSpPr>
            <p:cNvPr id="20489" name="组合 1"/>
            <p:cNvGrpSpPr>
              <a:grpSpLocks/>
            </p:cNvGrpSpPr>
            <p:nvPr/>
          </p:nvGrpSpPr>
          <p:grpSpPr bwMode="auto">
            <a:xfrm>
              <a:off x="34925" y="92075"/>
              <a:ext cx="7632700" cy="461665"/>
              <a:chOff x="34925" y="92075"/>
              <a:chExt cx="7632700" cy="461665"/>
            </a:xfrm>
          </p:grpSpPr>
          <p:sp>
            <p:nvSpPr>
              <p:cNvPr id="2049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049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0490" name="Group 2"/>
            <p:cNvGrpSpPr>
              <a:grpSpLocks/>
            </p:cNvGrpSpPr>
            <p:nvPr/>
          </p:nvGrpSpPr>
          <p:grpSpPr bwMode="auto">
            <a:xfrm>
              <a:off x="107950" y="620713"/>
              <a:ext cx="4633913" cy="496887"/>
              <a:chOff x="68" y="391"/>
              <a:chExt cx="2919" cy="313"/>
            </a:xfrm>
          </p:grpSpPr>
          <p:sp>
            <p:nvSpPr>
              <p:cNvPr id="2049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049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0491" name="Group 2"/>
            <p:cNvGrpSpPr>
              <a:grpSpLocks/>
            </p:cNvGrpSpPr>
            <p:nvPr/>
          </p:nvGrpSpPr>
          <p:grpSpPr bwMode="auto">
            <a:xfrm>
              <a:off x="250825" y="1196975"/>
              <a:ext cx="3744913" cy="496888"/>
              <a:chOff x="158" y="754"/>
              <a:chExt cx="2359" cy="313"/>
            </a:xfrm>
          </p:grpSpPr>
          <p:sp>
            <p:nvSpPr>
              <p:cNvPr id="20493"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0494"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492"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sp>
        <p:nvSpPr>
          <p:cNvPr id="27" name="Text Box 21"/>
          <p:cNvSpPr txBox="1">
            <a:spLocks noChangeArrowheads="1"/>
          </p:cNvSpPr>
          <p:nvPr/>
        </p:nvSpPr>
        <p:spPr bwMode="auto">
          <a:xfrm>
            <a:off x="323850" y="1844675"/>
            <a:ext cx="8820150"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StrAssign_SS(SString &amp;S,char chars[])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将串常量</a:t>
            </a:r>
            <a:r>
              <a:rPr lang="en-US" altLang="zh-CN" sz="1600" b="1">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a:latin typeface="Courier New" panose="02070309020205020404" pitchFamily="49" charset="0"/>
                <a:ea typeface="仿宋" panose="02010609060101010101" pitchFamily="49" charset="-122"/>
                <a:cs typeface="Courier New" panose="02070309020205020404" pitchFamily="49" charset="0"/>
              </a:rPr>
              <a:t>赋值给定长顺序串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a:latin typeface="Courier New" panose="02070309020205020404" pitchFamily="49" charset="0"/>
                <a:ea typeface="仿宋" panose="02010609060101010101" pitchFamily="49" charset="-122"/>
                <a:cs typeface="Courier New" panose="02070309020205020404" pitchFamily="49" charset="0"/>
              </a:rPr>
              <a:t>长度大于给定空间则给出“截断赋值”信息</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chars_len=0;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while(chars[i]!='\0') {		// </a:t>
            </a:r>
            <a:r>
              <a:rPr lang="zh-CN" altLang="en-US" sz="1600" b="1">
                <a:latin typeface="Courier New" panose="02070309020205020404" pitchFamily="49" charset="0"/>
                <a:ea typeface="仿宋" panose="02010609060101010101" pitchFamily="49" charset="-122"/>
                <a:cs typeface="Courier New" panose="02070309020205020404" pitchFamily="49" charset="0"/>
              </a:rPr>
              <a:t>求</a:t>
            </a:r>
            <a:r>
              <a:rPr lang="en-US" altLang="zh-CN" sz="1600" b="1">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a:latin typeface="Courier New" panose="02070309020205020404" pitchFamily="49" charset="0"/>
                <a:ea typeface="仿宋" panose="02010609060101010101" pitchFamily="49" charset="-122"/>
                <a:cs typeface="Courier New" panose="02070309020205020404" pitchFamily="49" charset="0"/>
              </a:rPr>
              <a:t>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++chars_len;</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p:txBody>
      </p:sp>
      <p:grpSp>
        <p:nvGrpSpPr>
          <p:cNvPr id="28" name="Group 4"/>
          <p:cNvGrpSpPr>
            <a:grpSpLocks/>
          </p:cNvGrpSpPr>
          <p:nvPr/>
        </p:nvGrpSpPr>
        <p:grpSpPr bwMode="auto">
          <a:xfrm>
            <a:off x="7659688" y="692150"/>
            <a:ext cx="1304925" cy="1008063"/>
            <a:chOff x="4825" y="1253"/>
            <a:chExt cx="822" cy="726"/>
          </a:xfrm>
        </p:grpSpPr>
        <p:sp>
          <p:nvSpPr>
            <p:cNvPr id="2048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048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048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290">
                                          <p:stCondLst>
                                            <p:cond delay="0"/>
                                          </p:stCondLst>
                                        </p:cTn>
                                        <p:tgtEl>
                                          <p:spTgt spid="28"/>
                                        </p:tgtEl>
                                      </p:cBhvr>
                                    </p:animEffect>
                                    <p:anim calcmode="lin" valueType="num">
                                      <p:cBhvr>
                                        <p:cTn id="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3" dur="13">
                                          <p:stCondLst>
                                            <p:cond delay="325"/>
                                          </p:stCondLst>
                                        </p:cTn>
                                        <p:tgtEl>
                                          <p:spTgt spid="28"/>
                                        </p:tgtEl>
                                      </p:cBhvr>
                                      <p:to x="100000" y="60000"/>
                                    </p:animScale>
                                    <p:animScale>
                                      <p:cBhvr>
                                        <p:cTn id="14" dur="83" decel="50000">
                                          <p:stCondLst>
                                            <p:cond delay="338"/>
                                          </p:stCondLst>
                                        </p:cTn>
                                        <p:tgtEl>
                                          <p:spTgt spid="28"/>
                                        </p:tgtEl>
                                      </p:cBhvr>
                                      <p:to x="100000" y="100000"/>
                                    </p:animScale>
                                    <p:animScale>
                                      <p:cBhvr>
                                        <p:cTn id="15" dur="13">
                                          <p:stCondLst>
                                            <p:cond delay="656"/>
                                          </p:stCondLst>
                                        </p:cTn>
                                        <p:tgtEl>
                                          <p:spTgt spid="28"/>
                                        </p:tgtEl>
                                      </p:cBhvr>
                                      <p:to x="100000" y="80000"/>
                                    </p:animScale>
                                    <p:animScale>
                                      <p:cBhvr>
                                        <p:cTn id="16" dur="83" decel="50000">
                                          <p:stCondLst>
                                            <p:cond delay="669"/>
                                          </p:stCondLst>
                                        </p:cTn>
                                        <p:tgtEl>
                                          <p:spTgt spid="28"/>
                                        </p:tgtEl>
                                      </p:cBhvr>
                                      <p:to x="100000" y="100000"/>
                                    </p:animScale>
                                    <p:animScale>
                                      <p:cBhvr>
                                        <p:cTn id="17" dur="13">
                                          <p:stCondLst>
                                            <p:cond delay="821"/>
                                          </p:stCondLst>
                                        </p:cTn>
                                        <p:tgtEl>
                                          <p:spTgt spid="28"/>
                                        </p:tgtEl>
                                      </p:cBhvr>
                                      <p:to x="100000" y="90000"/>
                                    </p:animScale>
                                    <p:animScale>
                                      <p:cBhvr>
                                        <p:cTn id="18" dur="83" decel="50000">
                                          <p:stCondLst>
                                            <p:cond delay="834"/>
                                          </p:stCondLst>
                                        </p:cTn>
                                        <p:tgtEl>
                                          <p:spTgt spid="28"/>
                                        </p:tgtEl>
                                      </p:cBhvr>
                                      <p:to x="100000" y="100000"/>
                                    </p:animScale>
                                    <p:animScale>
                                      <p:cBhvr>
                                        <p:cTn id="19" dur="13">
                                          <p:stCondLst>
                                            <p:cond delay="904"/>
                                          </p:stCondLst>
                                        </p:cTn>
                                        <p:tgtEl>
                                          <p:spTgt spid="28"/>
                                        </p:tgtEl>
                                      </p:cBhvr>
                                      <p:to x="100000" y="95000"/>
                                    </p:animScale>
                                    <p:animScale>
                                      <p:cBhvr>
                                        <p:cTn id="20" dur="83" decel="50000">
                                          <p:stCondLst>
                                            <p:cond delay="917"/>
                                          </p:stCondLst>
                                        </p:cTn>
                                        <p:tgtEl>
                                          <p:spTgt spid="28"/>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7" name="组合 3"/>
          <p:cNvGrpSpPr>
            <a:grpSpLocks/>
          </p:cNvGrpSpPr>
          <p:nvPr/>
        </p:nvGrpSpPr>
        <p:grpSpPr bwMode="auto">
          <a:xfrm>
            <a:off x="34925" y="92075"/>
            <a:ext cx="8929688" cy="1608138"/>
            <a:chOff x="34925" y="92075"/>
            <a:chExt cx="8929688" cy="1608138"/>
          </a:xfrm>
        </p:grpSpPr>
        <p:grpSp>
          <p:nvGrpSpPr>
            <p:cNvPr id="21508" name="组合 2"/>
            <p:cNvGrpSpPr>
              <a:grpSpLocks/>
            </p:cNvGrpSpPr>
            <p:nvPr/>
          </p:nvGrpSpPr>
          <p:grpSpPr bwMode="auto">
            <a:xfrm>
              <a:off x="34925" y="92075"/>
              <a:ext cx="7662335" cy="1601788"/>
              <a:chOff x="34925" y="92075"/>
              <a:chExt cx="7662335" cy="1601788"/>
            </a:xfrm>
          </p:grpSpPr>
          <p:grpSp>
            <p:nvGrpSpPr>
              <p:cNvPr id="21514" name="组合 1"/>
              <p:cNvGrpSpPr>
                <a:grpSpLocks/>
              </p:cNvGrpSpPr>
              <p:nvPr/>
            </p:nvGrpSpPr>
            <p:grpSpPr bwMode="auto">
              <a:xfrm>
                <a:off x="34925" y="92075"/>
                <a:ext cx="7632700" cy="461665"/>
                <a:chOff x="34925" y="92075"/>
                <a:chExt cx="7632700" cy="461665"/>
              </a:xfrm>
            </p:grpSpPr>
            <p:sp>
              <p:nvSpPr>
                <p:cNvPr id="2152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523"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1515" name="Group 2"/>
              <p:cNvGrpSpPr>
                <a:grpSpLocks/>
              </p:cNvGrpSpPr>
              <p:nvPr/>
            </p:nvGrpSpPr>
            <p:grpSpPr bwMode="auto">
              <a:xfrm>
                <a:off x="107950" y="620713"/>
                <a:ext cx="4633913" cy="496887"/>
                <a:chOff x="68" y="391"/>
                <a:chExt cx="2919" cy="313"/>
              </a:xfrm>
            </p:grpSpPr>
            <p:sp>
              <p:nvSpPr>
                <p:cNvPr id="21520"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152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1516" name="Group 2"/>
              <p:cNvGrpSpPr>
                <a:grpSpLocks/>
              </p:cNvGrpSpPr>
              <p:nvPr/>
            </p:nvGrpSpPr>
            <p:grpSpPr bwMode="auto">
              <a:xfrm>
                <a:off x="250825" y="1196975"/>
                <a:ext cx="3744913" cy="496888"/>
                <a:chOff x="158" y="754"/>
                <a:chExt cx="2359" cy="313"/>
              </a:xfrm>
            </p:grpSpPr>
            <p:sp>
              <p:nvSpPr>
                <p:cNvPr id="21518"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1519"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1517"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grpSp>
          <p:nvGrpSpPr>
            <p:cNvPr id="21509" name="Group 4"/>
            <p:cNvGrpSpPr>
              <a:grpSpLocks/>
            </p:cNvGrpSpPr>
            <p:nvPr/>
          </p:nvGrpSpPr>
          <p:grpSpPr bwMode="auto">
            <a:xfrm>
              <a:off x="7659688" y="692150"/>
              <a:ext cx="1304925" cy="1008063"/>
              <a:chOff x="4825" y="1253"/>
              <a:chExt cx="822" cy="726"/>
            </a:xfrm>
          </p:grpSpPr>
          <p:sp>
            <p:nvSpPr>
              <p:cNvPr id="2151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51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151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0" name="Text Box 21"/>
          <p:cNvSpPr txBox="1">
            <a:spLocks noChangeArrowheads="1"/>
          </p:cNvSpPr>
          <p:nvPr/>
        </p:nvSpPr>
        <p:spPr bwMode="auto">
          <a:xfrm>
            <a:off x="323850" y="1844675"/>
            <a:ext cx="882015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S[0]=0;		      // 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长度为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，生成空串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				      // 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长度非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，生成非空串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j=0;  k=1; </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&gt;STRING_SIZE) { 	      // </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部分字符，发生截断</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while(k&lt;=STRING_SIZE)  S[k++]=chars[</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S[0]=STRING_SIZE; </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cout</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&lt;&lt;"</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串常量长度大于给定空间，赋值发生截断！</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所有字符到</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while(k&lt;=</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S[k++]=chars[</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S[0]=</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StrAssign_SS</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2"/>
          <p:cNvGrpSpPr>
            <a:grpSpLocks/>
          </p:cNvGrpSpPr>
          <p:nvPr/>
        </p:nvGrpSpPr>
        <p:grpSpPr bwMode="auto">
          <a:xfrm>
            <a:off x="34925" y="92075"/>
            <a:ext cx="7662863" cy="1601788"/>
            <a:chOff x="34925" y="92075"/>
            <a:chExt cx="7662335" cy="1601788"/>
          </a:xfrm>
        </p:grpSpPr>
        <p:grpSp>
          <p:nvGrpSpPr>
            <p:cNvPr id="22537" name="组合 1"/>
            <p:cNvGrpSpPr>
              <a:grpSpLocks/>
            </p:cNvGrpSpPr>
            <p:nvPr/>
          </p:nvGrpSpPr>
          <p:grpSpPr bwMode="auto">
            <a:xfrm>
              <a:off x="34925" y="92075"/>
              <a:ext cx="7632700" cy="461665"/>
              <a:chOff x="34925" y="92075"/>
              <a:chExt cx="7632700" cy="461665"/>
            </a:xfrm>
          </p:grpSpPr>
          <p:sp>
            <p:nvSpPr>
              <p:cNvPr id="2254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4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2538" name="Group 2"/>
            <p:cNvGrpSpPr>
              <a:grpSpLocks/>
            </p:cNvGrpSpPr>
            <p:nvPr/>
          </p:nvGrpSpPr>
          <p:grpSpPr bwMode="auto">
            <a:xfrm>
              <a:off x="107950" y="620713"/>
              <a:ext cx="4633913" cy="496887"/>
              <a:chOff x="68" y="391"/>
              <a:chExt cx="2919" cy="313"/>
            </a:xfrm>
          </p:grpSpPr>
          <p:sp>
            <p:nvSpPr>
              <p:cNvPr id="2254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254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2539" name="Group 2"/>
            <p:cNvGrpSpPr>
              <a:grpSpLocks/>
            </p:cNvGrpSpPr>
            <p:nvPr/>
          </p:nvGrpSpPr>
          <p:grpSpPr bwMode="auto">
            <a:xfrm>
              <a:off x="250825" y="1196975"/>
              <a:ext cx="3744913" cy="496888"/>
              <a:chOff x="158" y="754"/>
              <a:chExt cx="2359" cy="313"/>
            </a:xfrm>
          </p:grpSpPr>
          <p:sp>
            <p:nvSpPr>
              <p:cNvPr id="22541"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2542"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2540"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2253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3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253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问题规模：串</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常量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求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长度、字符复制；</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slide(fromBottom)">
                                      <p:cBhvr>
                                        <p:cTn id="25" dur="500"/>
                                        <p:tgtEl>
                                          <p:spTgt spid="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slide(fromBottom)">
                                      <p:cBhvr>
                                        <p:cTn id="30" dur="500"/>
                                        <p:tgtEl>
                                          <p:spTgt spid="2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2" end="2"/>
                                            </p:txEl>
                                          </p:spTgt>
                                        </p:tgtEl>
                                        <p:attrNameLst>
                                          <p:attrName>style.visibility</p:attrName>
                                        </p:attrNameLst>
                                      </p:cBhvr>
                                      <p:to>
                                        <p:strVal val="visible"/>
                                      </p:to>
                                    </p:set>
                                    <p:animEffect transition="in" filter="slide(fromBottom)">
                                      <p:cBhvr>
                                        <p:cTn id="3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sp>
        <p:nvSpPr>
          <p:cNvPr id="27" name="Text Box 21"/>
          <p:cNvSpPr txBox="1">
            <a:spLocks noChangeArrowheads="1"/>
          </p:cNvSpPr>
          <p:nvPr/>
        </p:nvSpPr>
        <p:spPr bwMode="auto">
          <a:xfrm>
            <a:off x="323850" y="1844675"/>
            <a:ext cx="8820150"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ClearString_SS(SString &amp;S)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重置定长顺序串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为空串</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S[0]=0;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ClearString_SS</a:t>
            </a:r>
          </a:p>
        </p:txBody>
      </p:sp>
      <p:grpSp>
        <p:nvGrpSpPr>
          <p:cNvPr id="28" name="Group 4"/>
          <p:cNvGrpSpPr>
            <a:grpSpLocks/>
          </p:cNvGrpSpPr>
          <p:nvPr/>
        </p:nvGrpSpPr>
        <p:grpSpPr bwMode="auto">
          <a:xfrm>
            <a:off x="7659688" y="692150"/>
            <a:ext cx="1304925" cy="1008063"/>
            <a:chOff x="4825" y="1253"/>
            <a:chExt cx="822" cy="726"/>
          </a:xfrm>
        </p:grpSpPr>
        <p:sp>
          <p:nvSpPr>
            <p:cNvPr id="2356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356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3571"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8" name="组合 33"/>
          <p:cNvGrpSpPr>
            <a:grpSpLocks/>
          </p:cNvGrpSpPr>
          <p:nvPr/>
        </p:nvGrpSpPr>
        <p:grpSpPr bwMode="auto">
          <a:xfrm>
            <a:off x="34925" y="92075"/>
            <a:ext cx="7632700" cy="1601788"/>
            <a:chOff x="34925" y="92075"/>
            <a:chExt cx="7632700" cy="1601788"/>
          </a:xfrm>
        </p:grpSpPr>
        <p:grpSp>
          <p:nvGrpSpPr>
            <p:cNvPr id="23559" name="组合 34"/>
            <p:cNvGrpSpPr>
              <a:grpSpLocks/>
            </p:cNvGrpSpPr>
            <p:nvPr/>
          </p:nvGrpSpPr>
          <p:grpSpPr bwMode="auto">
            <a:xfrm>
              <a:off x="34925" y="92075"/>
              <a:ext cx="7632700" cy="461665"/>
              <a:chOff x="34925" y="92075"/>
              <a:chExt cx="7632700" cy="461665"/>
            </a:xfrm>
          </p:grpSpPr>
          <p:sp>
            <p:nvSpPr>
              <p:cNvPr id="2356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56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3560" name="Group 2"/>
            <p:cNvGrpSpPr>
              <a:grpSpLocks/>
            </p:cNvGrpSpPr>
            <p:nvPr/>
          </p:nvGrpSpPr>
          <p:grpSpPr bwMode="auto">
            <a:xfrm>
              <a:off x="107950" y="620713"/>
              <a:ext cx="4633913" cy="496887"/>
              <a:chOff x="68" y="391"/>
              <a:chExt cx="2919" cy="313"/>
            </a:xfrm>
          </p:grpSpPr>
          <p:sp>
            <p:nvSpPr>
              <p:cNvPr id="23564"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3565"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3561" name="Group 2"/>
            <p:cNvGrpSpPr>
              <a:grpSpLocks/>
            </p:cNvGrpSpPr>
            <p:nvPr/>
          </p:nvGrpSpPr>
          <p:grpSpPr bwMode="auto">
            <a:xfrm>
              <a:off x="250825" y="1196975"/>
              <a:ext cx="3744913" cy="496888"/>
              <a:chOff x="158" y="754"/>
              <a:chExt cx="2359" cy="313"/>
            </a:xfrm>
          </p:grpSpPr>
          <p:sp>
            <p:nvSpPr>
              <p:cNvPr id="23562"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3563"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290">
                                          <p:stCondLst>
                                            <p:cond delay="0"/>
                                          </p:stCondLst>
                                        </p:cTn>
                                        <p:tgtEl>
                                          <p:spTgt spid="28"/>
                                        </p:tgtEl>
                                      </p:cBhvr>
                                    </p:animEffect>
                                    <p:anim calcmode="lin" valueType="num">
                                      <p:cBhvr>
                                        <p:cTn id="1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23" dur="13">
                                          <p:stCondLst>
                                            <p:cond delay="325"/>
                                          </p:stCondLst>
                                        </p:cTn>
                                        <p:tgtEl>
                                          <p:spTgt spid="28"/>
                                        </p:tgtEl>
                                      </p:cBhvr>
                                      <p:to x="100000" y="60000"/>
                                    </p:animScale>
                                    <p:animScale>
                                      <p:cBhvr>
                                        <p:cTn id="24" dur="83" decel="50000">
                                          <p:stCondLst>
                                            <p:cond delay="338"/>
                                          </p:stCondLst>
                                        </p:cTn>
                                        <p:tgtEl>
                                          <p:spTgt spid="28"/>
                                        </p:tgtEl>
                                      </p:cBhvr>
                                      <p:to x="100000" y="100000"/>
                                    </p:animScale>
                                    <p:animScale>
                                      <p:cBhvr>
                                        <p:cTn id="25" dur="13">
                                          <p:stCondLst>
                                            <p:cond delay="656"/>
                                          </p:stCondLst>
                                        </p:cTn>
                                        <p:tgtEl>
                                          <p:spTgt spid="28"/>
                                        </p:tgtEl>
                                      </p:cBhvr>
                                      <p:to x="100000" y="80000"/>
                                    </p:animScale>
                                    <p:animScale>
                                      <p:cBhvr>
                                        <p:cTn id="26" dur="83" decel="50000">
                                          <p:stCondLst>
                                            <p:cond delay="669"/>
                                          </p:stCondLst>
                                        </p:cTn>
                                        <p:tgtEl>
                                          <p:spTgt spid="28"/>
                                        </p:tgtEl>
                                      </p:cBhvr>
                                      <p:to x="100000" y="100000"/>
                                    </p:animScale>
                                    <p:animScale>
                                      <p:cBhvr>
                                        <p:cTn id="27" dur="13">
                                          <p:stCondLst>
                                            <p:cond delay="821"/>
                                          </p:stCondLst>
                                        </p:cTn>
                                        <p:tgtEl>
                                          <p:spTgt spid="28"/>
                                        </p:tgtEl>
                                      </p:cBhvr>
                                      <p:to x="100000" y="90000"/>
                                    </p:animScale>
                                    <p:animScale>
                                      <p:cBhvr>
                                        <p:cTn id="28" dur="83" decel="50000">
                                          <p:stCondLst>
                                            <p:cond delay="834"/>
                                          </p:stCondLst>
                                        </p:cTn>
                                        <p:tgtEl>
                                          <p:spTgt spid="28"/>
                                        </p:tgtEl>
                                      </p:cBhvr>
                                      <p:to x="100000" y="100000"/>
                                    </p:animScale>
                                    <p:animScale>
                                      <p:cBhvr>
                                        <p:cTn id="29" dur="13">
                                          <p:stCondLst>
                                            <p:cond delay="904"/>
                                          </p:stCondLst>
                                        </p:cTn>
                                        <p:tgtEl>
                                          <p:spTgt spid="28"/>
                                        </p:tgtEl>
                                      </p:cBhvr>
                                      <p:to x="100000" y="95000"/>
                                    </p:animScale>
                                    <p:animScale>
                                      <p:cBhvr>
                                        <p:cTn id="30" dur="83" decel="50000">
                                          <p:stCondLst>
                                            <p:cond delay="917"/>
                                          </p:stCondLst>
                                        </p:cTn>
                                        <p:tgtEl>
                                          <p:spTgt spid="28"/>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求串长操作</a:t>
            </a:r>
          </a:p>
        </p:txBody>
      </p:sp>
      <p:sp>
        <p:nvSpPr>
          <p:cNvPr id="27" name="Text Box 21"/>
          <p:cNvSpPr txBox="1">
            <a:spLocks noChangeArrowheads="1"/>
          </p:cNvSpPr>
          <p:nvPr/>
        </p:nvSpPr>
        <p:spPr bwMode="auto">
          <a:xfrm>
            <a:off x="323850" y="1844675"/>
            <a:ext cx="8820150"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StrLength_SS(SString 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返回定长顺序串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S[0];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StrLength_SS</a:t>
            </a:r>
          </a:p>
        </p:txBody>
      </p:sp>
      <p:grpSp>
        <p:nvGrpSpPr>
          <p:cNvPr id="28" name="Group 4"/>
          <p:cNvGrpSpPr>
            <a:grpSpLocks/>
          </p:cNvGrpSpPr>
          <p:nvPr/>
        </p:nvGrpSpPr>
        <p:grpSpPr bwMode="auto">
          <a:xfrm>
            <a:off x="7659688" y="692150"/>
            <a:ext cx="1304925" cy="1008063"/>
            <a:chOff x="4825" y="1253"/>
            <a:chExt cx="822" cy="726"/>
          </a:xfrm>
        </p:grpSpPr>
        <p:sp>
          <p:nvSpPr>
            <p:cNvPr id="2459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459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4595"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82" name="组合 20"/>
          <p:cNvGrpSpPr>
            <a:grpSpLocks/>
          </p:cNvGrpSpPr>
          <p:nvPr/>
        </p:nvGrpSpPr>
        <p:grpSpPr bwMode="auto">
          <a:xfrm>
            <a:off x="34925" y="92075"/>
            <a:ext cx="7632700" cy="1601788"/>
            <a:chOff x="34925" y="92075"/>
            <a:chExt cx="7632700" cy="1601788"/>
          </a:xfrm>
        </p:grpSpPr>
        <p:grpSp>
          <p:nvGrpSpPr>
            <p:cNvPr id="24583" name="组合 21"/>
            <p:cNvGrpSpPr>
              <a:grpSpLocks/>
            </p:cNvGrpSpPr>
            <p:nvPr/>
          </p:nvGrpSpPr>
          <p:grpSpPr bwMode="auto">
            <a:xfrm>
              <a:off x="34925" y="92075"/>
              <a:ext cx="7632700" cy="461665"/>
              <a:chOff x="34925" y="92075"/>
              <a:chExt cx="7632700" cy="461665"/>
            </a:xfrm>
          </p:grpSpPr>
          <p:sp>
            <p:nvSpPr>
              <p:cNvPr id="2459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591"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4584" name="Group 2"/>
            <p:cNvGrpSpPr>
              <a:grpSpLocks/>
            </p:cNvGrpSpPr>
            <p:nvPr/>
          </p:nvGrpSpPr>
          <p:grpSpPr bwMode="auto">
            <a:xfrm>
              <a:off x="107950" y="620713"/>
              <a:ext cx="4633913" cy="496887"/>
              <a:chOff x="68" y="391"/>
              <a:chExt cx="2919" cy="313"/>
            </a:xfrm>
          </p:grpSpPr>
          <p:sp>
            <p:nvSpPr>
              <p:cNvPr id="24588"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4589"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4585" name="Group 2"/>
            <p:cNvGrpSpPr>
              <a:grpSpLocks/>
            </p:cNvGrpSpPr>
            <p:nvPr/>
          </p:nvGrpSpPr>
          <p:grpSpPr bwMode="auto">
            <a:xfrm>
              <a:off x="250825" y="1196975"/>
              <a:ext cx="3744913" cy="496888"/>
              <a:chOff x="158" y="754"/>
              <a:chExt cx="2359" cy="313"/>
            </a:xfrm>
          </p:grpSpPr>
          <p:sp>
            <p:nvSpPr>
              <p:cNvPr id="24586"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4587"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290">
                                          <p:stCondLst>
                                            <p:cond delay="0"/>
                                          </p:stCondLst>
                                        </p:cTn>
                                        <p:tgtEl>
                                          <p:spTgt spid="28"/>
                                        </p:tgtEl>
                                      </p:cBhvr>
                                    </p:animEffect>
                                    <p:anim calcmode="lin" valueType="num">
                                      <p:cBhvr>
                                        <p:cTn id="1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23" dur="13">
                                          <p:stCondLst>
                                            <p:cond delay="325"/>
                                          </p:stCondLst>
                                        </p:cTn>
                                        <p:tgtEl>
                                          <p:spTgt spid="28"/>
                                        </p:tgtEl>
                                      </p:cBhvr>
                                      <p:to x="100000" y="60000"/>
                                    </p:animScale>
                                    <p:animScale>
                                      <p:cBhvr>
                                        <p:cTn id="24" dur="83" decel="50000">
                                          <p:stCondLst>
                                            <p:cond delay="338"/>
                                          </p:stCondLst>
                                        </p:cTn>
                                        <p:tgtEl>
                                          <p:spTgt spid="28"/>
                                        </p:tgtEl>
                                      </p:cBhvr>
                                      <p:to x="100000" y="100000"/>
                                    </p:animScale>
                                    <p:animScale>
                                      <p:cBhvr>
                                        <p:cTn id="25" dur="13">
                                          <p:stCondLst>
                                            <p:cond delay="656"/>
                                          </p:stCondLst>
                                        </p:cTn>
                                        <p:tgtEl>
                                          <p:spTgt spid="28"/>
                                        </p:tgtEl>
                                      </p:cBhvr>
                                      <p:to x="100000" y="80000"/>
                                    </p:animScale>
                                    <p:animScale>
                                      <p:cBhvr>
                                        <p:cTn id="26" dur="83" decel="50000">
                                          <p:stCondLst>
                                            <p:cond delay="669"/>
                                          </p:stCondLst>
                                        </p:cTn>
                                        <p:tgtEl>
                                          <p:spTgt spid="28"/>
                                        </p:tgtEl>
                                      </p:cBhvr>
                                      <p:to x="100000" y="100000"/>
                                    </p:animScale>
                                    <p:animScale>
                                      <p:cBhvr>
                                        <p:cTn id="27" dur="13">
                                          <p:stCondLst>
                                            <p:cond delay="821"/>
                                          </p:stCondLst>
                                        </p:cTn>
                                        <p:tgtEl>
                                          <p:spTgt spid="28"/>
                                        </p:tgtEl>
                                      </p:cBhvr>
                                      <p:to x="100000" y="90000"/>
                                    </p:animScale>
                                    <p:animScale>
                                      <p:cBhvr>
                                        <p:cTn id="28" dur="83" decel="50000">
                                          <p:stCondLst>
                                            <p:cond delay="834"/>
                                          </p:stCondLst>
                                        </p:cTn>
                                        <p:tgtEl>
                                          <p:spTgt spid="28"/>
                                        </p:tgtEl>
                                      </p:cBhvr>
                                      <p:to x="100000" y="100000"/>
                                    </p:animScale>
                                    <p:animScale>
                                      <p:cBhvr>
                                        <p:cTn id="29" dur="13">
                                          <p:stCondLst>
                                            <p:cond delay="904"/>
                                          </p:stCondLst>
                                        </p:cTn>
                                        <p:tgtEl>
                                          <p:spTgt spid="28"/>
                                        </p:tgtEl>
                                      </p:cBhvr>
                                      <p:to x="100000" y="95000"/>
                                    </p:animScale>
                                    <p:animScale>
                                      <p:cBhvr>
                                        <p:cTn id="30" dur="83" decel="50000">
                                          <p:stCondLst>
                                            <p:cond delay="917"/>
                                          </p:stCondLst>
                                        </p:cTn>
                                        <p:tgtEl>
                                          <p:spTgt spid="28"/>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sp>
          <p:nvSpPr>
            <p:cNvPr id="7181"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7182" name="Group 4"/>
            <p:cNvGrpSpPr>
              <a:grpSpLocks/>
            </p:cNvGrpSpPr>
            <p:nvPr/>
          </p:nvGrpSpPr>
          <p:grpSpPr bwMode="auto">
            <a:xfrm>
              <a:off x="0" y="0"/>
              <a:ext cx="5760" cy="4320"/>
              <a:chOff x="0" y="0"/>
              <a:chExt cx="5760" cy="4320"/>
            </a:xfrm>
          </p:grpSpPr>
          <p:sp>
            <p:nvSpPr>
              <p:cNvPr id="7183"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8"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186"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7"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8"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9"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190" name="Group 12"/>
              <p:cNvGrpSpPr>
                <a:grpSpLocks/>
              </p:cNvGrpSpPr>
              <p:nvPr/>
            </p:nvGrpSpPr>
            <p:grpSpPr bwMode="auto">
              <a:xfrm>
                <a:off x="113" y="3561"/>
                <a:ext cx="862" cy="647"/>
                <a:chOff x="113" y="3561"/>
                <a:chExt cx="862" cy="647"/>
              </a:xfrm>
            </p:grpSpPr>
            <p:grpSp>
              <p:nvGrpSpPr>
                <p:cNvPr id="7191" name="Group 13"/>
                <p:cNvGrpSpPr>
                  <a:grpSpLocks/>
                </p:cNvGrpSpPr>
                <p:nvPr/>
              </p:nvGrpSpPr>
              <p:grpSpPr bwMode="auto">
                <a:xfrm flipH="1">
                  <a:off x="666" y="3561"/>
                  <a:ext cx="309" cy="506"/>
                  <a:chOff x="4694" y="2523"/>
                  <a:chExt cx="350" cy="573"/>
                </a:xfrm>
              </p:grpSpPr>
              <p:sp>
                <p:nvSpPr>
                  <p:cNvPr id="7208"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209"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210"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211"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212"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213"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214"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192" name="Group 21"/>
                <p:cNvGrpSpPr>
                  <a:grpSpLocks/>
                </p:cNvGrpSpPr>
                <p:nvPr/>
              </p:nvGrpSpPr>
              <p:grpSpPr bwMode="auto">
                <a:xfrm flipH="1">
                  <a:off x="207" y="3972"/>
                  <a:ext cx="232" cy="96"/>
                  <a:chOff x="5301" y="2989"/>
                  <a:chExt cx="263" cy="108"/>
                </a:xfrm>
              </p:grpSpPr>
              <p:sp>
                <p:nvSpPr>
                  <p:cNvPr id="7206"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207"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193" name="Group 24"/>
                <p:cNvGrpSpPr>
                  <a:grpSpLocks/>
                </p:cNvGrpSpPr>
                <p:nvPr/>
              </p:nvGrpSpPr>
              <p:grpSpPr bwMode="auto">
                <a:xfrm flipH="1">
                  <a:off x="319" y="4057"/>
                  <a:ext cx="165" cy="143"/>
                  <a:chOff x="5250" y="3085"/>
                  <a:chExt cx="188" cy="162"/>
                </a:xfrm>
              </p:grpSpPr>
              <p:sp>
                <p:nvSpPr>
                  <p:cNvPr id="7204"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4" name="Group 27"/>
                <p:cNvGrpSpPr>
                  <a:grpSpLocks/>
                </p:cNvGrpSpPr>
                <p:nvPr/>
              </p:nvGrpSpPr>
              <p:grpSpPr bwMode="auto">
                <a:xfrm flipH="1">
                  <a:off x="113" y="4095"/>
                  <a:ext cx="196" cy="113"/>
                  <a:chOff x="5449" y="3128"/>
                  <a:chExt cx="222" cy="128"/>
                </a:xfrm>
              </p:grpSpPr>
              <p:sp>
                <p:nvSpPr>
                  <p:cNvPr id="7202"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5" name="Group 30"/>
                <p:cNvGrpSpPr>
                  <a:grpSpLocks/>
                </p:cNvGrpSpPr>
                <p:nvPr/>
              </p:nvGrpSpPr>
              <p:grpSpPr bwMode="auto">
                <a:xfrm flipH="1">
                  <a:off x="445" y="3670"/>
                  <a:ext cx="241" cy="406"/>
                  <a:chOff x="5022" y="2646"/>
                  <a:chExt cx="273" cy="460"/>
                </a:xfrm>
              </p:grpSpPr>
              <p:sp>
                <p:nvSpPr>
                  <p:cNvPr id="7196"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7172" name="组合 38"/>
          <p:cNvGrpSpPr>
            <a:grpSpLocks/>
          </p:cNvGrpSpPr>
          <p:nvPr/>
        </p:nvGrpSpPr>
        <p:grpSpPr bwMode="auto">
          <a:xfrm>
            <a:off x="7637463" y="33338"/>
            <a:ext cx="1422400" cy="617537"/>
            <a:chOff x="6053670" y="2277533"/>
            <a:chExt cx="1422400" cy="617092"/>
          </a:xfrm>
        </p:grpSpPr>
        <p:sp>
          <p:nvSpPr>
            <p:cNvPr id="7179"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7174" name="Group 42"/>
          <p:cNvGrpSpPr>
            <a:grpSpLocks/>
          </p:cNvGrpSpPr>
          <p:nvPr/>
        </p:nvGrpSpPr>
        <p:grpSpPr bwMode="auto">
          <a:xfrm>
            <a:off x="250825" y="2155825"/>
            <a:ext cx="3810000" cy="2209800"/>
            <a:chOff x="249" y="1358"/>
            <a:chExt cx="2400" cy="1392"/>
          </a:xfrm>
        </p:grpSpPr>
        <p:sp>
          <p:nvSpPr>
            <p:cNvPr id="7176"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串</a:t>
              </a:r>
            </a:p>
          </p:txBody>
        </p:sp>
        <p:sp>
          <p:nvSpPr>
            <p:cNvPr id="7177"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178"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4</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89" name="Text Box 46"/>
          <p:cNvSpPr txBox="1">
            <a:spLocks noChangeArrowheads="1"/>
          </p:cNvSpPr>
          <p:nvPr/>
        </p:nvSpPr>
        <p:spPr bwMode="auto">
          <a:xfrm>
            <a:off x="4706938" y="2078038"/>
            <a:ext cx="4197350" cy="230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4.1</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串的类型定义</a:t>
            </a:r>
          </a:p>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4.2</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串的存储表示及操作实现</a:t>
            </a:r>
          </a:p>
          <a:p>
            <a:pPr eaLnBrk="1" hangingPunct="1">
              <a:lnSpc>
                <a:spcPct val="200000"/>
              </a:lnSpc>
            </a:pPr>
            <a:r>
              <a:rPr kumimoji="1" lang="en-US" altLang="zh-CN" sz="2400" b="1">
                <a:solidFill>
                  <a:srgbClr val="FF9900"/>
                </a:solidFill>
                <a:latin typeface="Arial" panose="020B0604020202020204" pitchFamily="34" charset="0"/>
                <a:ea typeface="黑体" panose="02010609060101010101" pitchFamily="49" charset="-122"/>
              </a:rPr>
              <a:t>4.3</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串的模式匹配</a:t>
            </a:r>
          </a:p>
        </p:txBody>
      </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4</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9"/>
                                        </p:tgtEl>
                                        <p:attrNameLst>
                                          <p:attrName>style.visibility</p:attrName>
                                        </p:attrNameLst>
                                      </p:cBhvr>
                                      <p:to>
                                        <p:strVal val="visible"/>
                                      </p:to>
                                    </p:set>
                                    <p:animEffect transition="in" filter="fade">
                                      <p:cBhvr>
                                        <p:cTn id="7" dur="100"/>
                                        <p:tgtEl>
                                          <p:spTgt spid="89"/>
                                        </p:tgtEl>
                                      </p:cBhvr>
                                    </p:animEffect>
                                    <p:anim calcmode="lin" valueType="num">
                                      <p:cBhvr>
                                        <p:cTn id="8" dur="400" fill="hold"/>
                                        <p:tgtEl>
                                          <p:spTgt spid="89"/>
                                        </p:tgtEl>
                                        <p:attrNameLst>
                                          <p:attrName>ppt_x</p:attrName>
                                        </p:attrNameLst>
                                      </p:cBhvr>
                                      <p:tavLst>
                                        <p:tav tm="0">
                                          <p:val>
                                            <p:strVal val="#ppt_x"/>
                                          </p:val>
                                        </p:tav>
                                        <p:tav tm="100000">
                                          <p:val>
                                            <p:strVal val="#ppt_x"/>
                                          </p:val>
                                        </p:tav>
                                      </p:tavLst>
                                    </p:anim>
                                    <p:anim calcmode="lin" valueType="num">
                                      <p:cBhvr>
                                        <p:cTn id="9" dur="400" fill="hold"/>
                                        <p:tgtEl>
                                          <p:spTgt spid="8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2"/>
          <p:cNvGrpSpPr>
            <a:grpSpLocks/>
          </p:cNvGrpSpPr>
          <p:nvPr/>
        </p:nvGrpSpPr>
        <p:grpSpPr bwMode="auto">
          <a:xfrm>
            <a:off x="34925" y="92075"/>
            <a:ext cx="7632700" cy="1601788"/>
            <a:chOff x="34925" y="92075"/>
            <a:chExt cx="7632700" cy="1601788"/>
          </a:xfrm>
        </p:grpSpPr>
        <p:grpSp>
          <p:nvGrpSpPr>
            <p:cNvPr id="25610" name="组合 1"/>
            <p:cNvGrpSpPr>
              <a:grpSpLocks/>
            </p:cNvGrpSpPr>
            <p:nvPr/>
          </p:nvGrpSpPr>
          <p:grpSpPr bwMode="auto">
            <a:xfrm>
              <a:off x="34925" y="92075"/>
              <a:ext cx="7632700" cy="461665"/>
              <a:chOff x="34925" y="92075"/>
              <a:chExt cx="7632700" cy="461665"/>
            </a:xfrm>
          </p:grpSpPr>
          <p:sp>
            <p:nvSpPr>
              <p:cNvPr id="2561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1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5611" name="Group 2"/>
            <p:cNvGrpSpPr>
              <a:grpSpLocks/>
            </p:cNvGrpSpPr>
            <p:nvPr/>
          </p:nvGrpSpPr>
          <p:grpSpPr bwMode="auto">
            <a:xfrm>
              <a:off x="107950" y="620713"/>
              <a:ext cx="4633913" cy="496887"/>
              <a:chOff x="68" y="391"/>
              <a:chExt cx="2919" cy="313"/>
            </a:xfrm>
          </p:grpSpPr>
          <p:sp>
            <p:nvSpPr>
              <p:cNvPr id="2561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561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5612" name="Group 2"/>
            <p:cNvGrpSpPr>
              <a:grpSpLocks/>
            </p:cNvGrpSpPr>
            <p:nvPr/>
          </p:nvGrpSpPr>
          <p:grpSpPr bwMode="auto">
            <a:xfrm>
              <a:off x="250825" y="1196975"/>
              <a:ext cx="3744913" cy="496888"/>
              <a:chOff x="158" y="754"/>
              <a:chExt cx="2359" cy="313"/>
            </a:xfrm>
          </p:grpSpPr>
          <p:sp>
            <p:nvSpPr>
              <p:cNvPr id="25613"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5614"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grpSp>
        <p:nvGrpSpPr>
          <p:cNvPr id="21" name="Group 8"/>
          <p:cNvGrpSpPr>
            <a:grpSpLocks/>
          </p:cNvGrpSpPr>
          <p:nvPr/>
        </p:nvGrpSpPr>
        <p:grpSpPr bwMode="auto">
          <a:xfrm>
            <a:off x="7669213" y="620713"/>
            <a:ext cx="1295400" cy="1079500"/>
            <a:chOff x="4831" y="391"/>
            <a:chExt cx="816" cy="773"/>
          </a:xfrm>
        </p:grpSpPr>
        <p:sp>
          <p:nvSpPr>
            <p:cNvPr id="2560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0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560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6"/>
          <p:cNvSpPr txBox="1">
            <a:spLocks noChangeArrowheads="1"/>
          </p:cNvSpPr>
          <p:nvPr/>
        </p:nvSpPr>
        <p:spPr bwMode="auto">
          <a:xfrm>
            <a:off x="179388" y="1773238"/>
            <a:ext cx="888047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依次比较</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对应</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位置上的字符：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S&gt;T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大于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S&lt;T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小于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值</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slide(fromBottom)">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slide(fromBottom)">
                                      <p:cBhvr>
                                        <p:cTn id="40" dur="500"/>
                                        <p:tgtEl>
                                          <p:spTgt spid="26">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6">
                                            <p:txEl>
                                              <p:pRg st="2" end="2"/>
                                            </p:txEl>
                                          </p:spTgt>
                                        </p:tgtEl>
                                        <p:attrNameLst>
                                          <p:attrName>style.visibility</p:attrName>
                                        </p:attrNameLst>
                                      </p:cBhvr>
                                      <p:to>
                                        <p:strVal val="visible"/>
                                      </p:to>
                                    </p:set>
                                    <p:animEffect transition="in" filter="slide(fromBottom)">
                                      <p:cBhvr>
                                        <p:cTn id="45" dur="500"/>
                                        <p:tgtEl>
                                          <p:spTgt spid="26">
                                            <p:txEl>
                                              <p:pRg st="2" end="2"/>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6">
                                            <p:txEl>
                                              <p:pRg st="3" end="3"/>
                                            </p:txEl>
                                          </p:spTgt>
                                        </p:tgtEl>
                                        <p:attrNameLst>
                                          <p:attrName>style.visibility</p:attrName>
                                        </p:attrNameLst>
                                      </p:cBhvr>
                                      <p:to>
                                        <p:strVal val="visible"/>
                                      </p:to>
                                    </p:set>
                                    <p:animEffect transition="in" filter="slide(fromBottom)">
                                      <p:cBhvr>
                                        <p:cTn id="50"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2"/>
          <p:cNvGrpSpPr>
            <a:grpSpLocks/>
          </p:cNvGrpSpPr>
          <p:nvPr/>
        </p:nvGrpSpPr>
        <p:grpSpPr bwMode="auto">
          <a:xfrm>
            <a:off x="34925" y="92075"/>
            <a:ext cx="7662863" cy="1601788"/>
            <a:chOff x="34925" y="92075"/>
            <a:chExt cx="7662335" cy="1601788"/>
          </a:xfrm>
        </p:grpSpPr>
        <p:grpSp>
          <p:nvGrpSpPr>
            <p:cNvPr id="26633" name="组合 1"/>
            <p:cNvGrpSpPr>
              <a:grpSpLocks/>
            </p:cNvGrpSpPr>
            <p:nvPr/>
          </p:nvGrpSpPr>
          <p:grpSpPr bwMode="auto">
            <a:xfrm>
              <a:off x="34925" y="92075"/>
              <a:ext cx="7632700" cy="461665"/>
              <a:chOff x="34925" y="92075"/>
              <a:chExt cx="7632700" cy="461665"/>
            </a:xfrm>
          </p:grpSpPr>
          <p:sp>
            <p:nvSpPr>
              <p:cNvPr id="2664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64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6634" name="Group 2"/>
            <p:cNvGrpSpPr>
              <a:grpSpLocks/>
            </p:cNvGrpSpPr>
            <p:nvPr/>
          </p:nvGrpSpPr>
          <p:grpSpPr bwMode="auto">
            <a:xfrm>
              <a:off x="107950" y="620713"/>
              <a:ext cx="4633913" cy="496887"/>
              <a:chOff x="68" y="391"/>
              <a:chExt cx="2919" cy="313"/>
            </a:xfrm>
          </p:grpSpPr>
          <p:sp>
            <p:nvSpPr>
              <p:cNvPr id="2663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664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6635" name="Group 2"/>
            <p:cNvGrpSpPr>
              <a:grpSpLocks/>
            </p:cNvGrpSpPr>
            <p:nvPr/>
          </p:nvGrpSpPr>
          <p:grpSpPr bwMode="auto">
            <a:xfrm>
              <a:off x="250825" y="1196975"/>
              <a:ext cx="3744913" cy="496888"/>
              <a:chOff x="158" y="754"/>
              <a:chExt cx="2359" cy="313"/>
            </a:xfrm>
          </p:grpSpPr>
          <p:sp>
            <p:nvSpPr>
              <p:cNvPr id="26637"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6638"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636"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grpSp>
      <p:sp>
        <p:nvSpPr>
          <p:cNvPr id="27" name="Text Box 21"/>
          <p:cNvSpPr txBox="1">
            <a:spLocks noChangeArrowheads="1"/>
          </p:cNvSpPr>
          <p:nvPr/>
        </p:nvSpPr>
        <p:spPr bwMode="auto">
          <a:xfrm>
            <a:off x="323850" y="1844675"/>
            <a:ext cx="8820150"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StrCompare_SS(SString S,SString 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比较定长顺序串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和</a:t>
            </a:r>
            <a:r>
              <a:rPr lang="en-US"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S&gt;T</a:t>
            </a:r>
            <a:r>
              <a:rPr lang="zh-CN" altLang="en-US" sz="1600" b="1">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a:latin typeface="Courier New" panose="02070309020205020404" pitchFamily="49" charset="0"/>
                <a:ea typeface="仿宋" panose="02010609060101010101" pitchFamily="49" charset="-122"/>
                <a:cs typeface="Courier New" panose="02070309020205020404" pitchFamily="49" charset="0"/>
              </a:rPr>
              <a:t>&gt;0</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S&lt;T</a:t>
            </a:r>
            <a:r>
              <a:rPr lang="zh-CN" altLang="en-US" sz="1600" b="1">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a:latin typeface="Courier New" panose="02070309020205020404" pitchFamily="49" charset="0"/>
                <a:ea typeface="仿宋" panose="02010609060101010101" pitchFamily="49" charset="-122"/>
                <a:cs typeface="Courier New" panose="02070309020205020404" pitchFamily="49" charset="0"/>
              </a:rPr>
              <a:t>&lt;0</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S=T</a:t>
            </a:r>
            <a:r>
              <a:rPr lang="zh-CN" altLang="en-US" sz="1600" b="1">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for(i=1;(i&lt;=S[0])&amp;&amp;(i&lt;=T[0]);++i)</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if(S[i]!=T[i])  return (S[i]–T[i]);</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(S[0]-T[0]);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StrCompare_SS</a:t>
            </a:r>
          </a:p>
        </p:txBody>
      </p:sp>
      <p:grpSp>
        <p:nvGrpSpPr>
          <p:cNvPr id="28" name="Group 4"/>
          <p:cNvGrpSpPr>
            <a:grpSpLocks/>
          </p:cNvGrpSpPr>
          <p:nvPr/>
        </p:nvGrpSpPr>
        <p:grpSpPr bwMode="auto">
          <a:xfrm>
            <a:off x="7659688" y="692150"/>
            <a:ext cx="1304925" cy="1008063"/>
            <a:chOff x="4825" y="1253"/>
            <a:chExt cx="822" cy="726"/>
          </a:xfrm>
        </p:grpSpPr>
        <p:sp>
          <p:nvSpPr>
            <p:cNvPr id="2662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663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663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290">
                                          <p:stCondLst>
                                            <p:cond delay="0"/>
                                          </p:stCondLst>
                                        </p:cTn>
                                        <p:tgtEl>
                                          <p:spTgt spid="28"/>
                                        </p:tgtEl>
                                      </p:cBhvr>
                                    </p:animEffect>
                                    <p:anim calcmode="lin" valueType="num">
                                      <p:cBhvr>
                                        <p:cTn id="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3" dur="13">
                                          <p:stCondLst>
                                            <p:cond delay="325"/>
                                          </p:stCondLst>
                                        </p:cTn>
                                        <p:tgtEl>
                                          <p:spTgt spid="28"/>
                                        </p:tgtEl>
                                      </p:cBhvr>
                                      <p:to x="100000" y="60000"/>
                                    </p:animScale>
                                    <p:animScale>
                                      <p:cBhvr>
                                        <p:cTn id="14" dur="83" decel="50000">
                                          <p:stCondLst>
                                            <p:cond delay="338"/>
                                          </p:stCondLst>
                                        </p:cTn>
                                        <p:tgtEl>
                                          <p:spTgt spid="28"/>
                                        </p:tgtEl>
                                      </p:cBhvr>
                                      <p:to x="100000" y="100000"/>
                                    </p:animScale>
                                    <p:animScale>
                                      <p:cBhvr>
                                        <p:cTn id="15" dur="13">
                                          <p:stCondLst>
                                            <p:cond delay="656"/>
                                          </p:stCondLst>
                                        </p:cTn>
                                        <p:tgtEl>
                                          <p:spTgt spid="28"/>
                                        </p:tgtEl>
                                      </p:cBhvr>
                                      <p:to x="100000" y="80000"/>
                                    </p:animScale>
                                    <p:animScale>
                                      <p:cBhvr>
                                        <p:cTn id="16" dur="83" decel="50000">
                                          <p:stCondLst>
                                            <p:cond delay="669"/>
                                          </p:stCondLst>
                                        </p:cTn>
                                        <p:tgtEl>
                                          <p:spTgt spid="28"/>
                                        </p:tgtEl>
                                      </p:cBhvr>
                                      <p:to x="100000" y="100000"/>
                                    </p:animScale>
                                    <p:animScale>
                                      <p:cBhvr>
                                        <p:cTn id="17" dur="13">
                                          <p:stCondLst>
                                            <p:cond delay="821"/>
                                          </p:stCondLst>
                                        </p:cTn>
                                        <p:tgtEl>
                                          <p:spTgt spid="28"/>
                                        </p:tgtEl>
                                      </p:cBhvr>
                                      <p:to x="100000" y="90000"/>
                                    </p:animScale>
                                    <p:animScale>
                                      <p:cBhvr>
                                        <p:cTn id="18" dur="83" decel="50000">
                                          <p:stCondLst>
                                            <p:cond delay="834"/>
                                          </p:stCondLst>
                                        </p:cTn>
                                        <p:tgtEl>
                                          <p:spTgt spid="28"/>
                                        </p:tgtEl>
                                      </p:cBhvr>
                                      <p:to x="100000" y="100000"/>
                                    </p:animScale>
                                    <p:animScale>
                                      <p:cBhvr>
                                        <p:cTn id="19" dur="13">
                                          <p:stCondLst>
                                            <p:cond delay="904"/>
                                          </p:stCondLst>
                                        </p:cTn>
                                        <p:tgtEl>
                                          <p:spTgt spid="28"/>
                                        </p:tgtEl>
                                      </p:cBhvr>
                                      <p:to x="100000" y="95000"/>
                                    </p:animScale>
                                    <p:animScale>
                                      <p:cBhvr>
                                        <p:cTn id="20" dur="83" decel="50000">
                                          <p:stCondLst>
                                            <p:cond delay="917"/>
                                          </p:stCondLst>
                                        </p:cTn>
                                        <p:tgtEl>
                                          <p:spTgt spid="28"/>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2"/>
          <p:cNvGrpSpPr>
            <a:grpSpLocks/>
          </p:cNvGrpSpPr>
          <p:nvPr/>
        </p:nvGrpSpPr>
        <p:grpSpPr bwMode="auto">
          <a:xfrm>
            <a:off x="34925" y="92075"/>
            <a:ext cx="7662863" cy="1601788"/>
            <a:chOff x="34925" y="92075"/>
            <a:chExt cx="7662335" cy="1601788"/>
          </a:xfrm>
        </p:grpSpPr>
        <p:grpSp>
          <p:nvGrpSpPr>
            <p:cNvPr id="27657" name="组合 1"/>
            <p:cNvGrpSpPr>
              <a:grpSpLocks/>
            </p:cNvGrpSpPr>
            <p:nvPr/>
          </p:nvGrpSpPr>
          <p:grpSpPr bwMode="auto">
            <a:xfrm>
              <a:off x="34925" y="92075"/>
              <a:ext cx="7632700" cy="461665"/>
              <a:chOff x="34925" y="92075"/>
              <a:chExt cx="7632700" cy="461665"/>
            </a:xfrm>
          </p:grpSpPr>
          <p:sp>
            <p:nvSpPr>
              <p:cNvPr id="2766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6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7658" name="Group 2"/>
            <p:cNvGrpSpPr>
              <a:grpSpLocks/>
            </p:cNvGrpSpPr>
            <p:nvPr/>
          </p:nvGrpSpPr>
          <p:grpSpPr bwMode="auto">
            <a:xfrm>
              <a:off x="107950" y="620713"/>
              <a:ext cx="4633913" cy="496887"/>
              <a:chOff x="68" y="391"/>
              <a:chExt cx="2919" cy="313"/>
            </a:xfrm>
          </p:grpSpPr>
          <p:sp>
            <p:nvSpPr>
              <p:cNvPr id="2766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766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7659" name="Group 2"/>
            <p:cNvGrpSpPr>
              <a:grpSpLocks/>
            </p:cNvGrpSpPr>
            <p:nvPr/>
          </p:nvGrpSpPr>
          <p:grpSpPr bwMode="auto">
            <a:xfrm>
              <a:off x="250825" y="1196975"/>
              <a:ext cx="3744913" cy="496888"/>
              <a:chOff x="158" y="754"/>
              <a:chExt cx="2359" cy="313"/>
            </a:xfrm>
          </p:grpSpPr>
          <p:sp>
            <p:nvSpPr>
              <p:cNvPr id="27661"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7662"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7660"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2765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5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765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6"/>
          <p:cNvSpPr txBox="1">
            <a:spLocks noChangeArrowheads="1"/>
          </p:cNvSpPr>
          <p:nvPr/>
        </p:nvSpPr>
        <p:spPr bwMode="auto">
          <a:xfrm>
            <a:off x="179388" y="1773238"/>
            <a:ext cx="8785225" cy="138499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长（设分别为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）最小值</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即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Min{n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基本操作：字符比较；</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O(Min{n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slide(fromBottom)">
                                      <p:cBhvr>
                                        <p:cTn id="25" dur="500"/>
                                        <p:tgtEl>
                                          <p:spTgt spid="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slide(fromBottom)">
                                      <p:cBhvr>
                                        <p:cTn id="30" dur="500"/>
                                        <p:tgtEl>
                                          <p:spTgt spid="2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2" end="2"/>
                                            </p:txEl>
                                          </p:spTgt>
                                        </p:tgtEl>
                                        <p:attrNameLst>
                                          <p:attrName>style.visibility</p:attrName>
                                        </p:attrNameLst>
                                      </p:cBhvr>
                                      <p:to>
                                        <p:strVal val="visible"/>
                                      </p:to>
                                    </p:set>
                                    <p:animEffect transition="in" filter="slide(fromBottom)">
                                      <p:cBhvr>
                                        <p:cTn id="3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2"/>
          <p:cNvGrpSpPr>
            <a:grpSpLocks/>
          </p:cNvGrpSpPr>
          <p:nvPr/>
        </p:nvGrpSpPr>
        <p:grpSpPr bwMode="auto">
          <a:xfrm>
            <a:off x="34925" y="92075"/>
            <a:ext cx="7632700" cy="1601788"/>
            <a:chOff x="34925" y="92075"/>
            <a:chExt cx="7632700" cy="1601788"/>
          </a:xfrm>
        </p:grpSpPr>
        <p:grpSp>
          <p:nvGrpSpPr>
            <p:cNvPr id="28682" name="组合 1"/>
            <p:cNvGrpSpPr>
              <a:grpSpLocks/>
            </p:cNvGrpSpPr>
            <p:nvPr/>
          </p:nvGrpSpPr>
          <p:grpSpPr bwMode="auto">
            <a:xfrm>
              <a:off x="34925" y="92075"/>
              <a:ext cx="7632700" cy="461665"/>
              <a:chOff x="34925" y="92075"/>
              <a:chExt cx="7632700" cy="461665"/>
            </a:xfrm>
          </p:grpSpPr>
          <p:sp>
            <p:nvSpPr>
              <p:cNvPr id="2868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69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8683" name="Group 2"/>
            <p:cNvGrpSpPr>
              <a:grpSpLocks/>
            </p:cNvGrpSpPr>
            <p:nvPr/>
          </p:nvGrpSpPr>
          <p:grpSpPr bwMode="auto">
            <a:xfrm>
              <a:off x="107950" y="620713"/>
              <a:ext cx="4633913" cy="496887"/>
              <a:chOff x="68" y="391"/>
              <a:chExt cx="2919" cy="313"/>
            </a:xfrm>
          </p:grpSpPr>
          <p:sp>
            <p:nvSpPr>
              <p:cNvPr id="28687"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868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8684" name="Group 2"/>
            <p:cNvGrpSpPr>
              <a:grpSpLocks/>
            </p:cNvGrpSpPr>
            <p:nvPr/>
          </p:nvGrpSpPr>
          <p:grpSpPr bwMode="auto">
            <a:xfrm>
              <a:off x="250825" y="1196975"/>
              <a:ext cx="3744913" cy="496888"/>
              <a:chOff x="158" y="754"/>
              <a:chExt cx="2359" cy="313"/>
            </a:xfrm>
          </p:grpSpPr>
          <p:sp>
            <p:nvSpPr>
              <p:cNvPr id="28685"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8686"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nvGrpSpPr>
          <p:cNvPr id="21" name="Group 8"/>
          <p:cNvGrpSpPr>
            <a:grpSpLocks/>
          </p:cNvGrpSpPr>
          <p:nvPr/>
        </p:nvGrpSpPr>
        <p:grpSpPr bwMode="auto">
          <a:xfrm>
            <a:off x="7669213" y="620713"/>
            <a:ext cx="1295400" cy="1079500"/>
            <a:chOff x="4831" y="391"/>
            <a:chExt cx="816" cy="773"/>
          </a:xfrm>
        </p:grpSpPr>
        <p:sp>
          <p:nvSpPr>
            <p:cNvPr id="2867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67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868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6"/>
          <p:cNvSpPr txBox="1">
            <a:spLocks noChangeArrowheads="1"/>
          </p:cNvSpPr>
          <p:nvPr/>
        </p:nvSpPr>
        <p:spPr bwMode="auto">
          <a:xfrm>
            <a:off x="179388" y="1773238"/>
            <a:ext cx="8880475" cy="353943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基于定长顺序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连接操作，对超过预定义空间的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部分需要实施</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“截断”。</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基于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的不同，连接时可能有如下四种情况发生：</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a:t>
            </a:r>
            <a:r>
              <a:rPr kumimoji="1" lang="zh-CN" altLang="en-US" sz="2000" b="1" dirty="0">
                <a:latin typeface="+mn-ea"/>
                <a:ea typeface="+mn-ea"/>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]+S2[0]≤STRING_SIZE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得到的串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是正确结果</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]&lt;STRING_SIZE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且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]+S2[0]&gt;STRING_SIZE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则截断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，得到的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包含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及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一个子串；</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a:t>
            </a:r>
            <a:r>
              <a:rPr kumimoji="1" lang="zh-CN" altLang="en-US" sz="2000" b="1" dirty="0">
                <a:latin typeface="+mn-ea"/>
                <a:ea typeface="+mn-ea"/>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]=STRING_SIZE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，则得到的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只包含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a:t>
            </a:r>
            <a:r>
              <a:rPr kumimoji="1" lang="zh-CN" altLang="en-US" sz="2000" b="1" dirty="0">
                <a:latin typeface="+mn-ea"/>
                <a:ea typeface="+mn-ea"/>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S1[0</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]&gt;STRING_SIZE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则截断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，得到的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只包含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一个子串。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slide(fromBottom)">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slide(fromBottom)">
                                      <p:cBhvr>
                                        <p:cTn id="40" dur="500"/>
                                        <p:tgtEl>
                                          <p:spTgt spid="26">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6">
                                            <p:txEl>
                                              <p:pRg st="2" end="2"/>
                                            </p:txEl>
                                          </p:spTgt>
                                        </p:tgtEl>
                                        <p:attrNameLst>
                                          <p:attrName>style.visibility</p:attrName>
                                        </p:attrNameLst>
                                      </p:cBhvr>
                                      <p:to>
                                        <p:strVal val="visible"/>
                                      </p:to>
                                    </p:set>
                                    <p:animEffect transition="in" filter="slide(fromBottom)">
                                      <p:cBhvr>
                                        <p:cTn id="45" dur="500"/>
                                        <p:tgtEl>
                                          <p:spTgt spid="26">
                                            <p:txEl>
                                              <p:pRg st="2" end="2"/>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6">
                                            <p:txEl>
                                              <p:pRg st="3" end="3"/>
                                            </p:txEl>
                                          </p:spTgt>
                                        </p:tgtEl>
                                        <p:attrNameLst>
                                          <p:attrName>style.visibility</p:attrName>
                                        </p:attrNameLst>
                                      </p:cBhvr>
                                      <p:to>
                                        <p:strVal val="visible"/>
                                      </p:to>
                                    </p:set>
                                    <p:animEffect transition="in" filter="slide(fromBottom)">
                                      <p:cBhvr>
                                        <p:cTn id="50" dur="500"/>
                                        <p:tgtEl>
                                          <p:spTgt spid="26">
                                            <p:txEl>
                                              <p:pRg st="3" end="3"/>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6">
                                            <p:txEl>
                                              <p:pRg st="4" end="4"/>
                                            </p:txEl>
                                          </p:spTgt>
                                        </p:tgtEl>
                                        <p:attrNameLst>
                                          <p:attrName>style.visibility</p:attrName>
                                        </p:attrNameLst>
                                      </p:cBhvr>
                                      <p:to>
                                        <p:strVal val="visible"/>
                                      </p:to>
                                    </p:set>
                                    <p:animEffect transition="in" filter="slide(fromBottom)">
                                      <p:cBhvr>
                                        <p:cTn id="55" dur="500"/>
                                        <p:tgtEl>
                                          <p:spTgt spid="2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34925" y="92075"/>
            <a:ext cx="7662863" cy="1601788"/>
            <a:chOff x="34925" y="92075"/>
            <a:chExt cx="7662335" cy="1601788"/>
          </a:xfrm>
        </p:grpSpPr>
        <p:grpSp>
          <p:nvGrpSpPr>
            <p:cNvPr id="29705" name="组合 2"/>
            <p:cNvGrpSpPr>
              <a:grpSpLocks/>
            </p:cNvGrpSpPr>
            <p:nvPr/>
          </p:nvGrpSpPr>
          <p:grpSpPr bwMode="auto">
            <a:xfrm>
              <a:off x="34925" y="92075"/>
              <a:ext cx="7632700" cy="1601788"/>
              <a:chOff x="34925" y="92075"/>
              <a:chExt cx="7632700" cy="1601788"/>
            </a:xfrm>
          </p:grpSpPr>
          <p:grpSp>
            <p:nvGrpSpPr>
              <p:cNvPr id="29707" name="组合 1"/>
              <p:cNvGrpSpPr>
                <a:grpSpLocks/>
              </p:cNvGrpSpPr>
              <p:nvPr/>
            </p:nvGrpSpPr>
            <p:grpSpPr bwMode="auto">
              <a:xfrm>
                <a:off x="34925" y="92075"/>
                <a:ext cx="7632700" cy="461665"/>
                <a:chOff x="34925" y="92075"/>
                <a:chExt cx="7632700" cy="461665"/>
              </a:xfrm>
            </p:grpSpPr>
            <p:sp>
              <p:nvSpPr>
                <p:cNvPr id="2971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15"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29708" name="Group 2"/>
              <p:cNvGrpSpPr>
                <a:grpSpLocks/>
              </p:cNvGrpSpPr>
              <p:nvPr/>
            </p:nvGrpSpPr>
            <p:grpSpPr bwMode="auto">
              <a:xfrm>
                <a:off x="107950" y="620713"/>
                <a:ext cx="4633913" cy="496887"/>
                <a:chOff x="68" y="391"/>
                <a:chExt cx="2919" cy="313"/>
              </a:xfrm>
            </p:grpSpPr>
            <p:sp>
              <p:nvSpPr>
                <p:cNvPr id="29712"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29713"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9709" name="Group 2"/>
              <p:cNvGrpSpPr>
                <a:grpSpLocks/>
              </p:cNvGrpSpPr>
              <p:nvPr/>
            </p:nvGrpSpPr>
            <p:grpSpPr bwMode="auto">
              <a:xfrm>
                <a:off x="250825" y="1196975"/>
                <a:ext cx="3744913" cy="496888"/>
                <a:chOff x="158" y="754"/>
                <a:chExt cx="2359" cy="313"/>
              </a:xfrm>
            </p:grpSpPr>
            <p:sp>
              <p:nvSpPr>
                <p:cNvPr id="29710"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29711"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706"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sp>
        <p:nvSpPr>
          <p:cNvPr id="27" name="Text Box 21"/>
          <p:cNvSpPr txBox="1">
            <a:spLocks noChangeArrowheads="1"/>
          </p:cNvSpPr>
          <p:nvPr/>
        </p:nvSpPr>
        <p:spPr bwMode="auto">
          <a:xfrm>
            <a:off x="323850" y="1844675"/>
            <a:ext cx="8820150"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StrConcat_SS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T,SString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S1,SString S2) {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返回由定长顺序串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连接而成的新串</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若没有发生截断，则给出“正确连接”信息；若发生截断，则给出“发生截断”信息</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if((S1[0]+S2[0])&lt;=STRING_SIZE))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没有截断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k=1;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while(j&lt;=S1[0])  T[k++]=S1[</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while(j&lt;=S2[0])  T[k++]=S2[</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T[0]=S1[0]+S2[0];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cout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&lt;&lt;"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正确连接，没有发生截断！</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p>
        </p:txBody>
      </p:sp>
      <p:grpSp>
        <p:nvGrpSpPr>
          <p:cNvPr id="28" name="Group 4"/>
          <p:cNvGrpSpPr>
            <a:grpSpLocks/>
          </p:cNvGrpSpPr>
          <p:nvPr/>
        </p:nvGrpSpPr>
        <p:grpSpPr bwMode="auto">
          <a:xfrm>
            <a:off x="7659688" y="692150"/>
            <a:ext cx="1304925" cy="1008063"/>
            <a:chOff x="4825" y="1253"/>
            <a:chExt cx="822" cy="726"/>
          </a:xfrm>
        </p:grpSpPr>
        <p:sp>
          <p:nvSpPr>
            <p:cNvPr id="2970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970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970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290">
                                          <p:stCondLst>
                                            <p:cond delay="0"/>
                                          </p:stCondLst>
                                        </p:cTn>
                                        <p:tgtEl>
                                          <p:spTgt spid="28"/>
                                        </p:tgtEl>
                                      </p:cBhvr>
                                    </p:animEffect>
                                    <p:anim calcmode="lin" valueType="num">
                                      <p:cBhvr>
                                        <p:cTn id="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3" dur="13">
                                          <p:stCondLst>
                                            <p:cond delay="325"/>
                                          </p:stCondLst>
                                        </p:cTn>
                                        <p:tgtEl>
                                          <p:spTgt spid="28"/>
                                        </p:tgtEl>
                                      </p:cBhvr>
                                      <p:to x="100000" y="60000"/>
                                    </p:animScale>
                                    <p:animScale>
                                      <p:cBhvr>
                                        <p:cTn id="14" dur="83" decel="50000">
                                          <p:stCondLst>
                                            <p:cond delay="338"/>
                                          </p:stCondLst>
                                        </p:cTn>
                                        <p:tgtEl>
                                          <p:spTgt spid="28"/>
                                        </p:tgtEl>
                                      </p:cBhvr>
                                      <p:to x="100000" y="100000"/>
                                    </p:animScale>
                                    <p:animScale>
                                      <p:cBhvr>
                                        <p:cTn id="15" dur="13">
                                          <p:stCondLst>
                                            <p:cond delay="656"/>
                                          </p:stCondLst>
                                        </p:cTn>
                                        <p:tgtEl>
                                          <p:spTgt spid="28"/>
                                        </p:tgtEl>
                                      </p:cBhvr>
                                      <p:to x="100000" y="80000"/>
                                    </p:animScale>
                                    <p:animScale>
                                      <p:cBhvr>
                                        <p:cTn id="16" dur="83" decel="50000">
                                          <p:stCondLst>
                                            <p:cond delay="669"/>
                                          </p:stCondLst>
                                        </p:cTn>
                                        <p:tgtEl>
                                          <p:spTgt spid="28"/>
                                        </p:tgtEl>
                                      </p:cBhvr>
                                      <p:to x="100000" y="100000"/>
                                    </p:animScale>
                                    <p:animScale>
                                      <p:cBhvr>
                                        <p:cTn id="17" dur="13">
                                          <p:stCondLst>
                                            <p:cond delay="821"/>
                                          </p:stCondLst>
                                        </p:cTn>
                                        <p:tgtEl>
                                          <p:spTgt spid="28"/>
                                        </p:tgtEl>
                                      </p:cBhvr>
                                      <p:to x="100000" y="90000"/>
                                    </p:animScale>
                                    <p:animScale>
                                      <p:cBhvr>
                                        <p:cTn id="18" dur="83" decel="50000">
                                          <p:stCondLst>
                                            <p:cond delay="834"/>
                                          </p:stCondLst>
                                        </p:cTn>
                                        <p:tgtEl>
                                          <p:spTgt spid="28"/>
                                        </p:tgtEl>
                                      </p:cBhvr>
                                      <p:to x="100000" y="100000"/>
                                    </p:animScale>
                                    <p:animScale>
                                      <p:cBhvr>
                                        <p:cTn id="19" dur="13">
                                          <p:stCondLst>
                                            <p:cond delay="904"/>
                                          </p:stCondLst>
                                        </p:cTn>
                                        <p:tgtEl>
                                          <p:spTgt spid="28"/>
                                        </p:tgtEl>
                                      </p:cBhvr>
                                      <p:to x="100000" y="95000"/>
                                    </p:animScale>
                                    <p:animScale>
                                      <p:cBhvr>
                                        <p:cTn id="20" dur="83" decel="50000">
                                          <p:stCondLst>
                                            <p:cond delay="917"/>
                                          </p:stCondLst>
                                        </p:cTn>
                                        <p:tgtEl>
                                          <p:spTgt spid="28"/>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21"/>
          <p:cNvSpPr txBox="1">
            <a:spLocks noChangeArrowheads="1"/>
          </p:cNvSpPr>
          <p:nvPr/>
        </p:nvSpPr>
        <p:spPr bwMode="auto">
          <a:xfrm>
            <a:off x="323850" y="1844675"/>
            <a:ext cx="8820150" cy="2653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if(S1[0]&lt;STRING_SIZE)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截断</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k=1;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while(j&lt;=S1[0])  T[k++]=S1[</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while(k&lt;=STRING_SIZE)  T[k++]=S2[</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但</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截断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T[0]=STRING_SIZE;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cout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&lt;&lt;"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非正确连接，截断串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30723" name="组合 4"/>
          <p:cNvGrpSpPr>
            <a:grpSpLocks/>
          </p:cNvGrpSpPr>
          <p:nvPr/>
        </p:nvGrpSpPr>
        <p:grpSpPr bwMode="auto">
          <a:xfrm>
            <a:off x="34925" y="92075"/>
            <a:ext cx="8929688" cy="1608138"/>
            <a:chOff x="34925" y="92075"/>
            <a:chExt cx="8929688" cy="1608138"/>
          </a:xfrm>
        </p:grpSpPr>
        <p:grpSp>
          <p:nvGrpSpPr>
            <p:cNvPr id="30724" name="组合 3"/>
            <p:cNvGrpSpPr>
              <a:grpSpLocks/>
            </p:cNvGrpSpPr>
            <p:nvPr/>
          </p:nvGrpSpPr>
          <p:grpSpPr bwMode="auto">
            <a:xfrm>
              <a:off x="34925" y="92075"/>
              <a:ext cx="7662335" cy="1601788"/>
              <a:chOff x="34925" y="92075"/>
              <a:chExt cx="7662335" cy="1601788"/>
            </a:xfrm>
          </p:grpSpPr>
          <p:grpSp>
            <p:nvGrpSpPr>
              <p:cNvPr id="30730" name="组合 2"/>
              <p:cNvGrpSpPr>
                <a:grpSpLocks/>
              </p:cNvGrpSpPr>
              <p:nvPr/>
            </p:nvGrpSpPr>
            <p:grpSpPr bwMode="auto">
              <a:xfrm>
                <a:off x="34925" y="92075"/>
                <a:ext cx="7632700" cy="1601788"/>
                <a:chOff x="34925" y="92075"/>
                <a:chExt cx="7632700" cy="1601788"/>
              </a:xfrm>
            </p:grpSpPr>
            <p:grpSp>
              <p:nvGrpSpPr>
                <p:cNvPr id="30732" name="组合 1"/>
                <p:cNvGrpSpPr>
                  <a:grpSpLocks/>
                </p:cNvGrpSpPr>
                <p:nvPr/>
              </p:nvGrpSpPr>
              <p:grpSpPr bwMode="auto">
                <a:xfrm>
                  <a:off x="34925" y="92075"/>
                  <a:ext cx="7632700" cy="461665"/>
                  <a:chOff x="34925" y="92075"/>
                  <a:chExt cx="7632700" cy="461665"/>
                </a:xfrm>
              </p:grpSpPr>
              <p:sp>
                <p:nvSpPr>
                  <p:cNvPr id="307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74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0733" name="Group 2"/>
                <p:cNvGrpSpPr>
                  <a:grpSpLocks/>
                </p:cNvGrpSpPr>
                <p:nvPr/>
              </p:nvGrpSpPr>
              <p:grpSpPr bwMode="auto">
                <a:xfrm>
                  <a:off x="107950" y="620713"/>
                  <a:ext cx="4633913" cy="496887"/>
                  <a:chOff x="68" y="391"/>
                  <a:chExt cx="2919" cy="313"/>
                </a:xfrm>
              </p:grpSpPr>
              <p:sp>
                <p:nvSpPr>
                  <p:cNvPr id="30737"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073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0734" name="Group 2"/>
                <p:cNvGrpSpPr>
                  <a:grpSpLocks/>
                </p:cNvGrpSpPr>
                <p:nvPr/>
              </p:nvGrpSpPr>
              <p:grpSpPr bwMode="auto">
                <a:xfrm>
                  <a:off x="250825" y="1196975"/>
                  <a:ext cx="3744913" cy="496888"/>
                  <a:chOff x="158" y="754"/>
                  <a:chExt cx="2359" cy="313"/>
                </a:xfrm>
              </p:grpSpPr>
              <p:sp>
                <p:nvSpPr>
                  <p:cNvPr id="30735"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0736"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0731"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grpSp>
          <p:nvGrpSpPr>
            <p:cNvPr id="30725" name="Group 4"/>
            <p:cNvGrpSpPr>
              <a:grpSpLocks/>
            </p:cNvGrpSpPr>
            <p:nvPr/>
          </p:nvGrpSpPr>
          <p:grpSpPr bwMode="auto">
            <a:xfrm>
              <a:off x="7659688" y="692150"/>
              <a:ext cx="1304925" cy="1008063"/>
              <a:chOff x="4825" y="1253"/>
              <a:chExt cx="822" cy="726"/>
            </a:xfrm>
          </p:grpSpPr>
          <p:sp>
            <p:nvSpPr>
              <p:cNvPr id="307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7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072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1" name="Text Box 21"/>
          <p:cNvSpPr txBox="1">
            <a:spLocks noChangeArrowheads="1"/>
          </p:cNvSpPr>
          <p:nvPr/>
        </p:nvSpPr>
        <p:spPr bwMode="auto">
          <a:xfrm>
            <a:off x="319092" y="4380003"/>
            <a:ext cx="8820150"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else if(S1[0]==STRING_SIZE)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截掉</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，仅取</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k=1;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while(j&lt;=S1[0])  T[k++]=S1[</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T[0]=STRING_SIZE;</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cout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&lt;&lt;"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非正确连接，截掉串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，仅取串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21"/>
          <p:cNvSpPr txBox="1">
            <a:spLocks noChangeArrowheads="1"/>
          </p:cNvSpPr>
          <p:nvPr/>
        </p:nvSpPr>
        <p:spPr bwMode="auto">
          <a:xfrm>
            <a:off x="323850" y="1844675"/>
            <a:ext cx="882015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a:latin typeface="Courier New" panose="02070309020205020404" pitchFamily="49" charset="0"/>
                <a:ea typeface="仿宋" panose="02010609060101010101" pitchFamily="49" charset="-122"/>
                <a:cs typeface="Courier New" panose="02070309020205020404" pitchFamily="49" charset="0"/>
              </a:rPr>
              <a:t>截断</a:t>
            </a:r>
            <a:r>
              <a:rPr lang="en-US" altLang="zh-CN" sz="1600" b="1">
                <a:latin typeface="Courier New" panose="02070309020205020404" pitchFamily="49" charset="0"/>
                <a:ea typeface="仿宋" panose="02010609060101010101" pitchFamily="49" charset="-122"/>
                <a:cs typeface="Courier New" panose="02070309020205020404" pitchFamily="49" charset="0"/>
              </a:rPr>
              <a:t>S1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j=1;  k=1;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while(j&lt;STRING_SIZE)  T[k++]=S1[j++];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到</a:t>
            </a:r>
            <a:r>
              <a:rPr lang="en-US" altLang="zh-CN" sz="1600" b="1">
                <a:latin typeface="Courier New" panose="02070309020205020404" pitchFamily="49" charset="0"/>
                <a:ea typeface="仿宋" panose="02010609060101010101" pitchFamily="49" charset="-122"/>
                <a:cs typeface="Courier New" panose="02070309020205020404" pitchFamily="49" charset="0"/>
              </a:rPr>
              <a:t>T</a:t>
            </a:r>
            <a:r>
              <a:rPr lang="zh-CN" altLang="en-US" sz="1600" b="1">
                <a:latin typeface="Courier New" panose="02070309020205020404" pitchFamily="49" charset="0"/>
                <a:ea typeface="仿宋" panose="02010609060101010101" pitchFamily="49" charset="-122"/>
                <a:cs typeface="Courier New" panose="02070309020205020404" pitchFamily="49" charset="0"/>
              </a:rPr>
              <a:t>但</a:t>
            </a:r>
            <a:r>
              <a:rPr lang="en-US"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截断</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T[0]=STRING_SIZE;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非正确连接，截断串</a:t>
            </a:r>
            <a:r>
              <a:rPr lang="en-US"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StrConcat_SS</a:t>
            </a:r>
          </a:p>
        </p:txBody>
      </p:sp>
      <p:grpSp>
        <p:nvGrpSpPr>
          <p:cNvPr id="31747" name="组合 4"/>
          <p:cNvGrpSpPr>
            <a:grpSpLocks/>
          </p:cNvGrpSpPr>
          <p:nvPr/>
        </p:nvGrpSpPr>
        <p:grpSpPr bwMode="auto">
          <a:xfrm>
            <a:off x="34925" y="92075"/>
            <a:ext cx="8929688" cy="1608138"/>
            <a:chOff x="34925" y="92075"/>
            <a:chExt cx="8929688" cy="1608138"/>
          </a:xfrm>
        </p:grpSpPr>
        <p:grpSp>
          <p:nvGrpSpPr>
            <p:cNvPr id="31748" name="组合 3"/>
            <p:cNvGrpSpPr>
              <a:grpSpLocks/>
            </p:cNvGrpSpPr>
            <p:nvPr/>
          </p:nvGrpSpPr>
          <p:grpSpPr bwMode="auto">
            <a:xfrm>
              <a:off x="34925" y="92075"/>
              <a:ext cx="7662335" cy="1601788"/>
              <a:chOff x="34925" y="92075"/>
              <a:chExt cx="7662335" cy="1601788"/>
            </a:xfrm>
          </p:grpSpPr>
          <p:grpSp>
            <p:nvGrpSpPr>
              <p:cNvPr id="31754" name="组合 2"/>
              <p:cNvGrpSpPr>
                <a:grpSpLocks/>
              </p:cNvGrpSpPr>
              <p:nvPr/>
            </p:nvGrpSpPr>
            <p:grpSpPr bwMode="auto">
              <a:xfrm>
                <a:off x="34925" y="92075"/>
                <a:ext cx="7632700" cy="1601788"/>
                <a:chOff x="34925" y="92075"/>
                <a:chExt cx="7632700" cy="1601788"/>
              </a:xfrm>
            </p:grpSpPr>
            <p:grpSp>
              <p:nvGrpSpPr>
                <p:cNvPr id="31756" name="组合 1"/>
                <p:cNvGrpSpPr>
                  <a:grpSpLocks/>
                </p:cNvGrpSpPr>
                <p:nvPr/>
              </p:nvGrpSpPr>
              <p:grpSpPr bwMode="auto">
                <a:xfrm>
                  <a:off x="34925" y="92075"/>
                  <a:ext cx="7632700" cy="461665"/>
                  <a:chOff x="34925" y="92075"/>
                  <a:chExt cx="7632700" cy="461665"/>
                </a:xfrm>
              </p:grpSpPr>
              <p:sp>
                <p:nvSpPr>
                  <p:cNvPr id="3176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764"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1757" name="Group 2"/>
                <p:cNvGrpSpPr>
                  <a:grpSpLocks/>
                </p:cNvGrpSpPr>
                <p:nvPr/>
              </p:nvGrpSpPr>
              <p:grpSpPr bwMode="auto">
                <a:xfrm>
                  <a:off x="107950" y="620713"/>
                  <a:ext cx="4633913" cy="496887"/>
                  <a:chOff x="68" y="391"/>
                  <a:chExt cx="2919" cy="313"/>
                </a:xfrm>
              </p:grpSpPr>
              <p:sp>
                <p:nvSpPr>
                  <p:cNvPr id="31761"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176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1758" name="Group 2"/>
                <p:cNvGrpSpPr>
                  <a:grpSpLocks/>
                </p:cNvGrpSpPr>
                <p:nvPr/>
              </p:nvGrpSpPr>
              <p:grpSpPr bwMode="auto">
                <a:xfrm>
                  <a:off x="250825" y="1196975"/>
                  <a:ext cx="3744913" cy="496888"/>
                  <a:chOff x="158" y="754"/>
                  <a:chExt cx="2359" cy="313"/>
                </a:xfrm>
              </p:grpSpPr>
              <p:sp>
                <p:nvSpPr>
                  <p:cNvPr id="31759"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1760"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1755"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grpSp>
          <p:nvGrpSpPr>
            <p:cNvPr id="31749" name="Group 4"/>
            <p:cNvGrpSpPr>
              <a:grpSpLocks/>
            </p:cNvGrpSpPr>
            <p:nvPr/>
          </p:nvGrpSpPr>
          <p:grpSpPr bwMode="auto">
            <a:xfrm>
              <a:off x="7659688" y="692150"/>
              <a:ext cx="1304925" cy="1008063"/>
              <a:chOff x="4825" y="1253"/>
              <a:chExt cx="822" cy="726"/>
            </a:xfrm>
          </p:grpSpPr>
          <p:sp>
            <p:nvSpPr>
              <p:cNvPr id="3175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dirty="0">
                  <a:latin typeface="Arial" panose="020B0604020202020204" pitchFamily="34" charset="0"/>
                  <a:ea typeface="仿宋_GB2312" pitchFamily="49" charset="-122"/>
                  <a:cs typeface="Arial" panose="020B0604020202020204" pitchFamily="34" charset="0"/>
                </a:endParaRPr>
              </a:p>
            </p:txBody>
          </p:sp>
          <p:sp>
            <p:nvSpPr>
              <p:cNvPr id="3175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latin typeface="+mn-lt"/>
                    <a:ea typeface="方正舒体" panose="02010601030101010101" pitchFamily="2" charset="-122"/>
                  </a:rPr>
                  <a:t>算法</a:t>
                </a:r>
                <a:r>
                  <a:rPr lang="en-US" altLang="zh-CN" sz="2000" b="1" dirty="0" smtClean="0">
                    <a:solidFill>
                      <a:schemeClr val="bg1"/>
                    </a:solidFill>
                    <a:latin typeface="+mn-lt"/>
                    <a:ea typeface="方正舒体" panose="02010601030101010101" pitchFamily="2" charset="-122"/>
                  </a:rPr>
                  <a:t>4-6</a:t>
                </a:r>
                <a:endParaRPr lang="zh-CN" altLang="en-US" sz="2000" b="1" dirty="0" smtClean="0">
                  <a:solidFill>
                    <a:schemeClr val="bg1"/>
                  </a:solidFill>
                  <a:latin typeface="+mn-lt"/>
                  <a:ea typeface="方正舒体" panose="02010601030101010101" pitchFamily="2" charset="-122"/>
                </a:endParaRPr>
              </a:p>
            </p:txBody>
          </p:sp>
          <p:pic>
            <p:nvPicPr>
              <p:cNvPr id="3175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3"/>
          <p:cNvGrpSpPr>
            <a:grpSpLocks/>
          </p:cNvGrpSpPr>
          <p:nvPr/>
        </p:nvGrpSpPr>
        <p:grpSpPr bwMode="auto">
          <a:xfrm>
            <a:off x="34925" y="92075"/>
            <a:ext cx="7662863" cy="1601788"/>
            <a:chOff x="34925" y="92075"/>
            <a:chExt cx="7662335" cy="1601788"/>
          </a:xfrm>
        </p:grpSpPr>
        <p:grpSp>
          <p:nvGrpSpPr>
            <p:cNvPr id="32777" name="组合 2"/>
            <p:cNvGrpSpPr>
              <a:grpSpLocks/>
            </p:cNvGrpSpPr>
            <p:nvPr/>
          </p:nvGrpSpPr>
          <p:grpSpPr bwMode="auto">
            <a:xfrm>
              <a:off x="34925" y="92075"/>
              <a:ext cx="7632700" cy="1601788"/>
              <a:chOff x="34925" y="92075"/>
              <a:chExt cx="7632700" cy="1601788"/>
            </a:xfrm>
          </p:grpSpPr>
          <p:grpSp>
            <p:nvGrpSpPr>
              <p:cNvPr id="32779" name="组合 1"/>
              <p:cNvGrpSpPr>
                <a:grpSpLocks/>
              </p:cNvGrpSpPr>
              <p:nvPr/>
            </p:nvGrpSpPr>
            <p:grpSpPr bwMode="auto">
              <a:xfrm>
                <a:off x="34925" y="92075"/>
                <a:ext cx="7632700" cy="461665"/>
                <a:chOff x="34925" y="92075"/>
                <a:chExt cx="7632700" cy="461665"/>
              </a:xfrm>
            </p:grpSpPr>
            <p:sp>
              <p:nvSpPr>
                <p:cNvPr id="3278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8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2780" name="Group 2"/>
              <p:cNvGrpSpPr>
                <a:grpSpLocks/>
              </p:cNvGrpSpPr>
              <p:nvPr/>
            </p:nvGrpSpPr>
            <p:grpSpPr bwMode="auto">
              <a:xfrm>
                <a:off x="107950" y="620713"/>
                <a:ext cx="4633913" cy="496887"/>
                <a:chOff x="68" y="391"/>
                <a:chExt cx="2919" cy="313"/>
              </a:xfrm>
            </p:grpSpPr>
            <p:sp>
              <p:nvSpPr>
                <p:cNvPr id="32784"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2785"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2781" name="Group 2"/>
              <p:cNvGrpSpPr>
                <a:grpSpLocks/>
              </p:cNvGrpSpPr>
              <p:nvPr/>
            </p:nvGrpSpPr>
            <p:grpSpPr bwMode="auto">
              <a:xfrm>
                <a:off x="250825" y="1196975"/>
                <a:ext cx="3744913" cy="496888"/>
                <a:chOff x="158" y="754"/>
                <a:chExt cx="2359" cy="313"/>
              </a:xfrm>
            </p:grpSpPr>
            <p:sp>
              <p:nvSpPr>
                <p:cNvPr id="32782"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2783"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2778"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3277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7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3277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长度（设值分别</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）之和；</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基本操作：字符复制；</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：若没</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发生截断，则字符复制次数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；否则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小于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slide(fromBottom)">
                                      <p:cBhvr>
                                        <p:cTn id="25" dur="500"/>
                                        <p:tgtEl>
                                          <p:spTgt spid="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slide(fromBottom)">
                                      <p:cBhvr>
                                        <p:cTn id="30" dur="500"/>
                                        <p:tgtEl>
                                          <p:spTgt spid="2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2" end="2"/>
                                            </p:txEl>
                                          </p:spTgt>
                                        </p:tgtEl>
                                        <p:attrNameLst>
                                          <p:attrName>style.visibility</p:attrName>
                                        </p:attrNameLst>
                                      </p:cBhvr>
                                      <p:to>
                                        <p:strVal val="visible"/>
                                      </p:to>
                                    </p:set>
                                    <p:animEffect transition="in" filter="slide(fromBottom)">
                                      <p:cBhvr>
                                        <p:cTn id="3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2"/>
          <p:cNvGrpSpPr>
            <a:grpSpLocks/>
          </p:cNvGrpSpPr>
          <p:nvPr/>
        </p:nvGrpSpPr>
        <p:grpSpPr bwMode="auto">
          <a:xfrm>
            <a:off x="34925" y="92075"/>
            <a:ext cx="7632700" cy="1601788"/>
            <a:chOff x="34925" y="92075"/>
            <a:chExt cx="7632700" cy="1601788"/>
          </a:xfrm>
        </p:grpSpPr>
        <p:grpSp>
          <p:nvGrpSpPr>
            <p:cNvPr id="33802" name="组合 1"/>
            <p:cNvGrpSpPr>
              <a:grpSpLocks/>
            </p:cNvGrpSpPr>
            <p:nvPr/>
          </p:nvGrpSpPr>
          <p:grpSpPr bwMode="auto">
            <a:xfrm>
              <a:off x="34925" y="92075"/>
              <a:ext cx="7632700" cy="461665"/>
              <a:chOff x="34925" y="92075"/>
              <a:chExt cx="7632700" cy="461665"/>
            </a:xfrm>
          </p:grpSpPr>
          <p:sp>
            <p:nvSpPr>
              <p:cNvPr id="3380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81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3803" name="Group 2"/>
            <p:cNvGrpSpPr>
              <a:grpSpLocks/>
            </p:cNvGrpSpPr>
            <p:nvPr/>
          </p:nvGrpSpPr>
          <p:grpSpPr bwMode="auto">
            <a:xfrm>
              <a:off x="107950" y="620713"/>
              <a:ext cx="4633913" cy="496887"/>
              <a:chOff x="68" y="391"/>
              <a:chExt cx="2919" cy="313"/>
            </a:xfrm>
          </p:grpSpPr>
          <p:sp>
            <p:nvSpPr>
              <p:cNvPr id="33807"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380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3804" name="Group 2"/>
            <p:cNvGrpSpPr>
              <a:grpSpLocks/>
            </p:cNvGrpSpPr>
            <p:nvPr/>
          </p:nvGrpSpPr>
          <p:grpSpPr bwMode="auto">
            <a:xfrm>
              <a:off x="250825" y="1196975"/>
              <a:ext cx="3744913" cy="496888"/>
              <a:chOff x="158" y="754"/>
              <a:chExt cx="2359" cy="313"/>
            </a:xfrm>
          </p:grpSpPr>
          <p:sp>
            <p:nvSpPr>
              <p:cNvPr id="33805"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3806"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0" name="Text Box 7"/>
          <p:cNvSpPr txBox="1">
            <a:spLocks noChangeArrowheads="1"/>
          </p:cNvSpPr>
          <p:nvPr/>
        </p:nvSpPr>
        <p:spPr bwMode="auto">
          <a:xfrm>
            <a:off x="3521075"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nvGrpSpPr>
          <p:cNvPr id="21" name="Group 8"/>
          <p:cNvGrpSpPr>
            <a:grpSpLocks/>
          </p:cNvGrpSpPr>
          <p:nvPr/>
        </p:nvGrpSpPr>
        <p:grpSpPr bwMode="auto">
          <a:xfrm>
            <a:off x="7669213" y="620713"/>
            <a:ext cx="1295400" cy="1079500"/>
            <a:chOff x="4831" y="391"/>
            <a:chExt cx="816" cy="773"/>
          </a:xfrm>
        </p:grpSpPr>
        <p:sp>
          <p:nvSpPr>
            <p:cNvPr id="3379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79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380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6" name="Text Box 6"/>
          <p:cNvSpPr txBox="1">
            <a:spLocks noChangeArrowheads="1"/>
          </p:cNvSpPr>
          <p:nvPr/>
        </p:nvSpPr>
        <p:spPr bwMode="auto">
          <a:xfrm>
            <a:off x="179388" y="1773238"/>
            <a:ext cx="888047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求子串的过程即为复制字符序列的过程：</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判断待求子串参数是否合理，若不合理，则给出相应信息并退出运行；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求出主</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字符起长度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子串。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slide(fromBottom)">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slide(fromBottom)">
                                      <p:cBhvr>
                                        <p:cTn id="40" dur="500"/>
                                        <p:tgtEl>
                                          <p:spTgt spid="26">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6">
                                            <p:txEl>
                                              <p:pRg st="2" end="2"/>
                                            </p:txEl>
                                          </p:spTgt>
                                        </p:tgtEl>
                                        <p:attrNameLst>
                                          <p:attrName>style.visibility</p:attrName>
                                        </p:attrNameLst>
                                      </p:cBhvr>
                                      <p:to>
                                        <p:strVal val="visible"/>
                                      </p:to>
                                    </p:set>
                                    <p:animEffect transition="in" filter="slide(fromBottom)">
                                      <p:cBhvr>
                                        <p:cTn id="4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a:grpSpLocks/>
          </p:cNvGrpSpPr>
          <p:nvPr/>
        </p:nvGrpSpPr>
        <p:grpSpPr bwMode="auto">
          <a:xfrm>
            <a:off x="34925" y="92075"/>
            <a:ext cx="7662863" cy="1601788"/>
            <a:chOff x="34925" y="92075"/>
            <a:chExt cx="7662335" cy="1601788"/>
          </a:xfrm>
        </p:grpSpPr>
        <p:grpSp>
          <p:nvGrpSpPr>
            <p:cNvPr id="34825" name="组合 2"/>
            <p:cNvGrpSpPr>
              <a:grpSpLocks/>
            </p:cNvGrpSpPr>
            <p:nvPr/>
          </p:nvGrpSpPr>
          <p:grpSpPr bwMode="auto">
            <a:xfrm>
              <a:off x="34925" y="92075"/>
              <a:ext cx="7632700" cy="1601788"/>
              <a:chOff x="34925" y="92075"/>
              <a:chExt cx="7632700" cy="1601788"/>
            </a:xfrm>
          </p:grpSpPr>
          <p:grpSp>
            <p:nvGrpSpPr>
              <p:cNvPr id="34827" name="组合 1"/>
              <p:cNvGrpSpPr>
                <a:grpSpLocks/>
              </p:cNvGrpSpPr>
              <p:nvPr/>
            </p:nvGrpSpPr>
            <p:grpSpPr bwMode="auto">
              <a:xfrm>
                <a:off x="34925" y="92075"/>
                <a:ext cx="7632700" cy="461665"/>
                <a:chOff x="34925" y="92075"/>
                <a:chExt cx="7632700" cy="461665"/>
              </a:xfrm>
            </p:grpSpPr>
            <p:sp>
              <p:nvSpPr>
                <p:cNvPr id="3483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5"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4828" name="Group 2"/>
              <p:cNvGrpSpPr>
                <a:grpSpLocks/>
              </p:cNvGrpSpPr>
              <p:nvPr/>
            </p:nvGrpSpPr>
            <p:grpSpPr bwMode="auto">
              <a:xfrm>
                <a:off x="107950" y="620713"/>
                <a:ext cx="4633913" cy="496887"/>
                <a:chOff x="68" y="391"/>
                <a:chExt cx="2919" cy="313"/>
              </a:xfrm>
            </p:grpSpPr>
            <p:sp>
              <p:nvSpPr>
                <p:cNvPr id="34832"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4833"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4829" name="Group 2"/>
              <p:cNvGrpSpPr>
                <a:grpSpLocks/>
              </p:cNvGrpSpPr>
              <p:nvPr/>
            </p:nvGrpSpPr>
            <p:grpSpPr bwMode="auto">
              <a:xfrm>
                <a:off x="250825" y="1196975"/>
                <a:ext cx="3744913" cy="496888"/>
                <a:chOff x="158" y="754"/>
                <a:chExt cx="2359" cy="313"/>
              </a:xfrm>
            </p:grpSpPr>
            <p:sp>
              <p:nvSpPr>
                <p:cNvPr id="34830"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4831"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4826"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sp>
        <p:nvSpPr>
          <p:cNvPr id="27" name="Text Box 21"/>
          <p:cNvSpPr txBox="1">
            <a:spLocks noChangeArrowheads="1"/>
          </p:cNvSpPr>
          <p:nvPr/>
        </p:nvSpPr>
        <p:spPr bwMode="auto">
          <a:xfrm>
            <a:off x="323850" y="1844675"/>
            <a:ext cx="8820150" cy="295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SubString_SS(SString &amp;Sub,SString S,int pos,int len)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a:t>
            </a:r>
            <a:r>
              <a:rPr lang="en-US" altLang="zh-CN" sz="1600" b="1">
                <a:latin typeface="Courier New" panose="02070309020205020404" pitchFamily="49" charset="0"/>
                <a:ea typeface="仿宋" panose="02010609060101010101" pitchFamily="49" charset="-122"/>
                <a:cs typeface="Courier New" panose="02070309020205020404" pitchFamily="49" charset="0"/>
              </a:rPr>
              <a:t>Sub</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返回定长顺序串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的第</a:t>
            </a:r>
            <a:r>
              <a:rPr lang="en-US" altLang="zh-CN" sz="1600" b="1">
                <a:latin typeface="Courier New" panose="02070309020205020404" pitchFamily="49" charset="0"/>
                <a:ea typeface="仿宋" panose="02010609060101010101" pitchFamily="49" charset="-122"/>
                <a:cs typeface="Courier New" panose="02070309020205020404" pitchFamily="49" charset="0"/>
              </a:rPr>
              <a:t>pos</a:t>
            </a:r>
            <a:r>
              <a:rPr lang="zh-CN" altLang="en-US" sz="1600" b="1">
                <a:latin typeface="Courier New" panose="02070309020205020404" pitchFamily="49" charset="0"/>
                <a:ea typeface="仿宋" panose="02010609060101010101" pitchFamily="49" charset="-122"/>
                <a:cs typeface="Courier New" panose="02070309020205020404" pitchFamily="49" charset="0"/>
              </a:rPr>
              <a:t>个字符起长度为</a:t>
            </a:r>
            <a:r>
              <a:rPr lang="en-US"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的子串</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若参数不合理，则给出错误信息</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其中：</a:t>
            </a:r>
            <a:r>
              <a:rPr lang="en-US" altLang="zh-CN" sz="1600" b="1">
                <a:latin typeface="Courier New" panose="02070309020205020404" pitchFamily="49" charset="0"/>
                <a:ea typeface="仿宋" panose="02010609060101010101" pitchFamily="49" charset="-122"/>
                <a:cs typeface="Courier New" panose="02070309020205020404" pitchFamily="49" charset="0"/>
              </a:rPr>
              <a:t>1≤pos≤S</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r>
              <a:rPr lang="en-US" altLang="zh-CN" sz="1600" b="1">
                <a:latin typeface="Courier New" panose="02070309020205020404" pitchFamily="49" charset="0"/>
                <a:ea typeface="仿宋" panose="02010609060101010101" pitchFamily="49" charset="-122"/>
                <a:cs typeface="Courier New" panose="02070309020205020404" pitchFamily="49" charset="0"/>
              </a:rPr>
              <a:t>0≤len≤S</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r>
              <a:rPr lang="en-US" altLang="zh-CN" sz="1600" b="1">
                <a:latin typeface="Courier New" panose="02070309020205020404" pitchFamily="49" charset="0"/>
                <a:ea typeface="仿宋" panose="02010609060101010101" pitchFamily="49" charset="-122"/>
                <a:cs typeface="Courier New" panose="02070309020205020404" pitchFamily="49" charset="0"/>
              </a:rPr>
              <a:t>–pos+1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if((pos&lt;1)||(pos&gt;S[0])||(len&lt;0)||(len&gt;(S[0]-pos+1)))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Error("Position Error!");</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for(i=1;i&lt;=len;i++)  Sub[i]=S[pos+i-1];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复制字符到</a:t>
            </a:r>
            <a:r>
              <a:rPr lang="en-US" altLang="zh-CN" sz="1600" b="1">
                <a:latin typeface="Courier New" panose="02070309020205020404" pitchFamily="49" charset="0"/>
                <a:ea typeface="仿宋" panose="02010609060101010101" pitchFamily="49" charset="-122"/>
                <a:cs typeface="Courier New" panose="02070309020205020404" pitchFamily="49" charset="0"/>
              </a:rPr>
              <a:t>Sub</a:t>
            </a:r>
            <a:r>
              <a:rPr lang="zh-CN" altLang="en-US" sz="1600" b="1">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Sub[0]=len;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SubString_SS</a:t>
            </a:r>
          </a:p>
        </p:txBody>
      </p:sp>
      <p:grpSp>
        <p:nvGrpSpPr>
          <p:cNvPr id="28" name="Group 4"/>
          <p:cNvGrpSpPr>
            <a:grpSpLocks/>
          </p:cNvGrpSpPr>
          <p:nvPr/>
        </p:nvGrpSpPr>
        <p:grpSpPr bwMode="auto">
          <a:xfrm>
            <a:off x="7659688" y="692150"/>
            <a:ext cx="1304925" cy="1008063"/>
            <a:chOff x="4825" y="1253"/>
            <a:chExt cx="822" cy="726"/>
          </a:xfrm>
        </p:grpSpPr>
        <p:sp>
          <p:nvSpPr>
            <p:cNvPr id="3482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482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1"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482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290">
                                          <p:stCondLst>
                                            <p:cond delay="0"/>
                                          </p:stCondLst>
                                        </p:cTn>
                                        <p:tgtEl>
                                          <p:spTgt spid="28"/>
                                        </p:tgtEl>
                                      </p:cBhvr>
                                    </p:animEffect>
                                    <p:anim calcmode="lin" valueType="num">
                                      <p:cBhvr>
                                        <p:cTn id="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3" dur="13">
                                          <p:stCondLst>
                                            <p:cond delay="325"/>
                                          </p:stCondLst>
                                        </p:cTn>
                                        <p:tgtEl>
                                          <p:spTgt spid="28"/>
                                        </p:tgtEl>
                                      </p:cBhvr>
                                      <p:to x="100000" y="60000"/>
                                    </p:animScale>
                                    <p:animScale>
                                      <p:cBhvr>
                                        <p:cTn id="14" dur="83" decel="50000">
                                          <p:stCondLst>
                                            <p:cond delay="338"/>
                                          </p:stCondLst>
                                        </p:cTn>
                                        <p:tgtEl>
                                          <p:spTgt spid="28"/>
                                        </p:tgtEl>
                                      </p:cBhvr>
                                      <p:to x="100000" y="100000"/>
                                    </p:animScale>
                                    <p:animScale>
                                      <p:cBhvr>
                                        <p:cTn id="15" dur="13">
                                          <p:stCondLst>
                                            <p:cond delay="656"/>
                                          </p:stCondLst>
                                        </p:cTn>
                                        <p:tgtEl>
                                          <p:spTgt spid="28"/>
                                        </p:tgtEl>
                                      </p:cBhvr>
                                      <p:to x="100000" y="80000"/>
                                    </p:animScale>
                                    <p:animScale>
                                      <p:cBhvr>
                                        <p:cTn id="16" dur="83" decel="50000">
                                          <p:stCondLst>
                                            <p:cond delay="669"/>
                                          </p:stCondLst>
                                        </p:cTn>
                                        <p:tgtEl>
                                          <p:spTgt spid="28"/>
                                        </p:tgtEl>
                                      </p:cBhvr>
                                      <p:to x="100000" y="100000"/>
                                    </p:animScale>
                                    <p:animScale>
                                      <p:cBhvr>
                                        <p:cTn id="17" dur="13">
                                          <p:stCondLst>
                                            <p:cond delay="821"/>
                                          </p:stCondLst>
                                        </p:cTn>
                                        <p:tgtEl>
                                          <p:spTgt spid="28"/>
                                        </p:tgtEl>
                                      </p:cBhvr>
                                      <p:to x="100000" y="90000"/>
                                    </p:animScale>
                                    <p:animScale>
                                      <p:cBhvr>
                                        <p:cTn id="18" dur="83" decel="50000">
                                          <p:stCondLst>
                                            <p:cond delay="834"/>
                                          </p:stCondLst>
                                        </p:cTn>
                                        <p:tgtEl>
                                          <p:spTgt spid="28"/>
                                        </p:tgtEl>
                                      </p:cBhvr>
                                      <p:to x="100000" y="100000"/>
                                    </p:animScale>
                                    <p:animScale>
                                      <p:cBhvr>
                                        <p:cTn id="19" dur="13">
                                          <p:stCondLst>
                                            <p:cond delay="904"/>
                                          </p:stCondLst>
                                        </p:cTn>
                                        <p:tgtEl>
                                          <p:spTgt spid="28"/>
                                        </p:tgtEl>
                                      </p:cBhvr>
                                      <p:to x="100000" y="95000"/>
                                    </p:animScale>
                                    <p:animScale>
                                      <p:cBhvr>
                                        <p:cTn id="20" dur="83" decel="50000">
                                          <p:stCondLst>
                                            <p:cond delay="917"/>
                                          </p:stCondLst>
                                        </p:cTn>
                                        <p:tgtEl>
                                          <p:spTgt spid="28"/>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nvGrpSpPr>
          <p:cNvPr id="10" name="Group 4"/>
          <p:cNvGrpSpPr>
            <a:grpSpLocks/>
          </p:cNvGrpSpPr>
          <p:nvPr/>
        </p:nvGrpSpPr>
        <p:grpSpPr bwMode="auto">
          <a:xfrm>
            <a:off x="1835150" y="476250"/>
            <a:ext cx="5761038" cy="5803900"/>
            <a:chOff x="1156" y="409"/>
            <a:chExt cx="3176" cy="3656"/>
          </a:xfrm>
        </p:grpSpPr>
        <p:pic>
          <p:nvPicPr>
            <p:cNvPr id="8197" name="Picture 5"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176"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
            <p:cNvSpPr txBox="1">
              <a:spLocks noChangeArrowheads="1"/>
            </p:cNvSpPr>
            <p:nvPr/>
          </p:nvSpPr>
          <p:spPr bwMode="auto">
            <a:xfrm>
              <a:off x="1791" y="1616"/>
              <a:ext cx="2132"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rgbClr val="3333FF"/>
                  </a:solidFill>
                  <a:latin typeface="+mn-lt"/>
                  <a:ea typeface="楷体" panose="02010609060101010101" pitchFamily="49" charset="-122"/>
                </a:rPr>
                <a:t>        </a:t>
              </a:r>
              <a:r>
                <a:rPr kumimoji="1" lang="zh-CN" altLang="en-US" b="1" dirty="0" smtClean="0">
                  <a:solidFill>
                    <a:srgbClr val="3333FF"/>
                  </a:solidFill>
                  <a:ea typeface="楷体" panose="02010609060101010101" pitchFamily="49" charset="-122"/>
                </a:rPr>
                <a:t>串</a:t>
              </a:r>
              <a:r>
                <a:rPr kumimoji="1" lang="zh-CN" altLang="en-US" b="1" dirty="0">
                  <a:solidFill>
                    <a:srgbClr val="3333FF"/>
                  </a:solidFill>
                  <a:ea typeface="楷体" panose="02010609060101010101" pitchFamily="49" charset="-122"/>
                </a:rPr>
                <a:t>的特点在于其每个元素值仅由一个字符组成，其基本操作和线性表的基本操作有很大差别。在线性表中，大多以“单个元素”作为操作对象；而在串中，通常以“串的整体”作为操作对象。</a:t>
              </a:r>
              <a:r>
                <a:rPr kumimoji="1" lang="zh-CN" altLang="en-US" dirty="0">
                  <a:ea typeface="楷体" panose="02010609060101010101" pitchFamily="49" charset="-122"/>
                </a:rPr>
                <a:t> </a:t>
              </a:r>
              <a:r>
                <a:rPr kumimoji="1" lang="zh-CN" altLang="en-US" dirty="0" smtClean="0">
                  <a:solidFill>
                    <a:srgbClr val="3333FF"/>
                  </a:solidFill>
                  <a:latin typeface="+mn-lt"/>
                  <a:ea typeface="楷体" panose="02010609060101010101" pitchFamily="49" charset="-122"/>
                </a:rPr>
                <a:t> </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8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nodeType="afterGroup">
                            <p:stCondLst>
                              <p:cond delay="2300"/>
                            </p:stCondLst>
                            <p:childTnLst>
                              <p:par>
                                <p:cTn id="17" presetID="18" presetClass="entr" presetSubtype="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Right)">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
          <p:cNvGrpSpPr>
            <a:grpSpLocks/>
          </p:cNvGrpSpPr>
          <p:nvPr/>
        </p:nvGrpSpPr>
        <p:grpSpPr bwMode="auto">
          <a:xfrm>
            <a:off x="34925" y="92075"/>
            <a:ext cx="7662863" cy="1601788"/>
            <a:chOff x="34925" y="92075"/>
            <a:chExt cx="7662335" cy="1601788"/>
          </a:xfrm>
        </p:grpSpPr>
        <p:grpSp>
          <p:nvGrpSpPr>
            <p:cNvPr id="35849" name="组合 2"/>
            <p:cNvGrpSpPr>
              <a:grpSpLocks/>
            </p:cNvGrpSpPr>
            <p:nvPr/>
          </p:nvGrpSpPr>
          <p:grpSpPr bwMode="auto">
            <a:xfrm>
              <a:off x="34925" y="92075"/>
              <a:ext cx="7632700" cy="1601788"/>
              <a:chOff x="34925" y="92075"/>
              <a:chExt cx="7632700" cy="1601788"/>
            </a:xfrm>
          </p:grpSpPr>
          <p:grpSp>
            <p:nvGrpSpPr>
              <p:cNvPr id="35851" name="组合 1"/>
              <p:cNvGrpSpPr>
                <a:grpSpLocks/>
              </p:cNvGrpSpPr>
              <p:nvPr/>
            </p:nvGrpSpPr>
            <p:grpSpPr bwMode="auto">
              <a:xfrm>
                <a:off x="34925" y="92075"/>
                <a:ext cx="7632700" cy="461665"/>
                <a:chOff x="34925" y="92075"/>
                <a:chExt cx="7632700" cy="461665"/>
              </a:xfrm>
            </p:grpSpPr>
            <p:sp>
              <p:nvSpPr>
                <p:cNvPr id="3585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85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5852" name="Group 2"/>
              <p:cNvGrpSpPr>
                <a:grpSpLocks/>
              </p:cNvGrpSpPr>
              <p:nvPr/>
            </p:nvGrpSpPr>
            <p:grpSpPr bwMode="auto">
              <a:xfrm>
                <a:off x="107950" y="620713"/>
                <a:ext cx="4633913" cy="496887"/>
                <a:chOff x="68" y="391"/>
                <a:chExt cx="2919" cy="313"/>
              </a:xfrm>
            </p:grpSpPr>
            <p:sp>
              <p:nvSpPr>
                <p:cNvPr id="35856"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4.2.1  </a:t>
                  </a:r>
                  <a:r>
                    <a:rPr kumimoji="1" lang="zh-CN" altLang="en-US" sz="2200" b="1">
                      <a:solidFill>
                        <a:srgbClr val="3333FF"/>
                      </a:solidFill>
                      <a:latin typeface="Arial" panose="020B0604020202020204" pitchFamily="34" charset="0"/>
                      <a:ea typeface="黑体" panose="02010609060101010101" pitchFamily="49" charset="-122"/>
                    </a:rPr>
                    <a:t>定长顺序存储表示</a:t>
                  </a:r>
                </a:p>
              </p:txBody>
            </p:sp>
            <p:sp>
              <p:nvSpPr>
                <p:cNvPr id="3585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5853" name="Group 2"/>
              <p:cNvGrpSpPr>
                <a:grpSpLocks/>
              </p:cNvGrpSpPr>
              <p:nvPr/>
            </p:nvGrpSpPr>
            <p:grpSpPr bwMode="auto">
              <a:xfrm>
                <a:off x="250825" y="1196975"/>
                <a:ext cx="3744913" cy="496888"/>
                <a:chOff x="158" y="754"/>
                <a:chExt cx="2359" cy="313"/>
              </a:xfrm>
            </p:grpSpPr>
            <p:sp>
              <p:nvSpPr>
                <p:cNvPr id="35854" name="Text Box 3"/>
                <p:cNvSpPr txBox="1">
                  <a:spLocks noChangeArrowheads="1"/>
                </p:cNvSpPr>
                <p:nvPr/>
              </p:nvSpPr>
              <p:spPr bwMode="auto">
                <a:xfrm>
                  <a:off x="158" y="754"/>
                  <a:ext cx="235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定长顺序串的操作实现</a:t>
                  </a:r>
                </a:p>
              </p:txBody>
            </p:sp>
            <p:sp>
              <p:nvSpPr>
                <p:cNvPr id="35855" name="Rectangle 4"/>
                <p:cNvSpPr>
                  <a:spLocks noChangeArrowheads="1"/>
                </p:cNvSpPr>
                <p:nvPr/>
              </p:nvSpPr>
              <p:spPr bwMode="auto">
                <a:xfrm>
                  <a:off x="234" y="1023"/>
                  <a:ext cx="212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5850" name="Text Box 7"/>
            <p:cNvSpPr txBox="1">
              <a:spLocks noChangeArrowheads="1"/>
            </p:cNvSpPr>
            <p:nvPr/>
          </p:nvSpPr>
          <p:spPr bwMode="auto">
            <a:xfrm>
              <a:off x="3520548"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3584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84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35848"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问题规模：待求子串的长度（设值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基本操作：字符复制；</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slide(fromBottom)">
                                      <p:cBhvr>
                                        <p:cTn id="25" dur="500"/>
                                        <p:tgtEl>
                                          <p:spTgt spid="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slide(fromBottom)">
                                      <p:cBhvr>
                                        <p:cTn id="30" dur="500"/>
                                        <p:tgtEl>
                                          <p:spTgt spid="2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2" end="2"/>
                                            </p:txEl>
                                          </p:spTgt>
                                        </p:tgtEl>
                                        <p:attrNameLst>
                                          <p:attrName>style.visibility</p:attrName>
                                        </p:attrNameLst>
                                      </p:cBhvr>
                                      <p:to>
                                        <p:strVal val="visible"/>
                                      </p:to>
                                    </p:set>
                                    <p:animEffect transition="in" filter="slide(fromBottom)">
                                      <p:cBhvr>
                                        <p:cTn id="3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1"/>
          <p:cNvGrpSpPr>
            <a:grpSpLocks/>
          </p:cNvGrpSpPr>
          <p:nvPr/>
        </p:nvGrpSpPr>
        <p:grpSpPr bwMode="auto">
          <a:xfrm>
            <a:off x="34925" y="92075"/>
            <a:ext cx="7632700" cy="461963"/>
            <a:chOff x="34925" y="92075"/>
            <a:chExt cx="7632700" cy="461665"/>
          </a:xfrm>
        </p:grpSpPr>
        <p:sp>
          <p:nvSpPr>
            <p:cNvPr id="3688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6883"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8" name="Group 2"/>
          <p:cNvGrpSpPr>
            <a:grpSpLocks/>
          </p:cNvGrpSpPr>
          <p:nvPr/>
        </p:nvGrpSpPr>
        <p:grpSpPr bwMode="auto">
          <a:xfrm>
            <a:off x="107950" y="620713"/>
            <a:ext cx="4633913" cy="496887"/>
            <a:chOff x="68" y="391"/>
            <a:chExt cx="2919" cy="313"/>
          </a:xfrm>
        </p:grpSpPr>
        <p:sp>
          <p:nvSpPr>
            <p:cNvPr id="36880"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3688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3" name="Group 5"/>
          <p:cNvGrpSpPr>
            <a:grpSpLocks/>
          </p:cNvGrpSpPr>
          <p:nvPr/>
        </p:nvGrpSpPr>
        <p:grpSpPr bwMode="auto">
          <a:xfrm>
            <a:off x="250825" y="1196975"/>
            <a:ext cx="3565525" cy="496888"/>
            <a:chOff x="113" y="441"/>
            <a:chExt cx="1440" cy="313"/>
          </a:xfrm>
        </p:grpSpPr>
        <p:sp>
          <p:nvSpPr>
            <p:cNvPr id="36878"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堆分配顺序串的定义</a:t>
              </a:r>
            </a:p>
          </p:txBody>
        </p:sp>
        <p:sp>
          <p:nvSpPr>
            <p:cNvPr id="36879"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mn-lt"/>
                <a:ea typeface="仿宋" panose="02010609060101010101" pitchFamily="49" charset="-122"/>
              </a:rPr>
              <a:t>        </a:t>
            </a:r>
            <a:r>
              <a:rPr kumimoji="1" lang="zh-CN" altLang="en-US" sz="2000" b="1" dirty="0">
                <a:latin typeface="+mn-lt"/>
                <a:ea typeface="仿宋" panose="02010609060101010101" pitchFamily="49" charset="-122"/>
              </a:rPr>
              <a:t>在程序执行过程中，按照串的实际长度，在一个称之为“堆”的自由存储空间中，为其分配存储区，把串中的字符按照其逻辑次序依次存放在这组地址连续的存储单元里，串的这种存储结构称为</a:t>
            </a:r>
            <a:r>
              <a:rPr kumimoji="1" lang="zh-CN" altLang="en-US" sz="2000" b="1" dirty="0">
                <a:solidFill>
                  <a:srgbClr val="FF0000"/>
                </a:solidFill>
                <a:latin typeface="黑体" panose="02010609060101010101" pitchFamily="49" charset="-122"/>
                <a:ea typeface="黑体" panose="02010609060101010101" pitchFamily="49" charset="-122"/>
              </a:rPr>
              <a:t>堆分配顺序串</a:t>
            </a:r>
            <a:r>
              <a:rPr kumimoji="1" lang="zh-CN" altLang="en-US" sz="2000" b="1" dirty="0">
                <a:latin typeface="+mn-lt"/>
                <a:ea typeface="仿宋" panose="02010609060101010101" pitchFamily="49" charset="-122"/>
              </a:rPr>
              <a:t>。</a:t>
            </a:r>
          </a:p>
        </p:txBody>
      </p:sp>
      <p:sp>
        <p:nvSpPr>
          <p:cNvPr id="27" name="Text Box 9"/>
          <p:cNvSpPr txBox="1">
            <a:spLocks noChangeArrowheads="1"/>
          </p:cNvSpPr>
          <p:nvPr/>
        </p:nvSpPr>
        <p:spPr bwMode="auto">
          <a:xfrm>
            <a:off x="2609850" y="4551363"/>
            <a:ext cx="44069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spcBef>
                <a:spcPct val="50000"/>
              </a:spcBef>
              <a:defRPr/>
            </a:pPr>
            <a:r>
              <a:rPr kumimoji="1" lang="zh-CN" altLang="en-US" sz="1800" b="1" smtClean="0">
                <a:solidFill>
                  <a:srgbClr val="FF0000"/>
                </a:solidFill>
                <a:latin typeface="+mn-lt"/>
                <a:ea typeface="楷体" panose="02010609060101010101" pitchFamily="49" charset="-122"/>
              </a:rPr>
              <a:t>动态分配存储空间</a:t>
            </a:r>
          </a:p>
        </p:txBody>
      </p:sp>
      <p:sp>
        <p:nvSpPr>
          <p:cNvPr id="28" name="Rectangle 10" descr="深色上对角线"/>
          <p:cNvSpPr>
            <a:spLocks noChangeArrowheads="1"/>
          </p:cNvSpPr>
          <p:nvPr/>
        </p:nvSpPr>
        <p:spPr bwMode="auto">
          <a:xfrm>
            <a:off x="2476500" y="5013325"/>
            <a:ext cx="4606925" cy="728663"/>
          </a:xfrm>
          <a:prstGeom prst="rect">
            <a:avLst/>
          </a:prstGeom>
          <a:pattFill prst="dkUpDiag">
            <a:fgClr>
              <a:srgbClr val="FF0000"/>
            </a:fgClr>
            <a:bgClr>
              <a:srgbClr val="FFFFCC"/>
            </a:bgClr>
          </a:patt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defRPr/>
            </a:pPr>
            <a:endParaRPr lang="zh-CN" altLang="en-US" smtClean="0">
              <a:latin typeface="+mn-lt"/>
              <a:ea typeface="楷体" panose="02010609060101010101" pitchFamily="49" charset="-122"/>
            </a:endParaRPr>
          </a:p>
        </p:txBody>
      </p:sp>
      <p:sp>
        <p:nvSpPr>
          <p:cNvPr id="29" name="Line 11"/>
          <p:cNvSpPr>
            <a:spLocks noChangeShapeType="1"/>
          </p:cNvSpPr>
          <p:nvPr/>
        </p:nvSpPr>
        <p:spPr bwMode="auto">
          <a:xfrm>
            <a:off x="1944688" y="5013325"/>
            <a:ext cx="534987"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defRPr/>
            </a:pPr>
            <a:endParaRPr lang="zh-CN" altLang="en-US">
              <a:latin typeface="+mn-lt"/>
              <a:ea typeface="楷体" panose="02010609060101010101" pitchFamily="49" charset="-122"/>
            </a:endParaRPr>
          </a:p>
        </p:txBody>
      </p:sp>
      <p:sp>
        <p:nvSpPr>
          <p:cNvPr id="30" name="Text Box 12"/>
          <p:cNvSpPr txBox="1">
            <a:spLocks noChangeArrowheads="1"/>
          </p:cNvSpPr>
          <p:nvPr/>
        </p:nvSpPr>
        <p:spPr bwMode="auto">
          <a:xfrm>
            <a:off x="965200" y="4892675"/>
            <a:ext cx="12684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spcBef>
                <a:spcPct val="50000"/>
              </a:spcBef>
              <a:defRPr/>
            </a:pPr>
            <a:r>
              <a:rPr kumimoji="1" lang="zh-CN" altLang="en-US" sz="1800" b="1" smtClean="0">
                <a:solidFill>
                  <a:srgbClr val="FF0000"/>
                </a:solidFill>
                <a:latin typeface="+mn-lt"/>
                <a:ea typeface="楷体" panose="02010609060101010101" pitchFamily="49" charset="-122"/>
              </a:rPr>
              <a:t>基址</a:t>
            </a:r>
          </a:p>
        </p:txBody>
      </p:sp>
      <p:sp>
        <p:nvSpPr>
          <p:cNvPr id="31" name="Text Box 13"/>
          <p:cNvSpPr txBox="1">
            <a:spLocks noChangeArrowheads="1"/>
          </p:cNvSpPr>
          <p:nvPr/>
        </p:nvSpPr>
        <p:spPr bwMode="auto">
          <a:xfrm>
            <a:off x="2587625" y="5251450"/>
            <a:ext cx="4406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spcBef>
                <a:spcPct val="50000"/>
              </a:spcBef>
              <a:defRPr/>
            </a:pPr>
            <a:r>
              <a:rPr kumimoji="1" lang="zh-CN" altLang="en-US" sz="1800" b="1" smtClean="0">
                <a:solidFill>
                  <a:srgbClr val="3333FF"/>
                </a:solidFill>
                <a:latin typeface="+mn-lt"/>
                <a:ea typeface="楷体" panose="02010609060101010101" pitchFamily="49" charset="-122"/>
              </a:rPr>
              <a:t>释放存储空间</a:t>
            </a:r>
          </a:p>
        </p:txBody>
      </p:sp>
      <p:grpSp>
        <p:nvGrpSpPr>
          <p:cNvPr id="32" name="Group 14"/>
          <p:cNvGrpSpPr>
            <a:grpSpLocks/>
          </p:cNvGrpSpPr>
          <p:nvPr/>
        </p:nvGrpSpPr>
        <p:grpSpPr bwMode="auto">
          <a:xfrm>
            <a:off x="2476500" y="3640138"/>
            <a:ext cx="4606925" cy="2101850"/>
            <a:chOff x="1699" y="2197"/>
            <a:chExt cx="2902" cy="1324"/>
          </a:xfrm>
        </p:grpSpPr>
        <p:sp>
          <p:nvSpPr>
            <p:cNvPr id="33" name="Rectangle 15"/>
            <p:cNvSpPr>
              <a:spLocks noChangeArrowheads="1"/>
            </p:cNvSpPr>
            <p:nvPr/>
          </p:nvSpPr>
          <p:spPr bwMode="auto">
            <a:xfrm>
              <a:off x="1699" y="2197"/>
              <a:ext cx="2902" cy="1324"/>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mtClean="0">
                <a:latin typeface="+mn-lt"/>
                <a:ea typeface="楷体" panose="02010609060101010101" pitchFamily="49" charset="-122"/>
              </a:endParaRPr>
            </a:p>
          </p:txBody>
        </p:sp>
        <p:sp>
          <p:nvSpPr>
            <p:cNvPr id="34" name="Text Box 16"/>
            <p:cNvSpPr txBox="1">
              <a:spLocks noChangeArrowheads="1"/>
            </p:cNvSpPr>
            <p:nvPr/>
          </p:nvSpPr>
          <p:spPr bwMode="auto">
            <a:xfrm>
              <a:off x="2517" y="2341"/>
              <a:ext cx="123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spcBef>
                  <a:spcPct val="50000"/>
                </a:spcBef>
                <a:defRPr/>
              </a:pPr>
              <a:r>
                <a:rPr kumimoji="1" lang="zh-CN" altLang="en-US" sz="1800" b="1" smtClean="0">
                  <a:solidFill>
                    <a:srgbClr val="3333FF"/>
                  </a:solidFill>
                  <a:latin typeface="+mn-lt"/>
                  <a:ea typeface="楷体" panose="02010609060101010101" pitchFamily="49" charset="-122"/>
                </a:rPr>
                <a:t>堆</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Effect transition="in" filter="blinds(horizontal)">
                                      <p:cBhvr>
                                        <p:cTn id="17" dur="500"/>
                                        <p:tgtEl>
                                          <p:spTgt spid="2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500"/>
                                        <p:tgtEl>
                                          <p:spTgt spid="27"/>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1000"/>
                                        <p:tgtEl>
                                          <p:spTgt spid="28"/>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2000"/>
                            </p:stCondLst>
                            <p:childTnLst>
                              <p:par>
                                <p:cTn id="37" presetID="16" presetClass="entr" presetSubtype="37"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arn(outVertical)">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barn(outVertical)">
                                      <p:cBhvr>
                                        <p:cTn id="44" dur="500"/>
                                        <p:tgtEl>
                                          <p:spTgt spid="31"/>
                                        </p:tgtEl>
                                      </p:cBhvr>
                                    </p:animEffect>
                                  </p:childTnLst>
                                </p:cTn>
                              </p:par>
                            </p:childTnLst>
                          </p:cTn>
                        </p:par>
                        <p:par>
                          <p:cTn id="45" fill="hold">
                            <p:stCondLst>
                              <p:cond delay="500"/>
                            </p:stCondLst>
                            <p:childTnLst>
                              <p:par>
                                <p:cTn id="46" presetID="10" presetClass="exit" presetSubtype="0" fill="hold" grpId="1" nodeType="afterEffect">
                                  <p:stCondLst>
                                    <p:cond delay="0"/>
                                  </p:stCondLst>
                                  <p:childTnLst>
                                    <p:animEffect transition="out" filter="fade">
                                      <p:cBhvr>
                                        <p:cTn id="47" dur="2000"/>
                                        <p:tgtEl>
                                          <p:spTgt spid="27"/>
                                        </p:tgtEl>
                                      </p:cBhvr>
                                    </p:animEffect>
                                    <p:set>
                                      <p:cBhvr>
                                        <p:cTn id="48" dur="1" fill="hold">
                                          <p:stCondLst>
                                            <p:cond delay="1999"/>
                                          </p:stCondLst>
                                        </p:cTn>
                                        <p:tgtEl>
                                          <p:spTgt spid="27"/>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2000"/>
                                        <p:tgtEl>
                                          <p:spTgt spid="28"/>
                                        </p:tgtEl>
                                      </p:cBhvr>
                                    </p:animEffect>
                                    <p:set>
                                      <p:cBhvr>
                                        <p:cTn id="51" dur="1" fill="hold">
                                          <p:stCondLst>
                                            <p:cond delay="1999"/>
                                          </p:stCondLst>
                                        </p:cTn>
                                        <p:tgtEl>
                                          <p:spTgt spid="2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2000"/>
                                        <p:tgtEl>
                                          <p:spTgt spid="29"/>
                                        </p:tgtEl>
                                      </p:cBhvr>
                                    </p:animEffect>
                                    <p:set>
                                      <p:cBhvr>
                                        <p:cTn id="54" dur="1" fill="hold">
                                          <p:stCondLst>
                                            <p:cond delay="1999"/>
                                          </p:stCondLst>
                                        </p:cTn>
                                        <p:tgtEl>
                                          <p:spTgt spid="2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30"/>
                                        </p:tgtEl>
                                      </p:cBhvr>
                                    </p:animEffect>
                                    <p:set>
                                      <p:cBhvr>
                                        <p:cTn id="57" dur="1" fill="hold">
                                          <p:stCondLst>
                                            <p:cond delay="1999"/>
                                          </p:stCondLst>
                                        </p:cTn>
                                        <p:tgtEl>
                                          <p:spTgt spid="30"/>
                                        </p:tgtEl>
                                        <p:attrNameLst>
                                          <p:attrName>style.visibility</p:attrName>
                                        </p:attrNameLst>
                                      </p:cBhvr>
                                      <p:to>
                                        <p:strVal val="hidden"/>
                                      </p:to>
                                    </p:set>
                                  </p:childTnLst>
                                </p:cTn>
                              </p:par>
                            </p:childTnLst>
                          </p:cTn>
                        </p:par>
                        <p:par>
                          <p:cTn id="58" fill="hold">
                            <p:stCondLst>
                              <p:cond delay="2500"/>
                            </p:stCondLst>
                            <p:childTnLst>
                              <p:par>
                                <p:cTn id="59" presetID="10" presetClass="exit" presetSubtype="0" fill="hold" grpId="1" nodeType="afterEffect">
                                  <p:stCondLst>
                                    <p:cond delay="1000"/>
                                  </p:stCondLst>
                                  <p:childTnLst>
                                    <p:animEffect transition="out" filter="fade">
                                      <p:cBhvr>
                                        <p:cTn id="60" dur="2000"/>
                                        <p:tgtEl>
                                          <p:spTgt spid="31"/>
                                        </p:tgtEl>
                                      </p:cBhvr>
                                    </p:animEffect>
                                    <p:set>
                                      <p:cBhvr>
                                        <p:cTn id="61" dur="1" fill="hold">
                                          <p:stCondLst>
                                            <p:cond delay="19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7" grpId="0" autoUpdateAnimBg="0"/>
      <p:bldP spid="27" grpId="1"/>
      <p:bldP spid="28" grpId="0" animBg="1"/>
      <p:bldP spid="28" grpId="1" animBg="1"/>
      <p:bldP spid="30" grpId="0" autoUpdateAnimBg="0"/>
      <p:bldP spid="30" grpId="1"/>
      <p:bldP spid="31" grpId="0" autoUpdateAnimBg="0"/>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2"/>
          <p:cNvGrpSpPr>
            <a:grpSpLocks/>
          </p:cNvGrpSpPr>
          <p:nvPr/>
        </p:nvGrpSpPr>
        <p:grpSpPr bwMode="auto">
          <a:xfrm>
            <a:off x="34925" y="92075"/>
            <a:ext cx="7632700" cy="1025525"/>
            <a:chOff x="34925" y="92075"/>
            <a:chExt cx="7632700" cy="1025525"/>
          </a:xfrm>
        </p:grpSpPr>
        <p:grpSp>
          <p:nvGrpSpPr>
            <p:cNvPr id="37898" name="组合 1"/>
            <p:cNvGrpSpPr>
              <a:grpSpLocks/>
            </p:cNvGrpSpPr>
            <p:nvPr/>
          </p:nvGrpSpPr>
          <p:grpSpPr bwMode="auto">
            <a:xfrm>
              <a:off x="34925" y="92075"/>
              <a:ext cx="7632700" cy="461665"/>
              <a:chOff x="34925" y="92075"/>
              <a:chExt cx="7632700" cy="461665"/>
            </a:xfrm>
          </p:grpSpPr>
          <p:sp>
            <p:nvSpPr>
              <p:cNvPr id="3790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903"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7899" name="Group 2"/>
            <p:cNvGrpSpPr>
              <a:grpSpLocks/>
            </p:cNvGrpSpPr>
            <p:nvPr/>
          </p:nvGrpSpPr>
          <p:grpSpPr bwMode="auto">
            <a:xfrm>
              <a:off x="107950" y="620713"/>
              <a:ext cx="4633913" cy="496887"/>
              <a:chOff x="68" y="391"/>
              <a:chExt cx="2919" cy="313"/>
            </a:xfrm>
          </p:grpSpPr>
          <p:sp>
            <p:nvSpPr>
              <p:cNvPr id="37900"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3790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Group 5"/>
          <p:cNvGrpSpPr>
            <a:grpSpLocks/>
          </p:cNvGrpSpPr>
          <p:nvPr/>
        </p:nvGrpSpPr>
        <p:grpSpPr bwMode="auto">
          <a:xfrm>
            <a:off x="250825" y="1196975"/>
            <a:ext cx="4202113" cy="769938"/>
            <a:chOff x="113" y="441"/>
            <a:chExt cx="1440" cy="485"/>
          </a:xfrm>
        </p:grpSpPr>
        <p:sp>
          <p:nvSpPr>
            <p:cNvPr id="37896" name="Text Box 6"/>
            <p:cNvSpPr txBox="1">
              <a:spLocks noChangeArrowheads="1"/>
            </p:cNvSpPr>
            <p:nvPr/>
          </p:nvSpPr>
          <p:spPr bwMode="auto">
            <a:xfrm>
              <a:off x="113" y="441"/>
              <a:ext cx="1440"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堆分配顺序串的类型定义</a:t>
              </a:r>
            </a:p>
          </p:txBody>
        </p:sp>
        <p:sp>
          <p:nvSpPr>
            <p:cNvPr id="37897"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 name="Group 5"/>
          <p:cNvGrpSpPr>
            <a:grpSpLocks/>
          </p:cNvGrpSpPr>
          <p:nvPr/>
        </p:nvGrpSpPr>
        <p:grpSpPr bwMode="auto">
          <a:xfrm>
            <a:off x="2052638" y="2973388"/>
            <a:ext cx="5040312" cy="3695700"/>
            <a:chOff x="1202" y="1661"/>
            <a:chExt cx="3175" cy="2328"/>
          </a:xfrm>
        </p:grpSpPr>
        <p:pic>
          <p:nvPicPr>
            <p:cNvPr id="17" name="Picture 6"/>
            <p:cNvPicPr>
              <a:picLocks noChangeAspect="1" noChangeArrowheads="1"/>
            </p:cNvPicPr>
            <p:nvPr/>
          </p:nvPicPr>
          <p:blipFill>
            <a:blip r:embed="rId3">
              <a:clrChange>
                <a:clrFrom>
                  <a:srgbClr val="FF00FF"/>
                </a:clrFrom>
                <a:clrTo>
                  <a:srgbClr val="FF00FF">
                    <a:alpha val="0"/>
                  </a:srgbClr>
                </a:clrTo>
              </a:clrChange>
              <a:extLst>
                <a:ext uri="{28A0092B-C50C-407E-A947-70E740481C1C}">
                  <a14:useLocalDpi xmlns:a14="http://schemas.microsoft.com/office/drawing/2010/main" val="0"/>
                </a:ext>
              </a:extLst>
            </a:blip>
            <a:srcRect/>
            <a:stretch>
              <a:fillRect/>
            </a:stretch>
          </p:blipFill>
          <p:spPr bwMode="auto">
            <a:xfrm>
              <a:off x="1202" y="1661"/>
              <a:ext cx="3175"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7"/>
            <p:cNvSpPr txBox="1">
              <a:spLocks noChangeArrowheads="1"/>
            </p:cNvSpPr>
            <p:nvPr/>
          </p:nvSpPr>
          <p:spPr bwMode="auto">
            <a:xfrm>
              <a:off x="1565" y="2283"/>
              <a:ext cx="2313" cy="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defRPr/>
              </a:pPr>
              <a:r>
                <a:rPr lang="en-US" altLang="zh-CN" sz="1900" b="1" dirty="0" smtClean="0">
                  <a:solidFill>
                    <a:srgbClr val="3333FF"/>
                  </a:solidFill>
                  <a:latin typeface="+mn-lt"/>
                  <a:ea typeface="楷体" panose="02010609060101010101" pitchFamily="49" charset="-122"/>
                </a:rPr>
                <a:t>        </a:t>
              </a:r>
              <a:r>
                <a:rPr lang="zh-CN" altLang="en-US" b="1" dirty="0" smtClean="0">
                  <a:solidFill>
                    <a:srgbClr val="3333FF"/>
                  </a:solidFill>
                  <a:latin typeface="+mn-lt"/>
                  <a:ea typeface="楷体" panose="02010609060101010101" pitchFamily="49" charset="-122"/>
                </a:rPr>
                <a:t>串存储空间在程序执行过程中按串实际大小分配。进行操作时不会发生“截断”。因此堆分配顺序串适应诸如插入、连接、替换等操作。 </a:t>
              </a:r>
            </a:p>
          </p:txBody>
        </p:sp>
      </p:grpSp>
      <p:sp>
        <p:nvSpPr>
          <p:cNvPr id="19" name="Text Box 15"/>
          <p:cNvSpPr txBox="1">
            <a:spLocks noChangeArrowheads="1"/>
          </p:cNvSpPr>
          <p:nvPr/>
        </p:nvSpPr>
        <p:spPr bwMode="auto">
          <a:xfrm>
            <a:off x="323850" y="1844675"/>
            <a:ext cx="8351838"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char	*ch;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存储空间基地址</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int		length;			// </a:t>
            </a:r>
            <a:r>
              <a:rPr lang="zh-CN" altLang="en-US" sz="1600" b="1">
                <a:latin typeface="Courier New" panose="02070309020205020404" pitchFamily="49" charset="0"/>
                <a:ea typeface="仿宋" panose="02010609060101010101" pitchFamily="49" charset="-122"/>
                <a:cs typeface="Courier New" panose="02070309020205020404" pitchFamily="49" charset="0"/>
              </a:rPr>
              <a:t>串的实际长度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HString;</a:t>
            </a:r>
            <a:r>
              <a:rPr lang="en-US" altLang="zh-CN" sz="1600">
                <a:latin typeface="Courier New" panose="02070309020205020404" pitchFamily="49" charset="0"/>
                <a:ea typeface="仿宋" panose="02010609060101010101" pitchFamily="49" charset="-122"/>
                <a:cs typeface="Courier New" panose="02070309020205020404" pitchFamily="49" charset="0"/>
              </a:rPr>
              <a:t> </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37188" y="5668963"/>
            <a:ext cx="71755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Right)">
                                      <p:cBhvr>
                                        <p:cTn id="17" dur="500"/>
                                        <p:tgtEl>
                                          <p:spTgt spid="16"/>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2"/>
          <p:cNvGrpSpPr>
            <a:grpSpLocks/>
          </p:cNvGrpSpPr>
          <p:nvPr/>
        </p:nvGrpSpPr>
        <p:grpSpPr bwMode="auto">
          <a:xfrm>
            <a:off x="34925" y="92075"/>
            <a:ext cx="7632700" cy="1025525"/>
            <a:chOff x="34925" y="92075"/>
            <a:chExt cx="7632700" cy="1025525"/>
          </a:xfrm>
        </p:grpSpPr>
        <p:grpSp>
          <p:nvGrpSpPr>
            <p:cNvPr id="38925" name="组合 1"/>
            <p:cNvGrpSpPr>
              <a:grpSpLocks/>
            </p:cNvGrpSpPr>
            <p:nvPr/>
          </p:nvGrpSpPr>
          <p:grpSpPr bwMode="auto">
            <a:xfrm>
              <a:off x="34925" y="92075"/>
              <a:ext cx="7632700" cy="461665"/>
              <a:chOff x="34925" y="92075"/>
              <a:chExt cx="7632700" cy="461665"/>
            </a:xfrm>
          </p:grpSpPr>
          <p:sp>
            <p:nvSpPr>
              <p:cNvPr id="3892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3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8926" name="Group 2"/>
            <p:cNvGrpSpPr>
              <a:grpSpLocks/>
            </p:cNvGrpSpPr>
            <p:nvPr/>
          </p:nvGrpSpPr>
          <p:grpSpPr bwMode="auto">
            <a:xfrm>
              <a:off x="107950" y="620713"/>
              <a:ext cx="4633913" cy="496887"/>
              <a:chOff x="68" y="391"/>
              <a:chExt cx="2919" cy="313"/>
            </a:xfrm>
          </p:grpSpPr>
          <p:sp>
            <p:nvSpPr>
              <p:cNvPr id="38927"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3892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Group 5"/>
          <p:cNvGrpSpPr>
            <a:grpSpLocks/>
          </p:cNvGrpSpPr>
          <p:nvPr/>
        </p:nvGrpSpPr>
        <p:grpSpPr bwMode="auto">
          <a:xfrm>
            <a:off x="250825" y="1196975"/>
            <a:ext cx="4202113" cy="496888"/>
            <a:chOff x="113" y="441"/>
            <a:chExt cx="1440" cy="313"/>
          </a:xfrm>
        </p:grpSpPr>
        <p:sp>
          <p:nvSpPr>
            <p:cNvPr id="38923"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38924"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nvGrpSpPr>
          <p:cNvPr id="17" name="Group 8"/>
          <p:cNvGrpSpPr>
            <a:grpSpLocks/>
          </p:cNvGrpSpPr>
          <p:nvPr/>
        </p:nvGrpSpPr>
        <p:grpSpPr bwMode="auto">
          <a:xfrm>
            <a:off x="7669213" y="620713"/>
            <a:ext cx="1295400" cy="1079500"/>
            <a:chOff x="4831" y="391"/>
            <a:chExt cx="816" cy="773"/>
          </a:xfrm>
        </p:grpSpPr>
        <p:sp>
          <p:nvSpPr>
            <p:cNvPr id="3891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2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8921"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2"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dirty="0">
                  <a:solidFill>
                    <a:schemeClr val="bg1"/>
                  </a:solidFill>
                  <a:latin typeface="Times New Roman" panose="02020603050405020304" pitchFamily="18" charset="0"/>
                  <a:ea typeface="方正舒体" panose="02010601030101010101" pitchFamily="2" charset="-122"/>
                </a:rPr>
                <a:t>设计</a:t>
              </a:r>
            </a:p>
          </p:txBody>
        </p:sp>
      </p:grpSp>
      <p:sp>
        <p:nvSpPr>
          <p:cNvPr id="28" name="Text Box 6"/>
          <p:cNvSpPr txBox="1">
            <a:spLocks noChangeArrowheads="1"/>
          </p:cNvSpPr>
          <p:nvPr/>
        </p:nvSpPr>
        <p:spPr bwMode="auto">
          <a:xfrm>
            <a:off x="179388" y="1773238"/>
            <a:ext cx="888047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计算存放在字符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数组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的串常量</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长度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判断串常量长度：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chars_len</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，则置</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空串；否则为</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动态分配</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空间；</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将字符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数组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字符赋值给</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800" decel="100000"/>
                                        <p:tgtEl>
                                          <p:spTgt spid="16"/>
                                        </p:tgtEl>
                                      </p:cBhvr>
                                    </p:animEffect>
                                    <p:anim calcmode="lin" valueType="num">
                                      <p:cBhvr>
                                        <p:cTn id="13" dur="800" decel="100000" fill="hold"/>
                                        <p:tgtEl>
                                          <p:spTgt spid="16"/>
                                        </p:tgtEl>
                                        <p:attrNameLst>
                                          <p:attrName>style.rotation</p:attrName>
                                        </p:attrNameLst>
                                      </p:cBhvr>
                                      <p:tavLst>
                                        <p:tav tm="0">
                                          <p:val>
                                            <p:fltVal val="-90"/>
                                          </p:val>
                                        </p:tav>
                                        <p:tav tm="100000">
                                          <p:val>
                                            <p:fltVal val="0"/>
                                          </p:val>
                                        </p:tav>
                                      </p:tavLst>
                                    </p:anim>
                                    <p:anim calcmode="lin" valueType="num">
                                      <p:cBhvr>
                                        <p:cTn id="14" dur="800" decel="100000" fill="hold"/>
                                        <p:tgtEl>
                                          <p:spTgt spid="16"/>
                                        </p:tgtEl>
                                        <p:attrNameLst>
                                          <p:attrName>ppt_x</p:attrName>
                                        </p:attrNameLst>
                                      </p:cBhvr>
                                      <p:tavLst>
                                        <p:tav tm="0">
                                          <p:val>
                                            <p:strVal val="#ppt_x+0.4"/>
                                          </p:val>
                                        </p:tav>
                                        <p:tav tm="100000">
                                          <p:val>
                                            <p:strVal val="#ppt_x-0.05"/>
                                          </p:val>
                                        </p:tav>
                                      </p:tavLst>
                                    </p:anim>
                                    <p:anim calcmode="lin" valueType="num">
                                      <p:cBhvr>
                                        <p:cTn id="15" dur="800" decel="100000" fill="hold"/>
                                        <p:tgtEl>
                                          <p:spTgt spid="16"/>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290">
                                          <p:stCondLst>
                                            <p:cond delay="0"/>
                                          </p:stCondLst>
                                        </p:cTn>
                                        <p:tgtEl>
                                          <p:spTgt spid="17"/>
                                        </p:tgtEl>
                                      </p:cBhvr>
                                    </p:animEffect>
                                    <p:anim calcmode="lin" valueType="num">
                                      <p:cBhvr>
                                        <p:cTn id="23"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8" dur="13">
                                          <p:stCondLst>
                                            <p:cond delay="325"/>
                                          </p:stCondLst>
                                        </p:cTn>
                                        <p:tgtEl>
                                          <p:spTgt spid="17"/>
                                        </p:tgtEl>
                                      </p:cBhvr>
                                      <p:to x="100000" y="60000"/>
                                    </p:animScale>
                                    <p:animScale>
                                      <p:cBhvr>
                                        <p:cTn id="29" dur="83" decel="50000">
                                          <p:stCondLst>
                                            <p:cond delay="338"/>
                                          </p:stCondLst>
                                        </p:cTn>
                                        <p:tgtEl>
                                          <p:spTgt spid="17"/>
                                        </p:tgtEl>
                                      </p:cBhvr>
                                      <p:to x="100000" y="100000"/>
                                    </p:animScale>
                                    <p:animScale>
                                      <p:cBhvr>
                                        <p:cTn id="30" dur="13">
                                          <p:stCondLst>
                                            <p:cond delay="656"/>
                                          </p:stCondLst>
                                        </p:cTn>
                                        <p:tgtEl>
                                          <p:spTgt spid="17"/>
                                        </p:tgtEl>
                                      </p:cBhvr>
                                      <p:to x="100000" y="80000"/>
                                    </p:animScale>
                                    <p:animScale>
                                      <p:cBhvr>
                                        <p:cTn id="31" dur="83" decel="50000">
                                          <p:stCondLst>
                                            <p:cond delay="669"/>
                                          </p:stCondLst>
                                        </p:cTn>
                                        <p:tgtEl>
                                          <p:spTgt spid="17"/>
                                        </p:tgtEl>
                                      </p:cBhvr>
                                      <p:to x="100000" y="100000"/>
                                    </p:animScale>
                                    <p:animScale>
                                      <p:cBhvr>
                                        <p:cTn id="32" dur="13">
                                          <p:stCondLst>
                                            <p:cond delay="821"/>
                                          </p:stCondLst>
                                        </p:cTn>
                                        <p:tgtEl>
                                          <p:spTgt spid="17"/>
                                        </p:tgtEl>
                                      </p:cBhvr>
                                      <p:to x="100000" y="90000"/>
                                    </p:animScale>
                                    <p:animScale>
                                      <p:cBhvr>
                                        <p:cTn id="33" dur="83" decel="50000">
                                          <p:stCondLst>
                                            <p:cond delay="834"/>
                                          </p:stCondLst>
                                        </p:cTn>
                                        <p:tgtEl>
                                          <p:spTgt spid="17"/>
                                        </p:tgtEl>
                                      </p:cBhvr>
                                      <p:to x="100000" y="100000"/>
                                    </p:animScale>
                                    <p:animScale>
                                      <p:cBhvr>
                                        <p:cTn id="34" dur="13">
                                          <p:stCondLst>
                                            <p:cond delay="904"/>
                                          </p:stCondLst>
                                        </p:cTn>
                                        <p:tgtEl>
                                          <p:spTgt spid="17"/>
                                        </p:tgtEl>
                                      </p:cBhvr>
                                      <p:to x="100000" y="95000"/>
                                    </p:animScale>
                                    <p:animScale>
                                      <p:cBhvr>
                                        <p:cTn id="35" dur="83" decel="50000">
                                          <p:stCondLst>
                                            <p:cond delay="917"/>
                                          </p:stCondLst>
                                        </p:cTn>
                                        <p:tgtEl>
                                          <p:spTgt spid="17"/>
                                        </p:tgtEl>
                                      </p:cBhvr>
                                      <p:to x="100000" y="100000"/>
                                    </p:animScale>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8">
                                            <p:txEl>
                                              <p:pRg st="0" end="0"/>
                                            </p:txEl>
                                          </p:spTgt>
                                        </p:tgtEl>
                                        <p:attrNameLst>
                                          <p:attrName>style.visibility</p:attrName>
                                        </p:attrNameLst>
                                      </p:cBhvr>
                                      <p:to>
                                        <p:strVal val="visible"/>
                                      </p:to>
                                    </p:set>
                                    <p:animEffect transition="in" filter="slide(fromBottom)">
                                      <p:cBhvr>
                                        <p:cTn id="40" dur="500"/>
                                        <p:tgtEl>
                                          <p:spTgt spid="28">
                                            <p:txEl>
                                              <p:pRg st="0" end="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slide(fromBottom)">
                                      <p:cBhvr>
                                        <p:cTn id="45" dur="500"/>
                                        <p:tgtEl>
                                          <p:spTgt spid="28">
                                            <p:txEl>
                                              <p:pRg st="1" end="1"/>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8">
                                            <p:txEl>
                                              <p:pRg st="2" end="2"/>
                                            </p:txEl>
                                          </p:spTgt>
                                        </p:tgtEl>
                                        <p:attrNameLst>
                                          <p:attrName>style.visibility</p:attrName>
                                        </p:attrNameLst>
                                      </p:cBhvr>
                                      <p:to>
                                        <p:strVal val="visible"/>
                                      </p:to>
                                    </p:set>
                                    <p:animEffect transition="in" filter="slide(fromBottom)">
                                      <p:cBhvr>
                                        <p:cTn id="50" dur="500"/>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4"/>
          <p:cNvGrpSpPr>
            <a:grpSpLocks/>
          </p:cNvGrpSpPr>
          <p:nvPr/>
        </p:nvGrpSpPr>
        <p:grpSpPr bwMode="auto">
          <a:xfrm>
            <a:off x="34925" y="92075"/>
            <a:ext cx="7632700" cy="1601788"/>
            <a:chOff x="34925" y="92075"/>
            <a:chExt cx="7632700" cy="1601788"/>
          </a:xfrm>
        </p:grpSpPr>
        <p:grpSp>
          <p:nvGrpSpPr>
            <p:cNvPr id="39945" name="组合 3"/>
            <p:cNvGrpSpPr>
              <a:grpSpLocks/>
            </p:cNvGrpSpPr>
            <p:nvPr/>
          </p:nvGrpSpPr>
          <p:grpSpPr bwMode="auto">
            <a:xfrm>
              <a:off x="34925" y="92075"/>
              <a:ext cx="7632700" cy="1601788"/>
              <a:chOff x="34925" y="92075"/>
              <a:chExt cx="7632700" cy="1601788"/>
            </a:xfrm>
          </p:grpSpPr>
          <p:grpSp>
            <p:nvGrpSpPr>
              <p:cNvPr id="39947" name="组合 2"/>
              <p:cNvGrpSpPr>
                <a:grpSpLocks/>
              </p:cNvGrpSpPr>
              <p:nvPr/>
            </p:nvGrpSpPr>
            <p:grpSpPr bwMode="auto">
              <a:xfrm>
                <a:off x="34925" y="92075"/>
                <a:ext cx="7632700" cy="1025525"/>
                <a:chOff x="34925" y="92075"/>
                <a:chExt cx="7632700" cy="1025525"/>
              </a:xfrm>
            </p:grpSpPr>
            <p:grpSp>
              <p:nvGrpSpPr>
                <p:cNvPr id="39951" name="组合 1"/>
                <p:cNvGrpSpPr>
                  <a:grpSpLocks/>
                </p:cNvGrpSpPr>
                <p:nvPr/>
              </p:nvGrpSpPr>
              <p:grpSpPr bwMode="auto">
                <a:xfrm>
                  <a:off x="34925" y="92075"/>
                  <a:ext cx="7632700" cy="461665"/>
                  <a:chOff x="34925" y="92075"/>
                  <a:chExt cx="7632700" cy="461665"/>
                </a:xfrm>
              </p:grpSpPr>
              <p:sp>
                <p:nvSpPr>
                  <p:cNvPr id="3995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995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39952" name="Group 2"/>
                <p:cNvGrpSpPr>
                  <a:grpSpLocks/>
                </p:cNvGrpSpPr>
                <p:nvPr/>
              </p:nvGrpSpPr>
              <p:grpSpPr bwMode="auto">
                <a:xfrm>
                  <a:off x="107950" y="620713"/>
                  <a:ext cx="4633913" cy="496887"/>
                  <a:chOff x="68" y="391"/>
                  <a:chExt cx="2919" cy="313"/>
                </a:xfrm>
              </p:grpSpPr>
              <p:sp>
                <p:nvSpPr>
                  <p:cNvPr id="3995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3995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9948" name="Group 5"/>
              <p:cNvGrpSpPr>
                <a:grpSpLocks/>
              </p:cNvGrpSpPr>
              <p:nvPr/>
            </p:nvGrpSpPr>
            <p:grpSpPr bwMode="auto">
              <a:xfrm>
                <a:off x="250825" y="1196975"/>
                <a:ext cx="4202642" cy="496888"/>
                <a:chOff x="113" y="441"/>
                <a:chExt cx="1440" cy="313"/>
              </a:xfrm>
            </p:grpSpPr>
            <p:sp>
              <p:nvSpPr>
                <p:cNvPr id="39949"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39950"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9946"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sp>
        <p:nvSpPr>
          <p:cNvPr id="21" name="Text Box 21"/>
          <p:cNvSpPr txBox="1">
            <a:spLocks noChangeArrowheads="1"/>
          </p:cNvSpPr>
          <p:nvPr/>
        </p:nvSpPr>
        <p:spPr bwMode="auto">
          <a:xfrm>
            <a:off x="323850" y="1844675"/>
            <a:ext cx="8820150"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StrAssign_HS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HString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S,char</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chars[])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将串常量</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赋值给堆分配顺序串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while(chars[</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求</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长度</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if(S.ch)  delete S.ch;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已存在，则释放其所占空间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 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长度为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，置</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为空串</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S.ch=NULL;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p:txBody>
      </p:sp>
      <p:grpSp>
        <p:nvGrpSpPr>
          <p:cNvPr id="22" name="Group 4"/>
          <p:cNvGrpSpPr>
            <a:grpSpLocks/>
          </p:cNvGrpSpPr>
          <p:nvPr/>
        </p:nvGrpSpPr>
        <p:grpSpPr bwMode="auto">
          <a:xfrm>
            <a:off x="7659688" y="692150"/>
            <a:ext cx="1304925" cy="1008063"/>
            <a:chOff x="4825" y="1253"/>
            <a:chExt cx="822" cy="726"/>
          </a:xfrm>
        </p:grpSpPr>
        <p:sp>
          <p:nvSpPr>
            <p:cNvPr id="2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Text Box 7"/>
            <p:cNvSpPr txBox="1">
              <a:spLocks noChangeArrowheads="1"/>
            </p:cNvSpPr>
            <p:nvPr/>
          </p:nvSpPr>
          <p:spPr bwMode="gray">
            <a:xfrm>
              <a:off x="4825" y="1643"/>
              <a:ext cx="797"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a:solidFill>
                    <a:schemeClr val="bg1"/>
                  </a:solidFill>
                  <a:latin typeface="Arial" panose="020B0604020202020204" pitchFamily="34" charset="0"/>
                  <a:ea typeface="方正舒体" panose="02010601030101010101" pitchFamily="2" charset="-122"/>
                  <a:cs typeface="Arial" panose="020B0604020202020204" pitchFamily="34" charset="0"/>
                </a:rPr>
                <a:t>4-8</a:t>
              </a:r>
              <a:endPar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290">
                                          <p:stCondLst>
                                            <p:cond delay="0"/>
                                          </p:stCondLst>
                                        </p:cTn>
                                        <p:tgtEl>
                                          <p:spTgt spid="22"/>
                                        </p:tgtEl>
                                      </p:cBhvr>
                                    </p:animEffect>
                                    <p:anim calcmode="lin" valueType="num">
                                      <p:cBhvr>
                                        <p:cTn id="8"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3" dur="13">
                                          <p:stCondLst>
                                            <p:cond delay="325"/>
                                          </p:stCondLst>
                                        </p:cTn>
                                        <p:tgtEl>
                                          <p:spTgt spid="22"/>
                                        </p:tgtEl>
                                      </p:cBhvr>
                                      <p:to x="100000" y="60000"/>
                                    </p:animScale>
                                    <p:animScale>
                                      <p:cBhvr>
                                        <p:cTn id="14" dur="83" decel="50000">
                                          <p:stCondLst>
                                            <p:cond delay="338"/>
                                          </p:stCondLst>
                                        </p:cTn>
                                        <p:tgtEl>
                                          <p:spTgt spid="22"/>
                                        </p:tgtEl>
                                      </p:cBhvr>
                                      <p:to x="100000" y="100000"/>
                                    </p:animScale>
                                    <p:animScale>
                                      <p:cBhvr>
                                        <p:cTn id="15" dur="13">
                                          <p:stCondLst>
                                            <p:cond delay="656"/>
                                          </p:stCondLst>
                                        </p:cTn>
                                        <p:tgtEl>
                                          <p:spTgt spid="22"/>
                                        </p:tgtEl>
                                      </p:cBhvr>
                                      <p:to x="100000" y="80000"/>
                                    </p:animScale>
                                    <p:animScale>
                                      <p:cBhvr>
                                        <p:cTn id="16" dur="83" decel="50000">
                                          <p:stCondLst>
                                            <p:cond delay="669"/>
                                          </p:stCondLst>
                                        </p:cTn>
                                        <p:tgtEl>
                                          <p:spTgt spid="22"/>
                                        </p:tgtEl>
                                      </p:cBhvr>
                                      <p:to x="100000" y="100000"/>
                                    </p:animScale>
                                    <p:animScale>
                                      <p:cBhvr>
                                        <p:cTn id="17" dur="13">
                                          <p:stCondLst>
                                            <p:cond delay="821"/>
                                          </p:stCondLst>
                                        </p:cTn>
                                        <p:tgtEl>
                                          <p:spTgt spid="22"/>
                                        </p:tgtEl>
                                      </p:cBhvr>
                                      <p:to x="100000" y="90000"/>
                                    </p:animScale>
                                    <p:animScale>
                                      <p:cBhvr>
                                        <p:cTn id="18" dur="83" decel="50000">
                                          <p:stCondLst>
                                            <p:cond delay="834"/>
                                          </p:stCondLst>
                                        </p:cTn>
                                        <p:tgtEl>
                                          <p:spTgt spid="22"/>
                                        </p:tgtEl>
                                      </p:cBhvr>
                                      <p:to x="100000" y="100000"/>
                                    </p:animScale>
                                    <p:animScale>
                                      <p:cBhvr>
                                        <p:cTn id="19" dur="13">
                                          <p:stCondLst>
                                            <p:cond delay="904"/>
                                          </p:stCondLst>
                                        </p:cTn>
                                        <p:tgtEl>
                                          <p:spTgt spid="22"/>
                                        </p:tgtEl>
                                      </p:cBhvr>
                                      <p:to x="100000" y="95000"/>
                                    </p:animScale>
                                    <p:animScale>
                                      <p:cBhvr>
                                        <p:cTn id="20" dur="83" decel="50000">
                                          <p:stCondLst>
                                            <p:cond delay="917"/>
                                          </p:stCondLst>
                                        </p:cTn>
                                        <p:tgtEl>
                                          <p:spTgt spid="22"/>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21"/>
          <p:cNvSpPr txBox="1">
            <a:spLocks noChangeArrowheads="1"/>
          </p:cNvSpPr>
          <p:nvPr/>
        </p:nvSpPr>
        <p:spPr bwMode="auto">
          <a:xfrm>
            <a:off x="323850" y="1844675"/>
            <a:ext cx="8820150"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				// 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长度非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，生成非空串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S.ch=new char[</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动态分配空间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if(!S.ch)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("Overflow</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j=0;  k=0;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while(k&lt;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S.ch[k++]=chars[</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chars_len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StrAssign_HS</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40963" name="组合 5"/>
          <p:cNvGrpSpPr>
            <a:grpSpLocks/>
          </p:cNvGrpSpPr>
          <p:nvPr/>
        </p:nvGrpSpPr>
        <p:grpSpPr bwMode="auto">
          <a:xfrm>
            <a:off x="34925" y="92075"/>
            <a:ext cx="8929688" cy="1608138"/>
            <a:chOff x="34925" y="92075"/>
            <a:chExt cx="8929688" cy="1608138"/>
          </a:xfrm>
        </p:grpSpPr>
        <p:grpSp>
          <p:nvGrpSpPr>
            <p:cNvPr id="40964" name="组合 4"/>
            <p:cNvGrpSpPr>
              <a:grpSpLocks/>
            </p:cNvGrpSpPr>
            <p:nvPr/>
          </p:nvGrpSpPr>
          <p:grpSpPr bwMode="auto">
            <a:xfrm>
              <a:off x="34925" y="92075"/>
              <a:ext cx="7632700" cy="1601788"/>
              <a:chOff x="34925" y="92075"/>
              <a:chExt cx="7632700" cy="1601788"/>
            </a:xfrm>
          </p:grpSpPr>
          <p:grpSp>
            <p:nvGrpSpPr>
              <p:cNvPr id="40970" name="组合 3"/>
              <p:cNvGrpSpPr>
                <a:grpSpLocks/>
              </p:cNvGrpSpPr>
              <p:nvPr/>
            </p:nvGrpSpPr>
            <p:grpSpPr bwMode="auto">
              <a:xfrm>
                <a:off x="34925" y="92075"/>
                <a:ext cx="7632700" cy="1601788"/>
                <a:chOff x="34925" y="92075"/>
                <a:chExt cx="7632700" cy="1601788"/>
              </a:xfrm>
            </p:grpSpPr>
            <p:grpSp>
              <p:nvGrpSpPr>
                <p:cNvPr id="40972" name="组合 2"/>
                <p:cNvGrpSpPr>
                  <a:grpSpLocks/>
                </p:cNvGrpSpPr>
                <p:nvPr/>
              </p:nvGrpSpPr>
              <p:grpSpPr bwMode="auto">
                <a:xfrm>
                  <a:off x="34925" y="92075"/>
                  <a:ext cx="7632700" cy="1025525"/>
                  <a:chOff x="34925" y="92075"/>
                  <a:chExt cx="7632700" cy="1025525"/>
                </a:xfrm>
              </p:grpSpPr>
              <p:grpSp>
                <p:nvGrpSpPr>
                  <p:cNvPr id="40976" name="组合 1"/>
                  <p:cNvGrpSpPr>
                    <a:grpSpLocks/>
                  </p:cNvGrpSpPr>
                  <p:nvPr/>
                </p:nvGrpSpPr>
                <p:grpSpPr bwMode="auto">
                  <a:xfrm>
                    <a:off x="34925" y="92075"/>
                    <a:ext cx="7632700" cy="461665"/>
                    <a:chOff x="34925" y="92075"/>
                    <a:chExt cx="7632700" cy="461665"/>
                  </a:xfrm>
                </p:grpSpPr>
                <p:sp>
                  <p:nvSpPr>
                    <p:cNvPr id="4098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0981"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grpSp>
                <p:nvGrpSpPr>
                  <p:cNvPr id="40977" name="Group 2"/>
                  <p:cNvGrpSpPr>
                    <a:grpSpLocks/>
                  </p:cNvGrpSpPr>
                  <p:nvPr/>
                </p:nvGrpSpPr>
                <p:grpSpPr bwMode="auto">
                  <a:xfrm>
                    <a:off x="107950" y="620713"/>
                    <a:ext cx="4633913" cy="496887"/>
                    <a:chOff x="68" y="391"/>
                    <a:chExt cx="2919" cy="313"/>
                  </a:xfrm>
                </p:grpSpPr>
                <p:sp>
                  <p:nvSpPr>
                    <p:cNvPr id="40978"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4.2.2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堆分配存储表示</a:t>
                      </a:r>
                    </a:p>
                  </p:txBody>
                </p:sp>
                <p:sp>
                  <p:nvSpPr>
                    <p:cNvPr id="40979"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grpSp>
              <p:nvGrpSpPr>
                <p:cNvPr id="40973" name="Group 5"/>
                <p:cNvGrpSpPr>
                  <a:grpSpLocks/>
                </p:cNvGrpSpPr>
                <p:nvPr/>
              </p:nvGrpSpPr>
              <p:grpSpPr bwMode="auto">
                <a:xfrm>
                  <a:off x="250825" y="1196975"/>
                  <a:ext cx="4202642" cy="496888"/>
                  <a:chOff x="113" y="441"/>
                  <a:chExt cx="1440" cy="313"/>
                </a:xfrm>
              </p:grpSpPr>
              <p:sp>
                <p:nvSpPr>
                  <p:cNvPr id="40974"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堆分配顺序串的操作实现</a:t>
                    </a:r>
                  </a:p>
                </p:txBody>
              </p:sp>
              <p:sp>
                <p:nvSpPr>
                  <p:cNvPr id="40975"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sp>
            <p:nvSpPr>
              <p:cNvPr id="40971"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Arial" panose="020B0604020202020204" pitchFamily="34" charset="0"/>
                    <a:ea typeface="黑体" panose="02010609060101010101" pitchFamily="49" charset="-122"/>
                    <a:cs typeface="Arial" panose="020B0604020202020204" pitchFamily="34" charset="0"/>
                    <a:sym typeface="Symbol" panose="05050102010706020507" pitchFamily="18" charset="2"/>
                  </a:rPr>
                  <a:t>  </a:t>
                </a:r>
                <a:r>
                  <a:rPr kumimoji="1" lang="zh-CN" altLang="en-US" sz="2400" b="1">
                    <a:solidFill>
                      <a:srgbClr val="339933"/>
                    </a:solidFill>
                    <a:latin typeface="Arial" panose="020B0604020202020204" pitchFamily="34" charset="0"/>
                    <a:ea typeface="方正舒体" panose="02010601030101010101" pitchFamily="2" charset="-122"/>
                    <a:cs typeface="Arial" panose="020B0604020202020204" pitchFamily="34" charset="0"/>
                  </a:rPr>
                  <a:t>赋值操作</a:t>
                </a:r>
              </a:p>
            </p:txBody>
          </p:sp>
        </p:grpSp>
        <p:grpSp>
          <p:nvGrpSpPr>
            <p:cNvPr id="40965" name="Group 4"/>
            <p:cNvGrpSpPr>
              <a:grpSpLocks/>
            </p:cNvGrpSpPr>
            <p:nvPr/>
          </p:nvGrpSpPr>
          <p:grpSpPr bwMode="auto">
            <a:xfrm>
              <a:off x="7659688" y="692150"/>
              <a:ext cx="1304925" cy="1008063"/>
              <a:chOff x="4825" y="1253"/>
              <a:chExt cx="822" cy="726"/>
            </a:xfrm>
          </p:grpSpPr>
          <p:sp>
            <p:nvSpPr>
              <p:cNvPr id="4096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096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0"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096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4"/>
          <p:cNvGrpSpPr>
            <a:grpSpLocks/>
          </p:cNvGrpSpPr>
          <p:nvPr/>
        </p:nvGrpSpPr>
        <p:grpSpPr bwMode="auto">
          <a:xfrm>
            <a:off x="34925" y="92075"/>
            <a:ext cx="7632700" cy="1601788"/>
            <a:chOff x="34925" y="92075"/>
            <a:chExt cx="7632700" cy="1601788"/>
          </a:xfrm>
        </p:grpSpPr>
        <p:grpSp>
          <p:nvGrpSpPr>
            <p:cNvPr id="41993" name="组合 3"/>
            <p:cNvGrpSpPr>
              <a:grpSpLocks/>
            </p:cNvGrpSpPr>
            <p:nvPr/>
          </p:nvGrpSpPr>
          <p:grpSpPr bwMode="auto">
            <a:xfrm>
              <a:off x="34925" y="92075"/>
              <a:ext cx="7632700" cy="1601788"/>
              <a:chOff x="34925" y="92075"/>
              <a:chExt cx="7632700" cy="1601788"/>
            </a:xfrm>
          </p:grpSpPr>
          <p:grpSp>
            <p:nvGrpSpPr>
              <p:cNvPr id="41995" name="组合 2"/>
              <p:cNvGrpSpPr>
                <a:grpSpLocks/>
              </p:cNvGrpSpPr>
              <p:nvPr/>
            </p:nvGrpSpPr>
            <p:grpSpPr bwMode="auto">
              <a:xfrm>
                <a:off x="34925" y="92075"/>
                <a:ext cx="7632700" cy="1025525"/>
                <a:chOff x="34925" y="92075"/>
                <a:chExt cx="7632700" cy="1025525"/>
              </a:xfrm>
            </p:grpSpPr>
            <p:grpSp>
              <p:nvGrpSpPr>
                <p:cNvPr id="41999" name="组合 1"/>
                <p:cNvGrpSpPr>
                  <a:grpSpLocks/>
                </p:cNvGrpSpPr>
                <p:nvPr/>
              </p:nvGrpSpPr>
              <p:grpSpPr bwMode="auto">
                <a:xfrm>
                  <a:off x="34925" y="92075"/>
                  <a:ext cx="7632700" cy="461665"/>
                  <a:chOff x="34925" y="92075"/>
                  <a:chExt cx="7632700" cy="461665"/>
                </a:xfrm>
              </p:grpSpPr>
              <p:sp>
                <p:nvSpPr>
                  <p:cNvPr id="4200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004"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2000" name="Group 2"/>
                <p:cNvGrpSpPr>
                  <a:grpSpLocks/>
                </p:cNvGrpSpPr>
                <p:nvPr/>
              </p:nvGrpSpPr>
              <p:grpSpPr bwMode="auto">
                <a:xfrm>
                  <a:off x="107950" y="620713"/>
                  <a:ext cx="4633913" cy="496887"/>
                  <a:chOff x="68" y="391"/>
                  <a:chExt cx="2919" cy="313"/>
                </a:xfrm>
              </p:grpSpPr>
              <p:sp>
                <p:nvSpPr>
                  <p:cNvPr id="42001"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200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1996" name="Group 5"/>
              <p:cNvGrpSpPr>
                <a:grpSpLocks/>
              </p:cNvGrpSpPr>
              <p:nvPr/>
            </p:nvGrpSpPr>
            <p:grpSpPr bwMode="auto">
              <a:xfrm>
                <a:off x="250825" y="1196975"/>
                <a:ext cx="4202642" cy="496888"/>
                <a:chOff x="113" y="441"/>
                <a:chExt cx="1440" cy="313"/>
              </a:xfrm>
            </p:grpSpPr>
            <p:sp>
              <p:nvSpPr>
                <p:cNvPr id="41997"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1998"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1994"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赋值操作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4198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199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1992"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问题规模：串</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常量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求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chars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长度、字符复制；</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，不会发生截断现象。</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slide(fromBottom)">
                                      <p:cBhvr>
                                        <p:cTn id="25" dur="500"/>
                                        <p:tgtEl>
                                          <p:spTgt spid="33">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3">
                                            <p:txEl>
                                              <p:pRg st="1" end="1"/>
                                            </p:txEl>
                                          </p:spTgt>
                                        </p:tgtEl>
                                        <p:attrNameLst>
                                          <p:attrName>style.visibility</p:attrName>
                                        </p:attrNameLst>
                                      </p:cBhvr>
                                      <p:to>
                                        <p:strVal val="visible"/>
                                      </p:to>
                                    </p:set>
                                    <p:animEffect transition="in" filter="slide(fromBottom)">
                                      <p:cBhvr>
                                        <p:cTn id="30" dur="500"/>
                                        <p:tgtEl>
                                          <p:spTgt spid="33">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3">
                                            <p:txEl>
                                              <p:pRg st="2" end="2"/>
                                            </p:txEl>
                                          </p:spTgt>
                                        </p:tgtEl>
                                        <p:attrNameLst>
                                          <p:attrName>style.visibility</p:attrName>
                                        </p:attrNameLst>
                                      </p:cBhvr>
                                      <p:to>
                                        <p:strVal val="visible"/>
                                      </p:to>
                                    </p:set>
                                    <p:animEffect transition="in" filter="slide(fromBottom)">
                                      <p:cBhvr>
                                        <p:cTn id="35" dur="500"/>
                                        <p:tgtEl>
                                          <p:spTgt spid="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3"/>
          <p:cNvGrpSpPr>
            <a:grpSpLocks/>
          </p:cNvGrpSpPr>
          <p:nvPr/>
        </p:nvGrpSpPr>
        <p:grpSpPr bwMode="auto">
          <a:xfrm>
            <a:off x="34925" y="92075"/>
            <a:ext cx="7632700" cy="1601788"/>
            <a:chOff x="34925" y="92075"/>
            <a:chExt cx="7632700" cy="1601788"/>
          </a:xfrm>
        </p:grpSpPr>
        <p:grpSp>
          <p:nvGrpSpPr>
            <p:cNvPr id="43019" name="组合 2"/>
            <p:cNvGrpSpPr>
              <a:grpSpLocks/>
            </p:cNvGrpSpPr>
            <p:nvPr/>
          </p:nvGrpSpPr>
          <p:grpSpPr bwMode="auto">
            <a:xfrm>
              <a:off x="34925" y="92075"/>
              <a:ext cx="7632700" cy="1025525"/>
              <a:chOff x="34925" y="92075"/>
              <a:chExt cx="7632700" cy="1025525"/>
            </a:xfrm>
          </p:grpSpPr>
          <p:grpSp>
            <p:nvGrpSpPr>
              <p:cNvPr id="43023" name="组合 1"/>
              <p:cNvGrpSpPr>
                <a:grpSpLocks/>
              </p:cNvGrpSpPr>
              <p:nvPr/>
            </p:nvGrpSpPr>
            <p:grpSpPr bwMode="auto">
              <a:xfrm>
                <a:off x="34925" y="92075"/>
                <a:ext cx="7632700" cy="461665"/>
                <a:chOff x="34925" y="92075"/>
                <a:chExt cx="7632700" cy="461665"/>
              </a:xfrm>
            </p:grpSpPr>
            <p:sp>
              <p:nvSpPr>
                <p:cNvPr id="4302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2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3024" name="Group 2"/>
              <p:cNvGrpSpPr>
                <a:grpSpLocks/>
              </p:cNvGrpSpPr>
              <p:nvPr/>
            </p:nvGrpSpPr>
            <p:grpSpPr bwMode="auto">
              <a:xfrm>
                <a:off x="107950" y="620713"/>
                <a:ext cx="4633913" cy="496887"/>
                <a:chOff x="68" y="391"/>
                <a:chExt cx="2919" cy="313"/>
              </a:xfrm>
            </p:grpSpPr>
            <p:sp>
              <p:nvSpPr>
                <p:cNvPr id="4302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302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3020" name="Group 5"/>
            <p:cNvGrpSpPr>
              <a:grpSpLocks/>
            </p:cNvGrpSpPr>
            <p:nvPr/>
          </p:nvGrpSpPr>
          <p:grpSpPr bwMode="auto">
            <a:xfrm>
              <a:off x="250825" y="1196975"/>
              <a:ext cx="4202642" cy="496888"/>
              <a:chOff x="113" y="441"/>
              <a:chExt cx="1440" cy="313"/>
            </a:xfrm>
          </p:grpSpPr>
          <p:sp>
            <p:nvSpPr>
              <p:cNvPr id="43021"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3022"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26" name="Group 8"/>
          <p:cNvGrpSpPr>
            <a:grpSpLocks/>
          </p:cNvGrpSpPr>
          <p:nvPr/>
        </p:nvGrpSpPr>
        <p:grpSpPr bwMode="auto">
          <a:xfrm>
            <a:off x="7669213" y="620713"/>
            <a:ext cx="1295400" cy="1079500"/>
            <a:chOff x="4831" y="391"/>
            <a:chExt cx="816" cy="773"/>
          </a:xfrm>
        </p:grpSpPr>
        <p:sp>
          <p:nvSpPr>
            <p:cNvPr id="2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dirty="0">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880475" cy="90204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        ①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释放串中字符所占用的存储空间；</a:t>
            </a:r>
          </a:p>
          <a:p>
            <a:pPr algn="just" eaLnBrk="1" hangingPunct="1">
              <a:lnSpc>
                <a:spcPct val="140000"/>
              </a:lnSpc>
              <a:defRPr/>
            </a:pP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        ②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设置串的长度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Tree>
    <p:extLst>
      <p:ext uri="{BB962C8B-B14F-4D97-AF65-F5344CB8AC3E}">
        <p14:creationId xmlns:p14="http://schemas.microsoft.com/office/powerpoint/2010/main" val="26985653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290">
                                          <p:stCondLst>
                                            <p:cond delay="0"/>
                                          </p:stCondLst>
                                        </p:cTn>
                                        <p:tgtEl>
                                          <p:spTgt spid="26"/>
                                        </p:tgtEl>
                                      </p:cBhvr>
                                    </p:animEffect>
                                    <p:anim calcmode="lin" valueType="num">
                                      <p:cBhvr>
                                        <p:cTn id="1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3" dur="13">
                                          <p:stCondLst>
                                            <p:cond delay="325"/>
                                          </p:stCondLst>
                                        </p:cTn>
                                        <p:tgtEl>
                                          <p:spTgt spid="26"/>
                                        </p:tgtEl>
                                      </p:cBhvr>
                                      <p:to x="100000" y="60000"/>
                                    </p:animScale>
                                    <p:animScale>
                                      <p:cBhvr>
                                        <p:cTn id="24" dur="83" decel="50000">
                                          <p:stCondLst>
                                            <p:cond delay="338"/>
                                          </p:stCondLst>
                                        </p:cTn>
                                        <p:tgtEl>
                                          <p:spTgt spid="26"/>
                                        </p:tgtEl>
                                      </p:cBhvr>
                                      <p:to x="100000" y="100000"/>
                                    </p:animScale>
                                    <p:animScale>
                                      <p:cBhvr>
                                        <p:cTn id="25" dur="13">
                                          <p:stCondLst>
                                            <p:cond delay="656"/>
                                          </p:stCondLst>
                                        </p:cTn>
                                        <p:tgtEl>
                                          <p:spTgt spid="26"/>
                                        </p:tgtEl>
                                      </p:cBhvr>
                                      <p:to x="100000" y="80000"/>
                                    </p:animScale>
                                    <p:animScale>
                                      <p:cBhvr>
                                        <p:cTn id="26" dur="83" decel="50000">
                                          <p:stCondLst>
                                            <p:cond delay="669"/>
                                          </p:stCondLst>
                                        </p:cTn>
                                        <p:tgtEl>
                                          <p:spTgt spid="26"/>
                                        </p:tgtEl>
                                      </p:cBhvr>
                                      <p:to x="100000" y="100000"/>
                                    </p:animScale>
                                    <p:animScale>
                                      <p:cBhvr>
                                        <p:cTn id="27" dur="13">
                                          <p:stCondLst>
                                            <p:cond delay="821"/>
                                          </p:stCondLst>
                                        </p:cTn>
                                        <p:tgtEl>
                                          <p:spTgt spid="26"/>
                                        </p:tgtEl>
                                      </p:cBhvr>
                                      <p:to x="100000" y="90000"/>
                                    </p:animScale>
                                    <p:animScale>
                                      <p:cBhvr>
                                        <p:cTn id="28" dur="83" decel="50000">
                                          <p:stCondLst>
                                            <p:cond delay="834"/>
                                          </p:stCondLst>
                                        </p:cTn>
                                        <p:tgtEl>
                                          <p:spTgt spid="26"/>
                                        </p:tgtEl>
                                      </p:cBhvr>
                                      <p:to x="100000" y="100000"/>
                                    </p:animScale>
                                    <p:animScale>
                                      <p:cBhvr>
                                        <p:cTn id="29" dur="13">
                                          <p:stCondLst>
                                            <p:cond delay="904"/>
                                          </p:stCondLst>
                                        </p:cTn>
                                        <p:tgtEl>
                                          <p:spTgt spid="26"/>
                                        </p:tgtEl>
                                      </p:cBhvr>
                                      <p:to x="100000" y="95000"/>
                                    </p:animScale>
                                    <p:animScale>
                                      <p:cBhvr>
                                        <p:cTn id="30" dur="83" decel="50000">
                                          <p:stCondLst>
                                            <p:cond delay="917"/>
                                          </p:stCondLst>
                                        </p:cTn>
                                        <p:tgtEl>
                                          <p:spTgt spid="2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slide(fromBottom)">
                                      <p:cBhvr>
                                        <p:cTn id="35" dur="5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2">
                                            <p:txEl>
                                              <p:pRg st="1" end="1"/>
                                            </p:txEl>
                                          </p:spTgt>
                                        </p:tgtEl>
                                        <p:attrNameLst>
                                          <p:attrName>style.visibility</p:attrName>
                                        </p:attrNameLst>
                                      </p:cBhvr>
                                      <p:to>
                                        <p:strVal val="visible"/>
                                      </p:to>
                                    </p:set>
                                    <p:animEffect transition="in" filter="slide(fromBottom)">
                                      <p:cBhvr>
                                        <p:cTn id="40" dur="500"/>
                                        <p:tgtEl>
                                          <p:spTgt spid="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3"/>
          <p:cNvGrpSpPr>
            <a:grpSpLocks/>
          </p:cNvGrpSpPr>
          <p:nvPr/>
        </p:nvGrpSpPr>
        <p:grpSpPr bwMode="auto">
          <a:xfrm>
            <a:off x="34925" y="92075"/>
            <a:ext cx="7632700" cy="1601788"/>
            <a:chOff x="34925" y="92075"/>
            <a:chExt cx="7632700" cy="1601788"/>
          </a:xfrm>
        </p:grpSpPr>
        <p:grpSp>
          <p:nvGrpSpPr>
            <p:cNvPr id="43019" name="组合 2"/>
            <p:cNvGrpSpPr>
              <a:grpSpLocks/>
            </p:cNvGrpSpPr>
            <p:nvPr/>
          </p:nvGrpSpPr>
          <p:grpSpPr bwMode="auto">
            <a:xfrm>
              <a:off x="34925" y="92075"/>
              <a:ext cx="7632700" cy="1025525"/>
              <a:chOff x="34925" y="92075"/>
              <a:chExt cx="7632700" cy="1025525"/>
            </a:xfrm>
          </p:grpSpPr>
          <p:grpSp>
            <p:nvGrpSpPr>
              <p:cNvPr id="43023" name="组合 1"/>
              <p:cNvGrpSpPr>
                <a:grpSpLocks/>
              </p:cNvGrpSpPr>
              <p:nvPr/>
            </p:nvGrpSpPr>
            <p:grpSpPr bwMode="auto">
              <a:xfrm>
                <a:off x="34925" y="92075"/>
                <a:ext cx="7632700" cy="461665"/>
                <a:chOff x="34925" y="92075"/>
                <a:chExt cx="7632700" cy="461665"/>
              </a:xfrm>
            </p:grpSpPr>
            <p:sp>
              <p:nvSpPr>
                <p:cNvPr id="4302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2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3024" name="Group 2"/>
              <p:cNvGrpSpPr>
                <a:grpSpLocks/>
              </p:cNvGrpSpPr>
              <p:nvPr/>
            </p:nvGrpSpPr>
            <p:grpSpPr bwMode="auto">
              <a:xfrm>
                <a:off x="107950" y="620713"/>
                <a:ext cx="4633913" cy="496887"/>
                <a:chOff x="68" y="391"/>
                <a:chExt cx="2919" cy="313"/>
              </a:xfrm>
            </p:grpSpPr>
            <p:sp>
              <p:nvSpPr>
                <p:cNvPr id="4302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302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3020" name="Group 5"/>
            <p:cNvGrpSpPr>
              <a:grpSpLocks/>
            </p:cNvGrpSpPr>
            <p:nvPr/>
          </p:nvGrpSpPr>
          <p:grpSpPr bwMode="auto">
            <a:xfrm>
              <a:off x="250825" y="1196975"/>
              <a:ext cx="4202642" cy="496888"/>
              <a:chOff x="113" y="441"/>
              <a:chExt cx="1440" cy="313"/>
            </a:xfrm>
          </p:grpSpPr>
          <p:sp>
            <p:nvSpPr>
              <p:cNvPr id="43021"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3022"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dirty="0">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dirty="0">
                <a:solidFill>
                  <a:srgbClr val="339933"/>
                </a:solidFill>
                <a:latin typeface="Times New Roman" panose="02020603050405020304" pitchFamily="18" charset="0"/>
                <a:ea typeface="方正舒体" panose="02010601030101010101" pitchFamily="2" charset="-122"/>
              </a:rPr>
              <a:t>销毁操作</a:t>
            </a:r>
          </a:p>
        </p:txBody>
      </p:sp>
      <p:sp>
        <p:nvSpPr>
          <p:cNvPr id="22" name="Text Box 21"/>
          <p:cNvSpPr txBox="1">
            <a:spLocks noChangeArrowheads="1"/>
          </p:cNvSpPr>
          <p:nvPr/>
        </p:nvSpPr>
        <p:spPr bwMode="auto">
          <a:xfrm>
            <a:off x="323850" y="1844675"/>
            <a:ext cx="8820150"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DestroyString_HS(HString &amp;S)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释放堆分配顺序串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中字符所占用的存储空间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[]S.ch;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S.length=0;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DestroyString_HS</a:t>
            </a:r>
          </a:p>
        </p:txBody>
      </p:sp>
      <p:grpSp>
        <p:nvGrpSpPr>
          <p:cNvPr id="23" name="Group 4"/>
          <p:cNvGrpSpPr>
            <a:grpSpLocks/>
          </p:cNvGrpSpPr>
          <p:nvPr/>
        </p:nvGrpSpPr>
        <p:grpSpPr bwMode="auto">
          <a:xfrm>
            <a:off x="7659688" y="692150"/>
            <a:ext cx="1304925" cy="1008063"/>
            <a:chOff x="4825" y="1253"/>
            <a:chExt cx="822" cy="726"/>
          </a:xfrm>
        </p:grpSpPr>
        <p:sp>
          <p:nvSpPr>
            <p:cNvPr id="4301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301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3018"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4"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strips(upLeft)">
                                      <p:cBhvr>
                                        <p:cTn id="29" dur="500"/>
                                        <p:tgtEl>
                                          <p:spTgt spid="21"/>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3"/>
          <p:cNvGrpSpPr>
            <a:grpSpLocks/>
          </p:cNvGrpSpPr>
          <p:nvPr/>
        </p:nvGrpSpPr>
        <p:grpSpPr bwMode="auto">
          <a:xfrm>
            <a:off x="34925" y="92075"/>
            <a:ext cx="7632700" cy="1601788"/>
            <a:chOff x="34925" y="92075"/>
            <a:chExt cx="7632700" cy="1601788"/>
          </a:xfrm>
        </p:grpSpPr>
        <p:grpSp>
          <p:nvGrpSpPr>
            <p:cNvPr id="44043" name="组合 2"/>
            <p:cNvGrpSpPr>
              <a:grpSpLocks/>
            </p:cNvGrpSpPr>
            <p:nvPr/>
          </p:nvGrpSpPr>
          <p:grpSpPr bwMode="auto">
            <a:xfrm>
              <a:off x="34925" y="92075"/>
              <a:ext cx="7632700" cy="1025525"/>
              <a:chOff x="34925" y="92075"/>
              <a:chExt cx="7632700" cy="1025525"/>
            </a:xfrm>
          </p:grpSpPr>
          <p:grpSp>
            <p:nvGrpSpPr>
              <p:cNvPr id="44047" name="组合 1"/>
              <p:cNvGrpSpPr>
                <a:grpSpLocks/>
              </p:cNvGrpSpPr>
              <p:nvPr/>
            </p:nvGrpSpPr>
            <p:grpSpPr bwMode="auto">
              <a:xfrm>
                <a:off x="34925" y="92075"/>
                <a:ext cx="7632700" cy="461665"/>
                <a:chOff x="34925" y="92075"/>
                <a:chExt cx="7632700" cy="461665"/>
              </a:xfrm>
            </p:grpSpPr>
            <p:sp>
              <p:nvSpPr>
                <p:cNvPr id="4405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05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4048" name="Group 2"/>
              <p:cNvGrpSpPr>
                <a:grpSpLocks/>
              </p:cNvGrpSpPr>
              <p:nvPr/>
            </p:nvGrpSpPr>
            <p:grpSpPr bwMode="auto">
              <a:xfrm>
                <a:off x="107950" y="620713"/>
                <a:ext cx="4633913" cy="496887"/>
                <a:chOff x="68" y="391"/>
                <a:chExt cx="2919" cy="313"/>
              </a:xfrm>
            </p:grpSpPr>
            <p:sp>
              <p:nvSpPr>
                <p:cNvPr id="4404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405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044" name="Group 5"/>
            <p:cNvGrpSpPr>
              <a:grpSpLocks/>
            </p:cNvGrpSpPr>
            <p:nvPr/>
          </p:nvGrpSpPr>
          <p:grpSpPr bwMode="auto">
            <a:xfrm>
              <a:off x="250825" y="1196975"/>
              <a:ext cx="4202642" cy="496888"/>
              <a:chOff x="113" y="441"/>
              <a:chExt cx="1440" cy="313"/>
            </a:xfrm>
          </p:grpSpPr>
          <p:sp>
            <p:nvSpPr>
              <p:cNvPr id="44045"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4046"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grpSp>
        <p:nvGrpSpPr>
          <p:cNvPr id="26" name="Group 8"/>
          <p:cNvGrpSpPr>
            <a:grpSpLocks/>
          </p:cNvGrpSpPr>
          <p:nvPr/>
        </p:nvGrpSpPr>
        <p:grpSpPr bwMode="auto">
          <a:xfrm>
            <a:off x="7669213" y="620713"/>
            <a:ext cx="1295400" cy="1079500"/>
            <a:chOff x="4831" y="391"/>
            <a:chExt cx="816" cy="773"/>
          </a:xfrm>
        </p:grpSpPr>
        <p:sp>
          <p:nvSpPr>
            <p:cNvPr id="2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dirty="0">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880475" cy="52322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    重新</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空串，即令堆分配顺序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基地址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为空，长度域值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extLst>
      <p:ext uri="{BB962C8B-B14F-4D97-AF65-F5344CB8AC3E}">
        <p14:creationId xmlns:p14="http://schemas.microsoft.com/office/powerpoint/2010/main" val="20727577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290">
                                          <p:stCondLst>
                                            <p:cond delay="0"/>
                                          </p:stCondLst>
                                        </p:cTn>
                                        <p:tgtEl>
                                          <p:spTgt spid="26"/>
                                        </p:tgtEl>
                                      </p:cBhvr>
                                    </p:animEffect>
                                    <p:anim calcmode="lin" valueType="num">
                                      <p:cBhvr>
                                        <p:cTn id="1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3" dur="13">
                                          <p:stCondLst>
                                            <p:cond delay="325"/>
                                          </p:stCondLst>
                                        </p:cTn>
                                        <p:tgtEl>
                                          <p:spTgt spid="26"/>
                                        </p:tgtEl>
                                      </p:cBhvr>
                                      <p:to x="100000" y="60000"/>
                                    </p:animScale>
                                    <p:animScale>
                                      <p:cBhvr>
                                        <p:cTn id="24" dur="83" decel="50000">
                                          <p:stCondLst>
                                            <p:cond delay="338"/>
                                          </p:stCondLst>
                                        </p:cTn>
                                        <p:tgtEl>
                                          <p:spTgt spid="26"/>
                                        </p:tgtEl>
                                      </p:cBhvr>
                                      <p:to x="100000" y="100000"/>
                                    </p:animScale>
                                    <p:animScale>
                                      <p:cBhvr>
                                        <p:cTn id="25" dur="13">
                                          <p:stCondLst>
                                            <p:cond delay="656"/>
                                          </p:stCondLst>
                                        </p:cTn>
                                        <p:tgtEl>
                                          <p:spTgt spid="26"/>
                                        </p:tgtEl>
                                      </p:cBhvr>
                                      <p:to x="100000" y="80000"/>
                                    </p:animScale>
                                    <p:animScale>
                                      <p:cBhvr>
                                        <p:cTn id="26" dur="83" decel="50000">
                                          <p:stCondLst>
                                            <p:cond delay="669"/>
                                          </p:stCondLst>
                                        </p:cTn>
                                        <p:tgtEl>
                                          <p:spTgt spid="26"/>
                                        </p:tgtEl>
                                      </p:cBhvr>
                                      <p:to x="100000" y="100000"/>
                                    </p:animScale>
                                    <p:animScale>
                                      <p:cBhvr>
                                        <p:cTn id="27" dur="13">
                                          <p:stCondLst>
                                            <p:cond delay="821"/>
                                          </p:stCondLst>
                                        </p:cTn>
                                        <p:tgtEl>
                                          <p:spTgt spid="26"/>
                                        </p:tgtEl>
                                      </p:cBhvr>
                                      <p:to x="100000" y="90000"/>
                                    </p:animScale>
                                    <p:animScale>
                                      <p:cBhvr>
                                        <p:cTn id="28" dur="83" decel="50000">
                                          <p:stCondLst>
                                            <p:cond delay="834"/>
                                          </p:stCondLst>
                                        </p:cTn>
                                        <p:tgtEl>
                                          <p:spTgt spid="26"/>
                                        </p:tgtEl>
                                      </p:cBhvr>
                                      <p:to x="100000" y="100000"/>
                                    </p:animScale>
                                    <p:animScale>
                                      <p:cBhvr>
                                        <p:cTn id="29" dur="13">
                                          <p:stCondLst>
                                            <p:cond delay="904"/>
                                          </p:stCondLst>
                                        </p:cTn>
                                        <p:tgtEl>
                                          <p:spTgt spid="26"/>
                                        </p:tgtEl>
                                      </p:cBhvr>
                                      <p:to x="100000" y="95000"/>
                                    </p:animScale>
                                    <p:animScale>
                                      <p:cBhvr>
                                        <p:cTn id="30" dur="83" decel="50000">
                                          <p:stCondLst>
                                            <p:cond delay="917"/>
                                          </p:stCondLst>
                                        </p:cTn>
                                        <p:tgtEl>
                                          <p:spTgt spid="2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slide(fromBottom)">
                                      <p:cBhvr>
                                        <p:cTn id="35"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a:grpSpLocks/>
          </p:cNvGrpSpPr>
          <p:nvPr/>
        </p:nvGrpSpPr>
        <p:grpSpPr bwMode="auto">
          <a:xfrm>
            <a:off x="34925" y="92075"/>
            <a:ext cx="7632700" cy="457200"/>
            <a:chOff x="34925" y="92075"/>
            <a:chExt cx="7632700" cy="457200"/>
          </a:xfrm>
        </p:grpSpPr>
        <p:sp>
          <p:nvSpPr>
            <p:cNvPr id="923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35"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14" name="Group 2"/>
          <p:cNvGrpSpPr>
            <a:grpSpLocks/>
          </p:cNvGrpSpPr>
          <p:nvPr/>
        </p:nvGrpSpPr>
        <p:grpSpPr bwMode="auto">
          <a:xfrm>
            <a:off x="107950" y="620713"/>
            <a:ext cx="3017838" cy="496887"/>
            <a:chOff x="68" y="391"/>
            <a:chExt cx="1901" cy="313"/>
          </a:xfrm>
        </p:grpSpPr>
        <p:sp>
          <p:nvSpPr>
            <p:cNvPr id="9232"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4.1.1  </a:t>
              </a:r>
              <a:r>
                <a:rPr kumimoji="1" lang="zh-CN" altLang="en-US" sz="2200" b="1">
                  <a:solidFill>
                    <a:srgbClr val="3333FF"/>
                  </a:solidFill>
                  <a:latin typeface="Arial" panose="020B0604020202020204" pitchFamily="34" charset="0"/>
                  <a:ea typeface="黑体" panose="02010609060101010101" pitchFamily="49" charset="-122"/>
                </a:rPr>
                <a:t>串的定义</a:t>
              </a:r>
            </a:p>
          </p:txBody>
        </p:sp>
        <p:sp>
          <p:nvSpPr>
            <p:cNvPr id="9233"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 name="Text Box 5"/>
          <p:cNvSpPr txBox="1">
            <a:spLocks noChangeArrowheads="1"/>
          </p:cNvSpPr>
          <p:nvPr/>
        </p:nvSpPr>
        <p:spPr bwMode="auto">
          <a:xfrm>
            <a:off x="179388" y="1196975"/>
            <a:ext cx="8785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串</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是由零个或多个字符组成的有限序列。一般记为： </a:t>
            </a:r>
          </a:p>
          <a:p>
            <a:pPr algn="ctr"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S="s</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s</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是串名，用双引号括起来的字符序列是串值；</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1≤i≤n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）可以是字母、数字或其他字符。 </a:t>
            </a:r>
          </a:p>
        </p:txBody>
      </p:sp>
      <p:sp>
        <p:nvSpPr>
          <p:cNvPr id="25" name="Text Box 6"/>
          <p:cNvSpPr txBox="1">
            <a:spLocks noChangeArrowheads="1"/>
          </p:cNvSpPr>
          <p:nvPr/>
        </p:nvSpPr>
        <p:spPr bwMode="auto">
          <a:xfrm>
            <a:off x="179388" y="2924175"/>
            <a:ext cx="8785225" cy="519113"/>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33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仿宋" panose="02010609060101010101" pitchFamily="49" charset="-122"/>
                <a:cs typeface="Arial" panose="020B0604020202020204" pitchFamily="34" charset="0"/>
              </a:rPr>
              <a:t>两个串：</a:t>
            </a:r>
            <a:r>
              <a:rPr kumimoji="1" lang="en-US" altLang="zh-CN" sz="2000" b="1">
                <a:latin typeface="Arial" panose="020B0604020202020204" pitchFamily="34" charset="0"/>
                <a:ea typeface="仿宋" panose="02010609060101010101" pitchFamily="49" charset="-122"/>
                <a:cs typeface="Arial" panose="020B0604020202020204" pitchFamily="34" charset="0"/>
              </a:rPr>
              <a:t>X="1234"</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String="String"</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grpSp>
        <p:nvGrpSpPr>
          <p:cNvPr id="29" name="Group 7"/>
          <p:cNvGrpSpPr>
            <a:grpSpLocks/>
          </p:cNvGrpSpPr>
          <p:nvPr/>
        </p:nvGrpSpPr>
        <p:grpSpPr bwMode="auto">
          <a:xfrm>
            <a:off x="704850" y="3406775"/>
            <a:ext cx="5545138" cy="1549400"/>
            <a:chOff x="748" y="2509"/>
            <a:chExt cx="3493" cy="976"/>
          </a:xfrm>
        </p:grpSpPr>
        <p:grpSp>
          <p:nvGrpSpPr>
            <p:cNvPr id="30" name="Group 8"/>
            <p:cNvGrpSpPr>
              <a:grpSpLocks/>
            </p:cNvGrpSpPr>
            <p:nvPr/>
          </p:nvGrpSpPr>
          <p:grpSpPr bwMode="auto">
            <a:xfrm>
              <a:off x="748" y="2767"/>
              <a:ext cx="3493" cy="718"/>
              <a:chOff x="95" y="3114"/>
              <a:chExt cx="5565" cy="1087"/>
            </a:xfrm>
          </p:grpSpPr>
          <p:sp>
            <p:nvSpPr>
              <p:cNvPr id="32" name="AutoShape 9"/>
              <p:cNvSpPr>
                <a:spLocks noChangeArrowheads="1"/>
              </p:cNvSpPr>
              <p:nvPr/>
            </p:nvSpPr>
            <p:spPr bwMode="auto">
              <a:xfrm flipH="1" flipV="1">
                <a:off x="95" y="3114"/>
                <a:ext cx="5565" cy="1087"/>
              </a:xfrm>
              <a:prstGeom prst="wedgeRectCallout">
                <a:avLst>
                  <a:gd name="adj1" fmla="val -6569"/>
                  <a:gd name="adj2" fmla="val 78056"/>
                </a:avLst>
              </a:prstGeom>
              <a:gradFill rotWithShape="0">
                <a:gsLst>
                  <a:gs pos="0">
                    <a:srgbClr val="FFFFFF"/>
                  </a:gs>
                  <a:gs pos="100000">
                    <a:srgbClr val="FFCCCC"/>
                  </a:gs>
                </a:gsLst>
                <a:lin ang="2700000" scaled="1"/>
              </a:gradFill>
              <a:ln w="57150">
                <a:solidFill>
                  <a:srgbClr val="FF0000"/>
                </a:solidFill>
                <a:miter lim="800000"/>
                <a:headEnd/>
                <a:tailEnd/>
              </a:ln>
              <a:effectLst>
                <a:outerShdw dist="17961" dir="2700000" algn="ctr" rotWithShape="0">
                  <a:schemeClr val="bg1"/>
                </a:outerShdw>
              </a:effec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3" name="Text Box 10"/>
              <p:cNvSpPr txBox="1">
                <a:spLocks noChangeArrowheads="1"/>
              </p:cNvSpPr>
              <p:nvPr/>
            </p:nvSpPr>
            <p:spPr bwMode="auto">
              <a:xfrm>
                <a:off x="203" y="3203"/>
                <a:ext cx="5356" cy="858"/>
              </a:xfrm>
              <a:prstGeom prst="rect">
                <a:avLst/>
              </a:prstGeom>
              <a:noFill/>
              <a:ln>
                <a:noFill/>
              </a:ln>
              <a:effectLst/>
              <a:extLst>
                <a:ext uri="{909E8E84-426E-40DD-AFC4-6F175D3DCCD1}">
                  <a14:hiddenFill xmlns:a14="http://schemas.microsoft.com/office/drawing/2010/main">
                    <a:gradFill rotWithShape="0">
                      <a:gsLst>
                        <a:gs pos="0">
                          <a:srgbClr val="FFCCCC">
                            <a:gamma/>
                            <a:tint val="0"/>
                            <a:invGamma/>
                          </a:srgbClr>
                        </a:gs>
                        <a:gs pos="100000">
                          <a:srgbClr val="FFCCCC"/>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0">
                <a:spAutoFit/>
              </a:bodyPr>
              <a:lstStyle/>
              <a:p>
                <a:pPr algn="just" eaLnBrk="1" hangingPunct="1">
                  <a:lnSpc>
                    <a:spcPct val="140000"/>
                  </a:lnSpc>
                  <a:defRPr/>
                </a:pPr>
                <a:r>
                  <a:rPr kumimoji="1" lang="en-US" altLang="zh-CN" sz="20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X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是一个串变量名，赋给它的值是字符序列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1234</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，而不是整数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1234</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p>
            </p:txBody>
          </p:sp>
        </p:grpSp>
        <p:sp>
          <p:nvSpPr>
            <p:cNvPr id="31" name="Line 11"/>
            <p:cNvSpPr>
              <a:spLocks noChangeShapeType="1"/>
            </p:cNvSpPr>
            <p:nvPr/>
          </p:nvSpPr>
          <p:spPr bwMode="auto">
            <a:xfrm>
              <a:off x="1927" y="2509"/>
              <a:ext cx="681"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4" name="Group 12"/>
          <p:cNvGrpSpPr>
            <a:grpSpLocks/>
          </p:cNvGrpSpPr>
          <p:nvPr/>
        </p:nvGrpSpPr>
        <p:grpSpPr bwMode="auto">
          <a:xfrm>
            <a:off x="2825750" y="3406775"/>
            <a:ext cx="5545138" cy="1549400"/>
            <a:chOff x="2018" y="2509"/>
            <a:chExt cx="3493" cy="976"/>
          </a:xfrm>
        </p:grpSpPr>
        <p:grpSp>
          <p:nvGrpSpPr>
            <p:cNvPr id="35" name="Group 13"/>
            <p:cNvGrpSpPr>
              <a:grpSpLocks/>
            </p:cNvGrpSpPr>
            <p:nvPr/>
          </p:nvGrpSpPr>
          <p:grpSpPr bwMode="auto">
            <a:xfrm>
              <a:off x="2018" y="2759"/>
              <a:ext cx="3493" cy="726"/>
              <a:chOff x="2018" y="2886"/>
              <a:chExt cx="3493" cy="814"/>
            </a:xfrm>
          </p:grpSpPr>
          <p:sp>
            <p:nvSpPr>
              <p:cNvPr id="37" name="AutoShape 14"/>
              <p:cNvSpPr>
                <a:spLocks noChangeArrowheads="1"/>
              </p:cNvSpPr>
              <p:nvPr/>
            </p:nvSpPr>
            <p:spPr bwMode="auto">
              <a:xfrm flipH="1" flipV="1">
                <a:off x="2018" y="2886"/>
                <a:ext cx="3493" cy="814"/>
              </a:xfrm>
              <a:prstGeom prst="wedgeRectCallout">
                <a:avLst>
                  <a:gd name="adj1" fmla="val -6569"/>
                  <a:gd name="adj2" fmla="val 78056"/>
                </a:avLst>
              </a:prstGeom>
              <a:gradFill rotWithShape="0">
                <a:gsLst>
                  <a:gs pos="0">
                    <a:srgbClr val="FFFFFF"/>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8" name="Text Box 15"/>
              <p:cNvSpPr txBox="1">
                <a:spLocks noChangeArrowheads="1"/>
              </p:cNvSpPr>
              <p:nvPr/>
            </p:nvSpPr>
            <p:spPr bwMode="auto">
              <a:xfrm>
                <a:off x="2086" y="2953"/>
                <a:ext cx="3362" cy="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左边的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String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是一个串变量名，右边的字符序列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String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是赋给它的值。</a:t>
                </a:r>
                <a:r>
                  <a:rPr kumimoji="1" lang="zh-CN" altLang="en-US" sz="2000">
                    <a:solidFill>
                      <a:srgbClr val="339933"/>
                    </a:solidFill>
                    <a:latin typeface="Arial" panose="020B0604020202020204" pitchFamily="34" charset="0"/>
                    <a:ea typeface="楷体" panose="02010609060101010101" pitchFamily="49" charset="-122"/>
                    <a:cs typeface="Arial" panose="020B0604020202020204" pitchFamily="34" charset="0"/>
                  </a:rPr>
                  <a:t> </a:t>
                </a:r>
              </a:p>
            </p:txBody>
          </p:sp>
        </p:grpSp>
        <p:sp>
          <p:nvSpPr>
            <p:cNvPr id="36" name="Line 16"/>
            <p:cNvSpPr>
              <a:spLocks noChangeShapeType="1"/>
            </p:cNvSpPr>
            <p:nvPr/>
          </p:nvSpPr>
          <p:spPr bwMode="auto">
            <a:xfrm>
              <a:off x="2777" y="2509"/>
              <a:ext cx="1043" cy="0"/>
            </a:xfrm>
            <a:prstGeom prst="line">
              <a:avLst/>
            </a:prstGeom>
            <a:noFill/>
            <a:ln w="57150">
              <a:solidFill>
                <a:srgbClr val="3399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dissolv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29"/>
                                        </p:tgtEl>
                                      </p:cBhvr>
                                    </p:animEffect>
                                    <p:set>
                                      <p:cBhvr>
                                        <p:cTn id="27" dur="1" fill="hold">
                                          <p:stCondLst>
                                            <p:cond delay="499"/>
                                          </p:stCondLst>
                                        </p:cTn>
                                        <p:tgtEl>
                                          <p:spTgt spid="29"/>
                                        </p:tgtEl>
                                        <p:attrNameLst>
                                          <p:attrName>style.visibility</p:attrName>
                                        </p:attrNameLst>
                                      </p:cBhvr>
                                      <p:to>
                                        <p:strVal val="hidden"/>
                                      </p:to>
                                    </p:se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dissolv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xit" presetSubtype="16" fill="hold" nodeType="clickEffect">
                                  <p:stCondLst>
                                    <p:cond delay="0"/>
                                  </p:stCondLst>
                                  <p:childTnLst>
                                    <p:animEffect transition="out" filter="box(in)">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5"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3"/>
          <p:cNvGrpSpPr>
            <a:grpSpLocks/>
          </p:cNvGrpSpPr>
          <p:nvPr/>
        </p:nvGrpSpPr>
        <p:grpSpPr bwMode="auto">
          <a:xfrm>
            <a:off x="34925" y="92075"/>
            <a:ext cx="7632700" cy="1601788"/>
            <a:chOff x="34925" y="92075"/>
            <a:chExt cx="7632700" cy="1601788"/>
          </a:xfrm>
        </p:grpSpPr>
        <p:grpSp>
          <p:nvGrpSpPr>
            <p:cNvPr id="44043" name="组合 2"/>
            <p:cNvGrpSpPr>
              <a:grpSpLocks/>
            </p:cNvGrpSpPr>
            <p:nvPr/>
          </p:nvGrpSpPr>
          <p:grpSpPr bwMode="auto">
            <a:xfrm>
              <a:off x="34925" y="92075"/>
              <a:ext cx="7632700" cy="1025525"/>
              <a:chOff x="34925" y="92075"/>
              <a:chExt cx="7632700" cy="1025525"/>
            </a:xfrm>
          </p:grpSpPr>
          <p:grpSp>
            <p:nvGrpSpPr>
              <p:cNvPr id="44047" name="组合 1"/>
              <p:cNvGrpSpPr>
                <a:grpSpLocks/>
              </p:cNvGrpSpPr>
              <p:nvPr/>
            </p:nvGrpSpPr>
            <p:grpSpPr bwMode="auto">
              <a:xfrm>
                <a:off x="34925" y="92075"/>
                <a:ext cx="7632700" cy="461665"/>
                <a:chOff x="34925" y="92075"/>
                <a:chExt cx="7632700" cy="461665"/>
              </a:xfrm>
            </p:grpSpPr>
            <p:sp>
              <p:nvSpPr>
                <p:cNvPr id="4405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05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4048" name="Group 2"/>
              <p:cNvGrpSpPr>
                <a:grpSpLocks/>
              </p:cNvGrpSpPr>
              <p:nvPr/>
            </p:nvGrpSpPr>
            <p:grpSpPr bwMode="auto">
              <a:xfrm>
                <a:off x="107950" y="620713"/>
                <a:ext cx="4633913" cy="496887"/>
                <a:chOff x="68" y="391"/>
                <a:chExt cx="2919" cy="313"/>
              </a:xfrm>
            </p:grpSpPr>
            <p:sp>
              <p:nvSpPr>
                <p:cNvPr id="4404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405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044" name="Group 5"/>
            <p:cNvGrpSpPr>
              <a:grpSpLocks/>
            </p:cNvGrpSpPr>
            <p:nvPr/>
          </p:nvGrpSpPr>
          <p:grpSpPr bwMode="auto">
            <a:xfrm>
              <a:off x="250825" y="1196975"/>
              <a:ext cx="4202642" cy="496888"/>
              <a:chOff x="113" y="441"/>
              <a:chExt cx="1440" cy="313"/>
            </a:xfrm>
          </p:grpSpPr>
          <p:sp>
            <p:nvSpPr>
              <p:cNvPr id="44045"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4046"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sp>
        <p:nvSpPr>
          <p:cNvPr id="22" name="Text Box 21"/>
          <p:cNvSpPr txBox="1">
            <a:spLocks noChangeArrowheads="1"/>
          </p:cNvSpPr>
          <p:nvPr/>
        </p:nvSpPr>
        <p:spPr bwMode="auto">
          <a:xfrm>
            <a:off x="323850" y="1844675"/>
            <a:ext cx="8820150"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ClearString_HS(HString &amp;S)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重置堆分配顺序串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为空串</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if(S.ch)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[]S.ch; 		// </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已存在，则释放其所占空间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S.ch=NULL;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S.length=0;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ClearString_HS</a:t>
            </a:r>
          </a:p>
        </p:txBody>
      </p:sp>
      <p:grpSp>
        <p:nvGrpSpPr>
          <p:cNvPr id="23" name="Group 4"/>
          <p:cNvGrpSpPr>
            <a:grpSpLocks/>
          </p:cNvGrpSpPr>
          <p:nvPr/>
        </p:nvGrpSpPr>
        <p:grpSpPr bwMode="auto">
          <a:xfrm>
            <a:off x="7659688" y="692150"/>
            <a:ext cx="1304925" cy="1008063"/>
            <a:chOff x="4825" y="1253"/>
            <a:chExt cx="822" cy="726"/>
          </a:xfrm>
        </p:grpSpPr>
        <p:sp>
          <p:nvSpPr>
            <p:cNvPr id="4403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404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4042"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4"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strips(upLeft)">
                                      <p:cBhvr>
                                        <p:cTn id="29" dur="500"/>
                                        <p:tgtEl>
                                          <p:spTgt spid="21"/>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34925" y="92075"/>
            <a:ext cx="7632700" cy="1601788"/>
            <a:chOff x="34925" y="92075"/>
            <a:chExt cx="7632700" cy="1601788"/>
          </a:xfrm>
        </p:grpSpPr>
        <p:grpSp>
          <p:nvGrpSpPr>
            <p:cNvPr id="45067" name="组合 2"/>
            <p:cNvGrpSpPr>
              <a:grpSpLocks/>
            </p:cNvGrpSpPr>
            <p:nvPr/>
          </p:nvGrpSpPr>
          <p:grpSpPr bwMode="auto">
            <a:xfrm>
              <a:off x="34925" y="92075"/>
              <a:ext cx="7632700" cy="1025525"/>
              <a:chOff x="34925" y="92075"/>
              <a:chExt cx="7632700" cy="1025525"/>
            </a:xfrm>
          </p:grpSpPr>
          <p:grpSp>
            <p:nvGrpSpPr>
              <p:cNvPr id="45071" name="组合 1"/>
              <p:cNvGrpSpPr>
                <a:grpSpLocks/>
              </p:cNvGrpSpPr>
              <p:nvPr/>
            </p:nvGrpSpPr>
            <p:grpSpPr bwMode="auto">
              <a:xfrm>
                <a:off x="34925" y="92075"/>
                <a:ext cx="7632700" cy="461665"/>
                <a:chOff x="34925" y="92075"/>
                <a:chExt cx="7632700" cy="461665"/>
              </a:xfrm>
            </p:grpSpPr>
            <p:sp>
              <p:nvSpPr>
                <p:cNvPr id="4507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07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5072" name="Group 2"/>
              <p:cNvGrpSpPr>
                <a:grpSpLocks/>
              </p:cNvGrpSpPr>
              <p:nvPr/>
            </p:nvGrpSpPr>
            <p:grpSpPr bwMode="auto">
              <a:xfrm>
                <a:off x="107950" y="620713"/>
                <a:ext cx="4633913" cy="496887"/>
                <a:chOff x="68" y="391"/>
                <a:chExt cx="2919" cy="313"/>
              </a:xfrm>
            </p:grpSpPr>
            <p:sp>
              <p:nvSpPr>
                <p:cNvPr id="4507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507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5068" name="Group 5"/>
            <p:cNvGrpSpPr>
              <a:grpSpLocks/>
            </p:cNvGrpSpPr>
            <p:nvPr/>
          </p:nvGrpSpPr>
          <p:grpSpPr bwMode="auto">
            <a:xfrm>
              <a:off x="250825" y="1196975"/>
              <a:ext cx="4202642" cy="496888"/>
              <a:chOff x="113" y="441"/>
              <a:chExt cx="1440" cy="313"/>
            </a:xfrm>
          </p:grpSpPr>
          <p:sp>
            <p:nvSpPr>
              <p:cNvPr id="45069"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5070"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求串长操作</a:t>
            </a:r>
          </a:p>
        </p:txBody>
      </p:sp>
      <p:grpSp>
        <p:nvGrpSpPr>
          <p:cNvPr id="26" name="Group 8"/>
          <p:cNvGrpSpPr>
            <a:grpSpLocks/>
          </p:cNvGrpSpPr>
          <p:nvPr/>
        </p:nvGrpSpPr>
        <p:grpSpPr bwMode="auto">
          <a:xfrm>
            <a:off x="7669213" y="620713"/>
            <a:ext cx="1295400" cy="1079500"/>
            <a:chOff x="4831" y="391"/>
            <a:chExt cx="816" cy="773"/>
          </a:xfrm>
        </p:grpSpPr>
        <p:sp>
          <p:nvSpPr>
            <p:cNvPr id="2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dirty="0">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880475" cy="47115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直接</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返回堆分配顺序串中的长度域值。</a:t>
            </a:r>
          </a:p>
        </p:txBody>
      </p:sp>
    </p:spTree>
    <p:extLst>
      <p:ext uri="{BB962C8B-B14F-4D97-AF65-F5344CB8AC3E}">
        <p14:creationId xmlns:p14="http://schemas.microsoft.com/office/powerpoint/2010/main" val="164293227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290">
                                          <p:stCondLst>
                                            <p:cond delay="0"/>
                                          </p:stCondLst>
                                        </p:cTn>
                                        <p:tgtEl>
                                          <p:spTgt spid="26"/>
                                        </p:tgtEl>
                                      </p:cBhvr>
                                    </p:animEffect>
                                    <p:anim calcmode="lin" valueType="num">
                                      <p:cBhvr>
                                        <p:cTn id="1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3" dur="13">
                                          <p:stCondLst>
                                            <p:cond delay="325"/>
                                          </p:stCondLst>
                                        </p:cTn>
                                        <p:tgtEl>
                                          <p:spTgt spid="26"/>
                                        </p:tgtEl>
                                      </p:cBhvr>
                                      <p:to x="100000" y="60000"/>
                                    </p:animScale>
                                    <p:animScale>
                                      <p:cBhvr>
                                        <p:cTn id="24" dur="83" decel="50000">
                                          <p:stCondLst>
                                            <p:cond delay="338"/>
                                          </p:stCondLst>
                                        </p:cTn>
                                        <p:tgtEl>
                                          <p:spTgt spid="26"/>
                                        </p:tgtEl>
                                      </p:cBhvr>
                                      <p:to x="100000" y="100000"/>
                                    </p:animScale>
                                    <p:animScale>
                                      <p:cBhvr>
                                        <p:cTn id="25" dur="13">
                                          <p:stCondLst>
                                            <p:cond delay="656"/>
                                          </p:stCondLst>
                                        </p:cTn>
                                        <p:tgtEl>
                                          <p:spTgt spid="26"/>
                                        </p:tgtEl>
                                      </p:cBhvr>
                                      <p:to x="100000" y="80000"/>
                                    </p:animScale>
                                    <p:animScale>
                                      <p:cBhvr>
                                        <p:cTn id="26" dur="83" decel="50000">
                                          <p:stCondLst>
                                            <p:cond delay="669"/>
                                          </p:stCondLst>
                                        </p:cTn>
                                        <p:tgtEl>
                                          <p:spTgt spid="26"/>
                                        </p:tgtEl>
                                      </p:cBhvr>
                                      <p:to x="100000" y="100000"/>
                                    </p:animScale>
                                    <p:animScale>
                                      <p:cBhvr>
                                        <p:cTn id="27" dur="13">
                                          <p:stCondLst>
                                            <p:cond delay="821"/>
                                          </p:stCondLst>
                                        </p:cTn>
                                        <p:tgtEl>
                                          <p:spTgt spid="26"/>
                                        </p:tgtEl>
                                      </p:cBhvr>
                                      <p:to x="100000" y="90000"/>
                                    </p:animScale>
                                    <p:animScale>
                                      <p:cBhvr>
                                        <p:cTn id="28" dur="83" decel="50000">
                                          <p:stCondLst>
                                            <p:cond delay="834"/>
                                          </p:stCondLst>
                                        </p:cTn>
                                        <p:tgtEl>
                                          <p:spTgt spid="26"/>
                                        </p:tgtEl>
                                      </p:cBhvr>
                                      <p:to x="100000" y="100000"/>
                                    </p:animScale>
                                    <p:animScale>
                                      <p:cBhvr>
                                        <p:cTn id="29" dur="13">
                                          <p:stCondLst>
                                            <p:cond delay="904"/>
                                          </p:stCondLst>
                                        </p:cTn>
                                        <p:tgtEl>
                                          <p:spTgt spid="26"/>
                                        </p:tgtEl>
                                      </p:cBhvr>
                                      <p:to x="100000" y="95000"/>
                                    </p:animScale>
                                    <p:animScale>
                                      <p:cBhvr>
                                        <p:cTn id="30" dur="83" decel="50000">
                                          <p:stCondLst>
                                            <p:cond delay="917"/>
                                          </p:stCondLst>
                                        </p:cTn>
                                        <p:tgtEl>
                                          <p:spTgt spid="2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slide(fromBottom)">
                                      <p:cBhvr>
                                        <p:cTn id="35"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34925" y="92075"/>
            <a:ext cx="7632700" cy="1601788"/>
            <a:chOff x="34925" y="92075"/>
            <a:chExt cx="7632700" cy="1601788"/>
          </a:xfrm>
        </p:grpSpPr>
        <p:grpSp>
          <p:nvGrpSpPr>
            <p:cNvPr id="45067" name="组合 2"/>
            <p:cNvGrpSpPr>
              <a:grpSpLocks/>
            </p:cNvGrpSpPr>
            <p:nvPr/>
          </p:nvGrpSpPr>
          <p:grpSpPr bwMode="auto">
            <a:xfrm>
              <a:off x="34925" y="92075"/>
              <a:ext cx="7632700" cy="1025525"/>
              <a:chOff x="34925" y="92075"/>
              <a:chExt cx="7632700" cy="1025525"/>
            </a:xfrm>
          </p:grpSpPr>
          <p:grpSp>
            <p:nvGrpSpPr>
              <p:cNvPr id="45071" name="组合 1"/>
              <p:cNvGrpSpPr>
                <a:grpSpLocks/>
              </p:cNvGrpSpPr>
              <p:nvPr/>
            </p:nvGrpSpPr>
            <p:grpSpPr bwMode="auto">
              <a:xfrm>
                <a:off x="34925" y="92075"/>
                <a:ext cx="7632700" cy="461665"/>
                <a:chOff x="34925" y="92075"/>
                <a:chExt cx="7632700" cy="461665"/>
              </a:xfrm>
            </p:grpSpPr>
            <p:sp>
              <p:nvSpPr>
                <p:cNvPr id="4507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07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5072" name="Group 2"/>
              <p:cNvGrpSpPr>
                <a:grpSpLocks/>
              </p:cNvGrpSpPr>
              <p:nvPr/>
            </p:nvGrpSpPr>
            <p:grpSpPr bwMode="auto">
              <a:xfrm>
                <a:off x="107950" y="620713"/>
                <a:ext cx="4633913" cy="496887"/>
                <a:chOff x="68" y="391"/>
                <a:chExt cx="2919" cy="313"/>
              </a:xfrm>
            </p:grpSpPr>
            <p:sp>
              <p:nvSpPr>
                <p:cNvPr id="4507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507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5068" name="Group 5"/>
            <p:cNvGrpSpPr>
              <a:grpSpLocks/>
            </p:cNvGrpSpPr>
            <p:nvPr/>
          </p:nvGrpSpPr>
          <p:grpSpPr bwMode="auto">
            <a:xfrm>
              <a:off x="250825" y="1196975"/>
              <a:ext cx="4202642" cy="496888"/>
              <a:chOff x="113" y="441"/>
              <a:chExt cx="1440" cy="313"/>
            </a:xfrm>
          </p:grpSpPr>
          <p:sp>
            <p:nvSpPr>
              <p:cNvPr id="45069"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5070"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求串长操作</a:t>
            </a:r>
          </a:p>
        </p:txBody>
      </p:sp>
      <p:sp>
        <p:nvSpPr>
          <p:cNvPr id="22" name="Text Box 21"/>
          <p:cNvSpPr txBox="1">
            <a:spLocks noChangeArrowheads="1"/>
          </p:cNvSpPr>
          <p:nvPr/>
        </p:nvSpPr>
        <p:spPr bwMode="auto">
          <a:xfrm>
            <a:off x="323850" y="1844675"/>
            <a:ext cx="8820150"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StrLength_HS(HString 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返回堆分配顺序串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S.length;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StrLength_HS</a:t>
            </a:r>
          </a:p>
        </p:txBody>
      </p:sp>
      <p:grpSp>
        <p:nvGrpSpPr>
          <p:cNvPr id="23" name="Group 4"/>
          <p:cNvGrpSpPr>
            <a:grpSpLocks/>
          </p:cNvGrpSpPr>
          <p:nvPr/>
        </p:nvGrpSpPr>
        <p:grpSpPr bwMode="auto">
          <a:xfrm>
            <a:off x="7659688" y="692150"/>
            <a:ext cx="1304925" cy="1008063"/>
            <a:chOff x="4825" y="1253"/>
            <a:chExt cx="822" cy="726"/>
          </a:xfrm>
        </p:grpSpPr>
        <p:sp>
          <p:nvSpPr>
            <p:cNvPr id="4506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506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5066"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4"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290">
                                          <p:stCondLst>
                                            <p:cond delay="0"/>
                                          </p:stCondLst>
                                        </p:cTn>
                                        <p:tgtEl>
                                          <p:spTgt spid="23"/>
                                        </p:tgtEl>
                                      </p:cBhvr>
                                    </p:animEffect>
                                    <p:anim calcmode="lin" valueType="num">
                                      <p:cBhvr>
                                        <p:cTn id="1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23" dur="13">
                                          <p:stCondLst>
                                            <p:cond delay="325"/>
                                          </p:stCondLst>
                                        </p:cTn>
                                        <p:tgtEl>
                                          <p:spTgt spid="23"/>
                                        </p:tgtEl>
                                      </p:cBhvr>
                                      <p:to x="100000" y="60000"/>
                                    </p:animScale>
                                    <p:animScale>
                                      <p:cBhvr>
                                        <p:cTn id="24" dur="83" decel="50000">
                                          <p:stCondLst>
                                            <p:cond delay="338"/>
                                          </p:stCondLst>
                                        </p:cTn>
                                        <p:tgtEl>
                                          <p:spTgt spid="23"/>
                                        </p:tgtEl>
                                      </p:cBhvr>
                                      <p:to x="100000" y="100000"/>
                                    </p:animScale>
                                    <p:animScale>
                                      <p:cBhvr>
                                        <p:cTn id="25" dur="13">
                                          <p:stCondLst>
                                            <p:cond delay="656"/>
                                          </p:stCondLst>
                                        </p:cTn>
                                        <p:tgtEl>
                                          <p:spTgt spid="23"/>
                                        </p:tgtEl>
                                      </p:cBhvr>
                                      <p:to x="100000" y="80000"/>
                                    </p:animScale>
                                    <p:animScale>
                                      <p:cBhvr>
                                        <p:cTn id="26" dur="83" decel="50000">
                                          <p:stCondLst>
                                            <p:cond delay="669"/>
                                          </p:stCondLst>
                                        </p:cTn>
                                        <p:tgtEl>
                                          <p:spTgt spid="23"/>
                                        </p:tgtEl>
                                      </p:cBhvr>
                                      <p:to x="100000" y="100000"/>
                                    </p:animScale>
                                    <p:animScale>
                                      <p:cBhvr>
                                        <p:cTn id="27" dur="13">
                                          <p:stCondLst>
                                            <p:cond delay="821"/>
                                          </p:stCondLst>
                                        </p:cTn>
                                        <p:tgtEl>
                                          <p:spTgt spid="23"/>
                                        </p:tgtEl>
                                      </p:cBhvr>
                                      <p:to x="100000" y="90000"/>
                                    </p:animScale>
                                    <p:animScale>
                                      <p:cBhvr>
                                        <p:cTn id="28" dur="83" decel="50000">
                                          <p:stCondLst>
                                            <p:cond delay="834"/>
                                          </p:stCondLst>
                                        </p:cTn>
                                        <p:tgtEl>
                                          <p:spTgt spid="23"/>
                                        </p:tgtEl>
                                      </p:cBhvr>
                                      <p:to x="100000" y="100000"/>
                                    </p:animScale>
                                    <p:animScale>
                                      <p:cBhvr>
                                        <p:cTn id="29" dur="13">
                                          <p:stCondLst>
                                            <p:cond delay="904"/>
                                          </p:stCondLst>
                                        </p:cTn>
                                        <p:tgtEl>
                                          <p:spTgt spid="23"/>
                                        </p:tgtEl>
                                      </p:cBhvr>
                                      <p:to x="100000" y="95000"/>
                                    </p:animScale>
                                    <p:animScale>
                                      <p:cBhvr>
                                        <p:cTn id="30" dur="83" decel="50000">
                                          <p:stCondLst>
                                            <p:cond delay="917"/>
                                          </p:stCondLst>
                                        </p:cTn>
                                        <p:tgtEl>
                                          <p:spTgt spid="23"/>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3"/>
          <p:cNvGrpSpPr>
            <a:grpSpLocks/>
          </p:cNvGrpSpPr>
          <p:nvPr/>
        </p:nvGrpSpPr>
        <p:grpSpPr bwMode="auto">
          <a:xfrm>
            <a:off x="34925" y="92075"/>
            <a:ext cx="7632700" cy="1601788"/>
            <a:chOff x="34925" y="92075"/>
            <a:chExt cx="7632700" cy="1601788"/>
          </a:xfrm>
        </p:grpSpPr>
        <p:grpSp>
          <p:nvGrpSpPr>
            <p:cNvPr id="46090" name="组合 2"/>
            <p:cNvGrpSpPr>
              <a:grpSpLocks/>
            </p:cNvGrpSpPr>
            <p:nvPr/>
          </p:nvGrpSpPr>
          <p:grpSpPr bwMode="auto">
            <a:xfrm>
              <a:off x="34925" y="92075"/>
              <a:ext cx="7632700" cy="1025525"/>
              <a:chOff x="34925" y="92075"/>
              <a:chExt cx="7632700" cy="1025525"/>
            </a:xfrm>
          </p:grpSpPr>
          <p:grpSp>
            <p:nvGrpSpPr>
              <p:cNvPr id="46094" name="组合 1"/>
              <p:cNvGrpSpPr>
                <a:grpSpLocks/>
              </p:cNvGrpSpPr>
              <p:nvPr/>
            </p:nvGrpSpPr>
            <p:grpSpPr bwMode="auto">
              <a:xfrm>
                <a:off x="34925" y="92075"/>
                <a:ext cx="7632700" cy="461665"/>
                <a:chOff x="34925" y="92075"/>
                <a:chExt cx="7632700" cy="461665"/>
              </a:xfrm>
            </p:grpSpPr>
            <p:sp>
              <p:nvSpPr>
                <p:cNvPr id="4609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09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6095" name="Group 2"/>
              <p:cNvGrpSpPr>
                <a:grpSpLocks/>
              </p:cNvGrpSpPr>
              <p:nvPr/>
            </p:nvGrpSpPr>
            <p:grpSpPr bwMode="auto">
              <a:xfrm>
                <a:off x="107950" y="620713"/>
                <a:ext cx="4633913" cy="496887"/>
                <a:chOff x="68" y="391"/>
                <a:chExt cx="2919" cy="313"/>
              </a:xfrm>
            </p:grpSpPr>
            <p:sp>
              <p:nvSpPr>
                <p:cNvPr id="46096"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609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6091" name="Group 5"/>
            <p:cNvGrpSpPr>
              <a:grpSpLocks/>
            </p:cNvGrpSpPr>
            <p:nvPr/>
          </p:nvGrpSpPr>
          <p:grpSpPr bwMode="auto">
            <a:xfrm>
              <a:off x="250825" y="1196975"/>
              <a:ext cx="4202642" cy="496888"/>
              <a:chOff x="113" y="441"/>
              <a:chExt cx="1440" cy="313"/>
            </a:xfrm>
          </p:grpSpPr>
          <p:sp>
            <p:nvSpPr>
              <p:cNvPr id="46092"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6093"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grpSp>
        <p:nvGrpSpPr>
          <p:cNvPr id="20" name="Group 8"/>
          <p:cNvGrpSpPr>
            <a:grpSpLocks/>
          </p:cNvGrpSpPr>
          <p:nvPr/>
        </p:nvGrpSpPr>
        <p:grpSpPr bwMode="auto">
          <a:xfrm>
            <a:off x="7669213" y="620713"/>
            <a:ext cx="1295400" cy="1079500"/>
            <a:chOff x="4831" y="391"/>
            <a:chExt cx="816" cy="773"/>
          </a:xfrm>
        </p:grpSpPr>
        <p:sp>
          <p:nvSpPr>
            <p:cNvPr id="21"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5"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7" name="Text Box 6"/>
          <p:cNvSpPr txBox="1">
            <a:spLocks noChangeArrowheads="1"/>
          </p:cNvSpPr>
          <p:nvPr/>
        </p:nvSpPr>
        <p:spPr bwMode="auto">
          <a:xfrm>
            <a:off x="179388" y="1773238"/>
            <a:ext cx="888047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依次比较</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对应</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位置上的字符：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S&gt;T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大于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S&lt;T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小于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，则返回一个</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值</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extLst>
      <p:ext uri="{BB962C8B-B14F-4D97-AF65-F5344CB8AC3E}">
        <p14:creationId xmlns:p14="http://schemas.microsoft.com/office/powerpoint/2010/main" val="37035419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290">
                                          <p:stCondLst>
                                            <p:cond delay="0"/>
                                          </p:stCondLst>
                                        </p:cTn>
                                        <p:tgtEl>
                                          <p:spTgt spid="20"/>
                                        </p:tgtEl>
                                      </p:cBhvr>
                                    </p:animEffect>
                                    <p:anim calcmode="lin" valueType="num">
                                      <p:cBhvr>
                                        <p:cTn id="1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3" dur="13">
                                          <p:stCondLst>
                                            <p:cond delay="325"/>
                                          </p:stCondLst>
                                        </p:cTn>
                                        <p:tgtEl>
                                          <p:spTgt spid="20"/>
                                        </p:tgtEl>
                                      </p:cBhvr>
                                      <p:to x="100000" y="60000"/>
                                    </p:animScale>
                                    <p:animScale>
                                      <p:cBhvr>
                                        <p:cTn id="24" dur="83" decel="50000">
                                          <p:stCondLst>
                                            <p:cond delay="338"/>
                                          </p:stCondLst>
                                        </p:cTn>
                                        <p:tgtEl>
                                          <p:spTgt spid="20"/>
                                        </p:tgtEl>
                                      </p:cBhvr>
                                      <p:to x="100000" y="100000"/>
                                    </p:animScale>
                                    <p:animScale>
                                      <p:cBhvr>
                                        <p:cTn id="25" dur="13">
                                          <p:stCondLst>
                                            <p:cond delay="656"/>
                                          </p:stCondLst>
                                        </p:cTn>
                                        <p:tgtEl>
                                          <p:spTgt spid="20"/>
                                        </p:tgtEl>
                                      </p:cBhvr>
                                      <p:to x="100000" y="80000"/>
                                    </p:animScale>
                                    <p:animScale>
                                      <p:cBhvr>
                                        <p:cTn id="26" dur="83" decel="50000">
                                          <p:stCondLst>
                                            <p:cond delay="669"/>
                                          </p:stCondLst>
                                        </p:cTn>
                                        <p:tgtEl>
                                          <p:spTgt spid="20"/>
                                        </p:tgtEl>
                                      </p:cBhvr>
                                      <p:to x="100000" y="100000"/>
                                    </p:animScale>
                                    <p:animScale>
                                      <p:cBhvr>
                                        <p:cTn id="27" dur="13">
                                          <p:stCondLst>
                                            <p:cond delay="821"/>
                                          </p:stCondLst>
                                        </p:cTn>
                                        <p:tgtEl>
                                          <p:spTgt spid="20"/>
                                        </p:tgtEl>
                                      </p:cBhvr>
                                      <p:to x="100000" y="90000"/>
                                    </p:animScale>
                                    <p:animScale>
                                      <p:cBhvr>
                                        <p:cTn id="28" dur="83" decel="50000">
                                          <p:stCondLst>
                                            <p:cond delay="834"/>
                                          </p:stCondLst>
                                        </p:cTn>
                                        <p:tgtEl>
                                          <p:spTgt spid="20"/>
                                        </p:tgtEl>
                                      </p:cBhvr>
                                      <p:to x="100000" y="100000"/>
                                    </p:animScale>
                                    <p:animScale>
                                      <p:cBhvr>
                                        <p:cTn id="29" dur="13">
                                          <p:stCondLst>
                                            <p:cond delay="904"/>
                                          </p:stCondLst>
                                        </p:cTn>
                                        <p:tgtEl>
                                          <p:spTgt spid="20"/>
                                        </p:tgtEl>
                                      </p:cBhvr>
                                      <p:to x="100000" y="95000"/>
                                    </p:animScale>
                                    <p:animScale>
                                      <p:cBhvr>
                                        <p:cTn id="30" dur="83" decel="50000">
                                          <p:stCondLst>
                                            <p:cond delay="917"/>
                                          </p:stCondLst>
                                        </p:cTn>
                                        <p:tgtEl>
                                          <p:spTgt spid="20"/>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7">
                                            <p:txEl>
                                              <p:pRg st="0" end="0"/>
                                            </p:txEl>
                                          </p:spTgt>
                                        </p:tgtEl>
                                        <p:attrNameLst>
                                          <p:attrName>style.visibility</p:attrName>
                                        </p:attrNameLst>
                                      </p:cBhvr>
                                      <p:to>
                                        <p:strVal val="visible"/>
                                      </p:to>
                                    </p:set>
                                    <p:animEffect transition="in" filter="slide(fromBottom)">
                                      <p:cBhvr>
                                        <p:cTn id="35" dur="500"/>
                                        <p:tgtEl>
                                          <p:spTgt spid="2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7">
                                            <p:txEl>
                                              <p:pRg st="1" end="1"/>
                                            </p:txEl>
                                          </p:spTgt>
                                        </p:tgtEl>
                                        <p:attrNameLst>
                                          <p:attrName>style.visibility</p:attrName>
                                        </p:attrNameLst>
                                      </p:cBhvr>
                                      <p:to>
                                        <p:strVal val="visible"/>
                                      </p:to>
                                    </p:set>
                                    <p:animEffect transition="in" filter="slide(fromBottom)">
                                      <p:cBhvr>
                                        <p:cTn id="40" dur="500"/>
                                        <p:tgtEl>
                                          <p:spTgt spid="27">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7">
                                            <p:txEl>
                                              <p:pRg st="2" end="2"/>
                                            </p:txEl>
                                          </p:spTgt>
                                        </p:tgtEl>
                                        <p:attrNameLst>
                                          <p:attrName>style.visibility</p:attrName>
                                        </p:attrNameLst>
                                      </p:cBhvr>
                                      <p:to>
                                        <p:strVal val="visible"/>
                                      </p:to>
                                    </p:set>
                                    <p:animEffect transition="in" filter="slide(fromBottom)">
                                      <p:cBhvr>
                                        <p:cTn id="45" dur="500"/>
                                        <p:tgtEl>
                                          <p:spTgt spid="27">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7">
                                            <p:txEl>
                                              <p:pRg st="3" end="3"/>
                                            </p:txEl>
                                          </p:spTgt>
                                        </p:tgtEl>
                                        <p:attrNameLst>
                                          <p:attrName>style.visibility</p:attrName>
                                        </p:attrNameLst>
                                      </p:cBhvr>
                                      <p:to>
                                        <p:strVal val="visible"/>
                                      </p:to>
                                    </p:set>
                                    <p:animEffect transition="in" filter="slide(fromBottom)">
                                      <p:cBhvr>
                                        <p:cTn id="50" dur="500"/>
                                        <p:tgtEl>
                                          <p:spTgt spid="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3"/>
          <p:cNvGrpSpPr>
            <a:grpSpLocks/>
          </p:cNvGrpSpPr>
          <p:nvPr/>
        </p:nvGrpSpPr>
        <p:grpSpPr bwMode="auto">
          <a:xfrm>
            <a:off x="34925" y="92075"/>
            <a:ext cx="7632700" cy="1601788"/>
            <a:chOff x="34925" y="92075"/>
            <a:chExt cx="7632700" cy="1601788"/>
          </a:xfrm>
        </p:grpSpPr>
        <p:grpSp>
          <p:nvGrpSpPr>
            <p:cNvPr id="46090" name="组合 2"/>
            <p:cNvGrpSpPr>
              <a:grpSpLocks/>
            </p:cNvGrpSpPr>
            <p:nvPr/>
          </p:nvGrpSpPr>
          <p:grpSpPr bwMode="auto">
            <a:xfrm>
              <a:off x="34925" y="92075"/>
              <a:ext cx="7632700" cy="1025525"/>
              <a:chOff x="34925" y="92075"/>
              <a:chExt cx="7632700" cy="1025525"/>
            </a:xfrm>
          </p:grpSpPr>
          <p:grpSp>
            <p:nvGrpSpPr>
              <p:cNvPr id="46094" name="组合 1"/>
              <p:cNvGrpSpPr>
                <a:grpSpLocks/>
              </p:cNvGrpSpPr>
              <p:nvPr/>
            </p:nvGrpSpPr>
            <p:grpSpPr bwMode="auto">
              <a:xfrm>
                <a:off x="34925" y="92075"/>
                <a:ext cx="7632700" cy="461665"/>
                <a:chOff x="34925" y="92075"/>
                <a:chExt cx="7632700" cy="461665"/>
              </a:xfrm>
            </p:grpSpPr>
            <p:sp>
              <p:nvSpPr>
                <p:cNvPr id="4609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09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6095" name="Group 2"/>
              <p:cNvGrpSpPr>
                <a:grpSpLocks/>
              </p:cNvGrpSpPr>
              <p:nvPr/>
            </p:nvGrpSpPr>
            <p:grpSpPr bwMode="auto">
              <a:xfrm>
                <a:off x="107950" y="620713"/>
                <a:ext cx="4633913" cy="496887"/>
                <a:chOff x="68" y="391"/>
                <a:chExt cx="2919" cy="313"/>
              </a:xfrm>
            </p:grpSpPr>
            <p:sp>
              <p:nvSpPr>
                <p:cNvPr id="46096"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609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6091" name="Group 5"/>
            <p:cNvGrpSpPr>
              <a:grpSpLocks/>
            </p:cNvGrpSpPr>
            <p:nvPr/>
          </p:nvGrpSpPr>
          <p:grpSpPr bwMode="auto">
            <a:xfrm>
              <a:off x="250825" y="1196975"/>
              <a:ext cx="4202642" cy="496888"/>
              <a:chOff x="113" y="441"/>
              <a:chExt cx="1440" cy="313"/>
            </a:xfrm>
          </p:grpSpPr>
          <p:sp>
            <p:nvSpPr>
              <p:cNvPr id="46092"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6093"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sp>
        <p:nvSpPr>
          <p:cNvPr id="22" name="Text Box 21"/>
          <p:cNvSpPr txBox="1">
            <a:spLocks noChangeArrowheads="1"/>
          </p:cNvSpPr>
          <p:nvPr/>
        </p:nvSpPr>
        <p:spPr bwMode="auto">
          <a:xfrm>
            <a:off x="323850" y="1844675"/>
            <a:ext cx="8820150"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StrCompare_HS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HString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S,HString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比较堆分配顺序串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S&gt;T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S&lt;T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for(</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if(S.ch[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return (S.ch[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return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StrCompare_HS</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3" name="Group 4"/>
          <p:cNvGrpSpPr>
            <a:grpSpLocks/>
          </p:cNvGrpSpPr>
          <p:nvPr/>
        </p:nvGrpSpPr>
        <p:grpSpPr bwMode="auto">
          <a:xfrm>
            <a:off x="7659688" y="692150"/>
            <a:ext cx="1304925" cy="1008063"/>
            <a:chOff x="4825" y="1253"/>
            <a:chExt cx="822" cy="726"/>
          </a:xfrm>
        </p:grpSpPr>
        <p:sp>
          <p:nvSpPr>
            <p:cNvPr id="4608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608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608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a:grpSpLocks/>
          </p:cNvGrpSpPr>
          <p:nvPr/>
        </p:nvGrpSpPr>
        <p:grpSpPr bwMode="auto">
          <a:xfrm>
            <a:off x="7669213" y="731838"/>
            <a:ext cx="1295400" cy="968375"/>
            <a:chOff x="7669213" y="731152"/>
            <a:chExt cx="1295400" cy="969061"/>
          </a:xfrm>
        </p:grpSpPr>
        <p:sp>
          <p:nvSpPr>
            <p:cNvPr id="4712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2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7124"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6"/>
          <p:cNvSpPr txBox="1">
            <a:spLocks noChangeArrowheads="1"/>
          </p:cNvSpPr>
          <p:nvPr/>
        </p:nvSpPr>
        <p:spPr bwMode="auto">
          <a:xfrm>
            <a:off x="179388" y="1773238"/>
            <a:ext cx="8785225" cy="138499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长（设分别为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）最小值，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即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Min{n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基本操作：字符比较；</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O(Min{n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47108" name="组合 3"/>
          <p:cNvGrpSpPr>
            <a:grpSpLocks/>
          </p:cNvGrpSpPr>
          <p:nvPr/>
        </p:nvGrpSpPr>
        <p:grpSpPr bwMode="auto">
          <a:xfrm>
            <a:off x="34925" y="92075"/>
            <a:ext cx="7632700" cy="1601788"/>
            <a:chOff x="34925" y="92075"/>
            <a:chExt cx="7632700" cy="1601788"/>
          </a:xfrm>
        </p:grpSpPr>
        <p:grpSp>
          <p:nvGrpSpPr>
            <p:cNvPr id="47109" name="组合 26"/>
            <p:cNvGrpSpPr>
              <a:grpSpLocks/>
            </p:cNvGrpSpPr>
            <p:nvPr/>
          </p:nvGrpSpPr>
          <p:grpSpPr bwMode="auto">
            <a:xfrm>
              <a:off x="34925" y="92075"/>
              <a:ext cx="7632700" cy="1601788"/>
              <a:chOff x="34925" y="92075"/>
              <a:chExt cx="7632700" cy="1601788"/>
            </a:xfrm>
          </p:grpSpPr>
          <p:grpSp>
            <p:nvGrpSpPr>
              <p:cNvPr id="47111" name="组合 27"/>
              <p:cNvGrpSpPr>
                <a:grpSpLocks/>
              </p:cNvGrpSpPr>
              <p:nvPr/>
            </p:nvGrpSpPr>
            <p:grpSpPr bwMode="auto">
              <a:xfrm>
                <a:off x="34925" y="92075"/>
                <a:ext cx="7632700" cy="1025525"/>
                <a:chOff x="34925" y="92075"/>
                <a:chExt cx="7632700" cy="1025525"/>
              </a:xfrm>
            </p:grpSpPr>
            <p:grpSp>
              <p:nvGrpSpPr>
                <p:cNvPr id="47115" name="组合 31"/>
                <p:cNvGrpSpPr>
                  <a:grpSpLocks/>
                </p:cNvGrpSpPr>
                <p:nvPr/>
              </p:nvGrpSpPr>
              <p:grpSpPr bwMode="auto">
                <a:xfrm>
                  <a:off x="34925" y="92075"/>
                  <a:ext cx="7632700" cy="461665"/>
                  <a:chOff x="34925" y="92075"/>
                  <a:chExt cx="7632700" cy="461665"/>
                </a:xfrm>
              </p:grpSpPr>
              <p:sp>
                <p:nvSpPr>
                  <p:cNvPr id="4711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2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7116" name="Group 2"/>
                <p:cNvGrpSpPr>
                  <a:grpSpLocks/>
                </p:cNvGrpSpPr>
                <p:nvPr/>
              </p:nvGrpSpPr>
              <p:grpSpPr bwMode="auto">
                <a:xfrm>
                  <a:off x="107950" y="620713"/>
                  <a:ext cx="4633913" cy="496887"/>
                  <a:chOff x="68" y="391"/>
                  <a:chExt cx="2919" cy="313"/>
                </a:xfrm>
              </p:grpSpPr>
              <p:sp>
                <p:nvSpPr>
                  <p:cNvPr id="47117"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711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7112" name="Group 5"/>
              <p:cNvGrpSpPr>
                <a:grpSpLocks/>
              </p:cNvGrpSpPr>
              <p:nvPr/>
            </p:nvGrpSpPr>
            <p:grpSpPr bwMode="auto">
              <a:xfrm>
                <a:off x="250825" y="1196975"/>
                <a:ext cx="4202642" cy="496888"/>
                <a:chOff x="113" y="441"/>
                <a:chExt cx="1440" cy="313"/>
              </a:xfrm>
            </p:grpSpPr>
            <p:sp>
              <p:nvSpPr>
                <p:cNvPr id="47113"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7114"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7110"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比较操作</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slide(fromBottom)">
                                      <p:cBhvr>
                                        <p:cTn id="25" dur="500"/>
                                        <p:tgtEl>
                                          <p:spTgt spid="2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slide(fromBottom)">
                                      <p:cBhvr>
                                        <p:cTn id="30" dur="500"/>
                                        <p:tgtEl>
                                          <p:spTgt spid="2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6">
                                            <p:txEl>
                                              <p:pRg st="2" end="2"/>
                                            </p:txEl>
                                          </p:spTgt>
                                        </p:tgtEl>
                                        <p:attrNameLst>
                                          <p:attrName>style.visibility</p:attrName>
                                        </p:attrNameLst>
                                      </p:cBhvr>
                                      <p:to>
                                        <p:strVal val="visible"/>
                                      </p:to>
                                    </p:set>
                                    <p:animEffect transition="in" filter="slide(fromBottom)">
                                      <p:cBhvr>
                                        <p:cTn id="3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3"/>
          <p:cNvGrpSpPr>
            <a:grpSpLocks/>
          </p:cNvGrpSpPr>
          <p:nvPr/>
        </p:nvGrpSpPr>
        <p:grpSpPr bwMode="auto">
          <a:xfrm>
            <a:off x="34925" y="92075"/>
            <a:ext cx="7632700" cy="1601788"/>
            <a:chOff x="34925" y="92075"/>
            <a:chExt cx="7632700" cy="1601788"/>
          </a:xfrm>
        </p:grpSpPr>
        <p:grpSp>
          <p:nvGrpSpPr>
            <p:cNvPr id="48138" name="组合 2"/>
            <p:cNvGrpSpPr>
              <a:grpSpLocks/>
            </p:cNvGrpSpPr>
            <p:nvPr/>
          </p:nvGrpSpPr>
          <p:grpSpPr bwMode="auto">
            <a:xfrm>
              <a:off x="34925" y="92075"/>
              <a:ext cx="7632700" cy="1025525"/>
              <a:chOff x="34925" y="92075"/>
              <a:chExt cx="7632700" cy="1025525"/>
            </a:xfrm>
          </p:grpSpPr>
          <p:grpSp>
            <p:nvGrpSpPr>
              <p:cNvPr id="48142" name="组合 1"/>
              <p:cNvGrpSpPr>
                <a:grpSpLocks/>
              </p:cNvGrpSpPr>
              <p:nvPr/>
            </p:nvGrpSpPr>
            <p:grpSpPr bwMode="auto">
              <a:xfrm>
                <a:off x="34925" y="92075"/>
                <a:ext cx="7632700" cy="461665"/>
                <a:chOff x="34925" y="92075"/>
                <a:chExt cx="7632700" cy="461665"/>
              </a:xfrm>
            </p:grpSpPr>
            <p:sp>
              <p:nvSpPr>
                <p:cNvPr id="4814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4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8143" name="Group 2"/>
              <p:cNvGrpSpPr>
                <a:grpSpLocks/>
              </p:cNvGrpSpPr>
              <p:nvPr/>
            </p:nvGrpSpPr>
            <p:grpSpPr bwMode="auto">
              <a:xfrm>
                <a:off x="107950" y="620713"/>
                <a:ext cx="4633913" cy="496887"/>
                <a:chOff x="68" y="391"/>
                <a:chExt cx="2919" cy="313"/>
              </a:xfrm>
            </p:grpSpPr>
            <p:sp>
              <p:nvSpPr>
                <p:cNvPr id="48144"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8145"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139" name="Group 5"/>
            <p:cNvGrpSpPr>
              <a:grpSpLocks/>
            </p:cNvGrpSpPr>
            <p:nvPr/>
          </p:nvGrpSpPr>
          <p:grpSpPr bwMode="auto">
            <a:xfrm>
              <a:off x="250825" y="1196975"/>
              <a:ext cx="4202642" cy="496888"/>
              <a:chOff x="113" y="441"/>
              <a:chExt cx="1440" cy="313"/>
            </a:xfrm>
          </p:grpSpPr>
          <p:sp>
            <p:nvSpPr>
              <p:cNvPr id="48140"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8141"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nvGrpSpPr>
          <p:cNvPr id="21" name="Group 8"/>
          <p:cNvGrpSpPr>
            <a:grpSpLocks/>
          </p:cNvGrpSpPr>
          <p:nvPr/>
        </p:nvGrpSpPr>
        <p:grpSpPr bwMode="auto">
          <a:xfrm>
            <a:off x="7669213" y="620713"/>
            <a:ext cx="1295400" cy="1079500"/>
            <a:chOff x="4831" y="391"/>
            <a:chExt cx="816" cy="773"/>
          </a:xfrm>
        </p:grpSpPr>
        <p:sp>
          <p:nvSpPr>
            <p:cNvPr id="48134"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35"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48136"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3" name="Text Box 6"/>
          <p:cNvSpPr txBox="1">
            <a:spLocks noChangeArrowheads="1"/>
          </p:cNvSpPr>
          <p:nvPr/>
        </p:nvSpPr>
        <p:spPr bwMode="auto">
          <a:xfrm>
            <a:off x="179388" y="1773238"/>
            <a:ext cx="888047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根据</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长度之和，为</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动态分配</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存储空间；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依次将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的字符复制到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animEffect transition="in" filter="slide(fromBottom)">
                                      <p:cBhvr>
                                        <p:cTn id="35" dur="500"/>
                                        <p:tgtEl>
                                          <p:spTgt spid="33">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3">
                                            <p:txEl>
                                              <p:pRg st="1" end="1"/>
                                            </p:txEl>
                                          </p:spTgt>
                                        </p:tgtEl>
                                        <p:attrNameLst>
                                          <p:attrName>style.visibility</p:attrName>
                                        </p:attrNameLst>
                                      </p:cBhvr>
                                      <p:to>
                                        <p:strVal val="visible"/>
                                      </p:to>
                                    </p:set>
                                    <p:animEffect transition="in" filter="slide(fromBottom)">
                                      <p:cBhvr>
                                        <p:cTn id="40"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4"/>
          <p:cNvGrpSpPr>
            <a:grpSpLocks/>
          </p:cNvGrpSpPr>
          <p:nvPr/>
        </p:nvGrpSpPr>
        <p:grpSpPr bwMode="auto">
          <a:xfrm>
            <a:off x="34925" y="92075"/>
            <a:ext cx="7632700" cy="1601788"/>
            <a:chOff x="34925" y="92075"/>
            <a:chExt cx="7632700" cy="1601788"/>
          </a:xfrm>
        </p:grpSpPr>
        <p:grpSp>
          <p:nvGrpSpPr>
            <p:cNvPr id="49161" name="组合 3"/>
            <p:cNvGrpSpPr>
              <a:grpSpLocks/>
            </p:cNvGrpSpPr>
            <p:nvPr/>
          </p:nvGrpSpPr>
          <p:grpSpPr bwMode="auto">
            <a:xfrm>
              <a:off x="34925" y="92075"/>
              <a:ext cx="7632700" cy="1601788"/>
              <a:chOff x="34925" y="92075"/>
              <a:chExt cx="7632700" cy="1601788"/>
            </a:xfrm>
          </p:grpSpPr>
          <p:grpSp>
            <p:nvGrpSpPr>
              <p:cNvPr id="49163" name="组合 2"/>
              <p:cNvGrpSpPr>
                <a:grpSpLocks/>
              </p:cNvGrpSpPr>
              <p:nvPr/>
            </p:nvGrpSpPr>
            <p:grpSpPr bwMode="auto">
              <a:xfrm>
                <a:off x="34925" y="92075"/>
                <a:ext cx="7632700" cy="1025525"/>
                <a:chOff x="34925" y="92075"/>
                <a:chExt cx="7632700" cy="1025525"/>
              </a:xfrm>
            </p:grpSpPr>
            <p:grpSp>
              <p:nvGrpSpPr>
                <p:cNvPr id="49167" name="组合 1"/>
                <p:cNvGrpSpPr>
                  <a:grpSpLocks/>
                </p:cNvGrpSpPr>
                <p:nvPr/>
              </p:nvGrpSpPr>
              <p:grpSpPr bwMode="auto">
                <a:xfrm>
                  <a:off x="34925" y="92075"/>
                  <a:ext cx="7632700" cy="461665"/>
                  <a:chOff x="34925" y="92075"/>
                  <a:chExt cx="7632700" cy="461665"/>
                </a:xfrm>
              </p:grpSpPr>
              <p:sp>
                <p:nvSpPr>
                  <p:cNvPr id="4917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7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49168" name="Group 2"/>
                <p:cNvGrpSpPr>
                  <a:grpSpLocks/>
                </p:cNvGrpSpPr>
                <p:nvPr/>
              </p:nvGrpSpPr>
              <p:grpSpPr bwMode="auto">
                <a:xfrm>
                  <a:off x="107950" y="620713"/>
                  <a:ext cx="4633913" cy="496887"/>
                  <a:chOff x="68" y="391"/>
                  <a:chExt cx="2919" cy="313"/>
                </a:xfrm>
              </p:grpSpPr>
              <p:sp>
                <p:nvSpPr>
                  <p:cNvPr id="4916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4917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9164" name="Group 5"/>
              <p:cNvGrpSpPr>
                <a:grpSpLocks/>
              </p:cNvGrpSpPr>
              <p:nvPr/>
            </p:nvGrpSpPr>
            <p:grpSpPr bwMode="auto">
              <a:xfrm>
                <a:off x="250825" y="1196975"/>
                <a:ext cx="4202642" cy="496888"/>
                <a:chOff x="113" y="441"/>
                <a:chExt cx="1440" cy="313"/>
              </a:xfrm>
            </p:grpSpPr>
            <p:sp>
              <p:nvSpPr>
                <p:cNvPr id="49165"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49166"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9162"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sp>
        <p:nvSpPr>
          <p:cNvPr id="22" name="Text Box 21"/>
          <p:cNvSpPr txBox="1">
            <a:spLocks noChangeArrowheads="1"/>
          </p:cNvSpPr>
          <p:nvPr/>
        </p:nvSpPr>
        <p:spPr bwMode="auto">
          <a:xfrm>
            <a:off x="323850" y="1844675"/>
            <a:ext cx="882015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StrConcat_HS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Hstring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T,HString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S1,HString S2)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返回由堆分配顺序串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连接而成的新串</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if(T.ch)  delete T.ch;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的旧空间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T.ch=new char[S1.length+S2.length];</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if(!T.ch)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("Overflow</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k=0;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&lt;S1.length)  T.ch[k++]=S1.ch[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&lt;S2.length)  T.ch[k++]=S2.ch[</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复制</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T.length</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=S1.length+S2.length;</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StrConcat_HS</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3" name="Group 4"/>
          <p:cNvGrpSpPr>
            <a:grpSpLocks/>
          </p:cNvGrpSpPr>
          <p:nvPr/>
        </p:nvGrpSpPr>
        <p:grpSpPr bwMode="auto">
          <a:xfrm>
            <a:off x="7659688" y="692150"/>
            <a:ext cx="1304925" cy="1008063"/>
            <a:chOff x="4825" y="1253"/>
            <a:chExt cx="822" cy="726"/>
          </a:xfrm>
        </p:grpSpPr>
        <p:sp>
          <p:nvSpPr>
            <p:cNvPr id="4915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915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916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4"/>
          <p:cNvGrpSpPr>
            <a:grpSpLocks/>
          </p:cNvGrpSpPr>
          <p:nvPr/>
        </p:nvGrpSpPr>
        <p:grpSpPr bwMode="auto">
          <a:xfrm>
            <a:off x="34925" y="92075"/>
            <a:ext cx="7632700" cy="1601788"/>
            <a:chOff x="34925" y="92075"/>
            <a:chExt cx="7632700" cy="1601788"/>
          </a:xfrm>
        </p:grpSpPr>
        <p:grpSp>
          <p:nvGrpSpPr>
            <p:cNvPr id="50185" name="组合 3"/>
            <p:cNvGrpSpPr>
              <a:grpSpLocks/>
            </p:cNvGrpSpPr>
            <p:nvPr/>
          </p:nvGrpSpPr>
          <p:grpSpPr bwMode="auto">
            <a:xfrm>
              <a:off x="34925" y="92075"/>
              <a:ext cx="7632700" cy="1601788"/>
              <a:chOff x="34925" y="92075"/>
              <a:chExt cx="7632700" cy="1601788"/>
            </a:xfrm>
          </p:grpSpPr>
          <p:grpSp>
            <p:nvGrpSpPr>
              <p:cNvPr id="50187" name="组合 2"/>
              <p:cNvGrpSpPr>
                <a:grpSpLocks/>
              </p:cNvGrpSpPr>
              <p:nvPr/>
            </p:nvGrpSpPr>
            <p:grpSpPr bwMode="auto">
              <a:xfrm>
                <a:off x="34925" y="92075"/>
                <a:ext cx="7632700" cy="1025525"/>
                <a:chOff x="34925" y="92075"/>
                <a:chExt cx="7632700" cy="1025525"/>
              </a:xfrm>
            </p:grpSpPr>
            <p:grpSp>
              <p:nvGrpSpPr>
                <p:cNvPr id="50191" name="组合 1"/>
                <p:cNvGrpSpPr>
                  <a:grpSpLocks/>
                </p:cNvGrpSpPr>
                <p:nvPr/>
              </p:nvGrpSpPr>
              <p:grpSpPr bwMode="auto">
                <a:xfrm>
                  <a:off x="34925" y="92075"/>
                  <a:ext cx="7632700" cy="461665"/>
                  <a:chOff x="34925" y="92075"/>
                  <a:chExt cx="7632700" cy="461665"/>
                </a:xfrm>
              </p:grpSpPr>
              <p:sp>
                <p:nvSpPr>
                  <p:cNvPr id="5019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9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0192" name="Group 2"/>
                <p:cNvGrpSpPr>
                  <a:grpSpLocks/>
                </p:cNvGrpSpPr>
                <p:nvPr/>
              </p:nvGrpSpPr>
              <p:grpSpPr bwMode="auto">
                <a:xfrm>
                  <a:off x="107950" y="620713"/>
                  <a:ext cx="4633913" cy="496887"/>
                  <a:chOff x="68" y="391"/>
                  <a:chExt cx="2919" cy="313"/>
                </a:xfrm>
              </p:grpSpPr>
              <p:sp>
                <p:nvSpPr>
                  <p:cNvPr id="50193"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5019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0188" name="Group 5"/>
              <p:cNvGrpSpPr>
                <a:grpSpLocks/>
              </p:cNvGrpSpPr>
              <p:nvPr/>
            </p:nvGrpSpPr>
            <p:grpSpPr bwMode="auto">
              <a:xfrm>
                <a:off x="250825" y="1196975"/>
                <a:ext cx="4202642" cy="496888"/>
                <a:chOff x="113" y="441"/>
                <a:chExt cx="1440" cy="313"/>
              </a:xfrm>
            </p:grpSpPr>
            <p:sp>
              <p:nvSpPr>
                <p:cNvPr id="50189"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50190"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0186"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连接操作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5018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8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8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0184"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1773238"/>
            <a:ext cx="8845550"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长度（设值分别</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）之和；</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基本操作：字符复制；</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时间分析：字符复制次数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，不会发生截断现象。</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3"/>
          <p:cNvGrpSpPr>
            <a:grpSpLocks/>
          </p:cNvGrpSpPr>
          <p:nvPr/>
        </p:nvGrpSpPr>
        <p:grpSpPr bwMode="auto">
          <a:xfrm>
            <a:off x="34925" y="92075"/>
            <a:ext cx="7632700" cy="1601788"/>
            <a:chOff x="34925" y="92075"/>
            <a:chExt cx="7632700" cy="1601788"/>
          </a:xfrm>
        </p:grpSpPr>
        <p:grpSp>
          <p:nvGrpSpPr>
            <p:cNvPr id="51210" name="组合 2"/>
            <p:cNvGrpSpPr>
              <a:grpSpLocks/>
            </p:cNvGrpSpPr>
            <p:nvPr/>
          </p:nvGrpSpPr>
          <p:grpSpPr bwMode="auto">
            <a:xfrm>
              <a:off x="34925" y="92075"/>
              <a:ext cx="7632700" cy="1025525"/>
              <a:chOff x="34925" y="92075"/>
              <a:chExt cx="7632700" cy="1025525"/>
            </a:xfrm>
          </p:grpSpPr>
          <p:grpSp>
            <p:nvGrpSpPr>
              <p:cNvPr id="51214" name="组合 1"/>
              <p:cNvGrpSpPr>
                <a:grpSpLocks/>
              </p:cNvGrpSpPr>
              <p:nvPr/>
            </p:nvGrpSpPr>
            <p:grpSpPr bwMode="auto">
              <a:xfrm>
                <a:off x="34925" y="92075"/>
                <a:ext cx="7632700" cy="461665"/>
                <a:chOff x="34925" y="92075"/>
                <a:chExt cx="7632700" cy="461665"/>
              </a:xfrm>
            </p:grpSpPr>
            <p:sp>
              <p:nvSpPr>
                <p:cNvPr id="512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1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1215" name="Group 2"/>
              <p:cNvGrpSpPr>
                <a:grpSpLocks/>
              </p:cNvGrpSpPr>
              <p:nvPr/>
            </p:nvGrpSpPr>
            <p:grpSpPr bwMode="auto">
              <a:xfrm>
                <a:off x="107950" y="620713"/>
                <a:ext cx="4633913" cy="496887"/>
                <a:chOff x="68" y="391"/>
                <a:chExt cx="2919" cy="313"/>
              </a:xfrm>
            </p:grpSpPr>
            <p:sp>
              <p:nvSpPr>
                <p:cNvPr id="51216"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5121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1211" name="Group 5"/>
            <p:cNvGrpSpPr>
              <a:grpSpLocks/>
            </p:cNvGrpSpPr>
            <p:nvPr/>
          </p:nvGrpSpPr>
          <p:grpSpPr bwMode="auto">
            <a:xfrm>
              <a:off x="250825" y="1196975"/>
              <a:ext cx="4202642" cy="496888"/>
              <a:chOff x="113" y="441"/>
              <a:chExt cx="1440" cy="313"/>
            </a:xfrm>
          </p:grpSpPr>
          <p:sp>
            <p:nvSpPr>
              <p:cNvPr id="51212"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51213"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3825875" y="1171575"/>
            <a:ext cx="2397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nvGrpSpPr>
          <p:cNvPr id="21" name="Group 8"/>
          <p:cNvGrpSpPr>
            <a:grpSpLocks/>
          </p:cNvGrpSpPr>
          <p:nvPr/>
        </p:nvGrpSpPr>
        <p:grpSpPr bwMode="auto">
          <a:xfrm>
            <a:off x="7669213" y="620713"/>
            <a:ext cx="1295400" cy="1079500"/>
            <a:chOff x="4831" y="391"/>
            <a:chExt cx="816" cy="773"/>
          </a:xfrm>
        </p:grpSpPr>
        <p:sp>
          <p:nvSpPr>
            <p:cNvPr id="5120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0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120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3" name="Text Box 6"/>
          <p:cNvSpPr txBox="1">
            <a:spLocks noChangeArrowheads="1"/>
          </p:cNvSpPr>
          <p:nvPr/>
        </p:nvSpPr>
        <p:spPr bwMode="auto">
          <a:xfrm>
            <a:off x="179388" y="1773238"/>
            <a:ext cx="8880475" cy="2246769"/>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求子串的过程即为复制字符序列的过程：</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判断待求子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串参数</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是否合理，若不合理，则给出相应信息并退出运行；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如果待求子串长度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，则置子串为空串；</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如果待求子串长度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非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，则为子串动态分配存储空间，并求出主</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字符起长度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子串。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animEffect transition="in" filter="slide(fromBottom)">
                                      <p:cBhvr>
                                        <p:cTn id="35" dur="500"/>
                                        <p:tgtEl>
                                          <p:spTgt spid="33">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3">
                                            <p:txEl>
                                              <p:pRg st="1" end="1"/>
                                            </p:txEl>
                                          </p:spTgt>
                                        </p:tgtEl>
                                        <p:attrNameLst>
                                          <p:attrName>style.visibility</p:attrName>
                                        </p:attrNameLst>
                                      </p:cBhvr>
                                      <p:to>
                                        <p:strVal val="visible"/>
                                      </p:to>
                                    </p:set>
                                    <p:animEffect transition="in" filter="slide(fromBottom)">
                                      <p:cBhvr>
                                        <p:cTn id="40" dur="500"/>
                                        <p:tgtEl>
                                          <p:spTgt spid="33">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3">
                                            <p:txEl>
                                              <p:pRg st="2" end="2"/>
                                            </p:txEl>
                                          </p:spTgt>
                                        </p:tgtEl>
                                        <p:attrNameLst>
                                          <p:attrName>style.visibility</p:attrName>
                                        </p:attrNameLst>
                                      </p:cBhvr>
                                      <p:to>
                                        <p:strVal val="visible"/>
                                      </p:to>
                                    </p:set>
                                    <p:animEffect transition="in" filter="slide(fromBottom)">
                                      <p:cBhvr>
                                        <p:cTn id="45" dur="500"/>
                                        <p:tgtEl>
                                          <p:spTgt spid="33">
                                            <p:txEl>
                                              <p:pRg st="2" end="2"/>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33">
                                            <p:txEl>
                                              <p:pRg st="3" end="3"/>
                                            </p:txEl>
                                          </p:spTgt>
                                        </p:tgtEl>
                                        <p:attrNameLst>
                                          <p:attrName>style.visibility</p:attrName>
                                        </p:attrNameLst>
                                      </p:cBhvr>
                                      <p:to>
                                        <p:strVal val="visible"/>
                                      </p:to>
                                    </p:set>
                                    <p:animEffect transition="in" filter="slide(fromBottom)">
                                      <p:cBhvr>
                                        <p:cTn id="50" dur="500"/>
                                        <p:tgtEl>
                                          <p:spTgt spid="3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2"/>
          <p:cNvGrpSpPr>
            <a:grpSpLocks/>
          </p:cNvGrpSpPr>
          <p:nvPr/>
        </p:nvGrpSpPr>
        <p:grpSpPr bwMode="auto">
          <a:xfrm>
            <a:off x="34925" y="92075"/>
            <a:ext cx="7632700" cy="1025525"/>
            <a:chOff x="34925" y="92075"/>
            <a:chExt cx="7632700" cy="1025525"/>
          </a:xfrm>
        </p:grpSpPr>
        <p:grpSp>
          <p:nvGrpSpPr>
            <p:cNvPr id="10273" name="组合 1"/>
            <p:cNvGrpSpPr>
              <a:grpSpLocks/>
            </p:cNvGrpSpPr>
            <p:nvPr/>
          </p:nvGrpSpPr>
          <p:grpSpPr bwMode="auto">
            <a:xfrm>
              <a:off x="34925" y="92075"/>
              <a:ext cx="7632700" cy="457200"/>
              <a:chOff x="34925" y="92075"/>
              <a:chExt cx="7632700" cy="457200"/>
            </a:xfrm>
          </p:grpSpPr>
          <p:sp>
            <p:nvSpPr>
              <p:cNvPr id="1027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7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10274" name="Group 2"/>
            <p:cNvGrpSpPr>
              <a:grpSpLocks/>
            </p:cNvGrpSpPr>
            <p:nvPr/>
          </p:nvGrpSpPr>
          <p:grpSpPr bwMode="auto">
            <a:xfrm>
              <a:off x="107950" y="620713"/>
              <a:ext cx="3017838" cy="496887"/>
              <a:chOff x="68" y="391"/>
              <a:chExt cx="1901" cy="313"/>
            </a:xfrm>
          </p:grpSpPr>
          <p:sp>
            <p:nvSpPr>
              <p:cNvPr id="10275"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4.1.1  </a:t>
                </a:r>
                <a:r>
                  <a:rPr kumimoji="1" lang="zh-CN" altLang="en-US" sz="2200" b="1">
                    <a:solidFill>
                      <a:srgbClr val="3333FF"/>
                    </a:solidFill>
                    <a:latin typeface="Arial" panose="020B0604020202020204" pitchFamily="34" charset="0"/>
                    <a:ea typeface="黑体" panose="02010609060101010101" pitchFamily="49" charset="-122"/>
                  </a:rPr>
                  <a:t>串的定义</a:t>
                </a:r>
              </a:p>
            </p:txBody>
          </p:sp>
          <p:sp>
            <p:nvSpPr>
              <p:cNvPr id="10276"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2"/>
          <p:cNvSpPr txBox="1">
            <a:spLocks noChangeArrowheads="1"/>
          </p:cNvSpPr>
          <p:nvPr/>
        </p:nvSpPr>
        <p:spPr bwMode="auto">
          <a:xfrm>
            <a:off x="179388" y="3128963"/>
            <a:ext cx="8785225" cy="94615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FF3300"/>
                </a:solidFill>
                <a:ea typeface="幼圆" panose="02010509060101010101" pitchFamily="49" charset="-122"/>
                <a:cs typeface="Arial" panose="020B0604020202020204" pitchFamily="34" charset="0"/>
              </a:rPr>
              <a:t>        </a:t>
            </a:r>
            <a:r>
              <a:rPr kumimoji="1" lang="zh-CN" altLang="en-US" b="1" dirty="0" smtClean="0">
                <a:solidFill>
                  <a:srgbClr val="FF0000"/>
                </a:solidFill>
                <a:ea typeface="黑体" panose="02010609060101010101" pitchFamily="49" charset="-122"/>
                <a:cs typeface="Arial" panose="020B0604020202020204" pitchFamily="34" charset="0"/>
              </a:rPr>
              <a:t>例如：</a:t>
            </a:r>
            <a:r>
              <a:rPr kumimoji="1" lang="zh-CN" altLang="en-US" b="1" dirty="0" smtClean="0">
                <a:ea typeface="仿宋" panose="02010609060101010101" pitchFamily="49" charset="-122"/>
                <a:cs typeface="Arial" panose="020B0604020202020204" pitchFamily="34" charset="0"/>
              </a:rPr>
              <a:t>求四个串 </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空串</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 " (1 </a:t>
            </a:r>
            <a:r>
              <a:rPr kumimoji="1" lang="zh-CN" altLang="en-US" b="1" dirty="0" smtClean="0">
                <a:ea typeface="仿宋" panose="02010609060101010101" pitchFamily="49" charset="-122"/>
                <a:cs typeface="Arial" panose="020B0604020202020204" pitchFamily="34" charset="0"/>
              </a:rPr>
              <a:t>个空格</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    " (4 </a:t>
            </a:r>
            <a:r>
              <a:rPr kumimoji="1" lang="zh-CN" altLang="en-US" b="1" dirty="0" smtClean="0">
                <a:ea typeface="仿宋" panose="02010609060101010101" pitchFamily="49" charset="-122"/>
                <a:cs typeface="Arial" panose="020B0604020202020204" pitchFamily="34" charset="0"/>
              </a:rPr>
              <a:t>个空格</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和 </a:t>
            </a:r>
            <a:r>
              <a:rPr kumimoji="1" lang="en-US" altLang="zh-CN" b="1" dirty="0" smtClean="0">
                <a:ea typeface="仿宋" panose="02010609060101010101" pitchFamily="49" charset="-122"/>
                <a:cs typeface="Arial" panose="020B0604020202020204" pitchFamily="34" charset="0"/>
              </a:rPr>
              <a:t>"        "  (8 </a:t>
            </a:r>
            <a:r>
              <a:rPr kumimoji="1" lang="zh-CN" altLang="en-US" b="1" dirty="0" smtClean="0">
                <a:ea typeface="仿宋" panose="02010609060101010101" pitchFamily="49" charset="-122"/>
                <a:cs typeface="Arial" panose="020B0604020202020204" pitchFamily="34" charset="0"/>
              </a:rPr>
              <a:t>个空格</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的长度。</a:t>
            </a:r>
            <a:r>
              <a:rPr kumimoji="1" lang="zh-CN" altLang="en-US" dirty="0" smtClean="0">
                <a:ea typeface="仿宋" panose="02010609060101010101" pitchFamily="49" charset="-122"/>
                <a:cs typeface="Arial" panose="020B0604020202020204" pitchFamily="34" charset="0"/>
              </a:rPr>
              <a:t> </a:t>
            </a:r>
          </a:p>
        </p:txBody>
      </p:sp>
      <p:grpSp>
        <p:nvGrpSpPr>
          <p:cNvPr id="31" name="Group 4"/>
          <p:cNvGrpSpPr>
            <a:grpSpLocks/>
          </p:cNvGrpSpPr>
          <p:nvPr/>
        </p:nvGrpSpPr>
        <p:grpSpPr bwMode="auto">
          <a:xfrm>
            <a:off x="250825" y="1196975"/>
            <a:ext cx="2306638" cy="496888"/>
            <a:chOff x="158" y="754"/>
            <a:chExt cx="1678" cy="313"/>
          </a:xfrm>
        </p:grpSpPr>
        <p:sp>
          <p:nvSpPr>
            <p:cNvPr id="10271" name="Text Box 5"/>
            <p:cNvSpPr txBox="1">
              <a:spLocks noChangeArrowheads="1"/>
            </p:cNvSpPr>
            <p:nvPr/>
          </p:nvSpPr>
          <p:spPr bwMode="auto">
            <a:xfrm>
              <a:off x="158" y="754"/>
              <a:ext cx="1497"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相关概念</a:t>
              </a:r>
            </a:p>
          </p:txBody>
        </p:sp>
        <p:sp>
          <p:nvSpPr>
            <p:cNvPr id="10272" name="Rectangle 6"/>
            <p:cNvSpPr>
              <a:spLocks noChangeArrowheads="1"/>
            </p:cNvSpPr>
            <p:nvPr/>
          </p:nvSpPr>
          <p:spPr bwMode="auto">
            <a:xfrm>
              <a:off x="229" y="1023"/>
              <a:ext cx="160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34" name="Text Box 7"/>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en-US" altLang="zh-CN" dirty="0" smtClean="0">
                <a:solidFill>
                  <a:srgbClr val="FF9900"/>
                </a:solidFill>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1</a:t>
            </a:r>
            <a:r>
              <a:rPr kumimoji="1" lang="zh-CN" altLang="en-US" b="1" dirty="0" smtClean="0">
                <a:ea typeface="仿宋" panose="02010609060101010101" pitchFamily="49" charset="-122"/>
                <a:cs typeface="Arial" panose="020B0604020202020204" pitchFamily="34" charset="0"/>
              </a:rPr>
              <a:t>）空串和空格串</a:t>
            </a:r>
            <a:endParaRPr kumimoji="1" lang="en-US" altLang="zh-CN" b="1" dirty="0" smtClean="0">
              <a:ea typeface="仿宋" panose="02010609060101010101" pitchFamily="49" charset="-122"/>
              <a:cs typeface="Arial" panose="020B0604020202020204" pitchFamily="34" charset="0"/>
            </a:endParaRPr>
          </a:p>
          <a:p>
            <a:pPr eaLnBrk="1" hangingPunct="1">
              <a:lnSpc>
                <a:spcPct val="140000"/>
              </a:lnSpc>
              <a:defRPr/>
            </a:pP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dirty="0" smtClean="0">
                <a:solidFill>
                  <a:srgbClr val="339933"/>
                </a:solidFill>
                <a:ea typeface="仿宋" panose="02010609060101010101" pitchFamily="49" charset="-122"/>
                <a:cs typeface="Arial" panose="020B0604020202020204" pitchFamily="34" charset="0"/>
              </a:rPr>
              <a:t>●</a:t>
            </a: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由</a:t>
            </a:r>
            <a:r>
              <a:rPr kumimoji="1" lang="zh-CN" altLang="en-US" b="1" dirty="0">
                <a:ea typeface="仿宋" panose="02010609060101010101" pitchFamily="49" charset="-122"/>
                <a:cs typeface="Arial" panose="020B0604020202020204" pitchFamily="34" charset="0"/>
              </a:rPr>
              <a:t>零个字符组成的串称为</a:t>
            </a:r>
            <a:r>
              <a:rPr kumimoji="1" lang="zh-CN" altLang="en-US" b="1" dirty="0">
                <a:solidFill>
                  <a:srgbClr val="FF3300"/>
                </a:solidFill>
                <a:ea typeface="仿宋" panose="02010609060101010101" pitchFamily="49" charset="-122"/>
                <a:cs typeface="Arial" panose="020B0604020202020204" pitchFamily="34" charset="0"/>
              </a:rPr>
              <a:t>空串</a:t>
            </a:r>
            <a:r>
              <a:rPr kumimoji="1" lang="zh-CN" altLang="en-US" b="1" dirty="0">
                <a:ea typeface="仿宋" panose="02010609060101010101" pitchFamily="49" charset="-122"/>
                <a:cs typeface="Arial" panose="020B0604020202020204" pitchFamily="34" charset="0"/>
              </a:rPr>
              <a:t>，其长度为 </a:t>
            </a:r>
            <a:r>
              <a:rPr kumimoji="1" lang="en-US" altLang="zh-CN" b="1" dirty="0">
                <a:ea typeface="仿宋" panose="02010609060101010101" pitchFamily="49" charset="-122"/>
                <a:cs typeface="Arial" panose="020B0604020202020204" pitchFamily="34" charset="0"/>
              </a:rPr>
              <a:t>0</a:t>
            </a:r>
            <a:r>
              <a:rPr kumimoji="1" lang="zh-CN" altLang="en-US" b="1" dirty="0">
                <a:ea typeface="仿宋" panose="02010609060101010101" pitchFamily="49" charset="-122"/>
                <a:cs typeface="Arial" panose="020B0604020202020204" pitchFamily="34" charset="0"/>
              </a:rPr>
              <a:t>。</a:t>
            </a:r>
            <a:endParaRPr kumimoji="1" lang="zh-CN" altLang="en-US" b="1" dirty="0" smtClean="0">
              <a:ea typeface="仿宋" panose="02010609060101010101" pitchFamily="49" charset="-122"/>
              <a:cs typeface="Arial" panose="020B0604020202020204" pitchFamily="34" charset="0"/>
            </a:endParaRPr>
          </a:p>
          <a:p>
            <a:pPr eaLnBrk="1" hangingPunct="1">
              <a:lnSpc>
                <a:spcPct val="140000"/>
              </a:lnSpc>
              <a:defRPr/>
            </a:pP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dirty="0" smtClean="0">
                <a:solidFill>
                  <a:srgbClr val="339933"/>
                </a:solidFill>
                <a:ea typeface="仿宋" panose="02010609060101010101" pitchFamily="49" charset="-122"/>
                <a:cs typeface="Arial" panose="020B0604020202020204" pitchFamily="34" charset="0"/>
              </a:rPr>
              <a:t>●</a:t>
            </a: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仅由</a:t>
            </a:r>
            <a:r>
              <a:rPr kumimoji="1" lang="zh-CN" altLang="en-US" b="1" dirty="0">
                <a:ea typeface="仿宋" panose="02010609060101010101" pitchFamily="49" charset="-122"/>
                <a:cs typeface="Arial" panose="020B0604020202020204" pitchFamily="34" charset="0"/>
              </a:rPr>
              <a:t>一个或多个空格组成的串称为</a:t>
            </a:r>
            <a:r>
              <a:rPr kumimoji="1" lang="zh-CN" altLang="en-US" b="1" dirty="0">
                <a:solidFill>
                  <a:srgbClr val="FF3300"/>
                </a:solidFill>
                <a:ea typeface="仿宋" panose="02010609060101010101" pitchFamily="49" charset="-122"/>
                <a:cs typeface="Arial" panose="020B0604020202020204" pitchFamily="34" charset="0"/>
              </a:rPr>
              <a:t>空格串</a:t>
            </a:r>
            <a:r>
              <a:rPr kumimoji="1" lang="zh-CN" altLang="en-US" b="1" dirty="0">
                <a:ea typeface="仿宋" panose="02010609060101010101" pitchFamily="49" charset="-122"/>
                <a:cs typeface="Arial" panose="020B0604020202020204" pitchFamily="34" charset="0"/>
              </a:rPr>
              <a:t>，其长度为串中空格个数</a:t>
            </a:r>
            <a:r>
              <a:rPr kumimoji="1" lang="zh-CN" altLang="en-US" b="1" dirty="0" smtClean="0">
                <a:ea typeface="仿宋" panose="02010609060101010101" pitchFamily="49" charset="-122"/>
                <a:cs typeface="Arial" panose="020B0604020202020204" pitchFamily="34" charset="0"/>
              </a:rPr>
              <a:t>。</a:t>
            </a:r>
          </a:p>
        </p:txBody>
      </p:sp>
      <p:grpSp>
        <p:nvGrpSpPr>
          <p:cNvPr id="35" name="Group 15"/>
          <p:cNvGrpSpPr>
            <a:grpSpLocks/>
          </p:cNvGrpSpPr>
          <p:nvPr/>
        </p:nvGrpSpPr>
        <p:grpSpPr bwMode="auto">
          <a:xfrm>
            <a:off x="1340380" y="3575050"/>
            <a:ext cx="3311525" cy="1225550"/>
            <a:chOff x="839" y="2749"/>
            <a:chExt cx="2086" cy="772"/>
          </a:xfrm>
        </p:grpSpPr>
        <p:sp>
          <p:nvSpPr>
            <p:cNvPr id="36" name="AutoShape 16"/>
            <p:cNvSpPr>
              <a:spLocks noChangeArrowheads="1"/>
            </p:cNvSpPr>
            <p:nvPr/>
          </p:nvSpPr>
          <p:spPr bwMode="auto">
            <a:xfrm flipH="1" flipV="1">
              <a:off x="839" y="3105"/>
              <a:ext cx="2086" cy="416"/>
            </a:xfrm>
            <a:prstGeom prst="wedgeRectCallout">
              <a:avLst>
                <a:gd name="adj1" fmla="val -3551"/>
                <a:gd name="adj2" fmla="val 95889"/>
              </a:avLst>
            </a:prstGeom>
            <a:gradFill rotWithShape="0">
              <a:gsLst>
                <a:gs pos="0">
                  <a:srgbClr val="FFFFFF"/>
                </a:gs>
                <a:gs pos="100000">
                  <a:srgbClr val="FFFFCC"/>
                </a:gs>
              </a:gsLst>
              <a:lin ang="2700000" scaled="1"/>
            </a:gradFill>
            <a:ln w="57150">
              <a:solidFill>
                <a:srgbClr val="CC66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CC6600"/>
                </a:solidFill>
                <a:ea typeface="楷体" panose="02010609060101010101" pitchFamily="49" charset="-122"/>
                <a:cs typeface="Arial" panose="020B0604020202020204" pitchFamily="34" charset="0"/>
              </a:endParaRPr>
            </a:p>
          </p:txBody>
        </p:sp>
        <p:sp>
          <p:nvSpPr>
            <p:cNvPr id="37" name="Text Box 17"/>
            <p:cNvSpPr txBox="1">
              <a:spLocks noChangeArrowheads="1"/>
            </p:cNvSpPr>
            <p:nvPr/>
          </p:nvSpPr>
          <p:spPr bwMode="auto">
            <a:xfrm>
              <a:off x="997" y="3161"/>
              <a:ext cx="192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en-US" altLang="zh-CN" b="1" dirty="0" smtClean="0">
                  <a:solidFill>
                    <a:srgbClr val="CC6600"/>
                  </a:solidFill>
                  <a:ea typeface="楷体" panose="02010609060101010101" pitchFamily="49" charset="-122"/>
                  <a:cs typeface="Arial" panose="020B0604020202020204" pitchFamily="34" charset="0"/>
                </a:rPr>
                <a:t>     </a:t>
              </a:r>
              <a:r>
                <a:rPr kumimoji="1" lang="zh-CN" altLang="en-US" b="1" dirty="0" smtClean="0">
                  <a:solidFill>
                    <a:srgbClr val="CC6600"/>
                  </a:solidFill>
                  <a:ea typeface="楷体" panose="02010609060101010101" pitchFamily="49" charset="-122"/>
                  <a:cs typeface="Arial" panose="020B0604020202020204" pitchFamily="34" charset="0"/>
                </a:rPr>
                <a:t>空串 </a:t>
              </a:r>
              <a:r>
                <a:rPr kumimoji="1" lang="en-US" altLang="zh-CN" b="1" dirty="0" smtClean="0">
                  <a:solidFill>
                    <a:srgbClr val="CC6600"/>
                  </a:solidFill>
                  <a:ea typeface="楷体" panose="02010609060101010101" pitchFamily="49" charset="-122"/>
                  <a:cs typeface="Arial" panose="020B0604020202020204" pitchFamily="34" charset="0"/>
                </a:rPr>
                <a:t>"" </a:t>
              </a:r>
              <a:r>
                <a:rPr kumimoji="1" lang="zh-CN" altLang="en-US" b="1" dirty="0" smtClean="0">
                  <a:solidFill>
                    <a:srgbClr val="CC6600"/>
                  </a:solidFill>
                  <a:ea typeface="楷体" panose="02010609060101010101" pitchFamily="49" charset="-122"/>
                  <a:cs typeface="Arial" panose="020B0604020202020204" pitchFamily="34" charset="0"/>
                </a:rPr>
                <a:t>的长度是 </a:t>
              </a:r>
              <a:r>
                <a:rPr kumimoji="1" lang="en-US" altLang="zh-CN" b="1" dirty="0" smtClean="0">
                  <a:solidFill>
                    <a:srgbClr val="CC6600"/>
                  </a:solidFill>
                  <a:ea typeface="楷体" panose="02010609060101010101" pitchFamily="49" charset="-122"/>
                  <a:cs typeface="Arial" panose="020B0604020202020204" pitchFamily="34" charset="0"/>
                </a:rPr>
                <a:t>0</a:t>
              </a:r>
            </a:p>
          </p:txBody>
        </p:sp>
        <p:sp>
          <p:nvSpPr>
            <p:cNvPr id="38" name="Line 18"/>
            <p:cNvSpPr>
              <a:spLocks noChangeShapeType="1"/>
            </p:cNvSpPr>
            <p:nvPr/>
          </p:nvSpPr>
          <p:spPr bwMode="auto">
            <a:xfrm>
              <a:off x="1701" y="2749"/>
              <a:ext cx="136" cy="0"/>
            </a:xfrm>
            <a:prstGeom prst="line">
              <a:avLst/>
            </a:prstGeom>
            <a:noFill/>
            <a:ln w="57150">
              <a:solidFill>
                <a:srgbClr val="CC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nvGrpSpPr>
          <p:cNvPr id="39" name="Group 19"/>
          <p:cNvGrpSpPr>
            <a:grpSpLocks/>
          </p:cNvGrpSpPr>
          <p:nvPr/>
        </p:nvGrpSpPr>
        <p:grpSpPr bwMode="auto">
          <a:xfrm>
            <a:off x="2765427" y="3575050"/>
            <a:ext cx="3311525" cy="1225550"/>
            <a:chOff x="1756" y="2749"/>
            <a:chExt cx="2086" cy="772"/>
          </a:xfrm>
        </p:grpSpPr>
        <p:sp>
          <p:nvSpPr>
            <p:cNvPr id="40" name="AutoShape 20"/>
            <p:cNvSpPr>
              <a:spLocks noChangeArrowheads="1"/>
            </p:cNvSpPr>
            <p:nvPr/>
          </p:nvSpPr>
          <p:spPr bwMode="auto">
            <a:xfrm flipH="1" flipV="1">
              <a:off x="1756" y="3105"/>
              <a:ext cx="2086" cy="416"/>
            </a:xfrm>
            <a:prstGeom prst="wedgeRectCallout">
              <a:avLst>
                <a:gd name="adj1" fmla="val -3551"/>
                <a:gd name="adj2" fmla="val 95889"/>
              </a:avLst>
            </a:prstGeom>
            <a:gradFill rotWithShape="0">
              <a:gsLst>
                <a:gs pos="0">
                  <a:srgbClr val="FFFFFF"/>
                </a:gs>
                <a:gs pos="100000">
                  <a:srgbClr val="CCFFFF"/>
                </a:gs>
              </a:gsLst>
              <a:lin ang="2700000" scaled="1"/>
            </a:gradFill>
            <a:ln w="57150">
              <a:solidFill>
                <a:srgbClr val="3333FF"/>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996633"/>
                </a:solidFill>
                <a:ea typeface="楷体" panose="02010609060101010101" pitchFamily="49" charset="-122"/>
                <a:cs typeface="Arial" panose="020B0604020202020204" pitchFamily="34" charset="0"/>
              </a:endParaRPr>
            </a:p>
          </p:txBody>
        </p:sp>
        <p:sp>
          <p:nvSpPr>
            <p:cNvPr id="41" name="Text Box 21"/>
            <p:cNvSpPr txBox="1">
              <a:spLocks noChangeArrowheads="1"/>
            </p:cNvSpPr>
            <p:nvPr/>
          </p:nvSpPr>
          <p:spPr bwMode="auto">
            <a:xfrm>
              <a:off x="1914" y="3161"/>
              <a:ext cx="192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空格串 </a:t>
              </a:r>
              <a:r>
                <a:rPr kumimoji="1" lang="en-US" altLang="zh-CN" b="1" dirty="0" smtClean="0">
                  <a:solidFill>
                    <a:srgbClr val="3333FF"/>
                  </a:solidFill>
                  <a:ea typeface="楷体" panose="02010609060101010101" pitchFamily="49" charset="-122"/>
                  <a:cs typeface="Arial" panose="020B0604020202020204" pitchFamily="34" charset="0"/>
                </a:rPr>
                <a:t>" " </a:t>
              </a:r>
              <a:r>
                <a:rPr kumimoji="1" lang="zh-CN" altLang="en-US" b="1" dirty="0" smtClean="0">
                  <a:solidFill>
                    <a:srgbClr val="3333FF"/>
                  </a:solidFill>
                  <a:ea typeface="楷体" panose="02010609060101010101" pitchFamily="49" charset="-122"/>
                  <a:cs typeface="Arial" panose="020B0604020202020204" pitchFamily="34" charset="0"/>
                </a:rPr>
                <a:t>的长度是 </a:t>
              </a:r>
              <a:r>
                <a:rPr kumimoji="1" lang="en-US" altLang="zh-CN" b="1" dirty="0" smtClean="0">
                  <a:solidFill>
                    <a:srgbClr val="3333FF"/>
                  </a:solidFill>
                  <a:ea typeface="楷体" panose="02010609060101010101" pitchFamily="49" charset="-122"/>
                  <a:cs typeface="Arial" panose="020B0604020202020204" pitchFamily="34" charset="0"/>
                </a:rPr>
                <a:t>1</a:t>
              </a:r>
            </a:p>
          </p:txBody>
        </p:sp>
        <p:sp>
          <p:nvSpPr>
            <p:cNvPr id="42" name="Line 22"/>
            <p:cNvSpPr>
              <a:spLocks noChangeShapeType="1"/>
            </p:cNvSpPr>
            <p:nvPr/>
          </p:nvSpPr>
          <p:spPr bwMode="auto">
            <a:xfrm>
              <a:off x="2482" y="2749"/>
              <a:ext cx="227"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nvGrpSpPr>
          <p:cNvPr id="43" name="Group 23"/>
          <p:cNvGrpSpPr>
            <a:grpSpLocks/>
          </p:cNvGrpSpPr>
          <p:nvPr/>
        </p:nvGrpSpPr>
        <p:grpSpPr bwMode="auto">
          <a:xfrm>
            <a:off x="4551368" y="3575050"/>
            <a:ext cx="3671887" cy="1225550"/>
            <a:chOff x="2880" y="2749"/>
            <a:chExt cx="2313" cy="772"/>
          </a:xfrm>
        </p:grpSpPr>
        <p:sp>
          <p:nvSpPr>
            <p:cNvPr id="44" name="AutoShape 24"/>
            <p:cNvSpPr>
              <a:spLocks noChangeArrowheads="1"/>
            </p:cNvSpPr>
            <p:nvPr/>
          </p:nvSpPr>
          <p:spPr bwMode="auto">
            <a:xfrm flipH="1" flipV="1">
              <a:off x="2880" y="3105"/>
              <a:ext cx="2313" cy="416"/>
            </a:xfrm>
            <a:prstGeom prst="wedgeRectCallout">
              <a:avLst>
                <a:gd name="adj1" fmla="val -4218"/>
                <a:gd name="adj2" fmla="val 95491"/>
              </a:avLst>
            </a:prstGeom>
            <a:gradFill rotWithShape="0">
              <a:gsLst>
                <a:gs pos="0">
                  <a:srgbClr val="FFFFFF"/>
                </a:gs>
                <a:gs pos="100000">
                  <a:srgbClr val="CCFFCC"/>
                </a:gs>
              </a:gsLst>
              <a:lin ang="2700000" scaled="1"/>
            </a:gradFill>
            <a:ln w="57150">
              <a:solidFill>
                <a:srgbClr val="339933"/>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339933"/>
                </a:solidFill>
                <a:ea typeface="楷体" panose="02010609060101010101" pitchFamily="49" charset="-122"/>
                <a:cs typeface="Arial" panose="020B0604020202020204" pitchFamily="34" charset="0"/>
              </a:endParaRPr>
            </a:p>
          </p:txBody>
        </p:sp>
        <p:sp>
          <p:nvSpPr>
            <p:cNvPr id="45" name="Text Box 25"/>
            <p:cNvSpPr txBox="1">
              <a:spLocks noChangeArrowheads="1"/>
            </p:cNvSpPr>
            <p:nvPr/>
          </p:nvSpPr>
          <p:spPr bwMode="auto">
            <a:xfrm>
              <a:off x="3107" y="3161"/>
              <a:ext cx="206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en-US" altLang="zh-CN" b="1" dirty="0" smtClean="0">
                  <a:solidFill>
                    <a:srgbClr val="339933"/>
                  </a:solidFill>
                  <a:ea typeface="楷体" panose="02010609060101010101" pitchFamily="49" charset="-122"/>
                  <a:cs typeface="Arial" panose="020B0604020202020204" pitchFamily="34" charset="0"/>
                </a:rPr>
                <a:t> </a:t>
              </a:r>
              <a:r>
                <a:rPr kumimoji="1" lang="zh-CN" altLang="en-US" b="1" dirty="0" smtClean="0">
                  <a:solidFill>
                    <a:srgbClr val="339933"/>
                  </a:solidFill>
                  <a:ea typeface="楷体" panose="02010609060101010101" pitchFamily="49" charset="-122"/>
                  <a:cs typeface="Arial" panose="020B0604020202020204" pitchFamily="34" charset="0"/>
                </a:rPr>
                <a:t>空格串 </a:t>
              </a:r>
              <a:r>
                <a:rPr kumimoji="1" lang="en-US" altLang="zh-CN" b="1" dirty="0" smtClean="0">
                  <a:solidFill>
                    <a:srgbClr val="339933"/>
                  </a:solidFill>
                  <a:ea typeface="楷体" panose="02010609060101010101" pitchFamily="49" charset="-122"/>
                  <a:cs typeface="Arial" panose="020B0604020202020204" pitchFamily="34" charset="0"/>
                </a:rPr>
                <a:t>"    " </a:t>
              </a:r>
              <a:r>
                <a:rPr kumimoji="1" lang="zh-CN" altLang="en-US" b="1" dirty="0" smtClean="0">
                  <a:solidFill>
                    <a:srgbClr val="339933"/>
                  </a:solidFill>
                  <a:ea typeface="楷体" panose="02010609060101010101" pitchFamily="49" charset="-122"/>
                  <a:cs typeface="Arial" panose="020B0604020202020204" pitchFamily="34" charset="0"/>
                </a:rPr>
                <a:t>的长度是 </a:t>
              </a:r>
              <a:r>
                <a:rPr kumimoji="1" lang="en-US" altLang="zh-CN" b="1" dirty="0" smtClean="0">
                  <a:solidFill>
                    <a:srgbClr val="339933"/>
                  </a:solidFill>
                  <a:ea typeface="楷体" panose="02010609060101010101" pitchFamily="49" charset="-122"/>
                  <a:cs typeface="Arial" panose="020B0604020202020204" pitchFamily="34" charset="0"/>
                </a:rPr>
                <a:t>4</a:t>
              </a:r>
            </a:p>
          </p:txBody>
        </p:sp>
        <p:sp>
          <p:nvSpPr>
            <p:cNvPr id="46" name="Line 26"/>
            <p:cNvSpPr>
              <a:spLocks noChangeShapeType="1"/>
            </p:cNvSpPr>
            <p:nvPr/>
          </p:nvSpPr>
          <p:spPr bwMode="auto">
            <a:xfrm>
              <a:off x="3652" y="2749"/>
              <a:ext cx="316" cy="0"/>
            </a:xfrm>
            <a:prstGeom prst="line">
              <a:avLst/>
            </a:prstGeom>
            <a:noFill/>
            <a:ln w="57150">
              <a:solidFill>
                <a:srgbClr val="3399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nvGrpSpPr>
          <p:cNvPr id="47" name="Group 27"/>
          <p:cNvGrpSpPr>
            <a:grpSpLocks/>
          </p:cNvGrpSpPr>
          <p:nvPr/>
        </p:nvGrpSpPr>
        <p:grpSpPr bwMode="auto">
          <a:xfrm>
            <a:off x="5291144" y="3575050"/>
            <a:ext cx="3671887" cy="1225550"/>
            <a:chOff x="3334" y="2749"/>
            <a:chExt cx="2313" cy="772"/>
          </a:xfrm>
        </p:grpSpPr>
        <p:sp>
          <p:nvSpPr>
            <p:cNvPr id="48" name="AutoShape 28"/>
            <p:cNvSpPr>
              <a:spLocks noChangeArrowheads="1"/>
            </p:cNvSpPr>
            <p:nvPr/>
          </p:nvSpPr>
          <p:spPr bwMode="auto">
            <a:xfrm flipV="1">
              <a:off x="3334" y="3105"/>
              <a:ext cx="2313" cy="416"/>
            </a:xfrm>
            <a:prstGeom prst="wedgeRectCallout">
              <a:avLst>
                <a:gd name="adj1" fmla="val -4218"/>
                <a:gd name="adj2" fmla="val 95491"/>
              </a:avLst>
            </a:prstGeom>
            <a:gradFill rotWithShape="0">
              <a:gsLst>
                <a:gs pos="0">
                  <a:srgbClr val="FFCCFF"/>
                </a:gs>
                <a:gs pos="100000">
                  <a:srgbClr val="FFFFFF"/>
                </a:gs>
              </a:gsLst>
              <a:lin ang="18900000" scaled="1"/>
            </a:gradFill>
            <a:ln w="57150">
              <a:solidFill>
                <a:srgbClr val="FF33CC"/>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ea typeface="楷体" panose="02010609060101010101" pitchFamily="49" charset="-122"/>
                <a:cs typeface="Arial" panose="020B0604020202020204" pitchFamily="34" charset="0"/>
              </a:endParaRPr>
            </a:p>
          </p:txBody>
        </p:sp>
        <p:sp>
          <p:nvSpPr>
            <p:cNvPr id="49" name="Text Box 29"/>
            <p:cNvSpPr txBox="1">
              <a:spLocks noChangeArrowheads="1"/>
            </p:cNvSpPr>
            <p:nvPr/>
          </p:nvSpPr>
          <p:spPr bwMode="auto">
            <a:xfrm>
              <a:off x="3424" y="3161"/>
              <a:ext cx="2201"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r>
                <a:rPr kumimoji="1" lang="zh-CN" altLang="en-US" b="1" dirty="0" smtClean="0">
                  <a:solidFill>
                    <a:srgbClr val="FF33CC"/>
                  </a:solidFill>
                  <a:ea typeface="楷体" panose="02010609060101010101" pitchFamily="49" charset="-122"/>
                  <a:cs typeface="Arial" panose="020B0604020202020204" pitchFamily="34" charset="0"/>
                </a:rPr>
                <a:t>空格串 </a:t>
              </a:r>
              <a:r>
                <a:rPr kumimoji="1" lang="en-US" altLang="zh-CN" b="1" dirty="0" smtClean="0">
                  <a:solidFill>
                    <a:srgbClr val="FF33CC"/>
                  </a:solidFill>
                  <a:ea typeface="楷体" panose="02010609060101010101" pitchFamily="49" charset="-122"/>
                  <a:cs typeface="Arial" panose="020B0604020202020204" pitchFamily="34" charset="0"/>
                </a:rPr>
                <a:t>"        " </a:t>
              </a:r>
              <a:r>
                <a:rPr kumimoji="1" lang="zh-CN" altLang="en-US" b="1" dirty="0" smtClean="0">
                  <a:solidFill>
                    <a:srgbClr val="FF33CC"/>
                  </a:solidFill>
                  <a:ea typeface="楷体" panose="02010609060101010101" pitchFamily="49" charset="-122"/>
                  <a:cs typeface="Arial" panose="020B0604020202020204" pitchFamily="34" charset="0"/>
                </a:rPr>
                <a:t>的长度是 </a:t>
              </a:r>
              <a:r>
                <a:rPr kumimoji="1" lang="en-US" altLang="zh-CN" b="1" dirty="0" smtClean="0">
                  <a:solidFill>
                    <a:srgbClr val="FF33CC"/>
                  </a:solidFill>
                  <a:ea typeface="楷体" panose="02010609060101010101" pitchFamily="49" charset="-122"/>
                  <a:cs typeface="Arial" panose="020B0604020202020204" pitchFamily="34" charset="0"/>
                </a:rPr>
                <a:t>8</a:t>
              </a:r>
            </a:p>
          </p:txBody>
        </p:sp>
        <p:sp>
          <p:nvSpPr>
            <p:cNvPr id="50" name="Line 30"/>
            <p:cNvSpPr>
              <a:spLocks noChangeShapeType="1"/>
            </p:cNvSpPr>
            <p:nvPr/>
          </p:nvSpPr>
          <p:spPr bwMode="auto">
            <a:xfrm>
              <a:off x="5102" y="2749"/>
              <a:ext cx="453" cy="0"/>
            </a:xfrm>
            <a:prstGeom prst="line">
              <a:avLst/>
            </a:prstGeom>
            <a:noFill/>
            <a:ln w="57150">
              <a:solidFill>
                <a:srgbClr val="FF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grpSp>
      <p:sp>
        <p:nvSpPr>
          <p:cNvPr id="57" name="Text Box 7"/>
          <p:cNvSpPr txBox="1">
            <a:spLocks noChangeArrowheads="1"/>
          </p:cNvSpPr>
          <p:nvPr/>
        </p:nvSpPr>
        <p:spPr bwMode="auto">
          <a:xfrm>
            <a:off x="179388" y="3111500"/>
            <a:ext cx="87852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en-US" altLang="zh-CN" dirty="0" smtClean="0">
                <a:solidFill>
                  <a:srgbClr val="FF9900"/>
                </a:solidFill>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2</a:t>
            </a:r>
            <a:r>
              <a:rPr kumimoji="1" lang="zh-CN" altLang="en-US" b="1" dirty="0" smtClean="0">
                <a:ea typeface="仿宋" panose="02010609060101010101" pitchFamily="49" charset="-122"/>
                <a:cs typeface="Arial" panose="020B0604020202020204" pitchFamily="34" charset="0"/>
              </a:rPr>
              <a:t>）字</a:t>
            </a:r>
            <a:r>
              <a:rPr kumimoji="1" lang="zh-CN" altLang="en-US" b="1" dirty="0">
                <a:ea typeface="仿宋" panose="02010609060101010101" pitchFamily="49" charset="-122"/>
                <a:cs typeface="Arial" panose="020B0604020202020204" pitchFamily="34" charset="0"/>
              </a:rPr>
              <a:t>串、主串和</a:t>
            </a:r>
            <a:r>
              <a:rPr kumimoji="1" lang="zh-CN" altLang="en-US" b="1" dirty="0" smtClean="0">
                <a:ea typeface="仿宋" panose="02010609060101010101" pitchFamily="49" charset="-122"/>
                <a:cs typeface="Arial" panose="020B0604020202020204" pitchFamily="34" charset="0"/>
              </a:rPr>
              <a:t>位置</a:t>
            </a:r>
            <a:endParaRPr kumimoji="1" lang="en-US" altLang="zh-CN" b="1" dirty="0" smtClean="0">
              <a:ea typeface="仿宋" panose="02010609060101010101" pitchFamily="49" charset="-122"/>
              <a:cs typeface="Arial" panose="020B0604020202020204" pitchFamily="34" charset="0"/>
            </a:endParaRPr>
          </a:p>
        </p:txBody>
      </p:sp>
      <p:sp>
        <p:nvSpPr>
          <p:cNvPr id="58" name="Text Box 7"/>
          <p:cNvSpPr txBox="1">
            <a:spLocks noChangeArrowheads="1"/>
          </p:cNvSpPr>
          <p:nvPr/>
        </p:nvSpPr>
        <p:spPr bwMode="auto">
          <a:xfrm>
            <a:off x="179388" y="3517900"/>
            <a:ext cx="87852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lnSpc>
                <a:spcPct val="140000"/>
              </a:lnSpc>
              <a:defRPr/>
            </a:pPr>
            <a:r>
              <a:rPr kumimoji="1" lang="zh-CN" altLang="en-US" dirty="0">
                <a:solidFill>
                  <a:srgbClr val="FF9900"/>
                </a:solidFill>
                <a:ea typeface="仿宋" panose="02010609060101010101" pitchFamily="49" charset="-122"/>
                <a:cs typeface="Arial" panose="020B0604020202020204" pitchFamily="34" charset="0"/>
              </a:rPr>
              <a:t> </a:t>
            </a: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dirty="0" smtClean="0">
                <a:solidFill>
                  <a:srgbClr val="339933"/>
                </a:solidFill>
                <a:ea typeface="仿宋" panose="02010609060101010101" pitchFamily="49" charset="-122"/>
                <a:cs typeface="Arial" panose="020B0604020202020204" pitchFamily="34" charset="0"/>
              </a:rPr>
              <a:t>●</a:t>
            </a:r>
            <a:r>
              <a:rPr kumimoji="1" lang="zh-CN" altLang="en-US" dirty="0" smtClean="0">
                <a:solidFill>
                  <a:srgbClr val="FF9900"/>
                </a:solidFill>
                <a:ea typeface="仿宋" panose="02010609060101010101" pitchFamily="49" charset="-122"/>
                <a:cs typeface="Arial" panose="020B0604020202020204" pitchFamily="34" charset="0"/>
              </a:rPr>
              <a:t> </a:t>
            </a:r>
            <a:r>
              <a:rPr kumimoji="1" lang="zh-CN" altLang="en-US" b="1" dirty="0">
                <a:ea typeface="仿宋" panose="02010609060101010101" pitchFamily="49" charset="-122"/>
                <a:cs typeface="Arial" panose="020B0604020202020204" pitchFamily="34" charset="0"/>
              </a:rPr>
              <a:t>串中任意连续的字符组成的子序列称为该串的</a:t>
            </a:r>
            <a:r>
              <a:rPr kumimoji="1" lang="zh-CN" altLang="en-US" b="1" dirty="0">
                <a:solidFill>
                  <a:srgbClr val="FF0000"/>
                </a:solidFill>
                <a:ea typeface="仿宋" panose="02010609060101010101" pitchFamily="49" charset="-122"/>
                <a:cs typeface="Arial" panose="020B0604020202020204" pitchFamily="34" charset="0"/>
              </a:rPr>
              <a:t>子串</a:t>
            </a:r>
            <a:r>
              <a:rPr kumimoji="1" lang="zh-CN" altLang="en-US" b="1" dirty="0">
                <a:ea typeface="仿宋" panose="02010609060101010101" pitchFamily="49" charset="-122"/>
                <a:cs typeface="Arial" panose="020B0604020202020204" pitchFamily="34" charset="0"/>
              </a:rPr>
              <a:t>。</a:t>
            </a:r>
          </a:p>
          <a:p>
            <a:pPr eaLnBrk="1" hangingPunct="1">
              <a:lnSpc>
                <a:spcPct val="140000"/>
              </a:lnSpc>
              <a:defRPr/>
            </a:pPr>
            <a:r>
              <a:rPr kumimoji="1" lang="zh-CN" altLang="en-US" dirty="0">
                <a:solidFill>
                  <a:srgbClr val="FF9900"/>
                </a:solidFill>
                <a:ea typeface="仿宋" panose="02010609060101010101" pitchFamily="49" charset="-122"/>
                <a:cs typeface="Arial" panose="020B0604020202020204" pitchFamily="34" charset="0"/>
              </a:rPr>
              <a:t>        </a:t>
            </a:r>
            <a:r>
              <a:rPr kumimoji="1" lang="zh-CN" altLang="en-US" dirty="0">
                <a:solidFill>
                  <a:srgbClr val="339933"/>
                </a:solidFill>
                <a:ea typeface="仿宋" panose="02010609060101010101" pitchFamily="49" charset="-122"/>
                <a:cs typeface="Arial" panose="020B0604020202020204" pitchFamily="34" charset="0"/>
              </a:rPr>
              <a:t>●</a:t>
            </a:r>
            <a:r>
              <a:rPr kumimoji="1" lang="zh-CN" altLang="en-US" dirty="0">
                <a:solidFill>
                  <a:srgbClr val="FF9900"/>
                </a:solidFill>
                <a:ea typeface="仿宋" panose="02010609060101010101" pitchFamily="49" charset="-122"/>
                <a:cs typeface="Arial" panose="020B0604020202020204" pitchFamily="34" charset="0"/>
              </a:rPr>
              <a:t> </a:t>
            </a:r>
            <a:r>
              <a:rPr kumimoji="1" lang="zh-CN" altLang="en-US" b="1" dirty="0">
                <a:ea typeface="仿宋" panose="02010609060101010101" pitchFamily="49" charset="-122"/>
                <a:cs typeface="Arial" panose="020B0604020202020204" pitchFamily="34" charset="0"/>
              </a:rPr>
              <a:t>包含子串的串称为</a:t>
            </a:r>
            <a:r>
              <a:rPr kumimoji="1" lang="zh-CN" altLang="en-US" b="1" dirty="0">
                <a:solidFill>
                  <a:srgbClr val="FF0000"/>
                </a:solidFill>
                <a:ea typeface="仿宋" panose="02010609060101010101" pitchFamily="49" charset="-122"/>
                <a:cs typeface="Arial" panose="020B0604020202020204" pitchFamily="34" charset="0"/>
              </a:rPr>
              <a:t>主串</a:t>
            </a:r>
            <a:r>
              <a:rPr kumimoji="1" lang="zh-CN" altLang="en-US" b="1" dirty="0">
                <a:ea typeface="仿宋" panose="02010609060101010101" pitchFamily="49" charset="-122"/>
                <a:cs typeface="Arial" panose="020B0604020202020204" pitchFamily="34" charset="0"/>
              </a:rPr>
              <a:t>。</a:t>
            </a:r>
          </a:p>
          <a:p>
            <a:pPr eaLnBrk="1" hangingPunct="1">
              <a:lnSpc>
                <a:spcPct val="140000"/>
              </a:lnSpc>
              <a:defRPr/>
            </a:pPr>
            <a:r>
              <a:rPr kumimoji="1" lang="zh-CN" altLang="en-US" dirty="0">
                <a:solidFill>
                  <a:srgbClr val="FF9900"/>
                </a:solidFill>
                <a:ea typeface="仿宋" panose="02010609060101010101" pitchFamily="49" charset="-122"/>
                <a:cs typeface="Arial" panose="020B0604020202020204" pitchFamily="34" charset="0"/>
              </a:rPr>
              <a:t>        </a:t>
            </a:r>
            <a:r>
              <a:rPr kumimoji="1" lang="zh-CN" altLang="en-US" dirty="0">
                <a:solidFill>
                  <a:srgbClr val="339933"/>
                </a:solidFill>
                <a:ea typeface="仿宋" panose="02010609060101010101" pitchFamily="49" charset="-122"/>
                <a:cs typeface="Arial" panose="020B0604020202020204" pitchFamily="34" charset="0"/>
              </a:rPr>
              <a:t>●</a:t>
            </a:r>
            <a:r>
              <a:rPr kumimoji="1" lang="zh-CN" altLang="en-US" dirty="0">
                <a:solidFill>
                  <a:srgbClr val="FF9900"/>
                </a:solidFill>
                <a:ea typeface="仿宋" panose="02010609060101010101" pitchFamily="49" charset="-122"/>
                <a:cs typeface="Arial" panose="020B0604020202020204" pitchFamily="34" charset="0"/>
              </a:rPr>
              <a:t> </a:t>
            </a:r>
            <a:r>
              <a:rPr kumimoji="1" lang="zh-CN" altLang="en-US" b="1" dirty="0">
                <a:ea typeface="仿宋" panose="02010609060101010101" pitchFamily="49" charset="-122"/>
                <a:cs typeface="Arial" panose="020B0604020202020204" pitchFamily="34" charset="0"/>
              </a:rPr>
              <a:t>字符在序列中的序号称为该字符在串中的</a:t>
            </a:r>
            <a:r>
              <a:rPr kumimoji="1" lang="zh-CN" altLang="en-US" b="1" dirty="0">
                <a:solidFill>
                  <a:srgbClr val="FF0000"/>
                </a:solidFill>
                <a:ea typeface="仿宋" panose="02010609060101010101" pitchFamily="49" charset="-122"/>
                <a:cs typeface="Arial" panose="020B0604020202020204" pitchFamily="34" charset="0"/>
              </a:rPr>
              <a:t>位置</a:t>
            </a:r>
            <a:r>
              <a:rPr kumimoji="1" lang="zh-CN" altLang="en-US" b="1" dirty="0">
                <a:ea typeface="仿宋" panose="02010609060101010101" pitchFamily="49" charset="-122"/>
                <a:cs typeface="Arial" panose="020B0604020202020204" pitchFamily="34" charset="0"/>
              </a:rPr>
              <a:t>，子串在主串中的位置则以子串的第一个字符在主串中的位置来表示。</a:t>
            </a:r>
            <a:endParaRPr kumimoji="1" lang="zh-CN" altLang="en-US" b="1" dirty="0" smtClean="0">
              <a:ea typeface="仿宋" panose="02010609060101010101" pitchFamily="49" charset="-122"/>
              <a:cs typeface="Arial" panose="020B0604020202020204" pitchFamily="34" charset="0"/>
            </a:endParaRPr>
          </a:p>
        </p:txBody>
      </p:sp>
      <p:sp>
        <p:nvSpPr>
          <p:cNvPr id="59" name="Text Box 3"/>
          <p:cNvSpPr txBox="1">
            <a:spLocks noChangeArrowheads="1"/>
          </p:cNvSpPr>
          <p:nvPr/>
        </p:nvSpPr>
        <p:spPr bwMode="auto">
          <a:xfrm>
            <a:off x="179388" y="5253038"/>
            <a:ext cx="8785225" cy="52387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FF3300"/>
                </a:solidFill>
                <a:ea typeface="幼圆" panose="02010509060101010101" pitchFamily="49" charset="-122"/>
                <a:cs typeface="Arial" panose="020B0604020202020204" pitchFamily="34" charset="0"/>
              </a:rPr>
              <a:t>        </a:t>
            </a:r>
            <a:r>
              <a:rPr kumimoji="1" lang="zh-CN" altLang="en-US" b="1" dirty="0" smtClean="0">
                <a:solidFill>
                  <a:srgbClr val="FF0000"/>
                </a:solidFill>
                <a:ea typeface="黑体" panose="02010609060101010101" pitchFamily="49" charset="-122"/>
                <a:cs typeface="Arial" panose="020B0604020202020204" pitchFamily="34" charset="0"/>
              </a:rPr>
              <a:t>例如：</a:t>
            </a:r>
            <a:r>
              <a:rPr kumimoji="1" lang="zh-CN" altLang="en-US" b="1" dirty="0" smtClean="0">
                <a:ea typeface="仿宋" panose="02010609060101010101" pitchFamily="49" charset="-122"/>
                <a:cs typeface="Arial" panose="020B0604020202020204" pitchFamily="34" charset="0"/>
              </a:rPr>
              <a:t>有四个串：</a:t>
            </a:r>
            <a:r>
              <a:rPr kumimoji="1" lang="en-US" altLang="zh-CN" b="1" dirty="0" smtClean="0">
                <a:ea typeface="仿宋" panose="02010609060101010101" pitchFamily="49" charset="-122"/>
                <a:cs typeface="Arial" panose="020B0604020202020204" pitchFamily="34" charset="0"/>
              </a:rPr>
              <a:t>A="china"</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B="chi"</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C="</a:t>
            </a:r>
            <a:r>
              <a:rPr kumimoji="1" lang="en-US" altLang="zh-CN" b="1" dirty="0" err="1" smtClean="0">
                <a:ea typeface="仿宋" panose="02010609060101010101" pitchFamily="49" charset="-122"/>
                <a:cs typeface="Arial" panose="020B0604020202020204" pitchFamily="34" charset="0"/>
              </a:rPr>
              <a:t>na</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D="chi </a:t>
            </a:r>
            <a:r>
              <a:rPr kumimoji="1" lang="en-US" altLang="zh-CN" b="1" dirty="0" err="1" smtClean="0">
                <a:ea typeface="仿宋" panose="02010609060101010101" pitchFamily="49" charset="-122"/>
                <a:cs typeface="Arial" panose="020B0604020202020204" pitchFamily="34" charset="0"/>
              </a:rPr>
              <a:t>na</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p>
        </p:txBody>
      </p:sp>
      <p:grpSp>
        <p:nvGrpSpPr>
          <p:cNvPr id="60" name="Group 31"/>
          <p:cNvGrpSpPr>
            <a:grpSpLocks/>
          </p:cNvGrpSpPr>
          <p:nvPr/>
        </p:nvGrpSpPr>
        <p:grpSpPr bwMode="auto">
          <a:xfrm>
            <a:off x="250825" y="6035675"/>
            <a:ext cx="8642350" cy="720725"/>
            <a:chOff x="158" y="3384"/>
            <a:chExt cx="5444" cy="454"/>
          </a:xfrm>
        </p:grpSpPr>
        <p:sp>
          <p:nvSpPr>
            <p:cNvPr id="61" name="AutoShape 32"/>
            <p:cNvSpPr>
              <a:spLocks noChangeArrowheads="1"/>
            </p:cNvSpPr>
            <p:nvPr/>
          </p:nvSpPr>
          <p:spPr bwMode="auto">
            <a:xfrm flipH="1" flipV="1">
              <a:off x="158" y="3384"/>
              <a:ext cx="5444" cy="454"/>
            </a:xfrm>
            <a:prstGeom prst="wedgeRectCallout">
              <a:avLst>
                <a:gd name="adj1" fmla="val -5769"/>
                <a:gd name="adj2" fmla="val 98898"/>
              </a:avLst>
            </a:prstGeom>
            <a:gradFill rotWithShape="0">
              <a:gsLst>
                <a:gs pos="0">
                  <a:srgbClr val="FFFFFF"/>
                </a:gs>
                <a:gs pos="100000">
                  <a:srgbClr val="FFFFCC"/>
                </a:gs>
              </a:gsLst>
              <a:lin ang="2700000" scaled="1"/>
            </a:gradFill>
            <a:ln w="57150">
              <a:solidFill>
                <a:srgbClr val="CC6600"/>
              </a:solidFill>
              <a:miter lim="800000"/>
              <a:headEnd/>
              <a:tailEnd/>
            </a:ln>
            <a:effectLst/>
          </p:spPr>
          <p:txBody>
            <a:bodyPr rot="10800000" lIns="0" r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ea typeface="楷体" panose="02010609060101010101" pitchFamily="49" charset="-122"/>
                <a:cs typeface="Arial" panose="020B0604020202020204" pitchFamily="34" charset="0"/>
              </a:endParaRPr>
            </a:p>
          </p:txBody>
        </p:sp>
        <p:sp>
          <p:nvSpPr>
            <p:cNvPr id="62" name="Text Box 33"/>
            <p:cNvSpPr txBox="1">
              <a:spLocks noChangeArrowheads="1"/>
            </p:cNvSpPr>
            <p:nvPr/>
          </p:nvSpPr>
          <p:spPr bwMode="auto">
            <a:xfrm>
              <a:off x="273" y="3469"/>
              <a:ext cx="5214" cy="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lnSpc>
                  <a:spcPct val="130000"/>
                </a:lnSpc>
                <a:defRPr/>
              </a:pPr>
              <a:r>
                <a:rPr kumimoji="1" lang="en-US" altLang="zh-CN" b="1" smtClean="0">
                  <a:solidFill>
                    <a:srgbClr val="CC6600"/>
                  </a:solidFill>
                  <a:ea typeface="楷体" panose="02010609060101010101" pitchFamily="49" charset="-122"/>
                  <a:cs typeface="Arial" panose="020B0604020202020204" pitchFamily="34" charset="0"/>
                </a:rPr>
                <a:t>B </a:t>
              </a:r>
              <a:r>
                <a:rPr kumimoji="1" lang="zh-CN" altLang="en-US" b="1" smtClean="0">
                  <a:solidFill>
                    <a:srgbClr val="CC6600"/>
                  </a:solidFill>
                  <a:ea typeface="楷体" panose="02010609060101010101" pitchFamily="49" charset="-122"/>
                  <a:cs typeface="Arial" panose="020B0604020202020204" pitchFamily="34" charset="0"/>
                </a:rPr>
                <a:t>在 </a:t>
              </a:r>
              <a:r>
                <a:rPr kumimoji="1" lang="en-US" altLang="zh-CN" b="1" smtClean="0">
                  <a:solidFill>
                    <a:srgbClr val="CC6600"/>
                  </a:solidFill>
                  <a:ea typeface="楷体" panose="02010609060101010101" pitchFamily="49" charset="-122"/>
                  <a:cs typeface="Arial" panose="020B0604020202020204" pitchFamily="34" charset="0"/>
                </a:rPr>
                <a:t>A </a:t>
              </a:r>
              <a:r>
                <a:rPr kumimoji="1" lang="zh-CN" altLang="en-US" b="1" smtClean="0">
                  <a:solidFill>
                    <a:srgbClr val="CC6600"/>
                  </a:solidFill>
                  <a:ea typeface="楷体" panose="02010609060101010101" pitchFamily="49" charset="-122"/>
                  <a:cs typeface="Arial" panose="020B0604020202020204" pitchFamily="34" charset="0"/>
                </a:rPr>
                <a:t>和 </a:t>
              </a:r>
              <a:r>
                <a:rPr kumimoji="1" lang="en-US" altLang="zh-CN" b="1" smtClean="0">
                  <a:solidFill>
                    <a:srgbClr val="CC6600"/>
                  </a:solidFill>
                  <a:ea typeface="楷体" panose="02010609060101010101" pitchFamily="49" charset="-122"/>
                  <a:cs typeface="Arial" panose="020B0604020202020204" pitchFamily="34" charset="0"/>
                </a:rPr>
                <a:t>D </a:t>
              </a:r>
              <a:r>
                <a:rPr kumimoji="1" lang="zh-CN" altLang="en-US" b="1" smtClean="0">
                  <a:solidFill>
                    <a:srgbClr val="CC6600"/>
                  </a:solidFill>
                  <a:ea typeface="楷体" panose="02010609060101010101" pitchFamily="49" charset="-122"/>
                  <a:cs typeface="Arial" panose="020B0604020202020204" pitchFamily="34" charset="0"/>
                </a:rPr>
                <a:t>中的位置都是 </a:t>
              </a:r>
              <a:r>
                <a:rPr kumimoji="1" lang="en-US" altLang="zh-CN" b="1" smtClean="0">
                  <a:solidFill>
                    <a:srgbClr val="CC6600"/>
                  </a:solidFill>
                  <a:ea typeface="楷体" panose="02010609060101010101" pitchFamily="49" charset="-122"/>
                  <a:cs typeface="Arial" panose="020B0604020202020204" pitchFamily="34" charset="0"/>
                </a:rPr>
                <a:t>1</a:t>
              </a:r>
              <a:r>
                <a:rPr kumimoji="1" lang="zh-CN" altLang="en-US" b="1" smtClean="0">
                  <a:solidFill>
                    <a:srgbClr val="CC6600"/>
                  </a:solidFill>
                  <a:ea typeface="楷体" panose="02010609060101010101" pitchFamily="49" charset="-122"/>
                  <a:cs typeface="Arial" panose="020B0604020202020204" pitchFamily="34" charset="0"/>
                </a:rPr>
                <a:t>，</a:t>
              </a:r>
              <a:r>
                <a:rPr kumimoji="1" lang="en-US" altLang="zh-CN" b="1" smtClean="0">
                  <a:solidFill>
                    <a:srgbClr val="CC6600"/>
                  </a:solidFill>
                  <a:ea typeface="楷体" panose="02010609060101010101" pitchFamily="49" charset="-122"/>
                  <a:cs typeface="Arial" panose="020B0604020202020204" pitchFamily="34" charset="0"/>
                </a:rPr>
                <a:t>C </a:t>
              </a:r>
              <a:r>
                <a:rPr kumimoji="1" lang="zh-CN" altLang="en-US" b="1" smtClean="0">
                  <a:solidFill>
                    <a:srgbClr val="CC6600"/>
                  </a:solidFill>
                  <a:ea typeface="楷体" panose="02010609060101010101" pitchFamily="49" charset="-122"/>
                  <a:cs typeface="Arial" panose="020B0604020202020204" pitchFamily="34" charset="0"/>
                </a:rPr>
                <a:t>在 </a:t>
              </a:r>
              <a:r>
                <a:rPr kumimoji="1" lang="en-US" altLang="zh-CN" b="1" smtClean="0">
                  <a:solidFill>
                    <a:srgbClr val="CC6600"/>
                  </a:solidFill>
                  <a:ea typeface="楷体" panose="02010609060101010101" pitchFamily="49" charset="-122"/>
                  <a:cs typeface="Arial" panose="020B0604020202020204" pitchFamily="34" charset="0"/>
                </a:rPr>
                <a:t>A </a:t>
              </a:r>
              <a:r>
                <a:rPr kumimoji="1" lang="zh-CN" altLang="en-US" b="1" smtClean="0">
                  <a:solidFill>
                    <a:srgbClr val="CC6600"/>
                  </a:solidFill>
                  <a:ea typeface="楷体" panose="02010609060101010101" pitchFamily="49" charset="-122"/>
                  <a:cs typeface="Arial" panose="020B0604020202020204" pitchFamily="34" charset="0"/>
                </a:rPr>
                <a:t>中的位置是 </a:t>
              </a:r>
              <a:r>
                <a:rPr kumimoji="1" lang="en-US" altLang="zh-CN" b="1" smtClean="0">
                  <a:solidFill>
                    <a:srgbClr val="CC6600"/>
                  </a:solidFill>
                  <a:ea typeface="楷体" panose="02010609060101010101" pitchFamily="49" charset="-122"/>
                  <a:cs typeface="Arial" panose="020B0604020202020204" pitchFamily="34" charset="0"/>
                </a:rPr>
                <a:t>4 </a:t>
              </a:r>
              <a:r>
                <a:rPr kumimoji="1" lang="zh-CN" altLang="en-US" b="1" smtClean="0">
                  <a:solidFill>
                    <a:srgbClr val="CC6600"/>
                  </a:solidFill>
                  <a:ea typeface="楷体" panose="02010609060101010101" pitchFamily="49" charset="-122"/>
                  <a:cs typeface="Arial" panose="020B0604020202020204" pitchFamily="34" charset="0"/>
                </a:rPr>
                <a:t>，在 </a:t>
              </a:r>
              <a:r>
                <a:rPr kumimoji="1" lang="en-US" altLang="zh-CN" b="1" smtClean="0">
                  <a:solidFill>
                    <a:srgbClr val="CC6600"/>
                  </a:solidFill>
                  <a:ea typeface="楷体" panose="02010609060101010101" pitchFamily="49" charset="-122"/>
                  <a:cs typeface="Arial" panose="020B0604020202020204" pitchFamily="34" charset="0"/>
                </a:rPr>
                <a:t>D </a:t>
              </a:r>
              <a:r>
                <a:rPr kumimoji="1" lang="zh-CN" altLang="en-US" b="1" smtClean="0">
                  <a:solidFill>
                    <a:srgbClr val="CC6600"/>
                  </a:solidFill>
                  <a:ea typeface="楷体" panose="02010609060101010101" pitchFamily="49" charset="-122"/>
                  <a:cs typeface="Arial" panose="020B0604020202020204" pitchFamily="34" charset="0"/>
                </a:rPr>
                <a:t>中的位置是 </a:t>
              </a:r>
              <a:r>
                <a:rPr kumimoji="1" lang="en-US" altLang="zh-CN" b="1" smtClean="0">
                  <a:solidFill>
                    <a:srgbClr val="CC6600"/>
                  </a:solidFill>
                  <a:ea typeface="楷体" panose="02010609060101010101" pitchFamily="49" charset="-122"/>
                  <a:cs typeface="Arial" panose="020B0604020202020204" pitchFamily="34" charset="0"/>
                </a:rPr>
                <a:t>5</a:t>
              </a:r>
            </a:p>
          </p:txBody>
        </p:sp>
      </p:grpSp>
      <p:grpSp>
        <p:nvGrpSpPr>
          <p:cNvPr id="63" name="Group 34"/>
          <p:cNvGrpSpPr>
            <a:grpSpLocks/>
          </p:cNvGrpSpPr>
          <p:nvPr/>
        </p:nvGrpSpPr>
        <p:grpSpPr bwMode="auto">
          <a:xfrm>
            <a:off x="827088" y="6035675"/>
            <a:ext cx="7416800" cy="720725"/>
            <a:chOff x="158" y="3384"/>
            <a:chExt cx="5444" cy="454"/>
          </a:xfrm>
        </p:grpSpPr>
        <p:sp>
          <p:nvSpPr>
            <p:cNvPr id="64" name="AutoShape 35"/>
            <p:cNvSpPr>
              <a:spLocks noChangeArrowheads="1"/>
            </p:cNvSpPr>
            <p:nvPr/>
          </p:nvSpPr>
          <p:spPr bwMode="auto">
            <a:xfrm flipH="1" flipV="1">
              <a:off x="158" y="3384"/>
              <a:ext cx="5444" cy="454"/>
            </a:xfrm>
            <a:prstGeom prst="wedgeRectCallout">
              <a:avLst>
                <a:gd name="adj1" fmla="val -5769"/>
                <a:gd name="adj2" fmla="val 98898"/>
              </a:avLst>
            </a:prstGeom>
            <a:gradFill rotWithShape="0">
              <a:gsLst>
                <a:gs pos="0">
                  <a:srgbClr val="FFFFFF"/>
                </a:gs>
                <a:gs pos="100000">
                  <a:srgbClr val="CCFFFF"/>
                </a:gs>
              </a:gsLst>
              <a:lin ang="2700000" scaled="1"/>
            </a:gradFill>
            <a:ln w="57150">
              <a:solidFill>
                <a:srgbClr val="3333FF"/>
              </a:solidFill>
              <a:miter lim="800000"/>
              <a:headEnd/>
              <a:tailEnd/>
            </a:ln>
            <a:effectLst/>
          </p:spPr>
          <p:txBody>
            <a:bodyPr rot="10800000" lIns="0" r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ea typeface="楷体" panose="02010609060101010101" pitchFamily="49" charset="-122"/>
                <a:cs typeface="Arial" panose="020B0604020202020204" pitchFamily="34" charset="0"/>
              </a:endParaRPr>
            </a:p>
          </p:txBody>
        </p:sp>
        <p:sp>
          <p:nvSpPr>
            <p:cNvPr id="65" name="Text Box 36"/>
            <p:cNvSpPr txBox="1">
              <a:spLocks noChangeArrowheads="1"/>
            </p:cNvSpPr>
            <p:nvPr/>
          </p:nvSpPr>
          <p:spPr bwMode="auto">
            <a:xfrm>
              <a:off x="273" y="3469"/>
              <a:ext cx="5212" cy="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lnSpc>
                  <a:spcPct val="130000"/>
                </a:lnSpc>
                <a:defRPr/>
              </a:pPr>
              <a:r>
                <a:rPr kumimoji="1" lang="en-US" altLang="zh-CN" b="1" dirty="0" smtClean="0">
                  <a:solidFill>
                    <a:srgbClr val="3333FF"/>
                  </a:solidFill>
                  <a:ea typeface="楷体" panose="02010609060101010101" pitchFamily="49" charset="-122"/>
                  <a:cs typeface="Arial" panose="020B0604020202020204" pitchFamily="34" charset="0"/>
                </a:rPr>
                <a:t>A </a:t>
              </a:r>
              <a:r>
                <a:rPr kumimoji="1" lang="zh-CN" altLang="en-US" b="1" dirty="0" smtClean="0">
                  <a:solidFill>
                    <a:srgbClr val="3333FF"/>
                  </a:solidFill>
                  <a:ea typeface="楷体" panose="02010609060101010101" pitchFamily="49" charset="-122"/>
                  <a:cs typeface="Arial" panose="020B0604020202020204" pitchFamily="34" charset="0"/>
                </a:rPr>
                <a:t>的长度为 </a:t>
              </a:r>
              <a:r>
                <a:rPr kumimoji="1" lang="en-US" altLang="zh-CN" b="1" dirty="0" smtClean="0">
                  <a:solidFill>
                    <a:srgbClr val="3333FF"/>
                  </a:solidFill>
                  <a:ea typeface="楷体" panose="02010609060101010101" pitchFamily="49" charset="-122"/>
                  <a:cs typeface="Arial" panose="020B0604020202020204" pitchFamily="34" charset="0"/>
                </a:rPr>
                <a:t>5</a:t>
              </a:r>
              <a:r>
                <a:rPr kumimoji="1" lang="zh-CN" altLang="en-US" b="1" dirty="0" smtClean="0">
                  <a:solidFill>
                    <a:srgbClr val="3333FF"/>
                  </a:solidFill>
                  <a:ea typeface="楷体" panose="02010609060101010101" pitchFamily="49" charset="-122"/>
                  <a:cs typeface="Arial" panose="020B0604020202020204" pitchFamily="34" charset="0"/>
                </a:rPr>
                <a:t>， </a:t>
              </a:r>
              <a:r>
                <a:rPr kumimoji="1" lang="en-US" altLang="zh-CN" b="1" dirty="0" smtClean="0">
                  <a:solidFill>
                    <a:srgbClr val="3333FF"/>
                  </a:solidFill>
                  <a:ea typeface="楷体" panose="02010609060101010101" pitchFamily="49" charset="-122"/>
                  <a:cs typeface="Arial" panose="020B0604020202020204" pitchFamily="34" charset="0"/>
                </a:rPr>
                <a:t>B </a:t>
              </a:r>
              <a:r>
                <a:rPr kumimoji="1" lang="zh-CN" altLang="en-US" b="1" dirty="0" smtClean="0">
                  <a:solidFill>
                    <a:srgbClr val="3333FF"/>
                  </a:solidFill>
                  <a:ea typeface="楷体" panose="02010609060101010101" pitchFamily="49" charset="-122"/>
                  <a:cs typeface="Arial" panose="020B0604020202020204" pitchFamily="34" charset="0"/>
                </a:rPr>
                <a:t>的长度为 </a:t>
              </a:r>
              <a:r>
                <a:rPr kumimoji="1" lang="en-US" altLang="zh-CN" b="1" dirty="0" smtClean="0">
                  <a:solidFill>
                    <a:srgbClr val="3333FF"/>
                  </a:solidFill>
                  <a:ea typeface="楷体" panose="02010609060101010101" pitchFamily="49" charset="-122"/>
                  <a:cs typeface="Arial" panose="020B0604020202020204" pitchFamily="34" charset="0"/>
                </a:rPr>
                <a:t>3</a:t>
              </a:r>
              <a:r>
                <a:rPr kumimoji="1" lang="zh-CN" altLang="en-US" b="1" dirty="0" smtClean="0">
                  <a:solidFill>
                    <a:srgbClr val="3333FF"/>
                  </a:solidFill>
                  <a:ea typeface="楷体" panose="02010609060101010101" pitchFamily="49" charset="-122"/>
                  <a:cs typeface="Arial" panose="020B0604020202020204" pitchFamily="34" charset="0"/>
                </a:rPr>
                <a:t>， </a:t>
              </a:r>
              <a:r>
                <a:rPr kumimoji="1" lang="en-US" altLang="zh-CN" b="1" dirty="0" smtClean="0">
                  <a:solidFill>
                    <a:srgbClr val="3333FF"/>
                  </a:solidFill>
                  <a:ea typeface="楷体" panose="02010609060101010101" pitchFamily="49" charset="-122"/>
                  <a:cs typeface="Arial" panose="020B0604020202020204" pitchFamily="34" charset="0"/>
                </a:rPr>
                <a:t>C </a:t>
              </a:r>
              <a:r>
                <a:rPr kumimoji="1" lang="zh-CN" altLang="en-US" b="1" dirty="0" smtClean="0">
                  <a:solidFill>
                    <a:srgbClr val="3333FF"/>
                  </a:solidFill>
                  <a:ea typeface="楷体" panose="02010609060101010101" pitchFamily="49" charset="-122"/>
                  <a:cs typeface="Arial" panose="020B0604020202020204" pitchFamily="34" charset="0"/>
                </a:rPr>
                <a:t>的长度为 </a:t>
              </a:r>
              <a:r>
                <a:rPr kumimoji="1" lang="en-US" altLang="zh-CN" b="1" dirty="0" smtClean="0">
                  <a:solidFill>
                    <a:srgbClr val="3333FF"/>
                  </a:solidFill>
                  <a:ea typeface="楷体" panose="02010609060101010101" pitchFamily="49" charset="-122"/>
                  <a:cs typeface="Arial" panose="020B0604020202020204" pitchFamily="34" charset="0"/>
                </a:rPr>
                <a:t>2</a:t>
              </a:r>
              <a:r>
                <a:rPr kumimoji="1" lang="zh-CN" altLang="en-US" b="1" dirty="0" smtClean="0">
                  <a:solidFill>
                    <a:srgbClr val="3333FF"/>
                  </a:solidFill>
                  <a:ea typeface="楷体" panose="02010609060101010101" pitchFamily="49" charset="-122"/>
                  <a:cs typeface="Arial" panose="020B0604020202020204" pitchFamily="34" charset="0"/>
                </a:rPr>
                <a:t>， </a:t>
              </a:r>
              <a:r>
                <a:rPr kumimoji="1" lang="en-US" altLang="zh-CN" b="1" dirty="0" smtClean="0">
                  <a:solidFill>
                    <a:srgbClr val="3333FF"/>
                  </a:solidFill>
                  <a:ea typeface="楷体" panose="02010609060101010101" pitchFamily="49" charset="-122"/>
                  <a:cs typeface="Arial" panose="020B0604020202020204" pitchFamily="34" charset="0"/>
                </a:rPr>
                <a:t>D </a:t>
              </a:r>
              <a:r>
                <a:rPr kumimoji="1" lang="zh-CN" altLang="en-US" b="1" dirty="0" smtClean="0">
                  <a:solidFill>
                    <a:srgbClr val="3333FF"/>
                  </a:solidFill>
                  <a:ea typeface="楷体" panose="02010609060101010101" pitchFamily="49" charset="-122"/>
                  <a:cs typeface="Arial" panose="020B0604020202020204" pitchFamily="34" charset="0"/>
                </a:rPr>
                <a:t>的长度为 </a:t>
              </a:r>
              <a:r>
                <a:rPr kumimoji="1" lang="en-US" altLang="zh-CN" b="1" dirty="0" smtClean="0">
                  <a:solidFill>
                    <a:srgbClr val="3333FF"/>
                  </a:solidFill>
                  <a:ea typeface="楷体" panose="02010609060101010101" pitchFamily="49" charset="-122"/>
                  <a:cs typeface="Arial" panose="020B0604020202020204" pitchFamily="34" charset="0"/>
                </a:rPr>
                <a:t>6</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
                                            <p:txEl>
                                              <p:pRg st="0" end="0"/>
                                            </p:txEl>
                                          </p:spTgt>
                                        </p:tgtEl>
                                        <p:attrNameLst>
                                          <p:attrName>style.visibility</p:attrName>
                                        </p:attrNameLst>
                                      </p:cBhvr>
                                      <p:to>
                                        <p:strVal val="visible"/>
                                      </p:to>
                                    </p:set>
                                    <p:animEffect transition="in" filter="blinds(horizontal)">
                                      <p:cBhvr>
                                        <p:cTn id="12" dur="500"/>
                                        <p:tgtEl>
                                          <p:spTgt spid="3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
                                            <p:txEl>
                                              <p:pRg st="1" end="1"/>
                                            </p:txEl>
                                          </p:spTgt>
                                        </p:tgtEl>
                                        <p:attrNameLst>
                                          <p:attrName>style.visibility</p:attrName>
                                        </p:attrNameLst>
                                      </p:cBhvr>
                                      <p:to>
                                        <p:strVal val="visible"/>
                                      </p:to>
                                    </p:set>
                                    <p:animEffect transition="in" filter="blinds(horizontal)">
                                      <p:cBhvr>
                                        <p:cTn id="17" dur="500"/>
                                        <p:tgtEl>
                                          <p:spTgt spid="3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
                                            <p:txEl>
                                              <p:pRg st="2" end="2"/>
                                            </p:txEl>
                                          </p:spTgt>
                                        </p:tgtEl>
                                        <p:attrNameLst>
                                          <p:attrName>style.visibility</p:attrName>
                                        </p:attrNameLst>
                                      </p:cBhvr>
                                      <p:to>
                                        <p:strVal val="visible"/>
                                      </p:to>
                                    </p:set>
                                    <p:animEffect transition="in" filter="blinds(horizontal)">
                                      <p:cBhvr>
                                        <p:cTn id="22" dur="500"/>
                                        <p:tgtEl>
                                          <p:spTgt spid="3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dissolve">
                                      <p:cBhvr>
                                        <p:cTn id="32" dur="500"/>
                                        <p:tgtEl>
                                          <p:spTgt spid="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xit" presetSubtype="16" fill="hold" nodeType="clickEffect">
                                  <p:stCondLst>
                                    <p:cond delay="0"/>
                                  </p:stCondLst>
                                  <p:childTnLst>
                                    <p:animEffect transition="out" filter="box(in)">
                                      <p:cBhvr>
                                        <p:cTn id="36" dur="500"/>
                                        <p:tgtEl>
                                          <p:spTgt spid="35"/>
                                        </p:tgtEl>
                                      </p:cBhvr>
                                    </p:animEffect>
                                    <p:set>
                                      <p:cBhvr>
                                        <p:cTn id="37" dur="1" fill="hold">
                                          <p:stCondLst>
                                            <p:cond delay="499"/>
                                          </p:stCondLst>
                                        </p:cTn>
                                        <p:tgtEl>
                                          <p:spTgt spid="35"/>
                                        </p:tgtEl>
                                        <p:attrNameLst>
                                          <p:attrName>style.visibility</p:attrName>
                                        </p:attrNameLst>
                                      </p:cBhvr>
                                      <p:to>
                                        <p:strVal val="hidden"/>
                                      </p:to>
                                    </p:set>
                                  </p:childTnLst>
                                </p:cTn>
                              </p:par>
                            </p:childTnLst>
                          </p:cTn>
                        </p:par>
                        <p:par>
                          <p:cTn id="38" fill="hold" nodeType="afterGroup">
                            <p:stCondLst>
                              <p:cond delay="500"/>
                            </p:stCondLst>
                            <p:childTnLst>
                              <p:par>
                                <p:cTn id="39" presetID="9"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dissolve">
                                      <p:cBhvr>
                                        <p:cTn id="41" dur="500"/>
                                        <p:tgtEl>
                                          <p:spTgt spid="3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xit" presetSubtype="16" fill="hold" nodeType="clickEffect">
                                  <p:stCondLst>
                                    <p:cond delay="0"/>
                                  </p:stCondLst>
                                  <p:childTnLst>
                                    <p:animEffect transition="out" filter="box(in)">
                                      <p:cBhvr>
                                        <p:cTn id="45" dur="500"/>
                                        <p:tgtEl>
                                          <p:spTgt spid="39"/>
                                        </p:tgtEl>
                                      </p:cBhvr>
                                    </p:animEffect>
                                    <p:set>
                                      <p:cBhvr>
                                        <p:cTn id="46" dur="1" fill="hold">
                                          <p:stCondLst>
                                            <p:cond delay="499"/>
                                          </p:stCondLst>
                                        </p:cTn>
                                        <p:tgtEl>
                                          <p:spTgt spid="39"/>
                                        </p:tgtEl>
                                        <p:attrNameLst>
                                          <p:attrName>style.visibility</p:attrName>
                                        </p:attrNameLst>
                                      </p:cBhvr>
                                      <p:to>
                                        <p:strVal val="hidden"/>
                                      </p:to>
                                    </p:set>
                                  </p:childTnLst>
                                </p:cTn>
                              </p:par>
                            </p:childTnLst>
                          </p:cTn>
                        </p:par>
                        <p:par>
                          <p:cTn id="47" fill="hold" nodeType="afterGroup">
                            <p:stCondLst>
                              <p:cond delay="500"/>
                            </p:stCondLst>
                            <p:childTnLst>
                              <p:par>
                                <p:cTn id="48" presetID="9"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dissolve">
                                      <p:cBhvr>
                                        <p:cTn id="50" dur="500"/>
                                        <p:tgtEl>
                                          <p:spTgt spid="4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xit" presetSubtype="16" fill="hold" nodeType="clickEffect">
                                  <p:stCondLst>
                                    <p:cond delay="0"/>
                                  </p:stCondLst>
                                  <p:childTnLst>
                                    <p:animEffect transition="out" filter="box(in)">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childTnLst>
                          </p:cTn>
                        </p:par>
                        <p:par>
                          <p:cTn id="56" fill="hold" nodeType="afterGroup">
                            <p:stCondLst>
                              <p:cond delay="500"/>
                            </p:stCondLst>
                            <p:childTnLst>
                              <p:par>
                                <p:cTn id="57" presetID="9"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dissolve">
                                      <p:cBhvr>
                                        <p:cTn id="59" dur="500"/>
                                        <p:tgtEl>
                                          <p:spTgt spid="47"/>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4" presetClass="exit" presetSubtype="16" fill="hold" nodeType="clickEffect">
                                  <p:stCondLst>
                                    <p:cond delay="0"/>
                                  </p:stCondLst>
                                  <p:childTnLst>
                                    <p:animEffect transition="out" filter="box(in)">
                                      <p:cBhvr>
                                        <p:cTn id="63" dur="500"/>
                                        <p:tgtEl>
                                          <p:spTgt spid="47"/>
                                        </p:tgtEl>
                                      </p:cBhvr>
                                    </p:animEffect>
                                    <p:set>
                                      <p:cBhvr>
                                        <p:cTn id="64" dur="1" fill="hold">
                                          <p:stCondLst>
                                            <p:cond delay="499"/>
                                          </p:stCondLst>
                                        </p:cTn>
                                        <p:tgtEl>
                                          <p:spTgt spid="47"/>
                                        </p:tgtEl>
                                        <p:attrNameLst>
                                          <p:attrName>style.visibility</p:attrName>
                                        </p:attrNameLst>
                                      </p:cBhvr>
                                      <p:to>
                                        <p:strVal val="hidden"/>
                                      </p:to>
                                    </p:set>
                                  </p:childTnLst>
                                </p:cTn>
                              </p:par>
                              <p:par>
                                <p:cTn id="65" presetID="4" presetClass="exit" presetSubtype="16" fill="hold" grpId="1" nodeType="withEffect">
                                  <p:stCondLst>
                                    <p:cond delay="0"/>
                                  </p:stCondLst>
                                  <p:childTnLst>
                                    <p:animEffect transition="out" filter="box(in)">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childTnLst>
                          </p:cTn>
                        </p:par>
                        <p:par>
                          <p:cTn id="68" fill="hold" nodeType="afterGroup">
                            <p:stCondLst>
                              <p:cond delay="500"/>
                            </p:stCondLst>
                            <p:childTnLst>
                              <p:par>
                                <p:cTn id="69" presetID="3" presetClass="entr" presetSubtype="10" fill="hold" grpId="0" nodeType="afterEffect">
                                  <p:stCondLst>
                                    <p:cond delay="0"/>
                                  </p:stCondLst>
                                  <p:childTnLst>
                                    <p:set>
                                      <p:cBhvr>
                                        <p:cTn id="70" dur="1" fill="hold">
                                          <p:stCondLst>
                                            <p:cond delay="0"/>
                                          </p:stCondLst>
                                        </p:cTn>
                                        <p:tgtEl>
                                          <p:spTgt spid="57">
                                            <p:txEl>
                                              <p:pRg st="0" end="0"/>
                                            </p:txEl>
                                          </p:spTgt>
                                        </p:tgtEl>
                                        <p:attrNameLst>
                                          <p:attrName>style.visibility</p:attrName>
                                        </p:attrNameLst>
                                      </p:cBhvr>
                                      <p:to>
                                        <p:strVal val="visible"/>
                                      </p:to>
                                    </p:set>
                                    <p:animEffect transition="in" filter="blinds(horizontal)">
                                      <p:cBhvr>
                                        <p:cTn id="71" dur="500"/>
                                        <p:tgtEl>
                                          <p:spTgt spid="57">
                                            <p:txEl>
                                              <p:pRg st="0" end="0"/>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58">
                                            <p:txEl>
                                              <p:pRg st="0" end="0"/>
                                            </p:txEl>
                                          </p:spTgt>
                                        </p:tgtEl>
                                        <p:attrNameLst>
                                          <p:attrName>style.visibility</p:attrName>
                                        </p:attrNameLst>
                                      </p:cBhvr>
                                      <p:to>
                                        <p:strVal val="visible"/>
                                      </p:to>
                                    </p:set>
                                    <p:animEffect transition="in" filter="blinds(horizontal)">
                                      <p:cBhvr>
                                        <p:cTn id="76" dur="500"/>
                                        <p:tgtEl>
                                          <p:spTgt spid="58">
                                            <p:txEl>
                                              <p:pRg st="0" end="0"/>
                                            </p:txEl>
                                          </p:spTgt>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58">
                                            <p:txEl>
                                              <p:pRg st="1" end="1"/>
                                            </p:txEl>
                                          </p:spTgt>
                                        </p:tgtEl>
                                        <p:attrNameLst>
                                          <p:attrName>style.visibility</p:attrName>
                                        </p:attrNameLst>
                                      </p:cBhvr>
                                      <p:to>
                                        <p:strVal val="visible"/>
                                      </p:to>
                                    </p:set>
                                    <p:animEffect transition="in" filter="blinds(horizontal)">
                                      <p:cBhvr>
                                        <p:cTn id="81" dur="500"/>
                                        <p:tgtEl>
                                          <p:spTgt spid="58">
                                            <p:txEl>
                                              <p:pRg st="1" end="1"/>
                                            </p:txEl>
                                          </p:spTgt>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58">
                                            <p:txEl>
                                              <p:pRg st="2" end="2"/>
                                            </p:txEl>
                                          </p:spTgt>
                                        </p:tgtEl>
                                        <p:attrNameLst>
                                          <p:attrName>style.visibility</p:attrName>
                                        </p:attrNameLst>
                                      </p:cBhvr>
                                      <p:to>
                                        <p:strVal val="visible"/>
                                      </p:to>
                                    </p:set>
                                    <p:animEffect transition="in" filter="blinds(horizontal)">
                                      <p:cBhvr>
                                        <p:cTn id="86" dur="500"/>
                                        <p:tgtEl>
                                          <p:spTgt spid="58">
                                            <p:txEl>
                                              <p:pRg st="2" end="2"/>
                                            </p:txEl>
                                          </p:spTgt>
                                        </p:tgtEl>
                                      </p:cBhvr>
                                    </p:animEffect>
                                  </p:childTnLst>
                                </p:cTn>
                              </p:par>
                            </p:childTnLst>
                          </p:cTn>
                        </p:par>
                      </p:childTnLst>
                    </p:cTn>
                  </p:par>
                  <p:par>
                    <p:cTn id="87" fill="hold">
                      <p:stCondLst>
                        <p:cond delay="indefinite"/>
                      </p:stCondLst>
                      <p:childTnLst>
                        <p:par>
                          <p:cTn id="88" fill="hold" nodeType="afterGroup">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blinds(horizontal)">
                                      <p:cBhvr>
                                        <p:cTn id="91" dur="500"/>
                                        <p:tgtEl>
                                          <p:spTgt spid="59"/>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8" presetClass="entr" presetSubtype="9" fill="hold" nodeType="click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strips(upLeft)">
                                      <p:cBhvr>
                                        <p:cTn id="96" dur="500"/>
                                        <p:tgtEl>
                                          <p:spTgt spid="60"/>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18" presetClass="exit" presetSubtype="9" fill="hold" nodeType="clickEffect">
                                  <p:stCondLst>
                                    <p:cond delay="0"/>
                                  </p:stCondLst>
                                  <p:childTnLst>
                                    <p:animEffect transition="out" filter="strips(upLeft)">
                                      <p:cBhvr>
                                        <p:cTn id="100" dur="500"/>
                                        <p:tgtEl>
                                          <p:spTgt spid="60"/>
                                        </p:tgtEl>
                                      </p:cBhvr>
                                    </p:animEffect>
                                    <p:set>
                                      <p:cBhvr>
                                        <p:cTn id="101" dur="1" fill="hold">
                                          <p:stCondLst>
                                            <p:cond delay="499"/>
                                          </p:stCondLst>
                                        </p:cTn>
                                        <p:tgtEl>
                                          <p:spTgt spid="60"/>
                                        </p:tgtEl>
                                        <p:attrNameLst>
                                          <p:attrName>style.visibility</p:attrName>
                                        </p:attrNameLst>
                                      </p:cBhvr>
                                      <p:to>
                                        <p:strVal val="hidden"/>
                                      </p:to>
                                    </p:set>
                                  </p:childTnLst>
                                </p:cTn>
                              </p:par>
                            </p:childTnLst>
                          </p:cTn>
                        </p:par>
                        <p:par>
                          <p:cTn id="102" fill="hold" nodeType="afterGroup">
                            <p:stCondLst>
                              <p:cond delay="500"/>
                            </p:stCondLst>
                            <p:childTnLst>
                              <p:par>
                                <p:cTn id="103" presetID="18" presetClass="entr" presetSubtype="9" fill="hold" nodeType="afterEffect">
                                  <p:stCondLst>
                                    <p:cond delay="0"/>
                                  </p:stCondLst>
                                  <p:childTnLst>
                                    <p:set>
                                      <p:cBhvr>
                                        <p:cTn id="104" dur="1" fill="hold">
                                          <p:stCondLst>
                                            <p:cond delay="0"/>
                                          </p:stCondLst>
                                        </p:cTn>
                                        <p:tgtEl>
                                          <p:spTgt spid="63"/>
                                        </p:tgtEl>
                                        <p:attrNameLst>
                                          <p:attrName>style.visibility</p:attrName>
                                        </p:attrNameLst>
                                      </p:cBhvr>
                                      <p:to>
                                        <p:strVal val="visible"/>
                                      </p:to>
                                    </p:set>
                                    <p:animEffect transition="in" filter="strips(upLeft)">
                                      <p:cBhvr>
                                        <p:cTn id="105" dur="500"/>
                                        <p:tgtEl>
                                          <p:spTgt spid="63"/>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18" presetClass="exit" presetSubtype="9" fill="hold" nodeType="clickEffect">
                                  <p:stCondLst>
                                    <p:cond delay="0"/>
                                  </p:stCondLst>
                                  <p:childTnLst>
                                    <p:animEffect transition="out" filter="strips(upLeft)">
                                      <p:cBhvr>
                                        <p:cTn id="109" dur="500"/>
                                        <p:tgtEl>
                                          <p:spTgt spid="63"/>
                                        </p:tgtEl>
                                      </p:cBhvr>
                                    </p:animEffect>
                                    <p:set>
                                      <p:cBhvr>
                                        <p:cTn id="110" dur="1" fill="hold">
                                          <p:stCondLst>
                                            <p:cond delay="499"/>
                                          </p:stCondLst>
                                        </p:cTn>
                                        <p:tgtEl>
                                          <p:spTgt spid="63"/>
                                        </p:tgtEl>
                                        <p:attrNameLst>
                                          <p:attrName>style.visibility</p:attrName>
                                        </p:attrNameLst>
                                      </p:cBhvr>
                                      <p:to>
                                        <p:strVal val="hidden"/>
                                      </p:to>
                                    </p:set>
                                  </p:childTnLst>
                                </p:cTn>
                              </p:par>
                              <p:par>
                                <p:cTn id="111" presetID="4" presetClass="exit" presetSubtype="16" fill="hold" grpId="1" nodeType="withEffect">
                                  <p:stCondLst>
                                    <p:cond delay="0"/>
                                  </p:stCondLst>
                                  <p:childTnLst>
                                    <p:animEffect transition="out" filter="box(in)">
                                      <p:cBhvr>
                                        <p:cTn id="112" dur="500"/>
                                        <p:tgtEl>
                                          <p:spTgt spid="59"/>
                                        </p:tgtEl>
                                      </p:cBhvr>
                                    </p:animEffect>
                                    <p:set>
                                      <p:cBhvr>
                                        <p:cTn id="113"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P spid="29" grpId="1"/>
      <p:bldP spid="34" grpId="0" build="p" autoUpdateAnimBg="0"/>
      <p:bldP spid="57" grpId="0" build="p" autoUpdateAnimBg="0"/>
      <p:bldP spid="58" grpId="0" build="p" autoUpdateAnimBg="0"/>
      <p:bldP spid="59" grpId="0" autoUpdateAnimBg="0"/>
      <p:bldP spid="59"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4"/>
          <p:cNvGrpSpPr>
            <a:grpSpLocks/>
          </p:cNvGrpSpPr>
          <p:nvPr/>
        </p:nvGrpSpPr>
        <p:grpSpPr bwMode="auto">
          <a:xfrm>
            <a:off x="34925" y="92075"/>
            <a:ext cx="7632700" cy="1601788"/>
            <a:chOff x="34925" y="92075"/>
            <a:chExt cx="7632700" cy="1601788"/>
          </a:xfrm>
        </p:grpSpPr>
        <p:grpSp>
          <p:nvGrpSpPr>
            <p:cNvPr id="52233" name="组合 3"/>
            <p:cNvGrpSpPr>
              <a:grpSpLocks/>
            </p:cNvGrpSpPr>
            <p:nvPr/>
          </p:nvGrpSpPr>
          <p:grpSpPr bwMode="auto">
            <a:xfrm>
              <a:off x="34925" y="92075"/>
              <a:ext cx="7632700" cy="1601788"/>
              <a:chOff x="34925" y="92075"/>
              <a:chExt cx="7632700" cy="1601788"/>
            </a:xfrm>
          </p:grpSpPr>
          <p:grpSp>
            <p:nvGrpSpPr>
              <p:cNvPr id="52235" name="组合 2"/>
              <p:cNvGrpSpPr>
                <a:grpSpLocks/>
              </p:cNvGrpSpPr>
              <p:nvPr/>
            </p:nvGrpSpPr>
            <p:grpSpPr bwMode="auto">
              <a:xfrm>
                <a:off x="34925" y="92075"/>
                <a:ext cx="7632700" cy="1025525"/>
                <a:chOff x="34925" y="92075"/>
                <a:chExt cx="7632700" cy="1025525"/>
              </a:xfrm>
            </p:grpSpPr>
            <p:grpSp>
              <p:nvGrpSpPr>
                <p:cNvPr id="52239" name="组合 1"/>
                <p:cNvGrpSpPr>
                  <a:grpSpLocks/>
                </p:cNvGrpSpPr>
                <p:nvPr/>
              </p:nvGrpSpPr>
              <p:grpSpPr bwMode="auto">
                <a:xfrm>
                  <a:off x="34925" y="92075"/>
                  <a:ext cx="7632700" cy="461665"/>
                  <a:chOff x="34925" y="92075"/>
                  <a:chExt cx="7632700" cy="461665"/>
                </a:xfrm>
              </p:grpSpPr>
              <p:sp>
                <p:nvSpPr>
                  <p:cNvPr id="5224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4"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2240" name="Group 2"/>
                <p:cNvGrpSpPr>
                  <a:grpSpLocks/>
                </p:cNvGrpSpPr>
                <p:nvPr/>
              </p:nvGrpSpPr>
              <p:grpSpPr bwMode="auto">
                <a:xfrm>
                  <a:off x="107950" y="620713"/>
                  <a:ext cx="4633913" cy="496887"/>
                  <a:chOff x="68" y="391"/>
                  <a:chExt cx="2919" cy="313"/>
                </a:xfrm>
              </p:grpSpPr>
              <p:sp>
                <p:nvSpPr>
                  <p:cNvPr id="52241"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5224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2236" name="Group 5"/>
              <p:cNvGrpSpPr>
                <a:grpSpLocks/>
              </p:cNvGrpSpPr>
              <p:nvPr/>
            </p:nvGrpSpPr>
            <p:grpSpPr bwMode="auto">
              <a:xfrm>
                <a:off x="250825" y="1196975"/>
                <a:ext cx="4202642" cy="496888"/>
                <a:chOff x="113" y="441"/>
                <a:chExt cx="1440" cy="313"/>
              </a:xfrm>
            </p:grpSpPr>
            <p:sp>
              <p:nvSpPr>
                <p:cNvPr id="52237"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52238"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2234"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sp>
        <p:nvSpPr>
          <p:cNvPr id="22" name="Text Box 21"/>
          <p:cNvSpPr txBox="1">
            <a:spLocks noChangeArrowheads="1"/>
          </p:cNvSpPr>
          <p:nvPr/>
        </p:nvSpPr>
        <p:spPr bwMode="auto">
          <a:xfrm>
            <a:off x="323850" y="1844675"/>
            <a:ext cx="882015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SubString_HS(HString &amp;Sub,HString S,int pos,int len)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a:t>
            </a:r>
            <a:r>
              <a:rPr lang="en-US" altLang="zh-CN" sz="1600" b="1">
                <a:latin typeface="Courier New" panose="02070309020205020404" pitchFamily="49" charset="0"/>
                <a:ea typeface="仿宋" panose="02010609060101010101" pitchFamily="49" charset="-122"/>
                <a:cs typeface="Courier New" panose="02070309020205020404" pitchFamily="49" charset="0"/>
              </a:rPr>
              <a:t>Sub</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返回堆分配顺序串</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的第</a:t>
            </a:r>
            <a:r>
              <a:rPr lang="en-US" altLang="zh-CN" sz="1600" b="1">
                <a:latin typeface="Courier New" panose="02070309020205020404" pitchFamily="49" charset="0"/>
                <a:ea typeface="仿宋" panose="02010609060101010101" pitchFamily="49" charset="-122"/>
                <a:cs typeface="Courier New" panose="02070309020205020404" pitchFamily="49" charset="0"/>
              </a:rPr>
              <a:t>pos</a:t>
            </a:r>
            <a:r>
              <a:rPr lang="zh-CN" altLang="en-US" sz="1600" b="1">
                <a:latin typeface="Courier New" panose="02070309020205020404" pitchFamily="49" charset="0"/>
                <a:ea typeface="仿宋" panose="02010609060101010101" pitchFamily="49" charset="-122"/>
                <a:cs typeface="Courier New" panose="02070309020205020404" pitchFamily="49" charset="0"/>
              </a:rPr>
              <a:t>个字符起长度为</a:t>
            </a:r>
            <a:r>
              <a:rPr lang="en-US"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的子串</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若参数不合理，则给出错误信息；其中：</a:t>
            </a:r>
            <a:r>
              <a:rPr lang="en-US" altLang="zh-CN" sz="1600" b="1">
                <a:latin typeface="Courier New" panose="02070309020205020404" pitchFamily="49" charset="0"/>
                <a:ea typeface="仿宋" panose="02010609060101010101" pitchFamily="49" charset="-122"/>
                <a:cs typeface="Courier New" panose="02070309020205020404" pitchFamily="49" charset="0"/>
              </a:rPr>
              <a:t>1≤pos≤S</a:t>
            </a:r>
            <a:r>
              <a:rPr lang="zh-CN" altLang="en-US" sz="1600" b="1">
                <a:latin typeface="Courier New" panose="02070309020205020404" pitchFamily="49" charset="0"/>
                <a:ea typeface="仿宋" panose="02010609060101010101" pitchFamily="49" charset="-122"/>
                <a:cs typeface="Courier New" panose="02070309020205020404" pitchFamily="49" charset="0"/>
              </a:rPr>
              <a:t>长度，</a:t>
            </a:r>
            <a:r>
              <a:rPr lang="en-US" altLang="zh-CN" sz="1600" b="1">
                <a:latin typeface="Courier New" panose="02070309020205020404" pitchFamily="49" charset="0"/>
                <a:ea typeface="仿宋" panose="02010609060101010101" pitchFamily="49" charset="-122"/>
                <a:cs typeface="Courier New" panose="02070309020205020404" pitchFamily="49" charset="0"/>
              </a:rPr>
              <a:t>0≤len≤S</a:t>
            </a:r>
            <a:r>
              <a:rPr lang="zh-CN" altLang="en-US" sz="1600" b="1">
                <a:latin typeface="Courier New" panose="02070309020205020404" pitchFamily="49" charset="0"/>
                <a:ea typeface="仿宋" panose="02010609060101010101" pitchFamily="49" charset="-122"/>
                <a:cs typeface="Courier New" panose="02070309020205020404" pitchFamily="49" charset="0"/>
              </a:rPr>
              <a:t>长度</a:t>
            </a:r>
            <a:r>
              <a:rPr lang="en-US" altLang="zh-CN" sz="1600" b="1">
                <a:latin typeface="Courier New" panose="02070309020205020404" pitchFamily="49" charset="0"/>
                <a:ea typeface="仿宋" panose="02010609060101010101" pitchFamily="49" charset="-122"/>
                <a:cs typeface="Courier New" panose="02070309020205020404" pitchFamily="49" charset="0"/>
              </a:rPr>
              <a:t>–pos+1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if((pos&lt;1)||(pos&gt;S.length)||(len&lt;0)||(len&gt;(S.length-pos+1)))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Error("Position Error!");</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if(Sub.ch)  delete Sub.ch;		       //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a:t>
            </a:r>
            <a:r>
              <a:rPr lang="en-US" altLang="zh-CN" sz="1600" b="1">
                <a:latin typeface="Courier New" panose="02070309020205020404" pitchFamily="49" charset="0"/>
                <a:ea typeface="仿宋" panose="02010609060101010101" pitchFamily="49" charset="-122"/>
                <a:cs typeface="Courier New" panose="02070309020205020404" pitchFamily="49" charset="0"/>
              </a:rPr>
              <a:t>Sub</a:t>
            </a:r>
            <a:r>
              <a:rPr lang="zh-CN" altLang="en-US" sz="1600" b="1">
                <a:latin typeface="Courier New" panose="02070309020205020404" pitchFamily="49" charset="0"/>
                <a:ea typeface="仿宋" panose="02010609060101010101" pitchFamily="49" charset="-122"/>
                <a:cs typeface="Courier New" panose="02070309020205020404" pitchFamily="49" charset="0"/>
              </a:rPr>
              <a:t>的旧空间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if(!len) {	Sub.ch=NULL;  Sub.length=0; }        // </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则置空串</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a:latin typeface="Courier New" panose="02070309020205020404" pitchFamily="49" charset="0"/>
                <a:ea typeface="仿宋" panose="02010609060101010101" pitchFamily="49" charset="-122"/>
                <a:cs typeface="Courier New" panose="02070309020205020404" pitchFamily="49" charset="0"/>
              </a:rPr>
              <a:t>若</a:t>
            </a:r>
            <a:r>
              <a:rPr lang="en-US"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非</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则求子串</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Sub.ch=new char[len];</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if(!Sub.ch)  Error(" Overflow!");</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for(i=0;i&lt;len;i++) Sub.ch[i]=S.ch[pos+i-1];	// </a:t>
            </a:r>
            <a:r>
              <a:rPr lang="zh-CN" altLang="en-US" sz="1600" b="1">
                <a:latin typeface="Courier New" panose="02070309020205020404" pitchFamily="49" charset="0"/>
                <a:ea typeface="仿宋" panose="02010609060101010101" pitchFamily="49" charset="-122"/>
                <a:cs typeface="Courier New" panose="02070309020205020404" pitchFamily="49" charset="0"/>
              </a:rPr>
              <a:t>复制字符到</a:t>
            </a:r>
            <a:r>
              <a:rPr lang="en-US" altLang="zh-CN" sz="1600" b="1">
                <a:latin typeface="Courier New" panose="02070309020205020404" pitchFamily="49" charset="0"/>
                <a:ea typeface="仿宋" panose="02010609060101010101" pitchFamily="49" charset="-122"/>
                <a:cs typeface="Courier New" panose="02070309020205020404" pitchFamily="49" charset="0"/>
              </a:rPr>
              <a:t>Sub</a:t>
            </a:r>
            <a:r>
              <a:rPr lang="zh-CN" altLang="en-US" sz="1600" b="1">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Sub.length=len;</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SubString_HS</a:t>
            </a:r>
          </a:p>
        </p:txBody>
      </p:sp>
      <p:grpSp>
        <p:nvGrpSpPr>
          <p:cNvPr id="23" name="Group 4"/>
          <p:cNvGrpSpPr>
            <a:grpSpLocks/>
          </p:cNvGrpSpPr>
          <p:nvPr/>
        </p:nvGrpSpPr>
        <p:grpSpPr bwMode="auto">
          <a:xfrm>
            <a:off x="7659688" y="692150"/>
            <a:ext cx="1304925" cy="1008063"/>
            <a:chOff x="4825" y="1253"/>
            <a:chExt cx="822" cy="726"/>
          </a:xfrm>
        </p:grpSpPr>
        <p:sp>
          <p:nvSpPr>
            <p:cNvPr id="5222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223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223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4"/>
          <p:cNvGrpSpPr>
            <a:grpSpLocks/>
          </p:cNvGrpSpPr>
          <p:nvPr/>
        </p:nvGrpSpPr>
        <p:grpSpPr bwMode="auto">
          <a:xfrm>
            <a:off x="34925" y="92075"/>
            <a:ext cx="7632700" cy="1601788"/>
            <a:chOff x="34925" y="92075"/>
            <a:chExt cx="7632700" cy="1601788"/>
          </a:xfrm>
        </p:grpSpPr>
        <p:grpSp>
          <p:nvGrpSpPr>
            <p:cNvPr id="53257" name="组合 3"/>
            <p:cNvGrpSpPr>
              <a:grpSpLocks/>
            </p:cNvGrpSpPr>
            <p:nvPr/>
          </p:nvGrpSpPr>
          <p:grpSpPr bwMode="auto">
            <a:xfrm>
              <a:off x="34925" y="92075"/>
              <a:ext cx="7632700" cy="1601788"/>
              <a:chOff x="34925" y="92075"/>
              <a:chExt cx="7632700" cy="1601788"/>
            </a:xfrm>
          </p:grpSpPr>
          <p:grpSp>
            <p:nvGrpSpPr>
              <p:cNvPr id="53259" name="组合 2"/>
              <p:cNvGrpSpPr>
                <a:grpSpLocks/>
              </p:cNvGrpSpPr>
              <p:nvPr/>
            </p:nvGrpSpPr>
            <p:grpSpPr bwMode="auto">
              <a:xfrm>
                <a:off x="34925" y="92075"/>
                <a:ext cx="7632700" cy="1025525"/>
                <a:chOff x="34925" y="92075"/>
                <a:chExt cx="7632700" cy="1025525"/>
              </a:xfrm>
            </p:grpSpPr>
            <p:grpSp>
              <p:nvGrpSpPr>
                <p:cNvPr id="53263" name="组合 1"/>
                <p:cNvGrpSpPr>
                  <a:grpSpLocks/>
                </p:cNvGrpSpPr>
                <p:nvPr/>
              </p:nvGrpSpPr>
              <p:grpSpPr bwMode="auto">
                <a:xfrm>
                  <a:off x="34925" y="92075"/>
                  <a:ext cx="7632700" cy="461665"/>
                  <a:chOff x="34925" y="92075"/>
                  <a:chExt cx="7632700" cy="461665"/>
                </a:xfrm>
              </p:grpSpPr>
              <p:sp>
                <p:nvSpPr>
                  <p:cNvPr id="5326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6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3264" name="Group 2"/>
                <p:cNvGrpSpPr>
                  <a:grpSpLocks/>
                </p:cNvGrpSpPr>
                <p:nvPr/>
              </p:nvGrpSpPr>
              <p:grpSpPr bwMode="auto">
                <a:xfrm>
                  <a:off x="107950" y="620713"/>
                  <a:ext cx="4633913" cy="496887"/>
                  <a:chOff x="68" y="391"/>
                  <a:chExt cx="2919" cy="313"/>
                </a:xfrm>
              </p:grpSpPr>
              <p:sp>
                <p:nvSpPr>
                  <p:cNvPr id="5326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4.2.2  </a:t>
                    </a:r>
                    <a:r>
                      <a:rPr kumimoji="1" lang="zh-CN" altLang="en-US" sz="2200" b="1">
                        <a:solidFill>
                          <a:srgbClr val="3333FF"/>
                        </a:solidFill>
                        <a:latin typeface="Arial" panose="020B0604020202020204" pitchFamily="34" charset="0"/>
                        <a:ea typeface="黑体" panose="02010609060101010101" pitchFamily="49" charset="-122"/>
                      </a:rPr>
                      <a:t>堆分配存储表示</a:t>
                    </a:r>
                  </a:p>
                </p:txBody>
              </p:sp>
              <p:sp>
                <p:nvSpPr>
                  <p:cNvPr id="5326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3260" name="Group 5"/>
              <p:cNvGrpSpPr>
                <a:grpSpLocks/>
              </p:cNvGrpSpPr>
              <p:nvPr/>
            </p:nvGrpSpPr>
            <p:grpSpPr bwMode="auto">
              <a:xfrm>
                <a:off x="250825" y="1196975"/>
                <a:ext cx="4202642" cy="496888"/>
                <a:chOff x="113" y="441"/>
                <a:chExt cx="1440" cy="313"/>
              </a:xfrm>
            </p:grpSpPr>
            <p:sp>
              <p:nvSpPr>
                <p:cNvPr id="53261"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堆分配顺序串的操作实现</a:t>
                  </a:r>
                </a:p>
              </p:txBody>
            </p:sp>
            <p:sp>
              <p:nvSpPr>
                <p:cNvPr id="53262" name="Rectangle 7"/>
                <p:cNvSpPr>
                  <a:spLocks noChangeArrowheads="1"/>
                </p:cNvSpPr>
                <p:nvPr/>
              </p:nvSpPr>
              <p:spPr bwMode="auto">
                <a:xfrm>
                  <a:off x="164"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3258" name="Text Box 7"/>
            <p:cNvSpPr txBox="1">
              <a:spLocks noChangeArrowheads="1"/>
            </p:cNvSpPr>
            <p:nvPr/>
          </p:nvSpPr>
          <p:spPr bwMode="auto">
            <a:xfrm>
              <a:off x="3825349" y="1171575"/>
              <a:ext cx="239765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求子串操作</a:t>
              </a:r>
            </a:p>
          </p:txBody>
        </p:sp>
      </p:grpSp>
      <p:grpSp>
        <p:nvGrpSpPr>
          <p:cNvPr id="21" name="组合 20"/>
          <p:cNvGrpSpPr>
            <a:grpSpLocks/>
          </p:cNvGrpSpPr>
          <p:nvPr/>
        </p:nvGrpSpPr>
        <p:grpSpPr bwMode="auto">
          <a:xfrm>
            <a:off x="7669213" y="731838"/>
            <a:ext cx="1295400" cy="968375"/>
            <a:chOff x="7669213" y="731152"/>
            <a:chExt cx="1295400" cy="969061"/>
          </a:xfrm>
        </p:grpSpPr>
        <p:sp>
          <p:nvSpPr>
            <p:cNvPr id="5325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5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325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1773238"/>
            <a:ext cx="8845550"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问题规模：待求子串的长度（设值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基本操作：字符复制；</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1"/>
          <p:cNvGrpSpPr>
            <a:grpSpLocks/>
          </p:cNvGrpSpPr>
          <p:nvPr/>
        </p:nvGrpSpPr>
        <p:grpSpPr bwMode="auto">
          <a:xfrm>
            <a:off x="34925" y="92075"/>
            <a:ext cx="7632700" cy="461963"/>
            <a:chOff x="34925" y="92075"/>
            <a:chExt cx="7632700" cy="461665"/>
          </a:xfrm>
        </p:grpSpPr>
        <p:sp>
          <p:nvSpPr>
            <p:cNvPr id="5429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8" name="Group 2"/>
          <p:cNvGrpSpPr>
            <a:grpSpLocks/>
          </p:cNvGrpSpPr>
          <p:nvPr/>
        </p:nvGrpSpPr>
        <p:grpSpPr bwMode="auto">
          <a:xfrm>
            <a:off x="107950" y="620713"/>
            <a:ext cx="4633913" cy="496887"/>
            <a:chOff x="68" y="391"/>
            <a:chExt cx="2919" cy="313"/>
          </a:xfrm>
        </p:grpSpPr>
        <p:sp>
          <p:nvSpPr>
            <p:cNvPr id="54289"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4.2.3  </a:t>
              </a:r>
              <a:r>
                <a:rPr kumimoji="1" lang="zh-CN" altLang="en-US" sz="2200" b="1">
                  <a:solidFill>
                    <a:srgbClr val="3333FF"/>
                  </a:solidFill>
                  <a:latin typeface="Arial" panose="020B0604020202020204" pitchFamily="34" charset="0"/>
                  <a:ea typeface="黑体" panose="02010609060101010101" pitchFamily="49" charset="-122"/>
                </a:rPr>
                <a:t>串的块链存储存储表示</a:t>
              </a:r>
            </a:p>
          </p:txBody>
        </p:sp>
        <p:sp>
          <p:nvSpPr>
            <p:cNvPr id="5429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3" name="Group 5"/>
          <p:cNvGrpSpPr>
            <a:grpSpLocks/>
          </p:cNvGrpSpPr>
          <p:nvPr/>
        </p:nvGrpSpPr>
        <p:grpSpPr bwMode="auto">
          <a:xfrm>
            <a:off x="250825" y="1196975"/>
            <a:ext cx="3565525" cy="496888"/>
            <a:chOff x="113" y="441"/>
            <a:chExt cx="1440" cy="313"/>
          </a:xfrm>
        </p:grpSpPr>
        <p:sp>
          <p:nvSpPr>
            <p:cNvPr id="54287"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块链存储结构的定义</a:t>
              </a:r>
            </a:p>
          </p:txBody>
        </p:sp>
        <p:sp>
          <p:nvSpPr>
            <p:cNvPr id="54288"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4" name="Text Box 7"/>
          <p:cNvSpPr txBox="1">
            <a:spLocks noChangeArrowheads="1"/>
          </p:cNvSpPr>
          <p:nvPr/>
        </p:nvSpPr>
        <p:spPr bwMode="auto">
          <a:xfrm>
            <a:off x="3155950" y="1171575"/>
            <a:ext cx="41767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结点的存储方式</a:t>
            </a:r>
          </a:p>
        </p:txBody>
      </p:sp>
      <p:grpSp>
        <p:nvGrpSpPr>
          <p:cNvPr id="24" name="Group 13"/>
          <p:cNvGrpSpPr>
            <a:grpSpLocks/>
          </p:cNvGrpSpPr>
          <p:nvPr/>
        </p:nvGrpSpPr>
        <p:grpSpPr bwMode="auto">
          <a:xfrm>
            <a:off x="922338" y="4622800"/>
            <a:ext cx="7502525" cy="1711325"/>
            <a:chOff x="2744" y="1584"/>
            <a:chExt cx="2812" cy="1078"/>
          </a:xfrm>
        </p:grpSpPr>
        <p:sp>
          <p:nvSpPr>
            <p:cNvPr id="25" name="AutoShape 14"/>
            <p:cNvSpPr>
              <a:spLocks noChangeArrowheads="1"/>
            </p:cNvSpPr>
            <p:nvPr/>
          </p:nvSpPr>
          <p:spPr bwMode="auto">
            <a:xfrm flipH="1" flipV="1">
              <a:off x="2744" y="1584"/>
              <a:ext cx="2812" cy="1078"/>
            </a:xfrm>
            <a:prstGeom prst="wedgeRectCallout">
              <a:avLst>
                <a:gd name="adj1" fmla="val -3125"/>
                <a:gd name="adj2" fmla="val 92861"/>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26" name="Text Box 15"/>
            <p:cNvSpPr txBox="1">
              <a:spLocks noChangeArrowheads="1"/>
            </p:cNvSpPr>
            <p:nvPr/>
          </p:nvSpPr>
          <p:spPr bwMode="auto">
            <a:xfrm>
              <a:off x="2793" y="1672"/>
              <a:ext cx="2714" cy="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为了提高存储空间利用率，一个结点可以存储多个字符。由于串长不一定是结点大小的整数倍，因此链表中的最后一个结点不一定全被串值占满，此时补上 </a:t>
              </a:r>
              <a:r>
                <a:rPr kumimoji="1" lang="en-US" altLang="zh-CN" sz="1900" b="1">
                  <a:solidFill>
                    <a:srgbClr val="FF0000"/>
                  </a:solidFill>
                  <a:latin typeface="Arial" panose="020B0604020202020204" pitchFamily="34" charset="0"/>
                  <a:ea typeface="楷体" panose="02010609060101010101" pitchFamily="49" charset="-122"/>
                  <a:cs typeface="Arial" panose="020B0604020202020204" pitchFamily="34" charset="0"/>
                </a:rPr>
                <a:t>'\0' </a:t>
              </a:r>
              <a:r>
                <a:rPr kumimoji="1" lang="zh-CN" altLang="en-US" sz="1900" b="1">
                  <a:solidFill>
                    <a:srgbClr val="FF0000"/>
                  </a:solidFill>
                  <a:latin typeface="Arial" panose="020B0604020202020204" pitchFamily="34" charset="0"/>
                  <a:ea typeface="楷体" panose="02010609060101010101" pitchFamily="49" charset="-122"/>
                  <a:cs typeface="Arial" panose="020B0604020202020204" pitchFamily="34" charset="0"/>
                </a:rPr>
                <a:t>或其他的非串值字符。</a:t>
              </a:r>
            </a:p>
          </p:txBody>
        </p:sp>
      </p:grpSp>
      <p:sp>
        <p:nvSpPr>
          <p:cNvPr id="27" name="Text Box 6"/>
          <p:cNvSpPr txBox="1">
            <a:spLocks noChangeArrowheads="1"/>
          </p:cNvSpPr>
          <p:nvPr/>
        </p:nvSpPr>
        <p:spPr bwMode="auto">
          <a:xfrm>
            <a:off x="2844800" y="3441700"/>
            <a:ext cx="3168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串链式存储非压缩方式</a:t>
            </a:r>
          </a:p>
        </p:txBody>
      </p:sp>
      <p:pic>
        <p:nvPicPr>
          <p:cNvPr id="28"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2865438"/>
            <a:ext cx="60071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7"/>
          <p:cNvSpPr txBox="1">
            <a:spLocks noChangeArrowheads="1"/>
          </p:cNvSpPr>
          <p:nvPr/>
        </p:nvSpPr>
        <p:spPr bwMode="auto">
          <a:xfrm>
            <a:off x="2844800" y="5507038"/>
            <a:ext cx="3168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串链式存储压缩方式</a:t>
            </a:r>
          </a:p>
        </p:txBody>
      </p:sp>
      <p:pic>
        <p:nvPicPr>
          <p:cNvPr id="30" name="Picture 1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5003800"/>
            <a:ext cx="5832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组合 30"/>
          <p:cNvGrpSpPr>
            <a:grpSpLocks/>
          </p:cNvGrpSpPr>
          <p:nvPr/>
        </p:nvGrpSpPr>
        <p:grpSpPr bwMode="auto">
          <a:xfrm>
            <a:off x="179388" y="1773238"/>
            <a:ext cx="8785225" cy="954087"/>
            <a:chOff x="179388" y="1773238"/>
            <a:chExt cx="8785225" cy="954087"/>
          </a:xfrm>
        </p:grpSpPr>
        <p:sp>
          <p:nvSpPr>
            <p:cNvPr id="32" name="Text Box 10"/>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非压缩方式：一个结点只存储一个字符，其优点是操作方便，但存储利用率低。</a:t>
              </a:r>
            </a:p>
          </p:txBody>
        </p:sp>
        <p:pic>
          <p:nvPicPr>
            <p:cNvPr id="33" name="Picture 258" descr="co100F4112511-5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92665" y="1798107"/>
              <a:ext cx="591608" cy="47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a:grpSpLocks/>
          </p:cNvGrpSpPr>
          <p:nvPr/>
        </p:nvGrpSpPr>
        <p:grpSpPr bwMode="auto">
          <a:xfrm>
            <a:off x="179388" y="3927475"/>
            <a:ext cx="8785225" cy="966788"/>
            <a:chOff x="179388" y="3926964"/>
            <a:chExt cx="8785225" cy="967299"/>
          </a:xfrm>
        </p:grpSpPr>
        <p:sp>
          <p:nvSpPr>
            <p:cNvPr id="35" name="Text Box 7"/>
            <p:cNvSpPr txBox="1">
              <a:spLocks noChangeArrowheads="1"/>
            </p:cNvSpPr>
            <p:nvPr/>
          </p:nvSpPr>
          <p:spPr bwMode="auto">
            <a:xfrm>
              <a:off x="179388" y="3940175"/>
              <a:ext cx="878522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压缩方式：一个结点可以存储多个字符，其优点是存储密度高，但操作较复杂。</a:t>
              </a:r>
            </a:p>
          </p:txBody>
        </p:sp>
        <p:pic>
          <p:nvPicPr>
            <p:cNvPr id="36" name="Picture 259" descr="co100F4112511-5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75731" y="3926964"/>
              <a:ext cx="582142" cy="47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800" decel="100000"/>
                                        <p:tgtEl>
                                          <p:spTgt spid="14"/>
                                        </p:tgtEl>
                                      </p:cBhvr>
                                    </p:animEffect>
                                    <p:anim calcmode="lin" valueType="num">
                                      <p:cBhvr>
                                        <p:cTn id="18" dur="800" decel="100000" fill="hold"/>
                                        <p:tgtEl>
                                          <p:spTgt spid="14"/>
                                        </p:tgtEl>
                                        <p:attrNameLst>
                                          <p:attrName>style.rotation</p:attrName>
                                        </p:attrNameLst>
                                      </p:cBhvr>
                                      <p:tavLst>
                                        <p:tav tm="0">
                                          <p:val>
                                            <p:fltVal val="-90"/>
                                          </p:val>
                                        </p:tav>
                                        <p:tav tm="100000">
                                          <p:val>
                                            <p:fltVal val="0"/>
                                          </p:val>
                                        </p:tav>
                                      </p:tavLst>
                                    </p:anim>
                                    <p:anim calcmode="lin" valueType="num">
                                      <p:cBhvr>
                                        <p:cTn id="19" dur="800" decel="100000" fill="hold"/>
                                        <p:tgtEl>
                                          <p:spTgt spid="14"/>
                                        </p:tgtEl>
                                        <p:attrNameLst>
                                          <p:attrName>ppt_x</p:attrName>
                                        </p:attrNameLst>
                                      </p:cBhvr>
                                      <p:tavLst>
                                        <p:tav tm="0">
                                          <p:val>
                                            <p:strVal val="#ppt_x+0.4"/>
                                          </p:val>
                                        </p:tav>
                                        <p:tav tm="100000">
                                          <p:val>
                                            <p:strVal val="#ppt_x-0.05"/>
                                          </p:val>
                                        </p:tav>
                                      </p:tavLst>
                                    </p:anim>
                                    <p:anim calcmode="lin" valueType="num">
                                      <p:cBhvr>
                                        <p:cTn id="20" dur="800" decel="100000" fill="hold"/>
                                        <p:tgtEl>
                                          <p:spTgt spid="1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p:tgtEl>
                                          <p:spTgt spid="31"/>
                                        </p:tgtEl>
                                        <p:attrNameLst>
                                          <p:attrName>ppt_y</p:attrName>
                                        </p:attrNameLst>
                                      </p:cBhvr>
                                      <p:tavLst>
                                        <p:tav tm="0">
                                          <p:val>
                                            <p:strVal val="#ppt_y+#ppt_h*1.125000"/>
                                          </p:val>
                                        </p:tav>
                                        <p:tav tm="100000">
                                          <p:val>
                                            <p:strVal val="#ppt_y"/>
                                          </p:val>
                                        </p:tav>
                                      </p:tavLst>
                                    </p:anim>
                                    <p:animEffect transition="in" filter="wipe(up)">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500"/>
                            </p:stCondLst>
                            <p:childTnLst>
                              <p:par>
                                <p:cTn id="35" presetID="9"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dissolv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9"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trips(upLeft)">
                                      <p:cBhvr>
                                        <p:cTn id="42" dur="500"/>
                                        <p:tgtEl>
                                          <p:spTgt spid="24"/>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18" presetClass="exit" presetSubtype="9" fill="hold" nodeType="clickEffect">
                                  <p:stCondLst>
                                    <p:cond delay="0"/>
                                  </p:stCondLst>
                                  <p:childTnLst>
                                    <p:animEffect transition="out" filter="strips(upLeft)">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par>
                          <p:cTn id="48" fill="hold">
                            <p:stCondLst>
                              <p:cond delay="500"/>
                            </p:stCondLst>
                            <p:childTnLst>
                              <p:par>
                                <p:cTn id="49" presetID="1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up)">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par>
                          <p:cTn id="58" fill="hold">
                            <p:stCondLst>
                              <p:cond delay="500"/>
                            </p:stCondLst>
                            <p:childTnLst>
                              <p:par>
                                <p:cTn id="59" presetID="9"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dissolv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9" name="组合 1"/>
          <p:cNvGrpSpPr>
            <a:grpSpLocks/>
          </p:cNvGrpSpPr>
          <p:nvPr/>
        </p:nvGrpSpPr>
        <p:grpSpPr bwMode="auto">
          <a:xfrm>
            <a:off x="34925" y="92075"/>
            <a:ext cx="7632700" cy="1601788"/>
            <a:chOff x="34925" y="92075"/>
            <a:chExt cx="7632700" cy="1601788"/>
          </a:xfrm>
        </p:grpSpPr>
        <p:grpSp>
          <p:nvGrpSpPr>
            <p:cNvPr id="55300" name="组合 1"/>
            <p:cNvGrpSpPr>
              <a:grpSpLocks/>
            </p:cNvGrpSpPr>
            <p:nvPr/>
          </p:nvGrpSpPr>
          <p:grpSpPr bwMode="auto">
            <a:xfrm>
              <a:off x="34925" y="92075"/>
              <a:ext cx="7632700" cy="461963"/>
              <a:chOff x="34925" y="92075"/>
              <a:chExt cx="7632700" cy="461665"/>
            </a:xfrm>
          </p:grpSpPr>
          <p:sp>
            <p:nvSpPr>
              <p:cNvPr id="5530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08"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5301" name="Group 2"/>
            <p:cNvGrpSpPr>
              <a:grpSpLocks/>
            </p:cNvGrpSpPr>
            <p:nvPr/>
          </p:nvGrpSpPr>
          <p:grpSpPr bwMode="auto">
            <a:xfrm>
              <a:off x="107950" y="620713"/>
              <a:ext cx="4633913" cy="496887"/>
              <a:chOff x="68" y="391"/>
              <a:chExt cx="2919" cy="313"/>
            </a:xfrm>
          </p:grpSpPr>
          <p:sp>
            <p:nvSpPr>
              <p:cNvPr id="55305"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4.2.3  </a:t>
                </a:r>
                <a:r>
                  <a:rPr kumimoji="1" lang="zh-CN" altLang="en-US" sz="2200" b="1">
                    <a:solidFill>
                      <a:srgbClr val="3333FF"/>
                    </a:solidFill>
                    <a:latin typeface="Arial" panose="020B0604020202020204" pitchFamily="34" charset="0"/>
                    <a:ea typeface="黑体" panose="02010609060101010101" pitchFamily="49" charset="-122"/>
                  </a:rPr>
                  <a:t>串的块链存储存储表示</a:t>
                </a:r>
              </a:p>
            </p:txBody>
          </p:sp>
          <p:sp>
            <p:nvSpPr>
              <p:cNvPr id="5530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5302" name="Group 5"/>
            <p:cNvGrpSpPr>
              <a:grpSpLocks/>
            </p:cNvGrpSpPr>
            <p:nvPr/>
          </p:nvGrpSpPr>
          <p:grpSpPr bwMode="auto">
            <a:xfrm>
              <a:off x="250825" y="1196975"/>
              <a:ext cx="3565525" cy="496888"/>
              <a:chOff x="113" y="441"/>
              <a:chExt cx="1440" cy="313"/>
            </a:xfrm>
          </p:grpSpPr>
          <p:sp>
            <p:nvSpPr>
              <p:cNvPr id="55303" name="Text Box 6"/>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块链存储结构的定义</a:t>
                </a:r>
              </a:p>
            </p:txBody>
          </p:sp>
          <p:sp>
            <p:nvSpPr>
              <p:cNvPr id="5530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n-lt"/>
                <a:ea typeface="仿宋" panose="02010609060101010101" pitchFamily="49" charset="-122"/>
              </a:rPr>
              <a:t>        为了便于串操作，当以链表存储串值时，除了头指针外还可以附设一个尾指针，用来指示链表中最后一个结点，并给出当前串的有效长度。串的这种存储结构称为</a:t>
            </a:r>
            <a:r>
              <a:rPr kumimoji="1" lang="zh-CN" altLang="en-US" sz="2000" b="1" dirty="0">
                <a:solidFill>
                  <a:srgbClr val="FF0000"/>
                </a:solidFill>
                <a:latin typeface="黑体" panose="02010609060101010101" pitchFamily="49" charset="-122"/>
                <a:ea typeface="黑体" panose="02010609060101010101" pitchFamily="49" charset="-122"/>
              </a:rPr>
              <a:t>块链存储结构</a:t>
            </a:r>
            <a:r>
              <a:rPr kumimoji="1" lang="zh-CN" altLang="en-US" sz="2000" b="1" dirty="0">
                <a:latin typeface="+mn-lt"/>
                <a:ea typeface="仿宋" panose="02010609060101010101" pitchFamily="49" charset="-122"/>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1"/>
          <p:cNvGrpSpPr>
            <a:grpSpLocks/>
          </p:cNvGrpSpPr>
          <p:nvPr/>
        </p:nvGrpSpPr>
        <p:grpSpPr bwMode="auto">
          <a:xfrm>
            <a:off x="34925" y="92075"/>
            <a:ext cx="7632700" cy="461963"/>
            <a:chOff x="34925" y="92075"/>
            <a:chExt cx="7632700" cy="461665"/>
          </a:xfrm>
        </p:grpSpPr>
        <p:sp>
          <p:nvSpPr>
            <p:cNvPr id="5633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34"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6323" name="Group 2"/>
          <p:cNvGrpSpPr>
            <a:grpSpLocks/>
          </p:cNvGrpSpPr>
          <p:nvPr/>
        </p:nvGrpSpPr>
        <p:grpSpPr bwMode="auto">
          <a:xfrm>
            <a:off x="107950" y="620713"/>
            <a:ext cx="4633913" cy="496887"/>
            <a:chOff x="68" y="391"/>
            <a:chExt cx="2919" cy="313"/>
          </a:xfrm>
        </p:grpSpPr>
        <p:sp>
          <p:nvSpPr>
            <p:cNvPr id="56331"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4.2.3  </a:t>
              </a:r>
              <a:r>
                <a:rPr kumimoji="1" lang="zh-CN" altLang="en-US" sz="2200" b="1">
                  <a:solidFill>
                    <a:srgbClr val="3333FF"/>
                  </a:solidFill>
                  <a:latin typeface="Arial" panose="020B0604020202020204" pitchFamily="34" charset="0"/>
                  <a:ea typeface="黑体" panose="02010609060101010101" pitchFamily="49" charset="-122"/>
                </a:rPr>
                <a:t>串的块链存储存储表示</a:t>
              </a:r>
            </a:p>
          </p:txBody>
        </p:sp>
        <p:sp>
          <p:nvSpPr>
            <p:cNvPr id="5633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 name="Group 2"/>
          <p:cNvGrpSpPr>
            <a:grpSpLocks/>
          </p:cNvGrpSpPr>
          <p:nvPr/>
        </p:nvGrpSpPr>
        <p:grpSpPr bwMode="auto">
          <a:xfrm>
            <a:off x="250825" y="1196975"/>
            <a:ext cx="4071938" cy="496888"/>
            <a:chOff x="158" y="754"/>
            <a:chExt cx="2565" cy="313"/>
          </a:xfrm>
        </p:grpSpPr>
        <p:sp>
          <p:nvSpPr>
            <p:cNvPr id="56329" name="Text Box 3"/>
            <p:cNvSpPr txBox="1">
              <a:spLocks noChangeArrowheads="1"/>
            </p:cNvSpPr>
            <p:nvPr/>
          </p:nvSpPr>
          <p:spPr bwMode="auto">
            <a:xfrm>
              <a:off x="158" y="754"/>
              <a:ext cx="249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块链存储结构的类型定义</a:t>
              </a:r>
            </a:p>
          </p:txBody>
        </p:sp>
        <p:sp>
          <p:nvSpPr>
            <p:cNvPr id="56330" name="Rectangle 4"/>
            <p:cNvSpPr>
              <a:spLocks noChangeArrowheads="1"/>
            </p:cNvSpPr>
            <p:nvPr/>
          </p:nvSpPr>
          <p:spPr bwMode="auto">
            <a:xfrm>
              <a:off x="229" y="1023"/>
              <a:ext cx="249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15" name="Text Box 15"/>
          <p:cNvSpPr txBox="1">
            <a:spLocks noChangeArrowheads="1"/>
          </p:cNvSpPr>
          <p:nvPr/>
        </p:nvSpPr>
        <p:spPr bwMode="auto">
          <a:xfrm>
            <a:off x="323850" y="1844675"/>
            <a:ext cx="8569325"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#define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Chunk_Size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80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结点大小</a:t>
            </a:r>
          </a:p>
          <a:p>
            <a:pPr>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Chunk { </a:t>
            </a:r>
          </a:p>
          <a:p>
            <a:pPr>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char	 	data[</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Chunk_Size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字符数组</a:t>
            </a:r>
          </a:p>
          <a:p>
            <a:pPr>
              <a:lnSpc>
                <a:spcPct val="13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Chunk	*next;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指向下一块的指针</a:t>
            </a:r>
          </a:p>
          <a:p>
            <a:pPr>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Chunk; </a:t>
            </a:r>
          </a:p>
          <a:p>
            <a:pPr>
              <a:lnSpc>
                <a:spcPct val="130000"/>
              </a:lnSpc>
            </a:pPr>
            <a:endParaRPr lang="en-US" altLang="zh-CN" sz="800" b="1" dirty="0">
              <a:latin typeface="Courier New" panose="02070309020205020404" pitchFamily="49" charset="0"/>
              <a:ea typeface="仿宋" panose="02010609060101010101" pitchFamily="49" charset="-122"/>
              <a:cs typeface="Courier New" panose="02070309020205020404" pitchFamily="49" charset="0"/>
            </a:endParaRPr>
          </a:p>
          <a:p>
            <a:pPr>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struck {</a:t>
            </a:r>
          </a:p>
          <a:p>
            <a:pPr>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Chunk		*head, *tail;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串的头指针和尾指针</a:t>
            </a:r>
          </a:p>
          <a:p>
            <a:pPr>
              <a:lnSpc>
                <a:spcPct val="13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length;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串的当前长度</a:t>
            </a:r>
          </a:p>
          <a:p>
            <a:pPr>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LinkString</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6" name="Group 13"/>
          <p:cNvGrpSpPr>
            <a:grpSpLocks/>
          </p:cNvGrpSpPr>
          <p:nvPr/>
        </p:nvGrpSpPr>
        <p:grpSpPr bwMode="auto">
          <a:xfrm>
            <a:off x="922338" y="5173663"/>
            <a:ext cx="7502525" cy="1219200"/>
            <a:chOff x="2744" y="1584"/>
            <a:chExt cx="2812" cy="768"/>
          </a:xfrm>
        </p:grpSpPr>
        <p:sp>
          <p:nvSpPr>
            <p:cNvPr id="19" name="AutoShape 14"/>
            <p:cNvSpPr>
              <a:spLocks noChangeArrowheads="1"/>
            </p:cNvSpPr>
            <p:nvPr/>
          </p:nvSpPr>
          <p:spPr bwMode="auto">
            <a:xfrm flipH="1" flipV="1">
              <a:off x="2744" y="1584"/>
              <a:ext cx="2812" cy="768"/>
            </a:xfrm>
            <a:prstGeom prst="wedgeRectCallout">
              <a:avLst>
                <a:gd name="adj1" fmla="val -3125"/>
                <a:gd name="adj2" fmla="val 92861"/>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ea typeface="楷体_GB2312" pitchFamily="49" charset="-122"/>
              </a:endParaRPr>
            </a:p>
          </p:txBody>
        </p:sp>
        <p:sp>
          <p:nvSpPr>
            <p:cNvPr id="20" name="Text Box 15"/>
            <p:cNvSpPr txBox="1">
              <a:spLocks noChangeArrowheads="1"/>
            </p:cNvSpPr>
            <p:nvPr/>
          </p:nvSpPr>
          <p:spPr bwMode="auto">
            <a:xfrm>
              <a:off x="2793" y="1672"/>
              <a:ext cx="2714"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2000" b="1" dirty="0">
                  <a:solidFill>
                    <a:srgbClr val="FF0000"/>
                  </a:solidFill>
                  <a:latin typeface="+mj-lt"/>
                  <a:ea typeface="楷体" panose="02010609060101010101" pitchFamily="49" charset="-122"/>
                </a:rPr>
                <a:t>        </a:t>
              </a:r>
              <a:r>
                <a:rPr kumimoji="1" lang="zh-CN" altLang="en-US" sz="2000" b="1" dirty="0">
                  <a:solidFill>
                    <a:srgbClr val="FF0000"/>
                  </a:solidFill>
                  <a:latin typeface="+mj-lt"/>
                  <a:ea typeface="楷体" panose="02010609060101010101" pitchFamily="49" charset="-122"/>
                </a:rPr>
                <a:t>设尾指针的目的是为了便于进行串连接操作，但应该注意连接时需要处理第一个串尾的无效字符。</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9"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strips(upLeft)">
                                      <p:cBhvr>
                                        <p:cTn id="16" dur="500"/>
                                        <p:tgtEl>
                                          <p:spTgt spid="16"/>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1"/>
          <p:cNvGrpSpPr>
            <a:grpSpLocks/>
          </p:cNvGrpSpPr>
          <p:nvPr/>
        </p:nvGrpSpPr>
        <p:grpSpPr bwMode="auto">
          <a:xfrm>
            <a:off x="34925" y="92075"/>
            <a:ext cx="7632700" cy="461963"/>
            <a:chOff x="34925" y="92075"/>
            <a:chExt cx="7632700" cy="461665"/>
          </a:xfrm>
        </p:grpSpPr>
        <p:sp>
          <p:nvSpPr>
            <p:cNvPr id="5735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5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7347" name="Group 2"/>
          <p:cNvGrpSpPr>
            <a:grpSpLocks/>
          </p:cNvGrpSpPr>
          <p:nvPr/>
        </p:nvGrpSpPr>
        <p:grpSpPr bwMode="auto">
          <a:xfrm>
            <a:off x="107950" y="620713"/>
            <a:ext cx="4633913" cy="496887"/>
            <a:chOff x="68" y="391"/>
            <a:chExt cx="2919" cy="313"/>
          </a:xfrm>
        </p:grpSpPr>
        <p:sp>
          <p:nvSpPr>
            <p:cNvPr id="57356"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4.2.3  </a:t>
              </a:r>
              <a:r>
                <a:rPr kumimoji="1" lang="zh-CN" altLang="en-US" sz="2200" b="1">
                  <a:solidFill>
                    <a:srgbClr val="3333FF"/>
                  </a:solidFill>
                  <a:latin typeface="Arial" panose="020B0604020202020204" pitchFamily="34" charset="0"/>
                  <a:ea typeface="黑体" panose="02010609060101010101" pitchFamily="49" charset="-122"/>
                </a:rPr>
                <a:t>串的块链存储存储表示</a:t>
              </a:r>
            </a:p>
          </p:txBody>
        </p:sp>
        <p:sp>
          <p:nvSpPr>
            <p:cNvPr id="5735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 name="Group 2"/>
          <p:cNvGrpSpPr>
            <a:grpSpLocks/>
          </p:cNvGrpSpPr>
          <p:nvPr/>
        </p:nvGrpSpPr>
        <p:grpSpPr bwMode="auto">
          <a:xfrm>
            <a:off x="250825" y="1196975"/>
            <a:ext cx="4071938" cy="496888"/>
            <a:chOff x="158" y="754"/>
            <a:chExt cx="2565" cy="313"/>
          </a:xfrm>
        </p:grpSpPr>
        <p:sp>
          <p:nvSpPr>
            <p:cNvPr id="57354" name="Text Box 3"/>
            <p:cNvSpPr txBox="1">
              <a:spLocks noChangeArrowheads="1"/>
            </p:cNvSpPr>
            <p:nvPr/>
          </p:nvSpPr>
          <p:spPr bwMode="auto">
            <a:xfrm>
              <a:off x="158" y="754"/>
              <a:ext cx="249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块链存储结构的存储密度</a:t>
              </a:r>
            </a:p>
          </p:txBody>
        </p:sp>
        <p:sp>
          <p:nvSpPr>
            <p:cNvPr id="57355" name="Rectangle 4"/>
            <p:cNvSpPr>
              <a:spLocks noChangeArrowheads="1"/>
            </p:cNvSpPr>
            <p:nvPr/>
          </p:nvSpPr>
          <p:spPr bwMode="auto">
            <a:xfrm>
              <a:off x="229" y="1023"/>
              <a:ext cx="249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15" name="Text Box 2"/>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mj-lt"/>
                <a:ea typeface="仿宋" panose="02010609060101010101" pitchFamily="49" charset="-122"/>
              </a:rPr>
              <a:t>        </a:t>
            </a:r>
            <a:r>
              <a:rPr kumimoji="1" lang="zh-CN" altLang="en-US" sz="2000" b="1" dirty="0">
                <a:latin typeface="+mj-lt"/>
                <a:ea typeface="仿宋" panose="02010609060101010101" pitchFamily="49" charset="-122"/>
              </a:rPr>
              <a:t>在块链式存储结构中，结点大小的选择直接影响着串处理的效率。这就要求我们考虑串值的存储密度。</a:t>
            </a:r>
            <a:r>
              <a:rPr kumimoji="1" lang="zh-CN" altLang="en-US" sz="2000" dirty="0">
                <a:latin typeface="+mj-lt"/>
                <a:ea typeface="仿宋" panose="02010609060101010101" pitchFamily="49" charset="-122"/>
              </a:rPr>
              <a:t> </a:t>
            </a:r>
          </a:p>
        </p:txBody>
      </p:sp>
      <p:graphicFrame>
        <p:nvGraphicFramePr>
          <p:cNvPr id="26" name="Object 17"/>
          <p:cNvGraphicFramePr>
            <a:graphicFrameLocks noChangeAspect="1"/>
          </p:cNvGraphicFramePr>
          <p:nvPr/>
        </p:nvGraphicFramePr>
        <p:xfrm>
          <a:off x="2522538" y="2808288"/>
          <a:ext cx="3992562" cy="669925"/>
        </p:xfrm>
        <a:graphic>
          <a:graphicData uri="http://schemas.openxmlformats.org/presentationml/2006/ole">
            <mc:AlternateContent xmlns:mc="http://schemas.openxmlformats.org/markup-compatibility/2006">
              <mc:Choice xmlns:v="urn:schemas-microsoft-com:vml" Requires="v">
                <p:oleObj spid="_x0000_s57366" name="公式" r:id="rId4" imgW="2470195" imgH="387346" progId="Equation.3">
                  <p:embed/>
                </p:oleObj>
              </mc:Choice>
              <mc:Fallback>
                <p:oleObj name="公式" r:id="rId4" imgW="2470195" imgH="387346"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2538" y="2808288"/>
                        <a:ext cx="3992562"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0000"/>
                              </a:outerShdw>
                            </a:effectLst>
                          </a14:hiddenEffects>
                        </a:ext>
                      </a:extLst>
                    </p:spPr>
                  </p:pic>
                </p:oleObj>
              </mc:Fallback>
            </mc:AlternateContent>
          </a:graphicData>
        </a:graphic>
      </p:graphicFrame>
      <p:grpSp>
        <p:nvGrpSpPr>
          <p:cNvPr id="27" name="Group 13"/>
          <p:cNvGrpSpPr>
            <a:grpSpLocks/>
          </p:cNvGrpSpPr>
          <p:nvPr/>
        </p:nvGrpSpPr>
        <p:grpSpPr bwMode="auto">
          <a:xfrm>
            <a:off x="1160463" y="4368800"/>
            <a:ext cx="6883400" cy="1625600"/>
            <a:chOff x="2744" y="1584"/>
            <a:chExt cx="2812" cy="1024"/>
          </a:xfrm>
        </p:grpSpPr>
        <p:sp>
          <p:nvSpPr>
            <p:cNvPr id="57352" name="AutoShape 14"/>
            <p:cNvSpPr>
              <a:spLocks noChangeArrowheads="1"/>
            </p:cNvSpPr>
            <p:nvPr/>
          </p:nvSpPr>
          <p:spPr bwMode="auto">
            <a:xfrm flipH="1" flipV="1">
              <a:off x="2744" y="1584"/>
              <a:ext cx="2812" cy="1024"/>
            </a:xfrm>
            <a:prstGeom prst="wedgeRectCallout">
              <a:avLst>
                <a:gd name="adj1" fmla="val -3495"/>
                <a:gd name="adj2" fmla="val 84009"/>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ea typeface="楷体_GB2312" pitchFamily="49" charset="-122"/>
              </a:endParaRPr>
            </a:p>
          </p:txBody>
        </p:sp>
        <p:sp>
          <p:nvSpPr>
            <p:cNvPr id="29" name="Text Box 15"/>
            <p:cNvSpPr txBox="1">
              <a:spLocks noChangeArrowheads="1"/>
            </p:cNvSpPr>
            <p:nvPr/>
          </p:nvSpPr>
          <p:spPr bwMode="auto">
            <a:xfrm>
              <a:off x="2793" y="1672"/>
              <a:ext cx="2713" cy="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1900" b="1" dirty="0">
                  <a:solidFill>
                    <a:srgbClr val="FF0000"/>
                  </a:solidFill>
                  <a:latin typeface="+mj-lt"/>
                  <a:ea typeface="楷体" panose="02010609060101010101" pitchFamily="49" charset="-122"/>
                </a:rPr>
                <a:t>        </a:t>
              </a:r>
              <a:r>
                <a:rPr kumimoji="1" lang="zh-CN" altLang="en-US" sz="1900" b="1" dirty="0">
                  <a:solidFill>
                    <a:srgbClr val="FF0000"/>
                  </a:solidFill>
                  <a:latin typeface="+mj-lt"/>
                  <a:ea typeface="楷体" panose="02010609060101010101" pitchFamily="49" charset="-122"/>
                </a:rPr>
                <a:t>当结点存储的字符个数少时，存储密度低，运算处理更加方便，但存储占用量大；当结点存储的字符个数多时，存储密度高，存储占用量小，但运算处理不方便。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Vertical)">
                                      <p:cBhvr>
                                        <p:cTn id="16" dur="500"/>
                                        <p:tgtEl>
                                          <p:spTgt spid="26"/>
                                        </p:tgtEl>
                                      </p:cBhvr>
                                    </p:animEffect>
                                  </p:childTnLst>
                                  <p:subTnLst>
                                    <p:audio>
                                      <p:cMediaNode>
                                        <p:cTn display="0" masterRel="sameClick">
                                          <p:stCondLst>
                                            <p:cond evt="begin" delay="0">
                                              <p:tn val="14"/>
                                            </p:cond>
                                          </p:stCondLst>
                                          <p:endCondLst>
                                            <p:cond evt="onStopAudio" delay="0">
                                              <p:tgtEl>
                                                <p:sldTgt/>
                                              </p:tgtEl>
                                            </p:cond>
                                          </p:endCondLst>
                                        </p:cTn>
                                        <p:tgtEl>
                                          <p:sndTgt r:embed="rId3" name="camera.wav"/>
                                        </p:tgtEl>
                                      </p:cMediaNode>
                                    </p:audio>
                                  </p:sub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9"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strips(upLeft)">
                                      <p:cBhvr>
                                        <p:cTn id="21" dur="500"/>
                                        <p:tgtEl>
                                          <p:spTgt spid="27"/>
                                        </p:tgtEl>
                                      </p:cBhvr>
                                    </p:animEffect>
                                  </p:childTnLst>
                                  <p:subTnLst>
                                    <p:audio>
                                      <p:cMediaNode>
                                        <p:cTn display="0" masterRel="sameClick">
                                          <p:stCondLst>
                                            <p:cond evt="begin" delay="0">
                                              <p:tn val="19"/>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组合 1"/>
          <p:cNvGrpSpPr>
            <a:grpSpLocks/>
          </p:cNvGrpSpPr>
          <p:nvPr/>
        </p:nvGrpSpPr>
        <p:grpSpPr bwMode="auto">
          <a:xfrm>
            <a:off x="34925" y="92075"/>
            <a:ext cx="7632700" cy="461963"/>
            <a:chOff x="34925" y="92075"/>
            <a:chExt cx="7632700" cy="461665"/>
          </a:xfrm>
        </p:grpSpPr>
        <p:sp>
          <p:nvSpPr>
            <p:cNvPr id="5838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383"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grpSp>
        <p:nvGrpSpPr>
          <p:cNvPr id="58371" name="Group 2"/>
          <p:cNvGrpSpPr>
            <a:grpSpLocks/>
          </p:cNvGrpSpPr>
          <p:nvPr/>
        </p:nvGrpSpPr>
        <p:grpSpPr bwMode="auto">
          <a:xfrm>
            <a:off x="107950" y="620713"/>
            <a:ext cx="4633913" cy="496887"/>
            <a:chOff x="68" y="391"/>
            <a:chExt cx="2919" cy="313"/>
          </a:xfrm>
        </p:grpSpPr>
        <p:sp>
          <p:nvSpPr>
            <p:cNvPr id="58380" name="Text Box 3"/>
            <p:cNvSpPr txBox="1">
              <a:spLocks noChangeArrowheads="1"/>
            </p:cNvSpPr>
            <p:nvPr/>
          </p:nvSpPr>
          <p:spPr bwMode="auto">
            <a:xfrm>
              <a:off x="68" y="391"/>
              <a:ext cx="291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4.2.3  </a:t>
              </a:r>
              <a:r>
                <a:rPr kumimoji="1" lang="zh-CN" altLang="en-US" sz="2200" b="1">
                  <a:solidFill>
                    <a:srgbClr val="3333FF"/>
                  </a:solidFill>
                  <a:latin typeface="Arial" panose="020B0604020202020204" pitchFamily="34" charset="0"/>
                  <a:ea typeface="黑体" panose="02010609060101010101" pitchFamily="49" charset="-122"/>
                </a:rPr>
                <a:t>串的块链存储存储表示</a:t>
              </a:r>
            </a:p>
          </p:txBody>
        </p:sp>
        <p:sp>
          <p:nvSpPr>
            <p:cNvPr id="5838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 name="Group 2"/>
          <p:cNvGrpSpPr>
            <a:grpSpLocks/>
          </p:cNvGrpSpPr>
          <p:nvPr/>
        </p:nvGrpSpPr>
        <p:grpSpPr bwMode="auto">
          <a:xfrm>
            <a:off x="250825" y="1196975"/>
            <a:ext cx="4071938" cy="496888"/>
            <a:chOff x="158" y="754"/>
            <a:chExt cx="2565" cy="313"/>
          </a:xfrm>
        </p:grpSpPr>
        <p:sp>
          <p:nvSpPr>
            <p:cNvPr id="58378" name="Text Box 3"/>
            <p:cNvSpPr txBox="1">
              <a:spLocks noChangeArrowheads="1"/>
            </p:cNvSpPr>
            <p:nvPr/>
          </p:nvSpPr>
          <p:spPr bwMode="auto">
            <a:xfrm>
              <a:off x="158" y="754"/>
              <a:ext cx="249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块链存储结构的主要特点</a:t>
              </a:r>
            </a:p>
          </p:txBody>
        </p:sp>
        <p:sp>
          <p:nvSpPr>
            <p:cNvPr id="58379" name="Rectangle 4"/>
            <p:cNvSpPr>
              <a:spLocks noChangeArrowheads="1"/>
            </p:cNvSpPr>
            <p:nvPr/>
          </p:nvSpPr>
          <p:spPr bwMode="auto">
            <a:xfrm>
              <a:off x="229" y="1023"/>
              <a:ext cx="249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15" name="Text Box 2"/>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mj-lt"/>
                <a:ea typeface="仿宋" panose="02010609060101010101" pitchFamily="49" charset="-122"/>
              </a:rPr>
              <a:t>        </a:t>
            </a:r>
            <a:r>
              <a:rPr kumimoji="1" lang="zh-CN" altLang="en-US" sz="2000" b="1" dirty="0">
                <a:latin typeface="+mj-lt"/>
                <a:ea typeface="仿宋" panose="02010609060101010101" pitchFamily="49" charset="-122"/>
              </a:rPr>
              <a:t>块链存储压缩结构实质上是一种顺序与链式相结合的结构，即块内采用顺序存储结构，块间采用链式存储结构。这种存储结构增加了实现基本操作的复杂性。</a:t>
            </a:r>
            <a:endParaRPr kumimoji="1" lang="zh-CN" altLang="en-US" sz="2000" dirty="0">
              <a:latin typeface="+mj-lt"/>
              <a:ea typeface="仿宋" panose="02010609060101010101" pitchFamily="49" charset="-122"/>
            </a:endParaRPr>
          </a:p>
        </p:txBody>
      </p:sp>
      <p:pic>
        <p:nvPicPr>
          <p:cNvPr id="5939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17700" y="3419475"/>
            <a:ext cx="52181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17700" y="4824413"/>
            <a:ext cx="51403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42"/>
          <p:cNvSpPr>
            <a:spLocks noChangeArrowheads="1"/>
          </p:cNvSpPr>
          <p:nvPr/>
        </p:nvSpPr>
        <p:spPr bwMode="auto">
          <a:xfrm>
            <a:off x="2555875" y="4022725"/>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a</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）串的块链存储结构表示</a:t>
            </a:r>
            <a:r>
              <a:rPr kumimoji="1" lang="zh-CN" altLang="en-US" b="1" dirty="0" smtClean="0">
                <a:solidFill>
                  <a:srgbClr val="000000"/>
                </a:solidFill>
                <a:latin typeface="Arial" panose="020B0604020202020204" pitchFamily="34" charset="0"/>
                <a:ea typeface="楷体" panose="02010609060101010101" pitchFamily="49" charset="-122"/>
                <a:cs typeface="Arial" panose="020B0604020202020204" pitchFamily="34" charset="0"/>
              </a:rPr>
              <a:t>串 </a:t>
            </a:r>
            <a:r>
              <a:rPr kumimoji="1" lang="en-US" altLang="zh-CN" b="1" dirty="0" smtClean="0">
                <a:solidFill>
                  <a:srgbClr val="0000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err="1">
                <a:solidFill>
                  <a:srgbClr val="000000"/>
                </a:solidFill>
                <a:latin typeface="Arial" panose="020B0604020202020204" pitchFamily="34" charset="0"/>
                <a:ea typeface="楷体" panose="02010609060101010101" pitchFamily="49" charset="-122"/>
                <a:cs typeface="Arial" panose="020B0604020202020204" pitchFamily="34" charset="0"/>
              </a:rPr>
              <a:t>abcdefg</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a:t>
            </a:r>
            <a:endParaRPr kumimoji="1" lang="zh-CN" altLang="en-US" dirty="0">
              <a:solidFill>
                <a:srgbClr val="000000"/>
              </a:solidFill>
              <a:latin typeface="Arial" panose="020B0604020202020204" pitchFamily="34" charset="0"/>
              <a:ea typeface="楷体" panose="02010609060101010101" pitchFamily="49" charset="-122"/>
              <a:cs typeface="Arial" panose="020B0604020202020204" pitchFamily="34" charset="0"/>
            </a:endParaRPr>
          </a:p>
        </p:txBody>
      </p:sp>
      <p:sp>
        <p:nvSpPr>
          <p:cNvPr id="22" name="Rectangle 42"/>
          <p:cNvSpPr>
            <a:spLocks noChangeArrowheads="1"/>
          </p:cNvSpPr>
          <p:nvPr/>
        </p:nvSpPr>
        <p:spPr bwMode="auto">
          <a:xfrm>
            <a:off x="2555875" y="6029325"/>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b</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）在图（</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a</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）中第三个字符之后插入子</a:t>
            </a:r>
            <a:r>
              <a:rPr kumimoji="1" lang="zh-CN" altLang="en-US" b="1" dirty="0" smtClean="0">
                <a:solidFill>
                  <a:srgbClr val="000000"/>
                </a:solidFill>
                <a:latin typeface="Arial" panose="020B0604020202020204" pitchFamily="34" charset="0"/>
                <a:ea typeface="楷体" panose="02010609060101010101" pitchFamily="49" charset="-122"/>
                <a:cs typeface="Arial" panose="020B0604020202020204" pitchFamily="34" charset="0"/>
              </a:rPr>
              <a:t>串 </a:t>
            </a:r>
            <a:r>
              <a:rPr kumimoji="1" lang="en-US" altLang="zh-CN" b="1" dirty="0" smtClean="0">
                <a:solidFill>
                  <a:srgbClr val="000000"/>
                </a:solidFill>
                <a:latin typeface="Arial" panose="020B0604020202020204" pitchFamily="34" charset="0"/>
                <a:ea typeface="楷体" panose="02010609060101010101" pitchFamily="49" charset="-122"/>
                <a:cs typeface="Arial" panose="020B0604020202020204" pitchFamily="34" charset="0"/>
              </a:rPr>
              <a:t>"</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xyz" </a:t>
            </a:r>
            <a:endParaRPr kumimoji="1" lang="zh-CN" altLang="en-US" dirty="0">
              <a:solidFill>
                <a:srgbClr val="000000"/>
              </a:solidFill>
              <a:latin typeface="Arial" panose="020B0604020202020204" pitchFamily="34" charset="0"/>
              <a:ea typeface="楷体" panose="02010609060101010101" pitchFamily="49" charset="-122"/>
              <a:cs typeface="Arial" panose="020B0604020202020204" pitchFamily="34" charset="0"/>
            </a:endParaRPr>
          </a:p>
        </p:txBody>
      </p:sp>
      <p:grpSp>
        <p:nvGrpSpPr>
          <p:cNvPr id="16" name="Group 5"/>
          <p:cNvGrpSpPr>
            <a:grpSpLocks/>
          </p:cNvGrpSpPr>
          <p:nvPr/>
        </p:nvGrpSpPr>
        <p:grpSpPr bwMode="auto">
          <a:xfrm>
            <a:off x="1744663" y="2832100"/>
            <a:ext cx="5781675" cy="3695700"/>
            <a:chOff x="1202" y="1661"/>
            <a:chExt cx="3175" cy="2328"/>
          </a:xfrm>
        </p:grpSpPr>
        <p:pic>
          <p:nvPicPr>
            <p:cNvPr id="17" name="Picture 6"/>
            <p:cNvPicPr>
              <a:picLocks noChangeAspect="1" noChangeArrowheads="1"/>
            </p:cNvPicPr>
            <p:nvPr/>
          </p:nvPicPr>
          <p:blipFill>
            <a:blip r:embed="rId4">
              <a:clrChange>
                <a:clrFrom>
                  <a:srgbClr val="FF00FF"/>
                </a:clrFrom>
                <a:clrTo>
                  <a:srgbClr val="FF00FF">
                    <a:alpha val="0"/>
                  </a:srgbClr>
                </a:clrTo>
              </a:clrChange>
              <a:extLst>
                <a:ext uri="{28A0092B-C50C-407E-A947-70E740481C1C}">
                  <a14:useLocalDpi xmlns:a14="http://schemas.microsoft.com/office/drawing/2010/main" val="0"/>
                </a:ext>
              </a:extLst>
            </a:blip>
            <a:srcRect/>
            <a:stretch>
              <a:fillRect/>
            </a:stretch>
          </p:blipFill>
          <p:spPr bwMode="auto">
            <a:xfrm>
              <a:off x="1202" y="1661"/>
              <a:ext cx="3175"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7"/>
            <p:cNvSpPr txBox="1">
              <a:spLocks noChangeArrowheads="1"/>
            </p:cNvSpPr>
            <p:nvPr/>
          </p:nvSpPr>
          <p:spPr bwMode="auto">
            <a:xfrm>
              <a:off x="1560" y="2283"/>
              <a:ext cx="2329" cy="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zh-CN" altLang="en-US" sz="1900" b="1">
                  <a:solidFill>
                    <a:srgbClr val="FF0000"/>
                  </a:solidFill>
                  <a:latin typeface="黑体" panose="02010609060101010101" pitchFamily="49" charset="-122"/>
                  <a:ea typeface="黑体" panose="02010609060101010101" pitchFamily="49" charset="-122"/>
                  <a:cs typeface="Arial" panose="020B0604020202020204" pitchFamily="34" charset="0"/>
                </a:rPr>
                <a:t>应用：</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正文编辑系统中，把整个“正文”看成一个串，把每一行看成一个子串，构成一个结点，即同一行串用定长顺序结构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(80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，而行和行之间用指针相联接。 </a:t>
              </a:r>
              <a:endParaRPr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pic>
        <p:nvPicPr>
          <p:cNvPr id="20" name="图片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4050" y="5567363"/>
            <a:ext cx="71755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9395"/>
                                        </p:tgtEl>
                                        <p:attrNameLst>
                                          <p:attrName>style.visibility</p:attrName>
                                        </p:attrNameLst>
                                      </p:cBhvr>
                                      <p:to>
                                        <p:strVal val="visible"/>
                                      </p:to>
                                    </p:set>
                                    <p:animEffect transition="in" filter="wipe(left)">
                                      <p:cBhvr>
                                        <p:cTn id="17" dur="500"/>
                                        <p:tgtEl>
                                          <p:spTgt spid="59395"/>
                                        </p:tgtEl>
                                      </p:cBhvr>
                                    </p:animEffect>
                                  </p:childTnLst>
                                </p:cTn>
                              </p:par>
                            </p:childTnLst>
                          </p:cTn>
                        </p:par>
                        <p:par>
                          <p:cTn id="18" fill="hold" nodeType="afterGroup">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59396"/>
                                        </p:tgtEl>
                                        <p:attrNameLst>
                                          <p:attrName>style.visibility</p:attrName>
                                        </p:attrNameLst>
                                      </p:cBhvr>
                                      <p:to>
                                        <p:strVal val="visible"/>
                                      </p:to>
                                    </p:set>
                                    <p:animEffect transition="in" filter="wipe(left)">
                                      <p:cBhvr>
                                        <p:cTn id="26" dur="500"/>
                                        <p:tgtEl>
                                          <p:spTgt spid="59396"/>
                                        </p:tgtEl>
                                      </p:cBhvr>
                                    </p:animEffect>
                                  </p:childTnLst>
                                </p:cTn>
                              </p:par>
                            </p:childTnLst>
                          </p:cTn>
                        </p:par>
                        <p:par>
                          <p:cTn id="27" fill="hold" nodeType="afterGroup">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59395"/>
                                        </p:tgtEl>
                                      </p:cBhvr>
                                    </p:animEffect>
                                    <p:set>
                                      <p:cBhvr>
                                        <p:cTn id="35" dur="1" fill="hold">
                                          <p:stCondLst>
                                            <p:cond delay="499"/>
                                          </p:stCondLst>
                                        </p:cTn>
                                        <p:tgtEl>
                                          <p:spTgt spid="5939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9396"/>
                                        </p:tgtEl>
                                      </p:cBhvr>
                                    </p:animEffect>
                                    <p:set>
                                      <p:cBhvr>
                                        <p:cTn id="41" dur="1" fill="hold">
                                          <p:stCondLst>
                                            <p:cond delay="499"/>
                                          </p:stCondLst>
                                        </p:cTn>
                                        <p:tgtEl>
                                          <p:spTgt spid="5939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2"/>
                                        </p:tgtEl>
                                      </p:cBhvr>
                                    </p:animEffect>
                                    <p:set>
                                      <p:cBhvr>
                                        <p:cTn id="44" dur="1" fill="hold">
                                          <p:stCondLst>
                                            <p:cond delay="499"/>
                                          </p:stCondLst>
                                        </p:cTn>
                                        <p:tgtEl>
                                          <p:spTgt spid="22"/>
                                        </p:tgtEl>
                                        <p:attrNameLst>
                                          <p:attrName>style.visibility</p:attrName>
                                        </p:attrNameLst>
                                      </p:cBhvr>
                                      <p:to>
                                        <p:strVal val="hidden"/>
                                      </p:to>
                                    </p:set>
                                  </p:childTnLst>
                                </p:cTn>
                              </p:par>
                            </p:childTnLst>
                          </p:cTn>
                        </p:par>
                        <p:par>
                          <p:cTn id="45" fill="hold">
                            <p:stCondLst>
                              <p:cond delay="500"/>
                            </p:stCondLst>
                            <p:childTnLst>
                              <p:par>
                                <p:cTn id="46" presetID="18" presetClass="entr" presetSubtype="6"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Right)">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21" grpId="0"/>
      <p:bldP spid="21" grpId="1"/>
      <p:bldP spid="22" grpId="0"/>
      <p:bldP spid="22"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1"/>
          <p:cNvGrpSpPr>
            <a:grpSpLocks/>
          </p:cNvGrpSpPr>
          <p:nvPr/>
        </p:nvGrpSpPr>
        <p:grpSpPr bwMode="auto">
          <a:xfrm>
            <a:off x="34925" y="92075"/>
            <a:ext cx="7632700" cy="461963"/>
            <a:chOff x="34925" y="92075"/>
            <a:chExt cx="7632700" cy="461665"/>
          </a:xfrm>
        </p:grpSpPr>
        <p:sp>
          <p:nvSpPr>
            <p:cNvPr id="5940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04"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29"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
        <p:nvSpPr>
          <p:cNvPr id="30" name="Text Box 6"/>
          <p:cNvSpPr txBox="1">
            <a:spLocks noChangeArrowheads="1"/>
          </p:cNvSpPr>
          <p:nvPr/>
        </p:nvSpPr>
        <p:spPr bwMode="auto">
          <a:xfrm>
            <a:off x="179388" y="2519363"/>
            <a:ext cx="878522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从头到尾扫描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，遇到值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ch1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字符直接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ch2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替换</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a:t>
            </a:r>
          </a:p>
        </p:txBody>
      </p:sp>
      <p:cxnSp>
        <p:nvCxnSpPr>
          <p:cNvPr id="31" name="直接连接符 30"/>
          <p:cNvCxnSpPr/>
          <p:nvPr/>
        </p:nvCxnSpPr>
        <p:spPr>
          <a:xfrm>
            <a:off x="92075" y="2484438"/>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2" name="Group 8"/>
          <p:cNvGrpSpPr>
            <a:grpSpLocks/>
          </p:cNvGrpSpPr>
          <p:nvPr/>
        </p:nvGrpSpPr>
        <p:grpSpPr bwMode="auto">
          <a:xfrm>
            <a:off x="7669213" y="620713"/>
            <a:ext cx="1295400" cy="1079500"/>
            <a:chOff x="4831" y="391"/>
            <a:chExt cx="816" cy="773"/>
          </a:xfrm>
        </p:grpSpPr>
        <p:sp>
          <p:nvSpPr>
            <p:cNvPr id="5939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0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9401"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2"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ircle(out)">
                                      <p:cBhvr>
                                        <p:cTn id="12" dur="500"/>
                                        <p:tgtEl>
                                          <p:spTgt spid="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290">
                                          <p:stCondLst>
                                            <p:cond delay="0"/>
                                          </p:stCondLst>
                                        </p:cTn>
                                        <p:tgtEl>
                                          <p:spTgt spid="32"/>
                                        </p:tgtEl>
                                      </p:cBhvr>
                                    </p:animEffect>
                                    <p:anim calcmode="lin" valueType="num">
                                      <p:cBhvr>
                                        <p:cTn id="1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23" dur="13">
                                          <p:stCondLst>
                                            <p:cond delay="325"/>
                                          </p:stCondLst>
                                        </p:cTn>
                                        <p:tgtEl>
                                          <p:spTgt spid="32"/>
                                        </p:tgtEl>
                                      </p:cBhvr>
                                      <p:to x="100000" y="60000"/>
                                    </p:animScale>
                                    <p:animScale>
                                      <p:cBhvr>
                                        <p:cTn id="24" dur="83" decel="50000">
                                          <p:stCondLst>
                                            <p:cond delay="338"/>
                                          </p:stCondLst>
                                        </p:cTn>
                                        <p:tgtEl>
                                          <p:spTgt spid="32"/>
                                        </p:tgtEl>
                                      </p:cBhvr>
                                      <p:to x="100000" y="100000"/>
                                    </p:animScale>
                                    <p:animScale>
                                      <p:cBhvr>
                                        <p:cTn id="25" dur="13">
                                          <p:stCondLst>
                                            <p:cond delay="656"/>
                                          </p:stCondLst>
                                        </p:cTn>
                                        <p:tgtEl>
                                          <p:spTgt spid="32"/>
                                        </p:tgtEl>
                                      </p:cBhvr>
                                      <p:to x="100000" y="80000"/>
                                    </p:animScale>
                                    <p:animScale>
                                      <p:cBhvr>
                                        <p:cTn id="26" dur="83" decel="50000">
                                          <p:stCondLst>
                                            <p:cond delay="669"/>
                                          </p:stCondLst>
                                        </p:cTn>
                                        <p:tgtEl>
                                          <p:spTgt spid="32"/>
                                        </p:tgtEl>
                                      </p:cBhvr>
                                      <p:to x="100000" y="100000"/>
                                    </p:animScale>
                                    <p:animScale>
                                      <p:cBhvr>
                                        <p:cTn id="27" dur="13">
                                          <p:stCondLst>
                                            <p:cond delay="821"/>
                                          </p:stCondLst>
                                        </p:cTn>
                                        <p:tgtEl>
                                          <p:spTgt spid="32"/>
                                        </p:tgtEl>
                                      </p:cBhvr>
                                      <p:to x="100000" y="90000"/>
                                    </p:animScale>
                                    <p:animScale>
                                      <p:cBhvr>
                                        <p:cTn id="28" dur="83" decel="50000">
                                          <p:stCondLst>
                                            <p:cond delay="834"/>
                                          </p:stCondLst>
                                        </p:cTn>
                                        <p:tgtEl>
                                          <p:spTgt spid="32"/>
                                        </p:tgtEl>
                                      </p:cBhvr>
                                      <p:to x="100000" y="100000"/>
                                    </p:animScale>
                                    <p:animScale>
                                      <p:cBhvr>
                                        <p:cTn id="29" dur="13">
                                          <p:stCondLst>
                                            <p:cond delay="904"/>
                                          </p:stCondLst>
                                        </p:cTn>
                                        <p:tgtEl>
                                          <p:spTgt spid="32"/>
                                        </p:tgtEl>
                                      </p:cBhvr>
                                      <p:to x="100000" y="95000"/>
                                    </p:animScale>
                                    <p:animScale>
                                      <p:cBhvr>
                                        <p:cTn id="30" dur="83" decel="50000">
                                          <p:stCondLst>
                                            <p:cond delay="917"/>
                                          </p:stCondLst>
                                        </p:cTn>
                                        <p:tgtEl>
                                          <p:spTgt spid="32"/>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 calcmode="lin" valueType="num">
                                      <p:cBhvr additive="base">
                                        <p:cTn id="35"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0">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0">
                                            <p:txEl>
                                              <p:pRg st="1" end="1"/>
                                            </p:txEl>
                                          </p:spTgt>
                                        </p:tgtEl>
                                        <p:attrNameLst>
                                          <p:attrName>style.visibility</p:attrName>
                                        </p:attrNameLst>
                                      </p:cBhvr>
                                      <p:to>
                                        <p:strVal val="visible"/>
                                      </p:to>
                                    </p:set>
                                    <p:anim calcmode="lin" valueType="num">
                                      <p:cBhvr additive="base">
                                        <p:cTn id="41" dur="500"/>
                                        <p:tgtEl>
                                          <p:spTgt spid="30">
                                            <p:txEl>
                                              <p:pRg st="1" end="1"/>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P spid="30"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4"/>
          <p:cNvGrpSpPr>
            <a:grpSpLocks/>
          </p:cNvGrpSpPr>
          <p:nvPr/>
        </p:nvGrpSpPr>
        <p:grpSpPr bwMode="auto">
          <a:xfrm>
            <a:off x="7669213" y="692150"/>
            <a:ext cx="1295400" cy="1008063"/>
            <a:chOff x="4831" y="1253"/>
            <a:chExt cx="816" cy="726"/>
          </a:xfrm>
        </p:grpSpPr>
        <p:sp>
          <p:nvSpPr>
            <p:cNvPr id="6042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042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1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0431"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2"/>
          <p:cNvSpPr txBox="1">
            <a:spLocks noChangeArrowheads="1"/>
          </p:cNvSpPr>
          <p:nvPr/>
        </p:nvSpPr>
        <p:spPr bwMode="auto">
          <a:xfrm>
            <a:off x="323850" y="2987675"/>
            <a:ext cx="8351838"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Translation_SS(SString &amp;S,char ch1,char ch2)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将定长顺序串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中所有其值为</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ch1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的字符换成</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ch2</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的字符</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for(i=1;i&lt;=S[0];i++)</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if(S.[i]==ch1)  S[i]=ch2;</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Translation_SS</a:t>
            </a:r>
          </a:p>
        </p:txBody>
      </p:sp>
      <p:grpSp>
        <p:nvGrpSpPr>
          <p:cNvPr id="2" name="组合 1"/>
          <p:cNvGrpSpPr/>
          <p:nvPr/>
        </p:nvGrpSpPr>
        <p:grpSpPr>
          <a:xfrm>
            <a:off x="34925" y="92075"/>
            <a:ext cx="8963025" cy="2898443"/>
            <a:chOff x="34925" y="92075"/>
            <a:chExt cx="8963025" cy="2898443"/>
          </a:xfrm>
        </p:grpSpPr>
        <p:grpSp>
          <p:nvGrpSpPr>
            <p:cNvPr id="60422" name="组合 1"/>
            <p:cNvGrpSpPr>
              <a:grpSpLocks/>
            </p:cNvGrpSpPr>
            <p:nvPr/>
          </p:nvGrpSpPr>
          <p:grpSpPr bwMode="auto">
            <a:xfrm>
              <a:off x="34925" y="92075"/>
              <a:ext cx="8963025" cy="2392363"/>
              <a:chOff x="34925" y="92075"/>
              <a:chExt cx="8963025" cy="2392239"/>
            </a:xfrm>
          </p:grpSpPr>
          <p:grpSp>
            <p:nvGrpSpPr>
              <p:cNvPr id="60424" name="组合 1"/>
              <p:cNvGrpSpPr>
                <a:grpSpLocks/>
              </p:cNvGrpSpPr>
              <p:nvPr/>
            </p:nvGrpSpPr>
            <p:grpSpPr bwMode="auto">
              <a:xfrm>
                <a:off x="34925" y="92075"/>
                <a:ext cx="7632700" cy="461963"/>
                <a:chOff x="34925" y="92075"/>
                <a:chExt cx="7632700" cy="461665"/>
              </a:xfrm>
            </p:grpSpPr>
            <p:sp>
              <p:nvSpPr>
                <p:cNvPr id="604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42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31" name="直接连接符 30"/>
              <p:cNvCxnSpPr/>
              <p:nvPr/>
            </p:nvCxnSpPr>
            <p:spPr>
              <a:xfrm>
                <a:off x="92075" y="2484314"/>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
          <p:nvSpPr>
            <p:cNvPr id="22" name="Text Box 6"/>
            <p:cNvSpPr txBox="1">
              <a:spLocks noChangeArrowheads="1"/>
            </p:cNvSpPr>
            <p:nvPr/>
          </p:nvSpPr>
          <p:spPr bwMode="auto">
            <a:xfrm>
              <a:off x="179388" y="2519363"/>
              <a:ext cx="8785225" cy="47115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nvGrpSpPr>
        <p:grpSpPr bwMode="auto">
          <a:xfrm>
            <a:off x="7669213" y="731838"/>
            <a:ext cx="1295400" cy="968375"/>
            <a:chOff x="7669213" y="731152"/>
            <a:chExt cx="1295400" cy="969061"/>
          </a:xfrm>
        </p:grpSpPr>
        <p:sp>
          <p:nvSpPr>
            <p:cNvPr id="61452"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53"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54"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1455"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2933700"/>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分为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基本操作：字符替换；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18" name="组合 17"/>
          <p:cNvGrpSpPr/>
          <p:nvPr/>
        </p:nvGrpSpPr>
        <p:grpSpPr>
          <a:xfrm>
            <a:off x="34925" y="92075"/>
            <a:ext cx="8963025" cy="2898443"/>
            <a:chOff x="34925" y="92075"/>
            <a:chExt cx="8963025" cy="2898443"/>
          </a:xfrm>
        </p:grpSpPr>
        <p:grpSp>
          <p:nvGrpSpPr>
            <p:cNvPr id="19" name="组合 1"/>
            <p:cNvGrpSpPr>
              <a:grpSpLocks/>
            </p:cNvGrpSpPr>
            <p:nvPr/>
          </p:nvGrpSpPr>
          <p:grpSpPr bwMode="auto">
            <a:xfrm>
              <a:off x="34925" y="92075"/>
              <a:ext cx="8963025" cy="2392363"/>
              <a:chOff x="34925" y="92075"/>
              <a:chExt cx="8963025" cy="2392239"/>
            </a:xfrm>
          </p:grpSpPr>
          <p:grpSp>
            <p:nvGrpSpPr>
              <p:cNvPr id="23" name="组合 1"/>
              <p:cNvGrpSpPr>
                <a:grpSpLocks/>
              </p:cNvGrpSpPr>
              <p:nvPr/>
            </p:nvGrpSpPr>
            <p:grpSpPr bwMode="auto">
              <a:xfrm>
                <a:off x="34925" y="92075"/>
                <a:ext cx="7632700" cy="461963"/>
                <a:chOff x="34925" y="92075"/>
                <a:chExt cx="7632700" cy="461665"/>
              </a:xfrm>
            </p:grpSpPr>
            <p:sp>
              <p:nvSpPr>
                <p:cNvPr id="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24" name="直接连接符 23"/>
              <p:cNvCxnSpPr/>
              <p:nvPr/>
            </p:nvCxnSpPr>
            <p:spPr>
              <a:xfrm>
                <a:off x="92075" y="2484314"/>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1"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
          <p:nvSpPr>
            <p:cNvPr id="22" name="Text Box 6"/>
            <p:cNvSpPr txBox="1">
              <a:spLocks noChangeArrowheads="1"/>
            </p:cNvSpPr>
            <p:nvPr/>
          </p:nvSpPr>
          <p:spPr bwMode="auto">
            <a:xfrm>
              <a:off x="179388" y="2519363"/>
              <a:ext cx="8785225" cy="47115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2"/>
          <p:cNvGrpSpPr>
            <a:grpSpLocks/>
          </p:cNvGrpSpPr>
          <p:nvPr/>
        </p:nvGrpSpPr>
        <p:grpSpPr bwMode="auto">
          <a:xfrm>
            <a:off x="34925" y="92075"/>
            <a:ext cx="7632700" cy="1025525"/>
            <a:chOff x="34925" y="92075"/>
            <a:chExt cx="7632700" cy="1025525"/>
          </a:xfrm>
        </p:grpSpPr>
        <p:grpSp>
          <p:nvGrpSpPr>
            <p:cNvPr id="11272" name="组合 1"/>
            <p:cNvGrpSpPr>
              <a:grpSpLocks/>
            </p:cNvGrpSpPr>
            <p:nvPr/>
          </p:nvGrpSpPr>
          <p:grpSpPr bwMode="auto">
            <a:xfrm>
              <a:off x="34925" y="92075"/>
              <a:ext cx="7632700" cy="457200"/>
              <a:chOff x="34925" y="92075"/>
              <a:chExt cx="7632700" cy="457200"/>
            </a:xfrm>
          </p:grpSpPr>
          <p:sp>
            <p:nvSpPr>
              <p:cNvPr id="1127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7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11273" name="Group 2"/>
            <p:cNvGrpSpPr>
              <a:grpSpLocks/>
            </p:cNvGrpSpPr>
            <p:nvPr/>
          </p:nvGrpSpPr>
          <p:grpSpPr bwMode="auto">
            <a:xfrm>
              <a:off x="107950" y="620713"/>
              <a:ext cx="3017838" cy="496887"/>
              <a:chOff x="68" y="391"/>
              <a:chExt cx="1901" cy="313"/>
            </a:xfrm>
          </p:grpSpPr>
          <p:sp>
            <p:nvSpPr>
              <p:cNvPr id="11274" name="Text Box 3"/>
              <p:cNvSpPr txBox="1">
                <a:spLocks noChangeArrowheads="1"/>
              </p:cNvSpPr>
              <p:nvPr/>
            </p:nvSpPr>
            <p:spPr bwMode="auto">
              <a:xfrm>
                <a:off x="68" y="39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4.1.1  </a:t>
                </a:r>
                <a:r>
                  <a:rPr kumimoji="1" lang="zh-CN" altLang="en-US" sz="2200" b="1">
                    <a:solidFill>
                      <a:srgbClr val="3333FF"/>
                    </a:solidFill>
                    <a:latin typeface="Arial" panose="020B0604020202020204" pitchFamily="34" charset="0"/>
                    <a:ea typeface="黑体" panose="02010609060101010101" pitchFamily="49" charset="-122"/>
                  </a:rPr>
                  <a:t>串的定义</a:t>
                </a:r>
              </a:p>
            </p:txBody>
          </p:sp>
          <p:sp>
            <p:nvSpPr>
              <p:cNvPr id="11275" name="Rectangle 4"/>
              <p:cNvSpPr>
                <a:spLocks noChangeArrowheads="1"/>
              </p:cNvSpPr>
              <p:nvPr/>
            </p:nvSpPr>
            <p:spPr bwMode="auto">
              <a:xfrm>
                <a:off x="113" y="660"/>
                <a:ext cx="160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1" name="Group 4"/>
          <p:cNvGrpSpPr>
            <a:grpSpLocks/>
          </p:cNvGrpSpPr>
          <p:nvPr/>
        </p:nvGrpSpPr>
        <p:grpSpPr bwMode="auto">
          <a:xfrm>
            <a:off x="250825" y="1196975"/>
            <a:ext cx="2306638" cy="496888"/>
            <a:chOff x="158" y="754"/>
            <a:chExt cx="1678" cy="313"/>
          </a:xfrm>
        </p:grpSpPr>
        <p:sp>
          <p:nvSpPr>
            <p:cNvPr id="11270" name="Text Box 5"/>
            <p:cNvSpPr txBox="1">
              <a:spLocks noChangeArrowheads="1"/>
            </p:cNvSpPr>
            <p:nvPr/>
          </p:nvSpPr>
          <p:spPr bwMode="auto">
            <a:xfrm>
              <a:off x="158" y="754"/>
              <a:ext cx="1497"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串的比较</a:t>
              </a:r>
            </a:p>
          </p:txBody>
        </p:sp>
        <p:sp>
          <p:nvSpPr>
            <p:cNvPr id="11271" name="Rectangle 6"/>
            <p:cNvSpPr>
              <a:spLocks noChangeArrowheads="1"/>
            </p:cNvSpPr>
            <p:nvPr/>
          </p:nvSpPr>
          <p:spPr bwMode="auto">
            <a:xfrm>
              <a:off x="229" y="1023"/>
              <a:ext cx="160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1" name="Text Box 5"/>
          <p:cNvSpPr txBox="1">
            <a:spLocks noChangeArrowheads="1"/>
          </p:cNvSpPr>
          <p:nvPr/>
        </p:nvSpPr>
        <p:spPr bwMode="auto">
          <a:xfrm>
            <a:off x="179388" y="1773238"/>
            <a:ext cx="878522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给定两个串：</a:t>
            </a:r>
            <a:r>
              <a:rPr kumimoji="1" lang="en-US" altLang="zh-CN" b="1" dirty="0" smtClean="0">
                <a:ea typeface="仿宋" panose="02010609060101010101" pitchFamily="49" charset="-122"/>
                <a:cs typeface="Arial" panose="020B0604020202020204" pitchFamily="34" charset="0"/>
              </a:rPr>
              <a:t>X="x</a:t>
            </a:r>
            <a:r>
              <a:rPr kumimoji="1" lang="en-US" altLang="zh-CN" b="1" baseline="-25000" dirty="0" smtClean="0">
                <a:ea typeface="仿宋" panose="02010609060101010101" pitchFamily="49" charset="-122"/>
                <a:cs typeface="Arial" panose="020B0604020202020204" pitchFamily="34" charset="0"/>
              </a:rPr>
              <a:t>1</a:t>
            </a:r>
            <a:r>
              <a:rPr kumimoji="1" lang="en-US" altLang="zh-CN" b="1" dirty="0" smtClean="0">
                <a:ea typeface="仿宋" panose="02010609060101010101" pitchFamily="49" charset="-122"/>
                <a:cs typeface="Arial" panose="020B0604020202020204" pitchFamily="34" charset="0"/>
              </a:rPr>
              <a:t> x</a:t>
            </a:r>
            <a:r>
              <a:rPr kumimoji="1" lang="en-US" altLang="zh-CN" b="1" baseline="-25000" dirty="0" smtClean="0">
                <a:ea typeface="仿宋" panose="02010609060101010101" pitchFamily="49" charset="-122"/>
                <a:cs typeface="Arial" panose="020B0604020202020204" pitchFamily="34" charset="0"/>
              </a:rPr>
              <a:t>2</a:t>
            </a:r>
            <a:r>
              <a:rPr kumimoji="1" lang="en-US" altLang="zh-CN" b="1" dirty="0" smtClean="0">
                <a:ea typeface="仿宋" panose="02010609060101010101" pitchFamily="49" charset="-122"/>
                <a:cs typeface="Arial" panose="020B0604020202020204" pitchFamily="34" charset="0"/>
              </a:rPr>
              <a:t> …</a:t>
            </a:r>
            <a:r>
              <a:rPr kumimoji="1" lang="en-US" altLang="zh-CN" b="1" dirty="0" err="1" smtClean="0">
                <a:ea typeface="仿宋" panose="02010609060101010101" pitchFamily="49" charset="-122"/>
                <a:cs typeface="Arial" panose="020B0604020202020204" pitchFamily="34" charset="0"/>
              </a:rPr>
              <a:t>x</a:t>
            </a:r>
            <a:r>
              <a:rPr kumimoji="1" lang="en-US" altLang="zh-CN" b="1" baseline="-25000" dirty="0" err="1" smtClean="0">
                <a:ea typeface="仿宋" panose="02010609060101010101" pitchFamily="49" charset="-122"/>
                <a:cs typeface="Arial" panose="020B0604020202020204" pitchFamily="34" charset="0"/>
              </a:rPr>
              <a:t>n</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Y="y</a:t>
            </a:r>
            <a:r>
              <a:rPr kumimoji="1" lang="en-US" altLang="zh-CN" b="1" baseline="-25000" dirty="0" smtClean="0">
                <a:ea typeface="仿宋" panose="02010609060101010101" pitchFamily="49" charset="-122"/>
                <a:cs typeface="Arial" panose="020B0604020202020204" pitchFamily="34" charset="0"/>
              </a:rPr>
              <a:t>1</a:t>
            </a:r>
            <a:r>
              <a:rPr kumimoji="1" lang="en-US" altLang="zh-CN" b="1" dirty="0" smtClean="0">
                <a:ea typeface="仿宋" panose="02010609060101010101" pitchFamily="49" charset="-122"/>
                <a:cs typeface="Arial" panose="020B0604020202020204" pitchFamily="34" charset="0"/>
              </a:rPr>
              <a:t> y</a:t>
            </a:r>
            <a:r>
              <a:rPr kumimoji="1" lang="en-US" altLang="zh-CN" b="1" baseline="-25000" dirty="0" smtClean="0">
                <a:ea typeface="仿宋" panose="02010609060101010101" pitchFamily="49" charset="-122"/>
                <a:cs typeface="Arial" panose="020B0604020202020204" pitchFamily="34" charset="0"/>
              </a:rPr>
              <a:t>2</a:t>
            </a:r>
            <a:r>
              <a:rPr kumimoji="1" lang="en-US" altLang="zh-CN" b="1" dirty="0" smtClean="0">
                <a:ea typeface="仿宋" panose="02010609060101010101" pitchFamily="49" charset="-122"/>
                <a:cs typeface="Arial" panose="020B0604020202020204" pitchFamily="34" charset="0"/>
              </a:rPr>
              <a:t> …</a:t>
            </a:r>
            <a:r>
              <a:rPr kumimoji="1" lang="en-US" altLang="zh-CN" b="1" dirty="0" err="1" smtClean="0">
                <a:ea typeface="仿宋" panose="02010609060101010101" pitchFamily="49" charset="-122"/>
                <a:cs typeface="Arial" panose="020B0604020202020204" pitchFamily="34" charset="0"/>
              </a:rPr>
              <a:t>y</a:t>
            </a:r>
            <a:r>
              <a:rPr kumimoji="1" lang="en-US" altLang="zh-CN" b="1" baseline="-25000" dirty="0" err="1" smtClean="0">
                <a:ea typeface="仿宋" panose="02010609060101010101" pitchFamily="49" charset="-122"/>
                <a:cs typeface="Arial" panose="020B0604020202020204" pitchFamily="34" charset="0"/>
              </a:rPr>
              <a:t>m</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b="1" dirty="0" smtClean="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1</a:t>
            </a:r>
            <a:r>
              <a:rPr kumimoji="1" lang="zh-CN" altLang="en-US" b="1" dirty="0" smtClean="0">
                <a:ea typeface="仿宋" panose="02010609060101010101" pitchFamily="49" charset="-122"/>
                <a:cs typeface="Arial" panose="020B0604020202020204" pitchFamily="34" charset="0"/>
              </a:rPr>
              <a:t>）当 </a:t>
            </a:r>
            <a:r>
              <a:rPr kumimoji="1" lang="en-US" altLang="zh-CN" b="1" dirty="0" smtClean="0">
                <a:ea typeface="仿宋" panose="02010609060101010101" pitchFamily="49" charset="-122"/>
                <a:cs typeface="Arial" panose="020B0604020202020204" pitchFamily="34" charset="0"/>
              </a:rPr>
              <a:t>n=m </a:t>
            </a:r>
            <a:r>
              <a:rPr kumimoji="1" lang="zh-CN" altLang="en-US" b="1" dirty="0" smtClean="0">
                <a:ea typeface="仿宋" panose="02010609060101010101" pitchFamily="49" charset="-122"/>
                <a:cs typeface="Arial" panose="020B0604020202020204" pitchFamily="34" charset="0"/>
              </a:rPr>
              <a:t>且 </a:t>
            </a:r>
            <a:r>
              <a:rPr kumimoji="1" lang="en-US" altLang="zh-CN" b="1" dirty="0" smtClean="0">
                <a:ea typeface="仿宋" panose="02010609060101010101" pitchFamily="49" charset="-122"/>
                <a:cs typeface="Arial" panose="020B0604020202020204" pitchFamily="34" charset="0"/>
              </a:rPr>
              <a:t>x</a:t>
            </a:r>
            <a:r>
              <a:rPr kumimoji="1" lang="en-US" altLang="zh-CN" b="1" baseline="-25000" dirty="0" smtClean="0">
                <a:ea typeface="仿宋" panose="02010609060101010101" pitchFamily="49" charset="-122"/>
                <a:cs typeface="Arial" panose="020B0604020202020204" pitchFamily="34" charset="0"/>
              </a:rPr>
              <a:t>1</a:t>
            </a:r>
            <a:r>
              <a:rPr kumimoji="1" lang="en-US" altLang="zh-CN" b="1" dirty="0" smtClean="0">
                <a:ea typeface="仿宋" panose="02010609060101010101" pitchFamily="49" charset="-122"/>
                <a:cs typeface="Arial" panose="020B0604020202020204" pitchFamily="34" charset="0"/>
              </a:rPr>
              <a:t>=y</a:t>
            </a:r>
            <a:r>
              <a:rPr kumimoji="1" lang="en-US" altLang="zh-CN" b="1" baseline="-25000" dirty="0" smtClean="0">
                <a:ea typeface="仿宋" panose="02010609060101010101" pitchFamily="49" charset="-122"/>
                <a:cs typeface="Arial" panose="020B0604020202020204" pitchFamily="34" charset="0"/>
              </a:rPr>
              <a:t>1</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x</a:t>
            </a:r>
            <a:r>
              <a:rPr kumimoji="1" lang="en-US" altLang="zh-CN" b="1" baseline="-25000" dirty="0" err="1" smtClean="0">
                <a:ea typeface="仿宋" panose="02010609060101010101" pitchFamily="49" charset="-122"/>
                <a:cs typeface="Arial" panose="020B0604020202020204" pitchFamily="34" charset="0"/>
              </a:rPr>
              <a:t>n</a:t>
            </a:r>
            <a:r>
              <a:rPr kumimoji="1" lang="en-US" altLang="zh-CN"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y</a:t>
            </a:r>
            <a:r>
              <a:rPr kumimoji="1" lang="en-US" altLang="zh-CN" b="1" baseline="-25000" dirty="0" err="1" smtClean="0">
                <a:ea typeface="仿宋" panose="02010609060101010101" pitchFamily="49" charset="-122"/>
                <a:cs typeface="Arial" panose="020B0604020202020204" pitchFamily="34" charset="0"/>
              </a:rPr>
              <a:t>m</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时，称 </a:t>
            </a:r>
            <a:r>
              <a:rPr kumimoji="1" lang="en-US" altLang="zh-CN" b="1" dirty="0" smtClean="0">
                <a:ea typeface="仿宋" panose="02010609060101010101" pitchFamily="49" charset="-122"/>
                <a:cs typeface="Arial" panose="020B0604020202020204" pitchFamily="34" charset="0"/>
              </a:rPr>
              <a:t>X=Y</a:t>
            </a:r>
            <a:r>
              <a:rPr kumimoji="1" lang="zh-CN" altLang="en-US" b="1" dirty="0" smtClean="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b="1" dirty="0" smtClean="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2</a:t>
            </a:r>
            <a:r>
              <a:rPr kumimoji="1" lang="zh-CN" altLang="en-US" b="1" dirty="0" smtClean="0">
                <a:ea typeface="仿宋" panose="02010609060101010101" pitchFamily="49" charset="-122"/>
                <a:cs typeface="Arial" panose="020B0604020202020204" pitchFamily="34" charset="0"/>
              </a:rPr>
              <a:t>）当下列条件之一成立时，称 </a:t>
            </a:r>
            <a:r>
              <a:rPr kumimoji="1" lang="en-US" altLang="zh-CN" b="1" dirty="0" smtClean="0">
                <a:ea typeface="仿宋" panose="02010609060101010101" pitchFamily="49" charset="-122"/>
                <a:cs typeface="Arial" panose="020B0604020202020204" pitchFamily="34" charset="0"/>
              </a:rPr>
              <a:t>X&lt;Y</a:t>
            </a:r>
            <a:r>
              <a:rPr kumimoji="1" lang="zh-CN" altLang="en-US" b="1" dirty="0" smtClean="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b="1" dirty="0" smtClean="0">
                <a:ea typeface="仿宋" panose="02010609060101010101" pitchFamily="49" charset="-122"/>
                <a:cs typeface="Arial" panose="020B0604020202020204" pitchFamily="34" charset="0"/>
              </a:rPr>
              <a:t>              </a:t>
            </a:r>
            <a:r>
              <a:rPr kumimoji="1" lang="zh-CN" altLang="en-US" dirty="0" smtClean="0">
                <a:solidFill>
                  <a:srgbClr val="FF0000"/>
                </a:solidFill>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n&lt;m</a:t>
            </a:r>
            <a:r>
              <a:rPr kumimoji="1" lang="zh-CN" altLang="en-US" b="1" dirty="0" smtClean="0">
                <a:ea typeface="仿宋" panose="02010609060101010101" pitchFamily="49" charset="-122"/>
                <a:cs typeface="Arial" panose="020B0604020202020204" pitchFamily="34" charset="0"/>
              </a:rPr>
              <a:t>，且 </a:t>
            </a:r>
            <a:r>
              <a:rPr kumimoji="1" lang="en-US" altLang="zh-CN" b="1" dirty="0" smtClean="0">
                <a:ea typeface="仿宋" panose="02010609060101010101" pitchFamily="49" charset="-122"/>
                <a:cs typeface="Arial" panose="020B0604020202020204" pitchFamily="34" charset="0"/>
              </a:rPr>
              <a:t>x</a:t>
            </a:r>
            <a:r>
              <a:rPr kumimoji="1" lang="en-US" altLang="zh-CN" b="1" baseline="-25000" dirty="0" smtClean="0">
                <a:ea typeface="仿宋" panose="02010609060101010101" pitchFamily="49" charset="-122"/>
                <a:cs typeface="Arial" panose="020B0604020202020204" pitchFamily="34" charset="0"/>
              </a:rPr>
              <a:t>i</a:t>
            </a:r>
            <a:r>
              <a:rPr kumimoji="1" lang="en-US" altLang="zh-CN"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y</a:t>
            </a:r>
            <a:r>
              <a:rPr kumimoji="1" lang="en-US" altLang="zh-CN" b="1" baseline="-25000" dirty="0" err="1" smtClean="0">
                <a:ea typeface="仿宋" panose="02010609060101010101" pitchFamily="49" charset="-122"/>
                <a:cs typeface="Arial" panose="020B0604020202020204" pitchFamily="34" charset="0"/>
              </a:rPr>
              <a:t>i</a:t>
            </a:r>
            <a:r>
              <a:rPr kumimoji="1" lang="zh-CN" altLang="en-US"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i</a:t>
            </a:r>
            <a:r>
              <a:rPr kumimoji="1" lang="en-US" altLang="zh-CN" b="1" dirty="0" smtClean="0">
                <a:ea typeface="仿宋" panose="02010609060101010101" pitchFamily="49" charset="-122"/>
                <a:cs typeface="Arial" panose="020B0604020202020204" pitchFamily="34" charset="0"/>
              </a:rPr>
              <a:t>=1, 2, …, n</a:t>
            </a:r>
            <a:r>
              <a:rPr kumimoji="1" lang="zh-CN" altLang="en-US" b="1" dirty="0" smtClean="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b="1" dirty="0" smtClean="0">
                <a:ea typeface="仿宋" panose="02010609060101010101" pitchFamily="49" charset="-122"/>
                <a:cs typeface="Arial" panose="020B0604020202020204" pitchFamily="34" charset="0"/>
              </a:rPr>
              <a:t>              </a:t>
            </a:r>
            <a:r>
              <a:rPr kumimoji="1" lang="zh-CN" altLang="en-US" dirty="0" smtClean="0">
                <a:solidFill>
                  <a:srgbClr val="3333FF"/>
                </a:solidFill>
                <a:ea typeface="仿宋" panose="02010609060101010101" pitchFamily="49" charset="-122"/>
                <a:cs typeface="Arial" panose="020B0604020202020204" pitchFamily="34" charset="0"/>
              </a:rPr>
              <a:t>●</a:t>
            </a:r>
            <a:r>
              <a:rPr kumimoji="1" lang="zh-CN" altLang="en-US" b="1" dirty="0" smtClean="0">
                <a:ea typeface="仿宋" panose="02010609060101010101" pitchFamily="49" charset="-122"/>
                <a:cs typeface="Arial" panose="020B0604020202020204" pitchFamily="34" charset="0"/>
              </a:rPr>
              <a:t> 存在某 个 </a:t>
            </a:r>
            <a:r>
              <a:rPr kumimoji="1" lang="en-US" altLang="zh-CN" b="1" dirty="0" err="1" smtClean="0">
                <a:ea typeface="仿宋" panose="02010609060101010101" pitchFamily="49" charset="-122"/>
                <a:cs typeface="Arial" panose="020B0604020202020204" pitchFamily="34" charset="0"/>
              </a:rPr>
              <a:t>k≤min</a:t>
            </a:r>
            <a:r>
              <a:rPr kumimoji="1" lang="en-US" altLang="zh-CN" b="1" dirty="0" smtClean="0">
                <a:ea typeface="仿宋" panose="02010609060101010101" pitchFamily="49" charset="-122"/>
                <a:cs typeface="Arial" panose="020B0604020202020204" pitchFamily="34" charset="0"/>
              </a:rPr>
              <a:t>(m, n)</a:t>
            </a:r>
            <a:r>
              <a:rPr kumimoji="1" lang="zh-CN" altLang="en-US" b="1" dirty="0" smtClean="0">
                <a:ea typeface="仿宋" panose="02010609060101010101" pitchFamily="49" charset="-122"/>
                <a:cs typeface="Arial" panose="020B0604020202020204" pitchFamily="34" charset="0"/>
              </a:rPr>
              <a:t>，使得 </a:t>
            </a:r>
            <a:r>
              <a:rPr kumimoji="1" lang="en-US" altLang="zh-CN" b="1" dirty="0" smtClean="0">
                <a:ea typeface="仿宋" panose="02010609060101010101" pitchFamily="49" charset="-122"/>
                <a:cs typeface="Arial" panose="020B0604020202020204" pitchFamily="34" charset="0"/>
              </a:rPr>
              <a:t>x</a:t>
            </a:r>
            <a:r>
              <a:rPr kumimoji="1" lang="en-US" altLang="zh-CN" b="1" baseline="-25000" dirty="0" smtClean="0">
                <a:ea typeface="仿宋" panose="02010609060101010101" pitchFamily="49" charset="-122"/>
                <a:cs typeface="Arial" panose="020B0604020202020204" pitchFamily="34" charset="0"/>
              </a:rPr>
              <a:t>i</a:t>
            </a:r>
            <a:r>
              <a:rPr kumimoji="1" lang="en-US" altLang="zh-CN"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y</a:t>
            </a:r>
            <a:r>
              <a:rPr kumimoji="1" lang="en-US" altLang="zh-CN" b="1" baseline="-25000" dirty="0" err="1" smtClean="0">
                <a:ea typeface="仿宋" panose="02010609060101010101" pitchFamily="49" charset="-122"/>
                <a:cs typeface="Arial" panose="020B0604020202020204" pitchFamily="34" charset="0"/>
              </a:rPr>
              <a:t>i</a:t>
            </a:r>
            <a:r>
              <a:rPr kumimoji="1" lang="zh-CN" altLang="en-US"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i</a:t>
            </a:r>
            <a:r>
              <a:rPr kumimoji="1" lang="en-US" altLang="zh-CN" b="1" dirty="0" smtClean="0">
                <a:ea typeface="仿宋" panose="02010609060101010101" pitchFamily="49" charset="-122"/>
                <a:cs typeface="Arial" panose="020B0604020202020204" pitchFamily="34" charset="0"/>
              </a:rPr>
              <a:t>=1, 2, …, k-1</a:t>
            </a:r>
            <a:r>
              <a:rPr kumimoji="1" lang="zh-CN" altLang="en-US"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x</a:t>
            </a:r>
            <a:r>
              <a:rPr kumimoji="1" lang="en-US" altLang="zh-CN" b="1" baseline="-25000" dirty="0" err="1" smtClean="0">
                <a:ea typeface="仿宋" panose="02010609060101010101" pitchFamily="49" charset="-122"/>
                <a:cs typeface="Arial" panose="020B0604020202020204" pitchFamily="34" charset="0"/>
              </a:rPr>
              <a:t>k</a:t>
            </a:r>
            <a:r>
              <a:rPr kumimoji="1" lang="en-US" altLang="zh-CN" b="1" dirty="0" smtClean="0">
                <a:ea typeface="仿宋" panose="02010609060101010101" pitchFamily="49" charset="-122"/>
                <a:cs typeface="Arial" panose="020B0604020202020204" pitchFamily="34" charset="0"/>
              </a:rPr>
              <a:t>&lt;</a:t>
            </a:r>
            <a:r>
              <a:rPr kumimoji="1" lang="en-US" altLang="zh-CN" b="1" dirty="0" err="1" smtClean="0">
                <a:ea typeface="仿宋" panose="02010609060101010101" pitchFamily="49" charset="-122"/>
                <a:cs typeface="Arial" panose="020B0604020202020204" pitchFamily="34" charset="0"/>
              </a:rPr>
              <a:t>y</a:t>
            </a:r>
            <a:r>
              <a:rPr kumimoji="1" lang="en-US" altLang="zh-CN" b="1" baseline="-25000" dirty="0" err="1" smtClean="0">
                <a:ea typeface="仿宋" panose="02010609060101010101" pitchFamily="49" charset="-122"/>
                <a:cs typeface="Arial" panose="020B0604020202020204" pitchFamily="34" charset="0"/>
              </a:rPr>
              <a:t>k</a:t>
            </a:r>
            <a:r>
              <a:rPr kumimoji="1" lang="zh-CN" altLang="en-US" b="1" dirty="0" smtClean="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b="1" dirty="0" smtClean="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3</a:t>
            </a:r>
            <a:r>
              <a:rPr kumimoji="1" lang="zh-CN" altLang="en-US" b="1" dirty="0" smtClean="0">
                <a:ea typeface="仿宋" panose="02010609060101010101" pitchFamily="49" charset="-122"/>
                <a:cs typeface="Arial" panose="020B0604020202020204" pitchFamily="34" charset="0"/>
              </a:rPr>
              <a:t>）否则，</a:t>
            </a:r>
            <a:r>
              <a:rPr kumimoji="1" lang="en-US" altLang="zh-CN" b="1" dirty="0" smtClean="0">
                <a:ea typeface="仿宋" panose="02010609060101010101" pitchFamily="49" charset="-122"/>
                <a:cs typeface="Arial" panose="020B0604020202020204" pitchFamily="34" charset="0"/>
              </a:rPr>
              <a:t>X&gt;Y</a:t>
            </a:r>
            <a:r>
              <a:rPr kumimoji="1" lang="zh-CN" altLang="en-US" b="1" dirty="0" smtClean="0">
                <a:ea typeface="仿宋" panose="02010609060101010101" pitchFamily="49" charset="-122"/>
                <a:cs typeface="Arial" panose="020B0604020202020204" pitchFamily="34" charset="0"/>
              </a:rPr>
              <a:t>。</a:t>
            </a:r>
            <a:r>
              <a:rPr kumimoji="1" lang="zh-CN" altLang="en-US" dirty="0" smtClean="0">
                <a:ea typeface="仿宋" panose="02010609060101010101" pitchFamily="49" charset="-122"/>
                <a:cs typeface="Arial" panose="020B0604020202020204" pitchFamily="34" charset="0"/>
              </a:rPr>
              <a:t> </a:t>
            </a:r>
          </a:p>
        </p:txBody>
      </p:sp>
      <p:sp>
        <p:nvSpPr>
          <p:cNvPr id="52" name="Text Box 6"/>
          <p:cNvSpPr txBox="1">
            <a:spLocks noChangeArrowheads="1"/>
          </p:cNvSpPr>
          <p:nvPr/>
        </p:nvSpPr>
        <p:spPr bwMode="auto">
          <a:xfrm>
            <a:off x="179388" y="4365625"/>
            <a:ext cx="8785225" cy="954088"/>
          </a:xfrm>
          <a:prstGeom prst="rect">
            <a:avLst/>
          </a:prstGeom>
          <a:noFill/>
          <a:ln>
            <a:noFill/>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33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pt-BR" altLang="zh-CN" sz="2000" b="1">
                <a:latin typeface="Arial" panose="020B0604020202020204" pitchFamily="34" charset="0"/>
                <a:ea typeface="幼圆" panose="02010509060101010101" pitchFamily="49" charset="-122"/>
                <a:cs typeface="Arial" panose="020B0604020202020204" pitchFamily="34" charset="0"/>
              </a:rPr>
              <a:t>"abcd"="abcd"</a:t>
            </a:r>
            <a:r>
              <a:rPr kumimoji="1" lang="zh-CN" altLang="pt-BR" sz="2000" b="1">
                <a:latin typeface="Arial" panose="020B0604020202020204" pitchFamily="34" charset="0"/>
                <a:ea typeface="幼圆" panose="02010509060101010101" pitchFamily="49" charset="-122"/>
                <a:cs typeface="Arial" panose="020B0604020202020204" pitchFamily="34" charset="0"/>
              </a:rPr>
              <a:t>，</a:t>
            </a:r>
            <a:r>
              <a:rPr kumimoji="1" lang="pt-BR" altLang="zh-CN" sz="2000" b="1">
                <a:latin typeface="Arial" panose="020B0604020202020204" pitchFamily="34" charset="0"/>
                <a:ea typeface="幼圆" panose="02010509060101010101" pitchFamily="49" charset="-122"/>
                <a:cs typeface="Arial" panose="020B0604020202020204" pitchFamily="34" charset="0"/>
              </a:rPr>
              <a:t>"abc"&lt;"abcd"</a:t>
            </a:r>
            <a:r>
              <a:rPr kumimoji="1" lang="zh-CN" altLang="pt-BR" sz="2000" b="1">
                <a:latin typeface="Arial" panose="020B0604020202020204" pitchFamily="34" charset="0"/>
                <a:ea typeface="幼圆" panose="02010509060101010101" pitchFamily="49" charset="-122"/>
                <a:cs typeface="Arial" panose="020B0604020202020204" pitchFamily="34" charset="0"/>
              </a:rPr>
              <a:t>，</a:t>
            </a:r>
            <a:r>
              <a:rPr kumimoji="1" lang="pt-BR" altLang="zh-CN" sz="2000" b="1">
                <a:latin typeface="Arial" panose="020B0604020202020204" pitchFamily="34" charset="0"/>
                <a:ea typeface="幼圆" panose="02010509060101010101" pitchFamily="49" charset="-122"/>
                <a:cs typeface="Arial" panose="020B0604020202020204" pitchFamily="34" charset="0"/>
              </a:rPr>
              <a:t>"abac"&lt;"abaec"</a:t>
            </a:r>
            <a:r>
              <a:rPr kumimoji="1" lang="zh-CN" altLang="pt-BR" sz="2000" b="1">
                <a:latin typeface="Arial" panose="020B0604020202020204" pitchFamily="34" charset="0"/>
                <a:ea typeface="幼圆" panose="02010509060101010101" pitchFamily="49" charset="-122"/>
                <a:cs typeface="Arial" panose="020B0604020202020204" pitchFamily="34" charset="0"/>
              </a:rPr>
              <a:t>，</a:t>
            </a:r>
            <a:r>
              <a:rPr kumimoji="1" lang="pt-BR" altLang="zh-CN" sz="2000" b="1">
                <a:latin typeface="Arial" panose="020B0604020202020204" pitchFamily="34" charset="0"/>
                <a:ea typeface="幼圆" panose="02010509060101010101" pitchFamily="49" charset="-122"/>
                <a:cs typeface="Arial" panose="020B0604020202020204" pitchFamily="34" charset="0"/>
              </a:rPr>
              <a:t>"abc"</a:t>
            </a:r>
            <a:r>
              <a:rPr kumimoji="1" lang="zh-CN" altLang="pt-BR" sz="2000" b="1">
                <a:latin typeface="Arial" panose="020B0604020202020204" pitchFamily="34" charset="0"/>
                <a:ea typeface="幼圆" panose="02010509060101010101" pitchFamily="49" charset="-122"/>
                <a:cs typeface="Arial" panose="020B0604020202020204" pitchFamily="34" charset="0"/>
              </a:rPr>
              <a:t>＞</a:t>
            </a:r>
            <a:r>
              <a:rPr kumimoji="1" lang="pt-BR" altLang="zh-CN" sz="2000" b="1">
                <a:latin typeface="Arial" panose="020B0604020202020204" pitchFamily="34" charset="0"/>
                <a:ea typeface="幼圆" panose="02010509060101010101" pitchFamily="49" charset="-122"/>
                <a:cs typeface="Arial" panose="020B0604020202020204" pitchFamily="34" charset="0"/>
              </a:rPr>
              <a:t>"abafg"</a:t>
            </a:r>
            <a:endParaRPr kumimoji="1" lang="en-US" altLang="zh-CN" sz="2000" b="1">
              <a:latin typeface="Arial" panose="020B0604020202020204" pitchFamily="34" charset="0"/>
              <a:ea typeface="幼圆" panose="020105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linds(horizontal)">
                                      <p:cBhvr>
                                        <p:cTn id="12" dur="500"/>
                                        <p:tgtEl>
                                          <p:spTgt spid="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linds(horizontal)">
                                      <p:cBhvr>
                                        <p:cTn id="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utoUpdateAnimBg="0"/>
      <p:bldP spid="52"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6"/>
          <p:cNvSpPr txBox="1">
            <a:spLocks noChangeArrowheads="1"/>
          </p:cNvSpPr>
          <p:nvPr/>
        </p:nvSpPr>
        <p:spPr bwMode="auto">
          <a:xfrm>
            <a:off x="179388" y="2519363"/>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第一个字符与最后一个字符交换；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第二个字符与倒数第二个字符交换；</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如此下去，直至完成将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所有字符反序。</a:t>
            </a:r>
          </a:p>
        </p:txBody>
      </p:sp>
      <p:grpSp>
        <p:nvGrpSpPr>
          <p:cNvPr id="62467" name="组合 1"/>
          <p:cNvGrpSpPr>
            <a:grpSpLocks/>
          </p:cNvGrpSpPr>
          <p:nvPr/>
        </p:nvGrpSpPr>
        <p:grpSpPr bwMode="auto">
          <a:xfrm>
            <a:off x="34925" y="92075"/>
            <a:ext cx="8963025" cy="2392363"/>
            <a:chOff x="34925" y="92075"/>
            <a:chExt cx="8963025" cy="2392148"/>
          </a:xfrm>
        </p:grpSpPr>
        <p:grpSp>
          <p:nvGrpSpPr>
            <p:cNvPr id="62474" name="组合 1"/>
            <p:cNvGrpSpPr>
              <a:grpSpLocks/>
            </p:cNvGrpSpPr>
            <p:nvPr/>
          </p:nvGrpSpPr>
          <p:grpSpPr bwMode="auto">
            <a:xfrm>
              <a:off x="34925" y="92075"/>
              <a:ext cx="7632700" cy="461963"/>
              <a:chOff x="34925" y="92075"/>
              <a:chExt cx="7632700" cy="461665"/>
            </a:xfrm>
          </p:grpSpPr>
          <p:sp>
            <p:nvSpPr>
              <p:cNvPr id="6247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247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cxnSp>
          <p:nvCxnSpPr>
            <p:cNvPr id="31" name="直接连接符 30"/>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2" name="Group 8"/>
          <p:cNvGrpSpPr>
            <a:grpSpLocks/>
          </p:cNvGrpSpPr>
          <p:nvPr/>
        </p:nvGrpSpPr>
        <p:grpSpPr bwMode="auto">
          <a:xfrm>
            <a:off x="7669213" y="620713"/>
            <a:ext cx="1295400" cy="1079500"/>
            <a:chOff x="4831" y="391"/>
            <a:chExt cx="816" cy="773"/>
          </a:xfrm>
        </p:grpSpPr>
        <p:sp>
          <p:nvSpPr>
            <p:cNvPr id="6247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247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247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3"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5"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90">
                                          <p:stCondLst>
                                            <p:cond delay="0"/>
                                          </p:stCondLst>
                                        </p:cTn>
                                        <p:tgtEl>
                                          <p:spTgt spid="32"/>
                                        </p:tgtEl>
                                      </p:cBhvr>
                                    </p:animEffect>
                                    <p:anim calcmode="lin" valueType="num">
                                      <p:cBhvr>
                                        <p:cTn id="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3" dur="13">
                                          <p:stCondLst>
                                            <p:cond delay="325"/>
                                          </p:stCondLst>
                                        </p:cTn>
                                        <p:tgtEl>
                                          <p:spTgt spid="32"/>
                                        </p:tgtEl>
                                      </p:cBhvr>
                                      <p:to x="100000" y="60000"/>
                                    </p:animScale>
                                    <p:animScale>
                                      <p:cBhvr>
                                        <p:cTn id="14" dur="83" decel="50000">
                                          <p:stCondLst>
                                            <p:cond delay="338"/>
                                          </p:stCondLst>
                                        </p:cTn>
                                        <p:tgtEl>
                                          <p:spTgt spid="32"/>
                                        </p:tgtEl>
                                      </p:cBhvr>
                                      <p:to x="100000" y="100000"/>
                                    </p:animScale>
                                    <p:animScale>
                                      <p:cBhvr>
                                        <p:cTn id="15" dur="13">
                                          <p:stCondLst>
                                            <p:cond delay="656"/>
                                          </p:stCondLst>
                                        </p:cTn>
                                        <p:tgtEl>
                                          <p:spTgt spid="32"/>
                                        </p:tgtEl>
                                      </p:cBhvr>
                                      <p:to x="100000" y="80000"/>
                                    </p:animScale>
                                    <p:animScale>
                                      <p:cBhvr>
                                        <p:cTn id="16" dur="83" decel="50000">
                                          <p:stCondLst>
                                            <p:cond delay="669"/>
                                          </p:stCondLst>
                                        </p:cTn>
                                        <p:tgtEl>
                                          <p:spTgt spid="32"/>
                                        </p:tgtEl>
                                      </p:cBhvr>
                                      <p:to x="100000" y="100000"/>
                                    </p:animScale>
                                    <p:animScale>
                                      <p:cBhvr>
                                        <p:cTn id="17" dur="13">
                                          <p:stCondLst>
                                            <p:cond delay="821"/>
                                          </p:stCondLst>
                                        </p:cTn>
                                        <p:tgtEl>
                                          <p:spTgt spid="32"/>
                                        </p:tgtEl>
                                      </p:cBhvr>
                                      <p:to x="100000" y="90000"/>
                                    </p:animScale>
                                    <p:animScale>
                                      <p:cBhvr>
                                        <p:cTn id="18" dur="83" decel="50000">
                                          <p:stCondLst>
                                            <p:cond delay="834"/>
                                          </p:stCondLst>
                                        </p:cTn>
                                        <p:tgtEl>
                                          <p:spTgt spid="32"/>
                                        </p:tgtEl>
                                      </p:cBhvr>
                                      <p:to x="100000" y="100000"/>
                                    </p:animScale>
                                    <p:animScale>
                                      <p:cBhvr>
                                        <p:cTn id="19" dur="13">
                                          <p:stCondLst>
                                            <p:cond delay="904"/>
                                          </p:stCondLst>
                                        </p:cTn>
                                        <p:tgtEl>
                                          <p:spTgt spid="32"/>
                                        </p:tgtEl>
                                      </p:cBhvr>
                                      <p:to x="100000" y="95000"/>
                                    </p:animScale>
                                    <p:animScale>
                                      <p:cBhvr>
                                        <p:cTn id="20" dur="83" decel="50000">
                                          <p:stCondLst>
                                            <p:cond delay="917"/>
                                          </p:stCondLst>
                                        </p:cTn>
                                        <p:tgtEl>
                                          <p:spTgt spid="3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 calcmode="lin" valueType="num">
                                      <p:cBhvr additive="base">
                                        <p:cTn id="25"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0">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0">
                                            <p:txEl>
                                              <p:pRg st="1" end="1"/>
                                            </p:txEl>
                                          </p:spTgt>
                                        </p:tgtEl>
                                        <p:attrNameLst>
                                          <p:attrName>style.visibility</p:attrName>
                                        </p:attrNameLst>
                                      </p:cBhvr>
                                      <p:to>
                                        <p:strVal val="visible"/>
                                      </p:to>
                                    </p:set>
                                    <p:anim calcmode="lin" valueType="num">
                                      <p:cBhvr additive="base">
                                        <p:cTn id="31" dur="500"/>
                                        <p:tgtEl>
                                          <p:spTgt spid="30">
                                            <p:txEl>
                                              <p:pRg st="1" end="1"/>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0">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0">
                                            <p:txEl>
                                              <p:pRg st="2" end="2"/>
                                            </p:txEl>
                                          </p:spTgt>
                                        </p:tgtEl>
                                        <p:attrNameLst>
                                          <p:attrName>style.visibility</p:attrName>
                                        </p:attrNameLst>
                                      </p:cBhvr>
                                      <p:to>
                                        <p:strVal val="visible"/>
                                      </p:to>
                                    </p:set>
                                    <p:anim calcmode="lin" valueType="num">
                                      <p:cBhvr additive="base">
                                        <p:cTn id="37" dur="500"/>
                                        <p:tgtEl>
                                          <p:spTgt spid="30">
                                            <p:txEl>
                                              <p:pRg st="2" end="2"/>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2"/>
          <p:cNvSpPr txBox="1">
            <a:spLocks noChangeArrowheads="1"/>
          </p:cNvSpPr>
          <p:nvPr/>
        </p:nvSpPr>
        <p:spPr bwMode="auto">
          <a:xfrm>
            <a:off x="323850" y="2987675"/>
            <a:ext cx="8351838"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Invert_SS(SString &amp;S)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将定长顺序串</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中所有字符反序，之后仍然存放在</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for(i=1;i&lt;(S[0]/2);i++)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temp=S[i];</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S[i]=S[S[0]–i+1];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S[S[0]–i+1]=temp;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Invert_SS</a:t>
            </a:r>
          </a:p>
        </p:txBody>
      </p:sp>
      <p:grpSp>
        <p:nvGrpSpPr>
          <p:cNvPr id="14" name="Group 4"/>
          <p:cNvGrpSpPr>
            <a:grpSpLocks/>
          </p:cNvGrpSpPr>
          <p:nvPr/>
        </p:nvGrpSpPr>
        <p:grpSpPr bwMode="auto">
          <a:xfrm>
            <a:off x="7669213" y="692150"/>
            <a:ext cx="1295400" cy="1008063"/>
            <a:chOff x="4831" y="1253"/>
            <a:chExt cx="816" cy="726"/>
          </a:xfrm>
        </p:grpSpPr>
        <p:sp>
          <p:nvSpPr>
            <p:cNvPr id="6349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349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1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349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34925" y="92075"/>
            <a:ext cx="8963025" cy="2898443"/>
            <a:chOff x="34925" y="92075"/>
            <a:chExt cx="8963025" cy="2898443"/>
          </a:xfrm>
        </p:grpSpPr>
        <p:sp>
          <p:nvSpPr>
            <p:cNvPr id="21" name="Text Box 6"/>
            <p:cNvSpPr txBox="1">
              <a:spLocks noChangeArrowheads="1"/>
            </p:cNvSpPr>
            <p:nvPr/>
          </p:nvSpPr>
          <p:spPr bwMode="auto">
            <a:xfrm>
              <a:off x="179388" y="2519363"/>
              <a:ext cx="8785225" cy="47115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nvGrpSpPr>
            <p:cNvPr id="22" name="组合 1"/>
            <p:cNvGrpSpPr>
              <a:grpSpLocks/>
            </p:cNvGrpSpPr>
            <p:nvPr/>
          </p:nvGrpSpPr>
          <p:grpSpPr bwMode="auto">
            <a:xfrm>
              <a:off x="34925" y="92075"/>
              <a:ext cx="8963025" cy="2392363"/>
              <a:chOff x="34925" y="92075"/>
              <a:chExt cx="8963025" cy="2392148"/>
            </a:xfrm>
          </p:grpSpPr>
          <p:grpSp>
            <p:nvGrpSpPr>
              <p:cNvPr id="24" name="组合 1"/>
              <p:cNvGrpSpPr>
                <a:grpSpLocks/>
              </p:cNvGrpSpPr>
              <p:nvPr/>
            </p:nvGrpSpPr>
            <p:grpSpPr bwMode="auto">
              <a:xfrm>
                <a:off x="34925" y="92075"/>
                <a:ext cx="7632700" cy="461963"/>
                <a:chOff x="34925" y="92075"/>
                <a:chExt cx="7632700" cy="461665"/>
              </a:xfrm>
            </p:grpSpPr>
            <p:sp>
              <p:nvSpPr>
                <p:cNvPr id="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cxnSp>
            <p:nvCxnSpPr>
              <p:cNvPr id="25" name="直接连接符 24"/>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3"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nvGrpSpPr>
        <p:grpSpPr bwMode="auto">
          <a:xfrm>
            <a:off x="7669213" y="731838"/>
            <a:ext cx="1295400" cy="968375"/>
            <a:chOff x="7669213" y="731152"/>
            <a:chExt cx="1295400" cy="969061"/>
          </a:xfrm>
        </p:grpSpPr>
        <p:sp>
          <p:nvSpPr>
            <p:cNvPr id="64524"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25"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26"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4527"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2933700"/>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分为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基本操作：字符交换；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时间分析：字符交换次数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n/2</a:t>
            </a:r>
            <a:r>
              <a:rPr kumimoji="1" lang="zh-CN" altLang="en-US"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算法时间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27" name="组合 26"/>
          <p:cNvGrpSpPr/>
          <p:nvPr/>
        </p:nvGrpSpPr>
        <p:grpSpPr>
          <a:xfrm>
            <a:off x="34925" y="92075"/>
            <a:ext cx="8963025" cy="2898443"/>
            <a:chOff x="34925" y="92075"/>
            <a:chExt cx="8963025" cy="2898443"/>
          </a:xfrm>
        </p:grpSpPr>
        <p:sp>
          <p:nvSpPr>
            <p:cNvPr id="29" name="Text Box 6"/>
            <p:cNvSpPr txBox="1">
              <a:spLocks noChangeArrowheads="1"/>
            </p:cNvSpPr>
            <p:nvPr/>
          </p:nvSpPr>
          <p:spPr bwMode="auto">
            <a:xfrm>
              <a:off x="179388" y="2519363"/>
              <a:ext cx="8785225" cy="47115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nvGrpSpPr>
            <p:cNvPr id="30" name="组合 1"/>
            <p:cNvGrpSpPr>
              <a:grpSpLocks/>
            </p:cNvGrpSpPr>
            <p:nvPr/>
          </p:nvGrpSpPr>
          <p:grpSpPr bwMode="auto">
            <a:xfrm>
              <a:off x="34925" y="92075"/>
              <a:ext cx="8963025" cy="2392363"/>
              <a:chOff x="34925" y="92075"/>
              <a:chExt cx="8963025" cy="2392148"/>
            </a:xfrm>
          </p:grpSpPr>
          <p:grpSp>
            <p:nvGrpSpPr>
              <p:cNvPr id="32" name="组合 1"/>
              <p:cNvGrpSpPr>
                <a:grpSpLocks/>
              </p:cNvGrpSpPr>
              <p:nvPr/>
            </p:nvGrpSpPr>
            <p:grpSpPr bwMode="auto">
              <a:xfrm>
                <a:off x="34925" y="92075"/>
                <a:ext cx="7632700" cy="461963"/>
                <a:chOff x="34925" y="92075"/>
                <a:chExt cx="7632700" cy="461665"/>
              </a:xfrm>
            </p:grpSpPr>
            <p:sp>
              <p:nvSpPr>
                <p:cNvPr id="3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cxnSp>
            <p:nvCxnSpPr>
              <p:cNvPr id="34" name="直接连接符 33"/>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31"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6"/>
          <p:cNvSpPr txBox="1">
            <a:spLocks noChangeArrowheads="1"/>
          </p:cNvSpPr>
          <p:nvPr/>
        </p:nvSpPr>
        <p:spPr bwMode="auto">
          <a:xfrm>
            <a:off x="179388" y="2519363"/>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从头到尾扫描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，对于值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ch</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 </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向前移动其后面所有字符，进行覆盖删除；</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修改串的当前长度。</a:t>
            </a:r>
          </a:p>
        </p:txBody>
      </p:sp>
      <p:grpSp>
        <p:nvGrpSpPr>
          <p:cNvPr id="65539" name="组合 1"/>
          <p:cNvGrpSpPr>
            <a:grpSpLocks/>
          </p:cNvGrpSpPr>
          <p:nvPr/>
        </p:nvGrpSpPr>
        <p:grpSpPr bwMode="auto">
          <a:xfrm>
            <a:off x="34925" y="92075"/>
            <a:ext cx="8963025" cy="2392363"/>
            <a:chOff x="34925" y="92075"/>
            <a:chExt cx="8963025" cy="2392148"/>
          </a:xfrm>
        </p:grpSpPr>
        <p:grpSp>
          <p:nvGrpSpPr>
            <p:cNvPr id="65546" name="组合 1"/>
            <p:cNvGrpSpPr>
              <a:grpSpLocks/>
            </p:cNvGrpSpPr>
            <p:nvPr/>
          </p:nvGrpSpPr>
          <p:grpSpPr bwMode="auto">
            <a:xfrm>
              <a:off x="34925" y="92075"/>
              <a:ext cx="7632700" cy="461963"/>
              <a:chOff x="34925" y="92075"/>
              <a:chExt cx="7632700" cy="461665"/>
            </a:xfrm>
          </p:grpSpPr>
          <p:sp>
            <p:nvSpPr>
              <p:cNvPr id="6554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4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31" name="直接连接符 30"/>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2" name="Group 8"/>
          <p:cNvGrpSpPr>
            <a:grpSpLocks/>
          </p:cNvGrpSpPr>
          <p:nvPr/>
        </p:nvGrpSpPr>
        <p:grpSpPr bwMode="auto">
          <a:xfrm>
            <a:off x="7669213" y="620713"/>
            <a:ext cx="1295400" cy="1079500"/>
            <a:chOff x="4831" y="391"/>
            <a:chExt cx="816" cy="773"/>
          </a:xfrm>
        </p:grpSpPr>
        <p:sp>
          <p:nvSpPr>
            <p:cNvPr id="6554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4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554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5"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90">
                                          <p:stCondLst>
                                            <p:cond delay="0"/>
                                          </p:stCondLst>
                                        </p:cTn>
                                        <p:tgtEl>
                                          <p:spTgt spid="32"/>
                                        </p:tgtEl>
                                      </p:cBhvr>
                                    </p:animEffect>
                                    <p:anim calcmode="lin" valueType="num">
                                      <p:cBhvr>
                                        <p:cTn id="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3" dur="13">
                                          <p:stCondLst>
                                            <p:cond delay="325"/>
                                          </p:stCondLst>
                                        </p:cTn>
                                        <p:tgtEl>
                                          <p:spTgt spid="32"/>
                                        </p:tgtEl>
                                      </p:cBhvr>
                                      <p:to x="100000" y="60000"/>
                                    </p:animScale>
                                    <p:animScale>
                                      <p:cBhvr>
                                        <p:cTn id="14" dur="83" decel="50000">
                                          <p:stCondLst>
                                            <p:cond delay="338"/>
                                          </p:stCondLst>
                                        </p:cTn>
                                        <p:tgtEl>
                                          <p:spTgt spid="32"/>
                                        </p:tgtEl>
                                      </p:cBhvr>
                                      <p:to x="100000" y="100000"/>
                                    </p:animScale>
                                    <p:animScale>
                                      <p:cBhvr>
                                        <p:cTn id="15" dur="13">
                                          <p:stCondLst>
                                            <p:cond delay="656"/>
                                          </p:stCondLst>
                                        </p:cTn>
                                        <p:tgtEl>
                                          <p:spTgt spid="32"/>
                                        </p:tgtEl>
                                      </p:cBhvr>
                                      <p:to x="100000" y="80000"/>
                                    </p:animScale>
                                    <p:animScale>
                                      <p:cBhvr>
                                        <p:cTn id="16" dur="83" decel="50000">
                                          <p:stCondLst>
                                            <p:cond delay="669"/>
                                          </p:stCondLst>
                                        </p:cTn>
                                        <p:tgtEl>
                                          <p:spTgt spid="32"/>
                                        </p:tgtEl>
                                      </p:cBhvr>
                                      <p:to x="100000" y="100000"/>
                                    </p:animScale>
                                    <p:animScale>
                                      <p:cBhvr>
                                        <p:cTn id="17" dur="13">
                                          <p:stCondLst>
                                            <p:cond delay="821"/>
                                          </p:stCondLst>
                                        </p:cTn>
                                        <p:tgtEl>
                                          <p:spTgt spid="32"/>
                                        </p:tgtEl>
                                      </p:cBhvr>
                                      <p:to x="100000" y="90000"/>
                                    </p:animScale>
                                    <p:animScale>
                                      <p:cBhvr>
                                        <p:cTn id="18" dur="83" decel="50000">
                                          <p:stCondLst>
                                            <p:cond delay="834"/>
                                          </p:stCondLst>
                                        </p:cTn>
                                        <p:tgtEl>
                                          <p:spTgt spid="32"/>
                                        </p:tgtEl>
                                      </p:cBhvr>
                                      <p:to x="100000" y="100000"/>
                                    </p:animScale>
                                    <p:animScale>
                                      <p:cBhvr>
                                        <p:cTn id="19" dur="13">
                                          <p:stCondLst>
                                            <p:cond delay="904"/>
                                          </p:stCondLst>
                                        </p:cTn>
                                        <p:tgtEl>
                                          <p:spTgt spid="32"/>
                                        </p:tgtEl>
                                      </p:cBhvr>
                                      <p:to x="100000" y="95000"/>
                                    </p:animScale>
                                    <p:animScale>
                                      <p:cBhvr>
                                        <p:cTn id="20" dur="83" decel="50000">
                                          <p:stCondLst>
                                            <p:cond delay="917"/>
                                          </p:stCondLst>
                                        </p:cTn>
                                        <p:tgtEl>
                                          <p:spTgt spid="3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 calcmode="lin" valueType="num">
                                      <p:cBhvr additive="base">
                                        <p:cTn id="25"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0">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0">
                                            <p:txEl>
                                              <p:pRg st="1" end="1"/>
                                            </p:txEl>
                                          </p:spTgt>
                                        </p:tgtEl>
                                        <p:attrNameLst>
                                          <p:attrName>style.visibility</p:attrName>
                                        </p:attrNameLst>
                                      </p:cBhvr>
                                      <p:to>
                                        <p:strVal val="visible"/>
                                      </p:to>
                                    </p:set>
                                    <p:anim calcmode="lin" valueType="num">
                                      <p:cBhvr additive="base">
                                        <p:cTn id="31" dur="500"/>
                                        <p:tgtEl>
                                          <p:spTgt spid="30">
                                            <p:txEl>
                                              <p:pRg st="1" end="1"/>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0">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0">
                                            <p:txEl>
                                              <p:pRg st="2" end="2"/>
                                            </p:txEl>
                                          </p:spTgt>
                                        </p:tgtEl>
                                        <p:attrNameLst>
                                          <p:attrName>style.visibility</p:attrName>
                                        </p:attrNameLst>
                                      </p:cBhvr>
                                      <p:to>
                                        <p:strVal val="visible"/>
                                      </p:to>
                                    </p:set>
                                    <p:anim calcmode="lin" valueType="num">
                                      <p:cBhvr additive="base">
                                        <p:cTn id="37" dur="500"/>
                                        <p:tgtEl>
                                          <p:spTgt spid="30">
                                            <p:txEl>
                                              <p:pRg st="2" end="2"/>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0">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0">
                                            <p:txEl>
                                              <p:pRg st="3" end="3"/>
                                            </p:txEl>
                                          </p:spTgt>
                                        </p:tgtEl>
                                        <p:attrNameLst>
                                          <p:attrName>style.visibility</p:attrName>
                                        </p:attrNameLst>
                                      </p:cBhvr>
                                      <p:to>
                                        <p:strVal val="visible"/>
                                      </p:to>
                                    </p:set>
                                    <p:anim calcmode="lin" valueType="num">
                                      <p:cBhvr additive="base">
                                        <p:cTn id="43" dur="500"/>
                                        <p:tgtEl>
                                          <p:spTgt spid="30">
                                            <p:txEl>
                                              <p:pRg st="3" end="3"/>
                                            </p:txEl>
                                          </p:spTgt>
                                        </p:tgtEl>
                                        <p:attrNameLst>
                                          <p:attrName>ppt_y</p:attrName>
                                        </p:attrNameLst>
                                      </p:cBhvr>
                                      <p:tavLst>
                                        <p:tav tm="0">
                                          <p:val>
                                            <p:strVal val="#ppt_y+#ppt_h*1.125000"/>
                                          </p:val>
                                        </p:tav>
                                        <p:tav tm="100000">
                                          <p:val>
                                            <p:strVal val="#ppt_y"/>
                                          </p:val>
                                        </p:tav>
                                      </p:tavLst>
                                    </p:anim>
                                    <p:animEffect transition="in" filter="wipe(up)">
                                      <p:cBhvr>
                                        <p:cTn id="44" dur="5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2"/>
          <p:cNvSpPr txBox="1">
            <a:spLocks noChangeArrowheads="1"/>
          </p:cNvSpPr>
          <p:nvPr/>
        </p:nvSpPr>
        <p:spPr bwMode="auto">
          <a:xfrm>
            <a:off x="323850" y="2987675"/>
            <a:ext cx="8351838"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DeleteChar_SS(SString &amp;S,char ch)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从定长顺序串</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中删除其值等于</a:t>
            </a:r>
            <a:r>
              <a:rPr lang="de-DE" altLang="zh-CN" sz="1600" b="1">
                <a:latin typeface="Courier New" panose="02070309020205020404" pitchFamily="49" charset="0"/>
                <a:ea typeface="仿宋" panose="02010609060101010101" pitchFamily="49" charset="-122"/>
                <a:cs typeface="Courier New" panose="02070309020205020404" pitchFamily="49" charset="0"/>
              </a:rPr>
              <a:t>ch</a:t>
            </a:r>
            <a:r>
              <a:rPr lang="zh-CN" altLang="en-US" sz="1600" b="1">
                <a:latin typeface="Courier New" panose="02070309020205020404" pitchFamily="49" charset="0"/>
                <a:ea typeface="仿宋" panose="02010609060101010101" pitchFamily="49" charset="-122"/>
                <a:cs typeface="Courier New" panose="02070309020205020404" pitchFamily="49" charset="0"/>
              </a:rPr>
              <a:t>的所有字符</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for(i=1;i&lt;=(S[0]);i++)</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if(S[i]==ch)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for(j=i;j&lt;(S[0];j++)  S[j]=S[j+1];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S[0]=S[0]-1</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zh-CN" altLang="de-DE"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Deletechar_SS</a:t>
            </a:r>
          </a:p>
        </p:txBody>
      </p:sp>
      <p:grpSp>
        <p:nvGrpSpPr>
          <p:cNvPr id="14" name="Group 4"/>
          <p:cNvGrpSpPr>
            <a:grpSpLocks/>
          </p:cNvGrpSpPr>
          <p:nvPr/>
        </p:nvGrpSpPr>
        <p:grpSpPr bwMode="auto">
          <a:xfrm>
            <a:off x="7669213" y="692150"/>
            <a:ext cx="1295400" cy="1008063"/>
            <a:chOff x="4831" y="1253"/>
            <a:chExt cx="816" cy="726"/>
          </a:xfrm>
        </p:grpSpPr>
        <p:sp>
          <p:nvSpPr>
            <p:cNvPr id="6656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656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1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656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34925" y="92075"/>
            <a:ext cx="8963025" cy="2950508"/>
            <a:chOff x="34925" y="92075"/>
            <a:chExt cx="8963025" cy="2950508"/>
          </a:xfrm>
        </p:grpSpPr>
        <p:sp>
          <p:nvSpPr>
            <p:cNvPr id="21" name="Text Box 6"/>
            <p:cNvSpPr txBox="1">
              <a:spLocks noChangeArrowheads="1"/>
            </p:cNvSpPr>
            <p:nvPr/>
          </p:nvSpPr>
          <p:spPr bwMode="auto">
            <a:xfrm>
              <a:off x="179388" y="2519363"/>
              <a:ext cx="8785225" cy="52322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nvGrpSpPr>
            <p:cNvPr id="22" name="组合 1"/>
            <p:cNvGrpSpPr>
              <a:grpSpLocks/>
            </p:cNvGrpSpPr>
            <p:nvPr/>
          </p:nvGrpSpPr>
          <p:grpSpPr bwMode="auto">
            <a:xfrm>
              <a:off x="34925" y="92075"/>
              <a:ext cx="8963025" cy="2392363"/>
              <a:chOff x="34925" y="92075"/>
              <a:chExt cx="8963025" cy="2392148"/>
            </a:xfrm>
          </p:grpSpPr>
          <p:grpSp>
            <p:nvGrpSpPr>
              <p:cNvPr id="24" name="组合 1"/>
              <p:cNvGrpSpPr>
                <a:grpSpLocks/>
              </p:cNvGrpSpPr>
              <p:nvPr/>
            </p:nvGrpSpPr>
            <p:grpSpPr bwMode="auto">
              <a:xfrm>
                <a:off x="34925" y="92075"/>
                <a:ext cx="7632700" cy="461963"/>
                <a:chOff x="34925" y="92075"/>
                <a:chExt cx="7632700" cy="461665"/>
              </a:xfrm>
            </p:grpSpPr>
            <p:sp>
              <p:nvSpPr>
                <p:cNvPr id="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7"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cxnSp>
            <p:nvCxnSpPr>
              <p:cNvPr id="25" name="直接连接符 24"/>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3"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nvGrpSpPr>
        <p:grpSpPr bwMode="auto">
          <a:xfrm>
            <a:off x="7669213" y="731838"/>
            <a:ext cx="1295400" cy="968375"/>
            <a:chOff x="7669213" y="731152"/>
            <a:chExt cx="1295400" cy="969061"/>
          </a:xfrm>
        </p:grpSpPr>
        <p:sp>
          <p:nvSpPr>
            <p:cNvPr id="67596"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7597"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598"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7599"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29337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问题规模：串</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的长度（设值为</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基本操作：字符前移；</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时间分析：算法执行时间主要花费在两个嵌套</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中的字符前移操作上，循环次数最多</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算法时间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17" name="组合 16"/>
          <p:cNvGrpSpPr/>
          <p:nvPr/>
        </p:nvGrpSpPr>
        <p:grpSpPr>
          <a:xfrm>
            <a:off x="34925" y="92075"/>
            <a:ext cx="8963025" cy="2950508"/>
            <a:chOff x="34925" y="92075"/>
            <a:chExt cx="8963025" cy="2950508"/>
          </a:xfrm>
        </p:grpSpPr>
        <p:sp>
          <p:nvSpPr>
            <p:cNvPr id="18" name="Text Box 6"/>
            <p:cNvSpPr txBox="1">
              <a:spLocks noChangeArrowheads="1"/>
            </p:cNvSpPr>
            <p:nvPr/>
          </p:nvSpPr>
          <p:spPr bwMode="auto">
            <a:xfrm>
              <a:off x="179388" y="2519363"/>
              <a:ext cx="8785225" cy="52322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小</a:t>
              </a: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题</a:t>
              </a:r>
              <a:r>
                <a:rPr kumimoji="1" lang="zh-CN" altLang="en-US"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nvGrpSpPr>
            <p:cNvPr id="19" name="组合 1"/>
            <p:cNvGrpSpPr>
              <a:grpSpLocks/>
            </p:cNvGrpSpPr>
            <p:nvPr/>
          </p:nvGrpSpPr>
          <p:grpSpPr bwMode="auto">
            <a:xfrm>
              <a:off x="34925" y="92075"/>
              <a:ext cx="8963025" cy="2392363"/>
              <a:chOff x="34925" y="92075"/>
              <a:chExt cx="8963025" cy="2392148"/>
            </a:xfrm>
          </p:grpSpPr>
          <p:grpSp>
            <p:nvGrpSpPr>
              <p:cNvPr id="22" name="组合 1"/>
              <p:cNvGrpSpPr>
                <a:grpSpLocks/>
              </p:cNvGrpSpPr>
              <p:nvPr/>
            </p:nvGrpSpPr>
            <p:grpSpPr bwMode="auto">
              <a:xfrm>
                <a:off x="34925" y="92075"/>
                <a:ext cx="7632700" cy="461963"/>
                <a:chOff x="34925" y="92075"/>
                <a:chExt cx="7632700" cy="461665"/>
              </a:xfrm>
            </p:grpSpPr>
            <p:sp>
              <p:nvSpPr>
                <p:cNvPr id="2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串的的存储表示及操作实现</a:t>
                  </a:r>
                </a:p>
              </p:txBody>
            </p:sp>
          </p:grpSp>
          <p:cxnSp>
            <p:nvCxnSpPr>
              <p:cNvPr id="23" name="直接连接符 22"/>
              <p:cNvCxnSpPr/>
              <p:nvPr/>
            </p:nvCxnSpPr>
            <p:spPr>
              <a:xfrm>
                <a:off x="92075" y="248422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1" name="Text Box 7"/>
            <p:cNvSpPr txBox="1">
              <a:spLocks noChangeArrowheads="1"/>
            </p:cNvSpPr>
            <p:nvPr/>
          </p:nvSpPr>
          <p:spPr bwMode="auto">
            <a:xfrm>
              <a:off x="177800" y="700088"/>
              <a:ext cx="8686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定长顺序存储：</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1</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所有其值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ch1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字符换</a:t>
              </a:r>
              <a:r>
                <a:rPr kumimoji="1" lang="zh-CN" altLang="en-US" sz="2000" b="1" dirty="0" smtClean="0">
                  <a:solidFill>
                    <a:srgbClr val="000000"/>
                  </a:solidFill>
                  <a:ea typeface="仿宋" panose="02010609060101010101" pitchFamily="49" charset="-122"/>
                  <a:cs typeface="Arial" panose="020B0604020202020204" pitchFamily="34" charset="0"/>
                </a:rPr>
                <a:t>成 </a:t>
              </a:r>
              <a:r>
                <a:rPr kumimoji="1" lang="en-US" altLang="zh-CN" sz="2000" b="1" dirty="0" smtClean="0">
                  <a:solidFill>
                    <a:srgbClr val="000000"/>
                  </a:solidFill>
                  <a:ea typeface="仿宋" panose="02010609060101010101" pitchFamily="49" charset="-122"/>
                  <a:cs typeface="Arial" panose="020B0604020202020204" pitchFamily="34" charset="0"/>
                </a:rPr>
                <a:t>ch2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字符；</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2</a:t>
              </a:r>
              <a:r>
                <a:rPr kumimoji="1" lang="zh-CN" altLang="en-US" sz="2000" b="1" dirty="0" smtClean="0">
                  <a:solidFill>
                    <a:srgbClr val="000000"/>
                  </a:solidFill>
                  <a:ea typeface="仿宋" panose="02010609060101010101" pitchFamily="49" charset="-122"/>
                  <a:cs typeface="Arial" panose="020B0604020202020204" pitchFamily="34" charset="0"/>
                </a:rPr>
                <a:t>）将串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所有字符按照相反的次序仍然存放</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p>
            <a:p>
              <a:pPr algn="just" eaLnBrk="1" hangingPunct="1">
                <a:lnSpc>
                  <a:spcPct val="140000"/>
                </a:lnSpc>
                <a:spcBef>
                  <a:spcPct val="0"/>
                </a:spcBef>
                <a:buClr>
                  <a:schemeClr val="accent2"/>
                </a:buClr>
                <a:buSzPct val="80000"/>
                <a:buFont typeface="Wingdings" panose="05000000000000000000" pitchFamily="2" charset="2"/>
                <a:buNone/>
                <a:defRPr/>
              </a:pP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en-US" altLang="zh-CN" sz="2000" b="1" dirty="0" smtClean="0">
                  <a:solidFill>
                    <a:srgbClr val="000000"/>
                  </a:solidFill>
                  <a:ea typeface="仿宋" panose="02010609060101010101" pitchFamily="49" charset="-122"/>
                  <a:cs typeface="Arial" panose="020B0604020202020204" pitchFamily="34" charset="0"/>
                </a:rPr>
                <a:t>3</a:t>
              </a:r>
              <a:r>
                <a:rPr kumimoji="1" lang="zh-CN" altLang="en-US" sz="2000" b="1" dirty="0" smtClean="0">
                  <a:solidFill>
                    <a:srgbClr val="000000"/>
                  </a:solidFill>
                  <a:ea typeface="仿宋" panose="02010609060101010101" pitchFamily="49" charset="-122"/>
                  <a:cs typeface="Arial" panose="020B0604020202020204" pitchFamily="34" charset="0"/>
                </a:rPr>
                <a:t>）从串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删除其值</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err="1" smtClean="0">
                  <a:solidFill>
                    <a:srgbClr val="000000"/>
                  </a:solidFill>
                  <a:ea typeface="仿宋" panose="02010609060101010101" pitchFamily="49" charset="-122"/>
                  <a:cs typeface="Arial" panose="020B0604020202020204" pitchFamily="34" charset="0"/>
                </a:rPr>
                <a:t>ch</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所有字符；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1"/>
          <p:cNvGrpSpPr>
            <a:grpSpLocks/>
          </p:cNvGrpSpPr>
          <p:nvPr/>
        </p:nvGrpSpPr>
        <p:grpSpPr bwMode="auto">
          <a:xfrm>
            <a:off x="34925" y="92075"/>
            <a:ext cx="7632700" cy="461963"/>
            <a:chOff x="34925" y="92075"/>
            <a:chExt cx="7632700" cy="461665"/>
          </a:xfrm>
        </p:grpSpPr>
        <p:sp>
          <p:nvSpPr>
            <p:cNvPr id="6861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20"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30" name="Text Box 6"/>
          <p:cNvSpPr txBox="1">
            <a:spLocks noChangeArrowheads="1"/>
          </p:cNvSpPr>
          <p:nvPr/>
        </p:nvSpPr>
        <p:spPr bwMode="auto">
          <a:xfrm>
            <a:off x="179388" y="2154238"/>
            <a:ext cx="8785225" cy="310854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判断串替换</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参数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合理：如果不合理，则给出相应信息并退出运行；否则：</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为置换后的新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重新</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分配存储空间； </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在新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保留原串中</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字符之前的字符；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在新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位置上插入替换子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在新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复制原串中</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pos+len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字符及以后的所有字符；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⑤ 修改新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a:t>
            </a:r>
          </a:p>
        </p:txBody>
      </p:sp>
      <p:cxnSp>
        <p:nvCxnSpPr>
          <p:cNvPr id="31" name="直接连接符 30"/>
          <p:cNvCxnSpPr/>
          <p:nvPr/>
        </p:nvCxnSpPr>
        <p:spPr>
          <a:xfrm>
            <a:off x="92075" y="21193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2" name="Group 8"/>
          <p:cNvGrpSpPr>
            <a:grpSpLocks/>
          </p:cNvGrpSpPr>
          <p:nvPr/>
        </p:nvGrpSpPr>
        <p:grpSpPr bwMode="auto">
          <a:xfrm>
            <a:off x="7669213" y="620713"/>
            <a:ext cx="1295400" cy="1079500"/>
            <a:chOff x="4831" y="391"/>
            <a:chExt cx="816" cy="773"/>
          </a:xfrm>
        </p:grpSpPr>
        <p:sp>
          <p:nvSpPr>
            <p:cNvPr id="68615"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16"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8617"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8"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3" name="Text Box 7"/>
          <p:cNvSpPr txBox="1">
            <a:spLocks noChangeArrowheads="1"/>
          </p:cNvSpPr>
          <p:nvPr/>
        </p:nvSpPr>
        <p:spPr bwMode="auto">
          <a:xfrm>
            <a:off x="177800" y="700088"/>
            <a:ext cx="86868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4-3</a:t>
            </a:r>
            <a:r>
              <a:rPr kumimoji="1" lang="en-US" altLang="zh-CN" sz="2000" b="1" dirty="0">
                <a:solidFill>
                  <a:srgbClr val="0000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假定串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采用堆分配顺序存储，</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用串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替换串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个字符开始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个字符构成的子串。</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比如，</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StrReplace</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abcd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1, 3, "xyz")</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，操作之后返回“</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xyzd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p:stCondLst>
                              <p:cond delay="500"/>
                            </p:stCondLst>
                            <p:childTnLst>
                              <p:par>
                                <p:cTn id="10" presetID="6" presetClass="entr" presetSubtype="32"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ircle(ou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290">
                                          <p:stCondLst>
                                            <p:cond delay="0"/>
                                          </p:stCondLst>
                                        </p:cTn>
                                        <p:tgtEl>
                                          <p:spTgt spid="32"/>
                                        </p:tgtEl>
                                      </p:cBhvr>
                                    </p:animEffect>
                                    <p:anim calcmode="lin" valueType="num">
                                      <p:cBhvr>
                                        <p:cTn id="1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23" dur="13">
                                          <p:stCondLst>
                                            <p:cond delay="325"/>
                                          </p:stCondLst>
                                        </p:cTn>
                                        <p:tgtEl>
                                          <p:spTgt spid="32"/>
                                        </p:tgtEl>
                                      </p:cBhvr>
                                      <p:to x="100000" y="60000"/>
                                    </p:animScale>
                                    <p:animScale>
                                      <p:cBhvr>
                                        <p:cTn id="24" dur="83" decel="50000">
                                          <p:stCondLst>
                                            <p:cond delay="338"/>
                                          </p:stCondLst>
                                        </p:cTn>
                                        <p:tgtEl>
                                          <p:spTgt spid="32"/>
                                        </p:tgtEl>
                                      </p:cBhvr>
                                      <p:to x="100000" y="100000"/>
                                    </p:animScale>
                                    <p:animScale>
                                      <p:cBhvr>
                                        <p:cTn id="25" dur="13">
                                          <p:stCondLst>
                                            <p:cond delay="656"/>
                                          </p:stCondLst>
                                        </p:cTn>
                                        <p:tgtEl>
                                          <p:spTgt spid="32"/>
                                        </p:tgtEl>
                                      </p:cBhvr>
                                      <p:to x="100000" y="80000"/>
                                    </p:animScale>
                                    <p:animScale>
                                      <p:cBhvr>
                                        <p:cTn id="26" dur="83" decel="50000">
                                          <p:stCondLst>
                                            <p:cond delay="669"/>
                                          </p:stCondLst>
                                        </p:cTn>
                                        <p:tgtEl>
                                          <p:spTgt spid="32"/>
                                        </p:tgtEl>
                                      </p:cBhvr>
                                      <p:to x="100000" y="100000"/>
                                    </p:animScale>
                                    <p:animScale>
                                      <p:cBhvr>
                                        <p:cTn id="27" dur="13">
                                          <p:stCondLst>
                                            <p:cond delay="821"/>
                                          </p:stCondLst>
                                        </p:cTn>
                                        <p:tgtEl>
                                          <p:spTgt spid="32"/>
                                        </p:tgtEl>
                                      </p:cBhvr>
                                      <p:to x="100000" y="90000"/>
                                    </p:animScale>
                                    <p:animScale>
                                      <p:cBhvr>
                                        <p:cTn id="28" dur="83" decel="50000">
                                          <p:stCondLst>
                                            <p:cond delay="834"/>
                                          </p:stCondLst>
                                        </p:cTn>
                                        <p:tgtEl>
                                          <p:spTgt spid="32"/>
                                        </p:tgtEl>
                                      </p:cBhvr>
                                      <p:to x="100000" y="100000"/>
                                    </p:animScale>
                                    <p:animScale>
                                      <p:cBhvr>
                                        <p:cTn id="29" dur="13">
                                          <p:stCondLst>
                                            <p:cond delay="904"/>
                                          </p:stCondLst>
                                        </p:cTn>
                                        <p:tgtEl>
                                          <p:spTgt spid="32"/>
                                        </p:tgtEl>
                                      </p:cBhvr>
                                      <p:to x="100000" y="95000"/>
                                    </p:animScale>
                                    <p:animScale>
                                      <p:cBhvr>
                                        <p:cTn id="30" dur="83" decel="50000">
                                          <p:stCondLst>
                                            <p:cond delay="917"/>
                                          </p:stCondLst>
                                        </p:cTn>
                                        <p:tgtEl>
                                          <p:spTgt spid="32"/>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 calcmode="lin" valueType="num">
                                      <p:cBhvr additive="base">
                                        <p:cTn id="35"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0">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0">
                                            <p:txEl>
                                              <p:pRg st="1" end="1"/>
                                            </p:txEl>
                                          </p:spTgt>
                                        </p:tgtEl>
                                        <p:attrNameLst>
                                          <p:attrName>style.visibility</p:attrName>
                                        </p:attrNameLst>
                                      </p:cBhvr>
                                      <p:to>
                                        <p:strVal val="visible"/>
                                      </p:to>
                                    </p:set>
                                    <p:anim calcmode="lin" valueType="num">
                                      <p:cBhvr additive="base">
                                        <p:cTn id="41" dur="500"/>
                                        <p:tgtEl>
                                          <p:spTgt spid="30">
                                            <p:txEl>
                                              <p:pRg st="1" end="1"/>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0">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0">
                                            <p:txEl>
                                              <p:pRg st="2" end="2"/>
                                            </p:txEl>
                                          </p:spTgt>
                                        </p:tgtEl>
                                        <p:attrNameLst>
                                          <p:attrName>style.visibility</p:attrName>
                                        </p:attrNameLst>
                                      </p:cBhvr>
                                      <p:to>
                                        <p:strVal val="visible"/>
                                      </p:to>
                                    </p:set>
                                    <p:anim calcmode="lin" valueType="num">
                                      <p:cBhvr additive="base">
                                        <p:cTn id="47" dur="500"/>
                                        <p:tgtEl>
                                          <p:spTgt spid="30">
                                            <p:txEl>
                                              <p:pRg st="2" end="2"/>
                                            </p:txEl>
                                          </p:spTgt>
                                        </p:tgtEl>
                                        <p:attrNameLst>
                                          <p:attrName>ppt_y</p:attrName>
                                        </p:attrNameLst>
                                      </p:cBhvr>
                                      <p:tavLst>
                                        <p:tav tm="0">
                                          <p:val>
                                            <p:strVal val="#ppt_y+#ppt_h*1.125000"/>
                                          </p:val>
                                        </p:tav>
                                        <p:tav tm="100000">
                                          <p:val>
                                            <p:strVal val="#ppt_y"/>
                                          </p:val>
                                        </p:tav>
                                      </p:tavLst>
                                    </p:anim>
                                    <p:animEffect transition="in" filter="wipe(up)">
                                      <p:cBhvr>
                                        <p:cTn id="48" dur="500"/>
                                        <p:tgtEl>
                                          <p:spTgt spid="30">
                                            <p:txEl>
                                              <p:pRg st="2" end="2"/>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30">
                                            <p:txEl>
                                              <p:pRg st="3" end="3"/>
                                            </p:txEl>
                                          </p:spTgt>
                                        </p:tgtEl>
                                        <p:attrNameLst>
                                          <p:attrName>style.visibility</p:attrName>
                                        </p:attrNameLst>
                                      </p:cBhvr>
                                      <p:to>
                                        <p:strVal val="visible"/>
                                      </p:to>
                                    </p:set>
                                    <p:anim calcmode="lin" valueType="num">
                                      <p:cBhvr additive="base">
                                        <p:cTn id="53" dur="500"/>
                                        <p:tgtEl>
                                          <p:spTgt spid="30">
                                            <p:txEl>
                                              <p:pRg st="3" end="3"/>
                                            </p:txEl>
                                          </p:spTgt>
                                        </p:tgtEl>
                                        <p:attrNameLst>
                                          <p:attrName>ppt_y</p:attrName>
                                        </p:attrNameLst>
                                      </p:cBhvr>
                                      <p:tavLst>
                                        <p:tav tm="0">
                                          <p:val>
                                            <p:strVal val="#ppt_y+#ppt_h*1.125000"/>
                                          </p:val>
                                        </p:tav>
                                        <p:tav tm="100000">
                                          <p:val>
                                            <p:strVal val="#ppt_y"/>
                                          </p:val>
                                        </p:tav>
                                      </p:tavLst>
                                    </p:anim>
                                    <p:animEffect transition="in" filter="wipe(up)">
                                      <p:cBhvr>
                                        <p:cTn id="54" dur="500"/>
                                        <p:tgtEl>
                                          <p:spTgt spid="30">
                                            <p:txEl>
                                              <p:pRg st="3" end="3"/>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30">
                                            <p:txEl>
                                              <p:pRg st="4" end="4"/>
                                            </p:txEl>
                                          </p:spTgt>
                                        </p:tgtEl>
                                        <p:attrNameLst>
                                          <p:attrName>style.visibility</p:attrName>
                                        </p:attrNameLst>
                                      </p:cBhvr>
                                      <p:to>
                                        <p:strVal val="visible"/>
                                      </p:to>
                                    </p:set>
                                    <p:anim calcmode="lin" valueType="num">
                                      <p:cBhvr additive="base">
                                        <p:cTn id="59" dur="500"/>
                                        <p:tgtEl>
                                          <p:spTgt spid="30">
                                            <p:txEl>
                                              <p:pRg st="4" end="4"/>
                                            </p:txEl>
                                          </p:spTgt>
                                        </p:tgtEl>
                                        <p:attrNameLst>
                                          <p:attrName>ppt_y</p:attrName>
                                        </p:attrNameLst>
                                      </p:cBhvr>
                                      <p:tavLst>
                                        <p:tav tm="0">
                                          <p:val>
                                            <p:strVal val="#ppt_y+#ppt_h*1.125000"/>
                                          </p:val>
                                        </p:tav>
                                        <p:tav tm="100000">
                                          <p:val>
                                            <p:strVal val="#ppt_y"/>
                                          </p:val>
                                        </p:tav>
                                      </p:tavLst>
                                    </p:anim>
                                    <p:animEffect transition="in" filter="wipe(up)">
                                      <p:cBhvr>
                                        <p:cTn id="60" dur="500"/>
                                        <p:tgtEl>
                                          <p:spTgt spid="30">
                                            <p:txEl>
                                              <p:pRg st="4" end="4"/>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30">
                                            <p:txEl>
                                              <p:pRg st="5" end="5"/>
                                            </p:txEl>
                                          </p:spTgt>
                                        </p:tgtEl>
                                        <p:attrNameLst>
                                          <p:attrName>style.visibility</p:attrName>
                                        </p:attrNameLst>
                                      </p:cBhvr>
                                      <p:to>
                                        <p:strVal val="visible"/>
                                      </p:to>
                                    </p:set>
                                    <p:anim calcmode="lin" valueType="num">
                                      <p:cBhvr additive="base">
                                        <p:cTn id="65" dur="500"/>
                                        <p:tgtEl>
                                          <p:spTgt spid="30">
                                            <p:txEl>
                                              <p:pRg st="5" end="5"/>
                                            </p:txEl>
                                          </p:spTgt>
                                        </p:tgtEl>
                                        <p:attrNameLst>
                                          <p:attrName>ppt_y</p:attrName>
                                        </p:attrNameLst>
                                      </p:cBhvr>
                                      <p:tavLst>
                                        <p:tav tm="0">
                                          <p:val>
                                            <p:strVal val="#ppt_y+#ppt_h*1.125000"/>
                                          </p:val>
                                        </p:tav>
                                        <p:tav tm="100000">
                                          <p:val>
                                            <p:strVal val="#ppt_y"/>
                                          </p:val>
                                        </p:tav>
                                      </p:tavLst>
                                    </p:anim>
                                    <p:animEffect transition="in" filter="wipe(up)">
                                      <p:cBhvr>
                                        <p:cTn id="66" dur="500"/>
                                        <p:tgtEl>
                                          <p:spTgt spid="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uiExpand="1" build="p" autoUpdateAnimBg="0"/>
      <p:bldP spid="13"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2"/>
          <p:cNvSpPr txBox="1">
            <a:spLocks noChangeArrowheads="1"/>
          </p:cNvSpPr>
          <p:nvPr/>
        </p:nvSpPr>
        <p:spPr bwMode="auto">
          <a:xfrm>
            <a:off x="323850" y="2166938"/>
            <a:ext cx="8674100"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StrReplace_HS(HString &amp;S1,HString S2,int pos,int len)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若参数</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和</a:t>
            </a:r>
            <a:r>
              <a:rPr lang="de-DE"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不合理则给出相应信息</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1≤</a:t>
            </a:r>
            <a:r>
              <a:rPr lang="de-DE" altLang="zh-CN" sz="1600" b="1">
                <a:latin typeface="Courier New" panose="02070309020205020404" pitchFamily="49" charset="0"/>
                <a:ea typeface="仿宋" panose="02010609060101010101" pitchFamily="49" charset="-122"/>
                <a:cs typeface="Courier New" panose="02070309020205020404" pitchFamily="49" charset="0"/>
              </a:rPr>
              <a:t>pos≤S1.length</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r>
              <a:rPr lang="de-DE" altLang="zh-CN" sz="1600" b="1">
                <a:latin typeface="Courier New" panose="02070309020205020404" pitchFamily="49" charset="0"/>
                <a:ea typeface="仿宋" panose="02010609060101010101" pitchFamily="49" charset="-122"/>
                <a:cs typeface="Courier New" panose="02070309020205020404" pitchFamily="49" charset="0"/>
              </a:rPr>
              <a:t>0≤len≤S1.length–pos+1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用串</a:t>
            </a:r>
            <a:r>
              <a:rPr lang="de-DE" altLang="zh-CN" sz="1600" b="1">
                <a:latin typeface="Courier New" panose="02070309020205020404" pitchFamily="49" charset="0"/>
                <a:ea typeface="仿宋" panose="02010609060101010101" pitchFamily="49" charset="-122"/>
                <a:cs typeface="Courier New" panose="02070309020205020404" pitchFamily="49" charset="0"/>
              </a:rPr>
              <a:t>S2</a:t>
            </a:r>
            <a:r>
              <a:rPr lang="zh-CN" altLang="en-US" sz="1600" b="1">
                <a:latin typeface="Courier New" panose="02070309020205020404" pitchFamily="49" charset="0"/>
                <a:ea typeface="仿宋" panose="02010609060101010101" pitchFamily="49" charset="-122"/>
                <a:cs typeface="Courier New" panose="02070309020205020404" pitchFamily="49" charset="0"/>
              </a:rPr>
              <a:t>替换堆分配顺序</a:t>
            </a:r>
            <a:r>
              <a:rPr lang="de-DE"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中第</a:t>
            </a:r>
            <a:r>
              <a:rPr lang="de-DE" altLang="zh-CN" sz="1600" b="1">
                <a:latin typeface="Courier New" panose="02070309020205020404" pitchFamily="49" charset="0"/>
                <a:ea typeface="仿宋" panose="02010609060101010101" pitchFamily="49" charset="-122"/>
                <a:cs typeface="Courier New" panose="02070309020205020404" pitchFamily="49" charset="0"/>
              </a:rPr>
              <a:t>pos</a:t>
            </a:r>
            <a:r>
              <a:rPr lang="zh-CN" altLang="en-US" sz="1600" b="1">
                <a:latin typeface="Courier New" panose="02070309020205020404" pitchFamily="49" charset="0"/>
                <a:ea typeface="仿宋" panose="02010609060101010101" pitchFamily="49" charset="-122"/>
                <a:cs typeface="Courier New" panose="02070309020205020404" pitchFamily="49" charset="0"/>
              </a:rPr>
              <a:t>个字符开始</a:t>
            </a:r>
            <a:r>
              <a:rPr lang="de-DE" altLang="zh-CN" sz="1600" b="1">
                <a:latin typeface="Courier New" panose="02070309020205020404" pitchFamily="49" charset="0"/>
                <a:ea typeface="仿宋" panose="02010609060101010101" pitchFamily="49" charset="-122"/>
                <a:cs typeface="Courier New" panose="02070309020205020404" pitchFamily="49" charset="0"/>
              </a:rPr>
              <a:t>len</a:t>
            </a:r>
            <a:r>
              <a:rPr lang="zh-CN" altLang="en-US" sz="1600" b="1">
                <a:latin typeface="Courier New" panose="02070309020205020404" pitchFamily="49" charset="0"/>
                <a:ea typeface="仿宋" panose="02010609060101010101" pitchFamily="49" charset="-122"/>
                <a:cs typeface="Courier New" panose="02070309020205020404" pitchFamily="49" charset="0"/>
              </a:rPr>
              <a:t>个字符构成的子串</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if((pos&lt;1)||(pos&gt;S.length)||(len&lt;0)||(len&gt;(S.length-pos+1)))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Errot("Parameters Error!");</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for(i=0;i&lt;S1.length;i++)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de-DE"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暂存到数组</a:t>
            </a:r>
            <a:r>
              <a:rPr lang="de-DE"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en-US" sz="1600" b="1">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a[i]=S1.ch[i];</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delete []S1.ch;			//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a:t>
            </a:r>
            <a:r>
              <a:rPr lang="de-DE" altLang="zh-CN" sz="1600" b="1">
                <a:latin typeface="Courier New" panose="02070309020205020404" pitchFamily="49" charset="0"/>
                <a:ea typeface="仿宋" panose="02010609060101010101" pitchFamily="49" charset="-122"/>
                <a:cs typeface="Courier New" panose="02070309020205020404" pitchFamily="49" charset="0"/>
              </a:rPr>
              <a:t>S1</a:t>
            </a:r>
            <a:r>
              <a:rPr lang="zh-CN" altLang="en-US" sz="1600" b="1">
                <a:latin typeface="Courier New" panose="02070309020205020404" pitchFamily="49" charset="0"/>
                <a:ea typeface="仿宋" panose="02010609060101010101" pitchFamily="49" charset="-122"/>
                <a:cs typeface="Courier New" panose="02070309020205020404" pitchFamily="49" charset="0"/>
              </a:rPr>
              <a:t>的原始空间</a:t>
            </a:r>
            <a:endParaRPr lang="de-DE"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15" name="Group 4"/>
          <p:cNvGrpSpPr>
            <a:grpSpLocks/>
          </p:cNvGrpSpPr>
          <p:nvPr/>
        </p:nvGrpSpPr>
        <p:grpSpPr bwMode="auto">
          <a:xfrm>
            <a:off x="7669213" y="692150"/>
            <a:ext cx="1295400" cy="1008063"/>
            <a:chOff x="4831" y="1253"/>
            <a:chExt cx="816" cy="726"/>
          </a:xfrm>
        </p:grpSpPr>
        <p:sp>
          <p:nvSpPr>
            <p:cNvPr id="6963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963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1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964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34925" y="92075"/>
            <a:ext cx="8963025" cy="2027238"/>
            <a:chOff x="34925" y="92075"/>
            <a:chExt cx="8963025" cy="2027238"/>
          </a:xfrm>
        </p:grpSpPr>
        <p:grpSp>
          <p:nvGrpSpPr>
            <p:cNvPr id="17" name="组合 1"/>
            <p:cNvGrpSpPr>
              <a:grpSpLocks/>
            </p:cNvGrpSpPr>
            <p:nvPr/>
          </p:nvGrpSpPr>
          <p:grpSpPr bwMode="auto">
            <a:xfrm>
              <a:off x="34925" y="92075"/>
              <a:ext cx="7632700" cy="461963"/>
              <a:chOff x="34925" y="92075"/>
              <a:chExt cx="7632700" cy="461665"/>
            </a:xfrm>
          </p:grpSpPr>
          <p:sp>
            <p:nvSpPr>
              <p:cNvPr id="2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19" name="直接连接符 18"/>
            <p:cNvCxnSpPr/>
            <p:nvPr/>
          </p:nvCxnSpPr>
          <p:spPr>
            <a:xfrm>
              <a:off x="92075" y="21193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Text Box 7"/>
            <p:cNvSpPr txBox="1">
              <a:spLocks noChangeArrowheads="1"/>
            </p:cNvSpPr>
            <p:nvPr/>
          </p:nvSpPr>
          <p:spPr bwMode="auto">
            <a:xfrm>
              <a:off x="177800" y="700088"/>
              <a:ext cx="86868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4-3</a:t>
              </a:r>
              <a:r>
                <a:rPr kumimoji="1" lang="en-US" altLang="zh-CN" sz="2000" b="1" dirty="0">
                  <a:solidFill>
                    <a:srgbClr val="0000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假定串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采用堆分配顺序存储，</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用串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替换串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个字符开始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个字符构成的子串。</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比如，</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StrReplace</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abcd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1, 3, "xyz")</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，操作之后返回“</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xyzd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90">
                                          <p:stCondLst>
                                            <p:cond delay="0"/>
                                          </p:stCondLst>
                                        </p:cTn>
                                        <p:tgtEl>
                                          <p:spTgt spid="15"/>
                                        </p:tgtEl>
                                      </p:cBhvr>
                                    </p:animEffect>
                                    <p:anim calcmode="lin" valueType="num">
                                      <p:cBhvr>
                                        <p:cTn id="8"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 dur="13">
                                          <p:stCondLst>
                                            <p:cond delay="325"/>
                                          </p:stCondLst>
                                        </p:cTn>
                                        <p:tgtEl>
                                          <p:spTgt spid="15"/>
                                        </p:tgtEl>
                                      </p:cBhvr>
                                      <p:to x="100000" y="60000"/>
                                    </p:animScale>
                                    <p:animScale>
                                      <p:cBhvr>
                                        <p:cTn id="14" dur="83" decel="50000">
                                          <p:stCondLst>
                                            <p:cond delay="338"/>
                                          </p:stCondLst>
                                        </p:cTn>
                                        <p:tgtEl>
                                          <p:spTgt spid="15"/>
                                        </p:tgtEl>
                                      </p:cBhvr>
                                      <p:to x="100000" y="100000"/>
                                    </p:animScale>
                                    <p:animScale>
                                      <p:cBhvr>
                                        <p:cTn id="15" dur="13">
                                          <p:stCondLst>
                                            <p:cond delay="656"/>
                                          </p:stCondLst>
                                        </p:cTn>
                                        <p:tgtEl>
                                          <p:spTgt spid="15"/>
                                        </p:tgtEl>
                                      </p:cBhvr>
                                      <p:to x="100000" y="80000"/>
                                    </p:animScale>
                                    <p:animScale>
                                      <p:cBhvr>
                                        <p:cTn id="16" dur="83" decel="50000">
                                          <p:stCondLst>
                                            <p:cond delay="669"/>
                                          </p:stCondLst>
                                        </p:cTn>
                                        <p:tgtEl>
                                          <p:spTgt spid="15"/>
                                        </p:tgtEl>
                                      </p:cBhvr>
                                      <p:to x="100000" y="100000"/>
                                    </p:animScale>
                                    <p:animScale>
                                      <p:cBhvr>
                                        <p:cTn id="17" dur="13">
                                          <p:stCondLst>
                                            <p:cond delay="821"/>
                                          </p:stCondLst>
                                        </p:cTn>
                                        <p:tgtEl>
                                          <p:spTgt spid="15"/>
                                        </p:tgtEl>
                                      </p:cBhvr>
                                      <p:to x="100000" y="90000"/>
                                    </p:animScale>
                                    <p:animScale>
                                      <p:cBhvr>
                                        <p:cTn id="18" dur="83" decel="50000">
                                          <p:stCondLst>
                                            <p:cond delay="834"/>
                                          </p:stCondLst>
                                        </p:cTn>
                                        <p:tgtEl>
                                          <p:spTgt spid="15"/>
                                        </p:tgtEl>
                                      </p:cBhvr>
                                      <p:to x="100000" y="100000"/>
                                    </p:animScale>
                                    <p:animScale>
                                      <p:cBhvr>
                                        <p:cTn id="19" dur="13">
                                          <p:stCondLst>
                                            <p:cond delay="904"/>
                                          </p:stCondLst>
                                        </p:cTn>
                                        <p:tgtEl>
                                          <p:spTgt spid="15"/>
                                        </p:tgtEl>
                                      </p:cBhvr>
                                      <p:to x="100000" y="95000"/>
                                    </p:animScale>
                                    <p:animScale>
                                      <p:cBhvr>
                                        <p:cTn id="20" dur="83" decel="50000">
                                          <p:stCondLst>
                                            <p:cond delay="917"/>
                                          </p:stCondLst>
                                        </p:cTn>
                                        <p:tgtEl>
                                          <p:spTgt spid="15"/>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4925" y="92075"/>
            <a:ext cx="8963025" cy="2027238"/>
            <a:chOff x="34925" y="92075"/>
            <a:chExt cx="8963025" cy="2027238"/>
          </a:xfrm>
        </p:grpSpPr>
        <p:grpSp>
          <p:nvGrpSpPr>
            <p:cNvPr id="16" name="组合 1"/>
            <p:cNvGrpSpPr>
              <a:grpSpLocks/>
            </p:cNvGrpSpPr>
            <p:nvPr/>
          </p:nvGrpSpPr>
          <p:grpSpPr bwMode="auto">
            <a:xfrm>
              <a:off x="34925" y="92075"/>
              <a:ext cx="7632700" cy="461963"/>
              <a:chOff x="34925" y="92075"/>
              <a:chExt cx="7632700" cy="461665"/>
            </a:xfrm>
          </p:grpSpPr>
          <p:sp>
            <p:nvSpPr>
              <p:cNvPr id="2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17" name="直接连接符 16"/>
            <p:cNvCxnSpPr/>
            <p:nvPr/>
          </p:nvCxnSpPr>
          <p:spPr>
            <a:xfrm>
              <a:off x="92075" y="21193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9" name="Text Box 7"/>
            <p:cNvSpPr txBox="1">
              <a:spLocks noChangeArrowheads="1"/>
            </p:cNvSpPr>
            <p:nvPr/>
          </p:nvSpPr>
          <p:spPr bwMode="auto">
            <a:xfrm>
              <a:off x="177800" y="700088"/>
              <a:ext cx="86868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4-3</a:t>
              </a:r>
              <a:r>
                <a:rPr kumimoji="1" lang="en-US" altLang="zh-CN" sz="2000" b="1" dirty="0">
                  <a:solidFill>
                    <a:srgbClr val="0000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假定串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采用堆分配顺序存储，</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用串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替换串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个字符开始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个字符构成的子串。</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比如，</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StrReplace</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abcd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1, 3, "xyz")</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，操作之后返回“</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xyzd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grpSp>
        <p:nvGrpSpPr>
          <p:cNvPr id="22" name="Group 4"/>
          <p:cNvGrpSpPr>
            <a:grpSpLocks/>
          </p:cNvGrpSpPr>
          <p:nvPr/>
        </p:nvGrpSpPr>
        <p:grpSpPr bwMode="auto">
          <a:xfrm>
            <a:off x="7669213" y="692150"/>
            <a:ext cx="1295400" cy="1008063"/>
            <a:chOff x="4831" y="1253"/>
            <a:chExt cx="816" cy="726"/>
          </a:xfrm>
        </p:grpSpPr>
        <p:sp>
          <p:nvSpPr>
            <p:cNvPr id="2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Text Box 2"/>
          <p:cNvSpPr txBox="1">
            <a:spLocks noChangeArrowheads="1"/>
          </p:cNvSpPr>
          <p:nvPr/>
        </p:nvSpPr>
        <p:spPr bwMode="auto">
          <a:xfrm>
            <a:off x="323850" y="2209800"/>
            <a:ext cx="8820150"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S1.ch=new char[S1.length-len+S2.length];</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if(!S1.ch)  Error("Overflow!");</a:t>
            </a:r>
          </a:p>
          <a:p>
            <a:pPr eaLnBrk="1" hangingPunct="1">
              <a:lnSpc>
                <a:spcPct val="130000"/>
              </a:lnSpc>
            </a:pPr>
            <a:r>
              <a:rPr lang="de-DE"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for(i=0;i&lt;pos-1;i++)			// </a:t>
            </a:r>
            <a:r>
              <a:rPr lang="zh-CN" altLang="en-US"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保留原串中</a:t>
            </a:r>
            <a:r>
              <a:rPr lang="de-DE"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pos</a:t>
            </a:r>
            <a:r>
              <a:rPr lang="zh-CN" altLang="en-US"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之前的字符</a:t>
            </a:r>
          </a:p>
          <a:p>
            <a:pPr eaLnBrk="1" hangingPunct="1">
              <a:lnSpc>
                <a:spcPct val="130000"/>
              </a:lnSpc>
            </a:pPr>
            <a:r>
              <a:rPr lang="de-DE"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S1.ch[i]=a[i]; </a:t>
            </a:r>
          </a:p>
          <a:p>
            <a:pPr eaLnBrk="1" hangingPunct="1">
              <a:lnSpc>
                <a:spcPct val="130000"/>
              </a:lnSpc>
            </a:pPr>
            <a:r>
              <a:rPr lang="de-DE"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for(j=0;j&lt;S2.length;j++)		// </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将</a:t>
            </a:r>
            <a:r>
              <a:rPr lang="de-DE"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S2</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插入</a:t>
            </a:r>
            <a:r>
              <a:rPr lang="de-DE"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S1</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S1.ch[i++]=S2.ch[j];</a:t>
            </a:r>
          </a:p>
          <a:p>
            <a:pPr eaLnBrk="1" hangingPunct="1">
              <a:lnSpc>
                <a:spcPct val="130000"/>
              </a:lnSpc>
            </a:pPr>
            <a:r>
              <a:rPr lang="de-DE" altLang="zh-CN" sz="1600" b="1" dirty="0">
                <a:solidFill>
                  <a:srgbClr val="00B050"/>
                </a:solidFill>
                <a:latin typeface="Courier New" panose="02070309020205020404" pitchFamily="49" charset="0"/>
                <a:ea typeface="仿宋" panose="02010609060101010101" pitchFamily="49" charset="-122"/>
                <a:cs typeface="Courier New" panose="02070309020205020404" pitchFamily="49" charset="0"/>
              </a:rPr>
              <a:t>        for(k=pos+len-1;k&lt;S1.length;k++)	// </a:t>
            </a:r>
            <a:r>
              <a:rPr lang="zh-CN" altLang="en-US" sz="1600" b="1" dirty="0">
                <a:solidFill>
                  <a:srgbClr val="00B050"/>
                </a:solidFill>
                <a:latin typeface="Courier New" panose="02070309020205020404" pitchFamily="49" charset="0"/>
                <a:ea typeface="仿宋" panose="02010609060101010101" pitchFamily="49" charset="-122"/>
                <a:cs typeface="Courier New" panose="02070309020205020404" pitchFamily="49" charset="0"/>
              </a:rPr>
              <a:t>复制原串</a:t>
            </a:r>
            <a:r>
              <a:rPr lang="de-DE" altLang="zh-CN" sz="1600" b="1" dirty="0">
                <a:solidFill>
                  <a:srgbClr val="00B050"/>
                </a:solidFill>
                <a:latin typeface="Courier New" panose="02070309020205020404" pitchFamily="49" charset="0"/>
                <a:ea typeface="仿宋" panose="02010609060101010101" pitchFamily="49" charset="-122"/>
                <a:cs typeface="Courier New" panose="02070309020205020404" pitchFamily="49" charset="0"/>
              </a:rPr>
              <a:t>pos+len</a:t>
            </a:r>
            <a:r>
              <a:rPr lang="zh-CN" altLang="en-US" sz="1600" b="1" dirty="0">
                <a:solidFill>
                  <a:srgbClr val="00B050"/>
                </a:solidFill>
                <a:latin typeface="Courier New" panose="02070309020205020404" pitchFamily="49" charset="0"/>
                <a:ea typeface="仿宋" panose="02010609060101010101" pitchFamily="49" charset="-122"/>
                <a:cs typeface="Courier New" panose="02070309020205020404" pitchFamily="49" charset="0"/>
              </a:rPr>
              <a:t>及以后字符</a:t>
            </a:r>
          </a:p>
          <a:p>
            <a:pPr eaLnBrk="1" hangingPunct="1">
              <a:lnSpc>
                <a:spcPct val="130000"/>
              </a:lnSpc>
            </a:pPr>
            <a:r>
              <a:rPr lang="de-DE" altLang="zh-CN" sz="1600" b="1" dirty="0">
                <a:solidFill>
                  <a:srgbClr val="00B050"/>
                </a:solidFill>
                <a:latin typeface="Courier New" panose="02070309020205020404" pitchFamily="49" charset="0"/>
                <a:ea typeface="仿宋" panose="02010609060101010101" pitchFamily="49" charset="-122"/>
                <a:cs typeface="Courier New" panose="02070309020205020404" pitchFamily="49" charset="0"/>
              </a:rPr>
              <a:t>            S1.ch[i++]=a[k];</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S1.length=S1.length-len+S2.length;</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StrReplace_HS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nvGrpSpPr>
        <p:grpSpPr bwMode="auto">
          <a:xfrm>
            <a:off x="7669213" y="731838"/>
            <a:ext cx="1295400" cy="968375"/>
            <a:chOff x="7669213" y="731152"/>
            <a:chExt cx="1295400" cy="969061"/>
          </a:xfrm>
        </p:grpSpPr>
        <p:sp>
          <p:nvSpPr>
            <p:cNvPr id="7168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68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68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1688"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2163763"/>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问题规模：主</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长度（设值分别</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基本操作：字符复制；</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15" name="组合 14"/>
          <p:cNvGrpSpPr/>
          <p:nvPr/>
        </p:nvGrpSpPr>
        <p:grpSpPr>
          <a:xfrm>
            <a:off x="34925" y="92075"/>
            <a:ext cx="8963025" cy="2027238"/>
            <a:chOff x="34925" y="92075"/>
            <a:chExt cx="8963025" cy="2027238"/>
          </a:xfrm>
        </p:grpSpPr>
        <p:grpSp>
          <p:nvGrpSpPr>
            <p:cNvPr id="16" name="组合 1"/>
            <p:cNvGrpSpPr>
              <a:grpSpLocks/>
            </p:cNvGrpSpPr>
            <p:nvPr/>
          </p:nvGrpSpPr>
          <p:grpSpPr bwMode="auto">
            <a:xfrm>
              <a:off x="34925" y="92075"/>
              <a:ext cx="7632700" cy="461963"/>
              <a:chOff x="34925" y="92075"/>
              <a:chExt cx="7632700" cy="461665"/>
            </a:xfrm>
          </p:grpSpPr>
          <p:sp>
            <p:nvSpPr>
              <p:cNvPr id="1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cxnSp>
          <p:nvCxnSpPr>
            <p:cNvPr id="17" name="直接连接符 16"/>
            <p:cNvCxnSpPr/>
            <p:nvPr/>
          </p:nvCxnSpPr>
          <p:spPr>
            <a:xfrm>
              <a:off x="92075" y="21193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Text Box 7"/>
            <p:cNvSpPr txBox="1">
              <a:spLocks noChangeArrowheads="1"/>
            </p:cNvSpPr>
            <p:nvPr/>
          </p:nvSpPr>
          <p:spPr bwMode="auto">
            <a:xfrm>
              <a:off x="177800" y="700088"/>
              <a:ext cx="86868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4-3</a:t>
              </a:r>
              <a:r>
                <a:rPr kumimoji="1" lang="en-US" altLang="zh-CN" sz="2000" b="1" dirty="0">
                  <a:solidFill>
                    <a:srgbClr val="0000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假定串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采用堆分配顺序存储，</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用串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S2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替换串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S1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中第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个字符开始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len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个字符构成的子串。</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buClr>
                  <a:schemeClr val="accent2"/>
                </a:buClr>
                <a:buSzPct val="80000"/>
                <a:buFont typeface="Wingdings" panose="05000000000000000000" pitchFamily="2" charset="2"/>
                <a:buNone/>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比如，</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StrReplace</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abcd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1, 3, "xyz")</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，操作之后返回“</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xyzd</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34925" y="92075"/>
            <a:ext cx="7632700" cy="457200"/>
            <a:chOff x="34925" y="92075"/>
            <a:chExt cx="7632700" cy="457200"/>
          </a:xfrm>
        </p:grpSpPr>
        <p:sp>
          <p:nvSpPr>
            <p:cNvPr id="1229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29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29" name="Group 2"/>
          <p:cNvGrpSpPr>
            <a:grpSpLocks/>
          </p:cNvGrpSpPr>
          <p:nvPr/>
        </p:nvGrpSpPr>
        <p:grpSpPr bwMode="auto">
          <a:xfrm>
            <a:off x="107950" y="620713"/>
            <a:ext cx="3887788" cy="496887"/>
            <a:chOff x="68" y="391"/>
            <a:chExt cx="2449" cy="313"/>
          </a:xfrm>
        </p:grpSpPr>
        <p:sp>
          <p:nvSpPr>
            <p:cNvPr id="12296" name="Text Box 3"/>
            <p:cNvSpPr txBox="1">
              <a:spLocks noChangeArrowheads="1"/>
            </p:cNvSpPr>
            <p:nvPr/>
          </p:nvSpPr>
          <p:spPr bwMode="auto">
            <a:xfrm>
              <a:off x="68" y="391"/>
              <a:ext cx="244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4.1.2  </a:t>
              </a:r>
              <a:r>
                <a:rPr kumimoji="1" lang="zh-CN" altLang="en-US" sz="2200" b="1">
                  <a:solidFill>
                    <a:srgbClr val="3333FF"/>
                  </a:solidFill>
                  <a:latin typeface="Arial" panose="020B0604020202020204" pitchFamily="34" charset="0"/>
                  <a:ea typeface="黑体" panose="02010609060101010101" pitchFamily="49" charset="-122"/>
                </a:rPr>
                <a:t>串的抽象数据类型</a:t>
              </a:r>
            </a:p>
          </p:txBody>
        </p:sp>
        <p:sp>
          <p:nvSpPr>
            <p:cNvPr id="12297" name="Rectangle 4"/>
            <p:cNvSpPr>
              <a:spLocks noChangeArrowheads="1"/>
            </p:cNvSpPr>
            <p:nvPr/>
          </p:nvSpPr>
          <p:spPr bwMode="auto">
            <a:xfrm>
              <a:off x="113" y="660"/>
              <a:ext cx="228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2" name="Text Box 8"/>
          <p:cNvSpPr txBox="1">
            <a:spLocks noChangeArrowheads="1"/>
          </p:cNvSpPr>
          <p:nvPr/>
        </p:nvSpPr>
        <p:spPr bwMode="auto">
          <a:xfrm>
            <a:off x="179388" y="1268413"/>
            <a:ext cx="8785225"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pt-BR" altLang="zh-CN" sz="1600" b="1" dirty="0">
                <a:latin typeface="Courier New" panose="02070309020205020404" pitchFamily="49" charset="0"/>
                <a:ea typeface="仿宋" panose="02010609060101010101" pitchFamily="49" charset="-122"/>
                <a:cs typeface="Courier New" panose="02070309020205020404" pitchFamily="49" charset="0"/>
              </a:rPr>
              <a:t>ADT String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D={</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ElemSet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=1,2,…,n, n≥0}</a:t>
            </a:r>
            <a:r>
              <a:rPr lang="zh-CN" altLang="zh-CN" sz="1600" b="1" dirty="0">
                <a:latin typeface="Courier New" panose="02070309020205020404" pitchFamily="49" charset="0"/>
                <a:ea typeface="仿宋" panose="02010609060101010101" pitchFamily="49" charset="-122"/>
                <a:cs typeface="Courier New" panose="02070309020205020404" pitchFamily="49" charset="0"/>
              </a:rPr>
              <a:t>（具有字符类型的数据元素集合）</a:t>
            </a:r>
            <a:endParaRPr lang="zh-CN" altLang="en-US"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Relation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R={&lt;a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i-1</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i-1</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D,i=2,…,n}</a:t>
            </a:r>
            <a:r>
              <a:rPr lang="zh-CN" altLang="zh-CN" sz="1600" b="1" dirty="0">
                <a:latin typeface="Courier New" panose="02070309020205020404" pitchFamily="49" charset="0"/>
                <a:ea typeface="仿宋" panose="02010609060101010101" pitchFamily="49" charset="-122"/>
                <a:cs typeface="Courier New" panose="02070309020205020404" pitchFamily="49" charset="0"/>
              </a:rPr>
              <a:t>（相邻数据元素具有前驱和后继的关系）</a:t>
            </a:r>
            <a:endParaRPr lang="zh-CN" altLang="en-US"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Operation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StrAssign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S,chars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初始条件：串常量</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操作结果：将</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chars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赋值给串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StrCompare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(S,T)</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初始条件：串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操作结果：若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S&gt;T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S&lt;T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，则返回值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ADT String</a:t>
            </a:r>
          </a:p>
        </p:txBody>
      </p:sp>
      <p:grpSp>
        <p:nvGrpSpPr>
          <p:cNvPr id="13" name="Group 9"/>
          <p:cNvGrpSpPr>
            <a:grpSpLocks/>
          </p:cNvGrpSpPr>
          <p:nvPr/>
        </p:nvGrpSpPr>
        <p:grpSpPr bwMode="auto">
          <a:xfrm>
            <a:off x="1998399" y="5496650"/>
            <a:ext cx="6948753" cy="1169074"/>
            <a:chOff x="204" y="2477"/>
            <a:chExt cx="5321" cy="907"/>
          </a:xfrm>
        </p:grpSpPr>
        <p:sp>
          <p:nvSpPr>
            <p:cNvPr id="14" name="AutoShape 10"/>
            <p:cNvSpPr>
              <a:spLocks noChangeArrowheads="1"/>
            </p:cNvSpPr>
            <p:nvPr/>
          </p:nvSpPr>
          <p:spPr bwMode="auto">
            <a:xfrm flipH="1">
              <a:off x="204" y="2477"/>
              <a:ext cx="5321" cy="907"/>
            </a:xfrm>
            <a:prstGeom prst="wedgeRectCallout">
              <a:avLst>
                <a:gd name="adj1" fmla="val -5481"/>
                <a:gd name="adj2" fmla="val -70952"/>
              </a:avLst>
            </a:prstGeom>
            <a:gradFill rotWithShape="0">
              <a:gsLst>
                <a:gs pos="0">
                  <a:srgbClr val="FFFFFF"/>
                </a:gs>
                <a:gs pos="100000">
                  <a:srgbClr val="FFFFCC"/>
                </a:gs>
              </a:gsLst>
              <a:lin ang="18900000" scaled="1"/>
            </a:gradFill>
            <a:ln w="57150">
              <a:solidFill>
                <a:srgbClr val="CC66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15" name="Text Box 11"/>
            <p:cNvSpPr txBox="1">
              <a:spLocks noChangeArrowheads="1"/>
            </p:cNvSpPr>
            <p:nvPr/>
          </p:nvSpPr>
          <p:spPr bwMode="auto">
            <a:xfrm>
              <a:off x="297" y="2548"/>
              <a:ext cx="5134" cy="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44000" rIns="144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1900" b="1" dirty="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CC6600"/>
                  </a:solidFill>
                  <a:latin typeface="Arial" panose="020B0604020202020204" pitchFamily="34" charset="0"/>
                  <a:ea typeface="楷体" panose="02010609060101010101" pitchFamily="49" charset="-122"/>
                  <a:cs typeface="Arial" panose="020B0604020202020204" pitchFamily="34" charset="0"/>
                </a:rPr>
                <a:t>串的其他</a:t>
              </a:r>
              <a:r>
                <a:rPr kumimoji="1" lang="zh-CN" altLang="en-US"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操作，比如 </a:t>
              </a:r>
              <a:r>
                <a:rPr kumimoji="1" lang="en-US" altLang="zh-CN" sz="1900" b="1" dirty="0" err="1" smtClean="0">
                  <a:solidFill>
                    <a:srgbClr val="CC6600"/>
                  </a:solidFill>
                  <a:latin typeface="Arial" panose="020B0604020202020204" pitchFamily="34" charset="0"/>
                  <a:ea typeface="楷体" panose="02010609060101010101" pitchFamily="49" charset="-122"/>
                  <a:cs typeface="Arial" panose="020B0604020202020204" pitchFamily="34" charset="0"/>
                </a:rPr>
                <a:t>StrIndex</a:t>
              </a:r>
              <a:r>
                <a:rPr kumimoji="1" lang="zh-CN" altLang="en-US"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sz="1900" b="1" dirty="0" err="1" smtClean="0">
                  <a:solidFill>
                    <a:srgbClr val="CC6600"/>
                  </a:solidFill>
                  <a:latin typeface="Arial" panose="020B0604020202020204" pitchFamily="34" charset="0"/>
                  <a:ea typeface="楷体" panose="02010609060101010101" pitchFamily="49" charset="-122"/>
                  <a:cs typeface="Arial" panose="020B0604020202020204" pitchFamily="34" charset="0"/>
                </a:rPr>
                <a:t>StrInser</a:t>
              </a:r>
              <a:r>
                <a:rPr kumimoji="1" lang="zh-CN" altLang="en-US"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sz="1900" b="1" dirty="0" err="1" smtClean="0">
                  <a:solidFill>
                    <a:srgbClr val="CC6600"/>
                  </a:solidFill>
                  <a:latin typeface="Arial" panose="020B0604020202020204" pitchFamily="34" charset="0"/>
                  <a:ea typeface="楷体" panose="02010609060101010101" pitchFamily="49" charset="-122"/>
                  <a:cs typeface="Arial" panose="020B0604020202020204" pitchFamily="34" charset="0"/>
                </a:rPr>
                <a:t>StrDelete</a:t>
              </a:r>
              <a:r>
                <a:rPr kumimoji="1" lang="zh-CN" altLang="en-US"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a:t>
              </a:r>
              <a:r>
                <a:rPr kumimoji="1" lang="en-US" altLang="zh-CN" sz="1900" b="1" dirty="0" err="1" smtClean="0">
                  <a:solidFill>
                    <a:srgbClr val="CC6600"/>
                  </a:solidFill>
                  <a:latin typeface="Arial" panose="020B0604020202020204" pitchFamily="34" charset="0"/>
                  <a:ea typeface="楷体" panose="02010609060101010101" pitchFamily="49" charset="-122"/>
                  <a:cs typeface="Arial" panose="020B0604020202020204" pitchFamily="34" charset="0"/>
                </a:rPr>
                <a:t>StrReplace</a:t>
              </a:r>
              <a:r>
                <a:rPr kumimoji="1" lang="en-US" altLang="zh-CN"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CC6600"/>
                  </a:solidFill>
                  <a:latin typeface="Arial" panose="020B0604020202020204" pitchFamily="34" charset="0"/>
                  <a:ea typeface="楷体" panose="02010609060101010101" pitchFamily="49" charset="-122"/>
                  <a:cs typeface="Arial" panose="020B0604020202020204" pitchFamily="34" charset="0"/>
                </a:rPr>
                <a:t>等</a:t>
              </a:r>
              <a:r>
                <a:rPr kumimoji="1" lang="zh-CN" altLang="en-US" sz="1900" b="1" dirty="0" smtClean="0">
                  <a:solidFill>
                    <a:srgbClr val="CC6600"/>
                  </a:solidFill>
                  <a:latin typeface="Arial" panose="020B0604020202020204" pitchFamily="34" charset="0"/>
                  <a:ea typeface="楷体" panose="02010609060101010101" pitchFamily="49" charset="-122"/>
                  <a:cs typeface="Arial" panose="020B0604020202020204" pitchFamily="34" charset="0"/>
                </a:rPr>
                <a:t>操作</a:t>
              </a:r>
              <a:r>
                <a:rPr kumimoji="1" lang="zh-CN" altLang="en-US" sz="1900" b="1" dirty="0">
                  <a:solidFill>
                    <a:srgbClr val="CC6600"/>
                  </a:solidFill>
                  <a:latin typeface="Arial" panose="020B0604020202020204" pitchFamily="34" charset="0"/>
                  <a:ea typeface="楷体" panose="02010609060101010101" pitchFamily="49" charset="-122"/>
                  <a:cs typeface="Arial" panose="020B0604020202020204" pitchFamily="34" charset="0"/>
                </a:rPr>
                <a:t>均可以由这些基本操作组合完成。</a:t>
              </a:r>
              <a:endParaRPr kumimoji="1" lang="zh-CN" altLang="en-US" sz="1900" dirty="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9"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upLeft)">
                                      <p:cBhvr>
                                        <p:cTn id="16" dur="500"/>
                                        <p:tgtEl>
                                          <p:spTgt spid="13"/>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1"/>
          <p:cNvGrpSpPr>
            <a:grpSpLocks/>
          </p:cNvGrpSpPr>
          <p:nvPr/>
        </p:nvGrpSpPr>
        <p:grpSpPr bwMode="auto">
          <a:xfrm>
            <a:off x="34925" y="92075"/>
            <a:ext cx="7632700" cy="461963"/>
            <a:chOff x="34925" y="92075"/>
            <a:chExt cx="7632700" cy="461665"/>
          </a:xfrm>
        </p:grpSpPr>
        <p:sp>
          <p:nvSpPr>
            <p:cNvPr id="7271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29" name="Text Box 7"/>
          <p:cNvSpPr txBox="1">
            <a:spLocks noChangeArrowheads="1"/>
          </p:cNvSpPr>
          <p:nvPr/>
        </p:nvSpPr>
        <p:spPr bwMode="auto">
          <a:xfrm>
            <a:off x="177800" y="700088"/>
            <a:ext cx="86868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堆分配顺序存储</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求串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出现的第一个最长重复子串的下标和长度。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
        <p:nvSpPr>
          <p:cNvPr id="30" name="Text Box 6"/>
          <p:cNvSpPr txBox="1">
            <a:spLocks noChangeArrowheads="1"/>
          </p:cNvSpPr>
          <p:nvPr/>
        </p:nvSpPr>
        <p:spPr bwMode="auto">
          <a:xfrm>
            <a:off x="179388" y="1706563"/>
            <a:ext cx="8785225" cy="440055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a:t>
            </a:r>
            <a:r>
              <a:rPr lang="zh-CN" altLang="zh-CN" sz="2000" b="1" dirty="0">
                <a:latin typeface="Arial" panose="020B0604020202020204" pitchFamily="34" charset="0"/>
                <a:ea typeface="仿宋" panose="02010609060101010101" pitchFamily="49" charset="-122"/>
                <a:cs typeface="Arial" panose="020B0604020202020204" pitchFamily="34" charset="0"/>
              </a:rPr>
              <a:t>设置最长重复子串的下标</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为</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index</a:t>
            </a:r>
            <a:r>
              <a:rPr lang="zh-CN" altLang="zh-CN" sz="2000" b="1" dirty="0">
                <a:latin typeface="Arial" panose="020B0604020202020204" pitchFamily="34" charset="0"/>
                <a:ea typeface="仿宋" panose="02010609060101010101" pitchFamily="49" charset="-122"/>
                <a:cs typeface="Arial" panose="020B0604020202020204" pitchFamily="34" charset="0"/>
              </a:rPr>
              <a:t>，最长重复子串的长度</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为</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length</a:t>
            </a:r>
            <a:r>
              <a:rPr lang="zh-CN" altLang="zh-CN" sz="2000" b="1" dirty="0">
                <a:latin typeface="Arial" panose="020B0604020202020204" pitchFamily="34" charset="0"/>
                <a:ea typeface="仿宋" panose="02010609060101010101" pitchFamily="49" charset="-122"/>
                <a:cs typeface="Arial" panose="020B0604020202020204" pitchFamily="34" charset="0"/>
              </a:rPr>
              <a:t>；初始时，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index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和</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length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均</a:t>
            </a:r>
            <a:r>
              <a:rPr lang="zh-CN" altLang="zh-CN" sz="2000" b="1" dirty="0">
                <a:latin typeface="Arial" panose="020B0604020202020204" pitchFamily="34" charset="0"/>
                <a:ea typeface="仿宋" panose="02010609060101010101" pitchFamily="49" charset="-122"/>
                <a:cs typeface="Arial" panose="020B0604020202020204" pitchFamily="34" charset="0"/>
              </a:rPr>
              <a:t>赋值</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为</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0</a:t>
            </a:r>
            <a:r>
              <a:rPr lang="zh-CN" altLang="zh-CN"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扫描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S=“a</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n-1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对于当前</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字符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，判定其后面是否有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相同字符，若有则</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j</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；再判定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是否等于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j+1</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；如此反复，找到一个不同字符为止，即找到了一个重复出现的子串，把其下标和长度记录</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index1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length1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length1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length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相比较</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，把较长子串的下标和长度存放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index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length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a:t>
            </a:r>
            <a:r>
              <a:rPr lang="zh-CN" altLang="zh-CN" sz="2000" b="1" dirty="0">
                <a:latin typeface="Arial" panose="020B0604020202020204" pitchFamily="34" charset="0"/>
                <a:ea typeface="仿宋" panose="02010609060101010101" pitchFamily="49" charset="-122"/>
                <a:cs typeface="Arial" panose="020B0604020202020204" pitchFamily="34" charset="0"/>
              </a:rPr>
              <a:t>按照②的方法</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从</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j+length1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之后</a:t>
            </a:r>
            <a:r>
              <a:rPr lang="zh-CN" altLang="zh-CN" sz="2000" b="1" dirty="0">
                <a:latin typeface="Arial" panose="020B0604020202020204" pitchFamily="34" charset="0"/>
                <a:ea typeface="仿宋" panose="02010609060101010101" pitchFamily="49" charset="-122"/>
                <a:cs typeface="Arial" panose="020B0604020202020204" pitchFamily="34" charset="0"/>
              </a:rPr>
              <a:t>继续查找重复子串；</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对于</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i+1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之后字符</a:t>
            </a:r>
            <a:r>
              <a:rPr lang="zh-CN" altLang="zh-CN" sz="2000" b="1" dirty="0">
                <a:latin typeface="Arial" panose="020B0604020202020204" pitchFamily="34" charset="0"/>
                <a:ea typeface="仿宋" panose="02010609060101010101" pitchFamily="49" charset="-122"/>
                <a:cs typeface="Arial" panose="020B0604020202020204" pitchFamily="34" charset="0"/>
              </a:rPr>
              <a:t>采用上述②和③的方法，最后</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在</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index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与</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length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中</a:t>
            </a:r>
            <a:r>
              <a:rPr lang="zh-CN" altLang="zh-CN" sz="2000" b="1" dirty="0">
                <a:latin typeface="Arial" panose="020B0604020202020204" pitchFamily="34" charset="0"/>
                <a:ea typeface="仿宋" panose="02010609060101010101" pitchFamily="49" charset="-122"/>
                <a:cs typeface="Arial" panose="020B0604020202020204" pitchFamily="34" charset="0"/>
              </a:rPr>
              <a:t>存放的即为最长重复子串的下标与长度。</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cxnSp>
        <p:nvCxnSpPr>
          <p:cNvPr id="31" name="直接连接符 30"/>
          <p:cNvCxnSpPr/>
          <p:nvPr/>
        </p:nvCxnSpPr>
        <p:spPr>
          <a:xfrm>
            <a:off x="92075" y="16621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2" name="Group 8"/>
          <p:cNvGrpSpPr>
            <a:grpSpLocks/>
          </p:cNvGrpSpPr>
          <p:nvPr/>
        </p:nvGrpSpPr>
        <p:grpSpPr bwMode="auto">
          <a:xfrm>
            <a:off x="7669213" y="620713"/>
            <a:ext cx="1295400" cy="1079500"/>
            <a:chOff x="4831" y="391"/>
            <a:chExt cx="816" cy="773"/>
          </a:xfrm>
        </p:grpSpPr>
        <p:sp>
          <p:nvSpPr>
            <p:cNvPr id="72711"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2"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2713"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4"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ircle(out)">
                                      <p:cBhvr>
                                        <p:cTn id="12" dur="500"/>
                                        <p:tgtEl>
                                          <p:spTgt spid="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290">
                                          <p:stCondLst>
                                            <p:cond delay="0"/>
                                          </p:stCondLst>
                                        </p:cTn>
                                        <p:tgtEl>
                                          <p:spTgt spid="32"/>
                                        </p:tgtEl>
                                      </p:cBhvr>
                                    </p:animEffect>
                                    <p:anim calcmode="lin" valueType="num">
                                      <p:cBhvr>
                                        <p:cTn id="1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23" dur="13">
                                          <p:stCondLst>
                                            <p:cond delay="325"/>
                                          </p:stCondLst>
                                        </p:cTn>
                                        <p:tgtEl>
                                          <p:spTgt spid="32"/>
                                        </p:tgtEl>
                                      </p:cBhvr>
                                      <p:to x="100000" y="60000"/>
                                    </p:animScale>
                                    <p:animScale>
                                      <p:cBhvr>
                                        <p:cTn id="24" dur="83" decel="50000">
                                          <p:stCondLst>
                                            <p:cond delay="338"/>
                                          </p:stCondLst>
                                        </p:cTn>
                                        <p:tgtEl>
                                          <p:spTgt spid="32"/>
                                        </p:tgtEl>
                                      </p:cBhvr>
                                      <p:to x="100000" y="100000"/>
                                    </p:animScale>
                                    <p:animScale>
                                      <p:cBhvr>
                                        <p:cTn id="25" dur="13">
                                          <p:stCondLst>
                                            <p:cond delay="656"/>
                                          </p:stCondLst>
                                        </p:cTn>
                                        <p:tgtEl>
                                          <p:spTgt spid="32"/>
                                        </p:tgtEl>
                                      </p:cBhvr>
                                      <p:to x="100000" y="80000"/>
                                    </p:animScale>
                                    <p:animScale>
                                      <p:cBhvr>
                                        <p:cTn id="26" dur="83" decel="50000">
                                          <p:stCondLst>
                                            <p:cond delay="669"/>
                                          </p:stCondLst>
                                        </p:cTn>
                                        <p:tgtEl>
                                          <p:spTgt spid="32"/>
                                        </p:tgtEl>
                                      </p:cBhvr>
                                      <p:to x="100000" y="100000"/>
                                    </p:animScale>
                                    <p:animScale>
                                      <p:cBhvr>
                                        <p:cTn id="27" dur="13">
                                          <p:stCondLst>
                                            <p:cond delay="821"/>
                                          </p:stCondLst>
                                        </p:cTn>
                                        <p:tgtEl>
                                          <p:spTgt spid="32"/>
                                        </p:tgtEl>
                                      </p:cBhvr>
                                      <p:to x="100000" y="90000"/>
                                    </p:animScale>
                                    <p:animScale>
                                      <p:cBhvr>
                                        <p:cTn id="28" dur="83" decel="50000">
                                          <p:stCondLst>
                                            <p:cond delay="834"/>
                                          </p:stCondLst>
                                        </p:cTn>
                                        <p:tgtEl>
                                          <p:spTgt spid="32"/>
                                        </p:tgtEl>
                                      </p:cBhvr>
                                      <p:to x="100000" y="100000"/>
                                    </p:animScale>
                                    <p:animScale>
                                      <p:cBhvr>
                                        <p:cTn id="29" dur="13">
                                          <p:stCondLst>
                                            <p:cond delay="904"/>
                                          </p:stCondLst>
                                        </p:cTn>
                                        <p:tgtEl>
                                          <p:spTgt spid="32"/>
                                        </p:tgtEl>
                                      </p:cBhvr>
                                      <p:to x="100000" y="95000"/>
                                    </p:animScale>
                                    <p:animScale>
                                      <p:cBhvr>
                                        <p:cTn id="30" dur="83" decel="50000">
                                          <p:stCondLst>
                                            <p:cond delay="917"/>
                                          </p:stCondLst>
                                        </p:cTn>
                                        <p:tgtEl>
                                          <p:spTgt spid="32"/>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 calcmode="lin" valueType="num">
                                      <p:cBhvr additive="base">
                                        <p:cTn id="35"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0">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0">
                                            <p:txEl>
                                              <p:pRg st="1" end="1"/>
                                            </p:txEl>
                                          </p:spTgt>
                                        </p:tgtEl>
                                        <p:attrNameLst>
                                          <p:attrName>style.visibility</p:attrName>
                                        </p:attrNameLst>
                                      </p:cBhvr>
                                      <p:to>
                                        <p:strVal val="visible"/>
                                      </p:to>
                                    </p:set>
                                    <p:anim calcmode="lin" valueType="num">
                                      <p:cBhvr additive="base">
                                        <p:cTn id="41" dur="500"/>
                                        <p:tgtEl>
                                          <p:spTgt spid="30">
                                            <p:txEl>
                                              <p:pRg st="1" end="1"/>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0">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0">
                                            <p:txEl>
                                              <p:pRg st="2" end="2"/>
                                            </p:txEl>
                                          </p:spTgt>
                                        </p:tgtEl>
                                        <p:attrNameLst>
                                          <p:attrName>style.visibility</p:attrName>
                                        </p:attrNameLst>
                                      </p:cBhvr>
                                      <p:to>
                                        <p:strVal val="visible"/>
                                      </p:to>
                                    </p:set>
                                    <p:anim calcmode="lin" valueType="num">
                                      <p:cBhvr additive="base">
                                        <p:cTn id="47" dur="500"/>
                                        <p:tgtEl>
                                          <p:spTgt spid="30">
                                            <p:txEl>
                                              <p:pRg st="2" end="2"/>
                                            </p:txEl>
                                          </p:spTgt>
                                        </p:tgtEl>
                                        <p:attrNameLst>
                                          <p:attrName>ppt_y</p:attrName>
                                        </p:attrNameLst>
                                      </p:cBhvr>
                                      <p:tavLst>
                                        <p:tav tm="0">
                                          <p:val>
                                            <p:strVal val="#ppt_y+#ppt_h*1.125000"/>
                                          </p:val>
                                        </p:tav>
                                        <p:tav tm="100000">
                                          <p:val>
                                            <p:strVal val="#ppt_y"/>
                                          </p:val>
                                        </p:tav>
                                      </p:tavLst>
                                    </p:anim>
                                    <p:animEffect transition="in" filter="wipe(up)">
                                      <p:cBhvr>
                                        <p:cTn id="48" dur="500"/>
                                        <p:tgtEl>
                                          <p:spTgt spid="30">
                                            <p:txEl>
                                              <p:pRg st="2" end="2"/>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30">
                                            <p:txEl>
                                              <p:pRg st="3" end="3"/>
                                            </p:txEl>
                                          </p:spTgt>
                                        </p:tgtEl>
                                        <p:attrNameLst>
                                          <p:attrName>style.visibility</p:attrName>
                                        </p:attrNameLst>
                                      </p:cBhvr>
                                      <p:to>
                                        <p:strVal val="visible"/>
                                      </p:to>
                                    </p:set>
                                    <p:anim calcmode="lin" valueType="num">
                                      <p:cBhvr additive="base">
                                        <p:cTn id="53" dur="500"/>
                                        <p:tgtEl>
                                          <p:spTgt spid="30">
                                            <p:txEl>
                                              <p:pRg st="3" end="3"/>
                                            </p:txEl>
                                          </p:spTgt>
                                        </p:tgtEl>
                                        <p:attrNameLst>
                                          <p:attrName>ppt_y</p:attrName>
                                        </p:attrNameLst>
                                      </p:cBhvr>
                                      <p:tavLst>
                                        <p:tav tm="0">
                                          <p:val>
                                            <p:strVal val="#ppt_y+#ppt_h*1.125000"/>
                                          </p:val>
                                        </p:tav>
                                        <p:tav tm="100000">
                                          <p:val>
                                            <p:strVal val="#ppt_y"/>
                                          </p:val>
                                        </p:tav>
                                      </p:tavLst>
                                    </p:anim>
                                    <p:animEffect transition="in" filter="wipe(up)">
                                      <p:cBhvr>
                                        <p:cTn id="54" dur="5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P spid="30"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1"/>
          <p:cNvGrpSpPr>
            <a:grpSpLocks/>
          </p:cNvGrpSpPr>
          <p:nvPr/>
        </p:nvGrpSpPr>
        <p:grpSpPr bwMode="auto">
          <a:xfrm>
            <a:off x="34925" y="92075"/>
            <a:ext cx="8963025" cy="1570038"/>
            <a:chOff x="34925" y="92075"/>
            <a:chExt cx="8963025" cy="1570566"/>
          </a:xfrm>
        </p:grpSpPr>
        <p:grpSp>
          <p:nvGrpSpPr>
            <p:cNvPr id="73737" name="组合 1"/>
            <p:cNvGrpSpPr>
              <a:grpSpLocks/>
            </p:cNvGrpSpPr>
            <p:nvPr/>
          </p:nvGrpSpPr>
          <p:grpSpPr bwMode="auto">
            <a:xfrm>
              <a:off x="34925" y="92075"/>
              <a:ext cx="7632700" cy="461963"/>
              <a:chOff x="34925" y="92075"/>
              <a:chExt cx="7632700" cy="461665"/>
            </a:xfrm>
          </p:grpSpPr>
          <p:sp>
            <p:nvSpPr>
              <p:cNvPr id="7374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41"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29" name="Text Box 7"/>
            <p:cNvSpPr txBox="1">
              <a:spLocks noChangeArrowheads="1"/>
            </p:cNvSpPr>
            <p:nvPr/>
          </p:nvSpPr>
          <p:spPr bwMode="auto">
            <a:xfrm>
              <a:off x="177800" y="700292"/>
              <a:ext cx="8686800" cy="95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堆分配顺序存储</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求串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出现的第一个最长重复子串的下标和长度。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31" name="直接连接符 30"/>
            <p:cNvCxnSpPr/>
            <p:nvPr/>
          </p:nvCxnSpPr>
          <p:spPr>
            <a:xfrm>
              <a:off x="92075" y="1662641"/>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 Box 2"/>
          <p:cNvSpPr txBox="1">
            <a:spLocks noChangeArrowheads="1"/>
          </p:cNvSpPr>
          <p:nvPr/>
        </p:nvSpPr>
        <p:spPr bwMode="auto">
          <a:xfrm>
            <a:off x="323850" y="1717675"/>
            <a:ext cx="867410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MaxSubString_HS(HString S, int &amp;index, int &amp;length)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求堆分配顺序串</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中出现的第一个最长重复子串的下标</a:t>
            </a:r>
            <a:r>
              <a:rPr lang="de-DE" altLang="zh-CN" sz="1600" b="1">
                <a:latin typeface="Courier New" panose="02070309020205020404" pitchFamily="49" charset="0"/>
                <a:ea typeface="仿宋" panose="02010609060101010101" pitchFamily="49" charset="-122"/>
                <a:cs typeface="Courier New" panose="02070309020205020404" pitchFamily="49" charset="0"/>
              </a:rPr>
              <a:t>index</a:t>
            </a:r>
            <a:r>
              <a:rPr lang="zh-CN" altLang="en-US" sz="1600" b="1">
                <a:latin typeface="Courier New" panose="02070309020205020404" pitchFamily="49" charset="0"/>
                <a:ea typeface="仿宋" panose="02010609060101010101" pitchFamily="49" charset="-122"/>
                <a:cs typeface="Courier New" panose="02070309020205020404" pitchFamily="49" charset="0"/>
              </a:rPr>
              <a:t>和长度</a:t>
            </a:r>
            <a:r>
              <a:rPr lang="de-DE" altLang="zh-CN" sz="1600" b="1">
                <a:latin typeface="Courier New" panose="02070309020205020404" pitchFamily="49" charset="0"/>
                <a:ea typeface="仿宋" panose="02010609060101010101" pitchFamily="49" charset="-122"/>
                <a:cs typeface="Courier New" panose="02070309020205020404" pitchFamily="49" charset="0"/>
              </a:rPr>
              <a:t>length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index=0;  length=0;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while(i&lt;(S.length-1))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j=i+1;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while(j&lt;S.length)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if(S.ch[i]==S.ch[j])  {		// </a:t>
            </a:r>
            <a:r>
              <a:rPr lang="zh-CN" altLang="en-US" sz="1600" b="1">
                <a:latin typeface="Courier New" panose="02070309020205020404" pitchFamily="49" charset="0"/>
                <a:ea typeface="仿宋" panose="02010609060101010101" pitchFamily="49" charset="-122"/>
                <a:cs typeface="Courier New" panose="02070309020205020404" pitchFamily="49" charset="0"/>
              </a:rPr>
              <a:t>寻找重复出现的子串</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length1=1;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for(k=1;S.ch[i+k]==S.ch[j+k];k++)  length1++;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if(length1&gt;length )  {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index=i;			// </a:t>
            </a:r>
            <a:r>
              <a:rPr lang="zh-CN" altLang="en-US" sz="1600" b="1">
                <a:latin typeface="Courier New" panose="02070309020205020404" pitchFamily="49" charset="0"/>
                <a:ea typeface="仿宋" panose="02010609060101010101" pitchFamily="49" charset="-122"/>
                <a:cs typeface="Courier New" panose="02070309020205020404" pitchFamily="49" charset="0"/>
              </a:rPr>
              <a:t>将较大串下标赋给</a:t>
            </a:r>
            <a:r>
              <a:rPr lang="de-DE" altLang="zh-CN" sz="1600" b="1">
                <a:latin typeface="Courier New" panose="02070309020205020404" pitchFamily="49" charset="0"/>
                <a:ea typeface="仿宋" panose="02010609060101010101" pitchFamily="49" charset="-122"/>
                <a:cs typeface="Courier New" panose="02070309020205020404" pitchFamily="49" charset="0"/>
              </a:rPr>
              <a:t>index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length=length1; 		// </a:t>
            </a:r>
            <a:r>
              <a:rPr lang="zh-CN" altLang="en-US" sz="1600" b="1">
                <a:latin typeface="Courier New" panose="02070309020205020404" pitchFamily="49" charset="0"/>
                <a:ea typeface="仿宋" panose="02010609060101010101" pitchFamily="49" charset="-122"/>
                <a:cs typeface="Courier New" panose="02070309020205020404" pitchFamily="49" charset="0"/>
              </a:rPr>
              <a:t>将较大串长度赋给</a:t>
            </a:r>
            <a:r>
              <a:rPr lang="de-DE" altLang="zh-CN" sz="1600" b="1">
                <a:latin typeface="Courier New" panose="02070309020205020404" pitchFamily="49" charset="0"/>
                <a:ea typeface="仿宋" panose="02010609060101010101" pitchFamily="49" charset="-122"/>
                <a:cs typeface="Courier New" panose="02070309020205020404" pitchFamily="49" charset="0"/>
              </a:rPr>
              <a:t>length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a:t>
            </a:r>
          </a:p>
        </p:txBody>
      </p:sp>
      <p:grpSp>
        <p:nvGrpSpPr>
          <p:cNvPr id="15" name="Group 4"/>
          <p:cNvGrpSpPr>
            <a:grpSpLocks/>
          </p:cNvGrpSpPr>
          <p:nvPr/>
        </p:nvGrpSpPr>
        <p:grpSpPr bwMode="auto">
          <a:xfrm>
            <a:off x="7669213" y="692150"/>
            <a:ext cx="1295400" cy="1008063"/>
            <a:chOff x="4831" y="1253"/>
            <a:chExt cx="816" cy="726"/>
          </a:xfrm>
        </p:grpSpPr>
        <p:sp>
          <p:nvSpPr>
            <p:cNvPr id="7373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3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373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90">
                                          <p:stCondLst>
                                            <p:cond delay="0"/>
                                          </p:stCondLst>
                                        </p:cTn>
                                        <p:tgtEl>
                                          <p:spTgt spid="15"/>
                                        </p:tgtEl>
                                      </p:cBhvr>
                                    </p:animEffect>
                                    <p:anim calcmode="lin" valueType="num">
                                      <p:cBhvr>
                                        <p:cTn id="8"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 dur="13">
                                          <p:stCondLst>
                                            <p:cond delay="325"/>
                                          </p:stCondLst>
                                        </p:cTn>
                                        <p:tgtEl>
                                          <p:spTgt spid="15"/>
                                        </p:tgtEl>
                                      </p:cBhvr>
                                      <p:to x="100000" y="60000"/>
                                    </p:animScale>
                                    <p:animScale>
                                      <p:cBhvr>
                                        <p:cTn id="14" dur="83" decel="50000">
                                          <p:stCondLst>
                                            <p:cond delay="338"/>
                                          </p:stCondLst>
                                        </p:cTn>
                                        <p:tgtEl>
                                          <p:spTgt spid="15"/>
                                        </p:tgtEl>
                                      </p:cBhvr>
                                      <p:to x="100000" y="100000"/>
                                    </p:animScale>
                                    <p:animScale>
                                      <p:cBhvr>
                                        <p:cTn id="15" dur="13">
                                          <p:stCondLst>
                                            <p:cond delay="656"/>
                                          </p:stCondLst>
                                        </p:cTn>
                                        <p:tgtEl>
                                          <p:spTgt spid="15"/>
                                        </p:tgtEl>
                                      </p:cBhvr>
                                      <p:to x="100000" y="80000"/>
                                    </p:animScale>
                                    <p:animScale>
                                      <p:cBhvr>
                                        <p:cTn id="16" dur="83" decel="50000">
                                          <p:stCondLst>
                                            <p:cond delay="669"/>
                                          </p:stCondLst>
                                        </p:cTn>
                                        <p:tgtEl>
                                          <p:spTgt spid="15"/>
                                        </p:tgtEl>
                                      </p:cBhvr>
                                      <p:to x="100000" y="100000"/>
                                    </p:animScale>
                                    <p:animScale>
                                      <p:cBhvr>
                                        <p:cTn id="17" dur="13">
                                          <p:stCondLst>
                                            <p:cond delay="821"/>
                                          </p:stCondLst>
                                        </p:cTn>
                                        <p:tgtEl>
                                          <p:spTgt spid="15"/>
                                        </p:tgtEl>
                                      </p:cBhvr>
                                      <p:to x="100000" y="90000"/>
                                    </p:animScale>
                                    <p:animScale>
                                      <p:cBhvr>
                                        <p:cTn id="18" dur="83" decel="50000">
                                          <p:stCondLst>
                                            <p:cond delay="834"/>
                                          </p:stCondLst>
                                        </p:cTn>
                                        <p:tgtEl>
                                          <p:spTgt spid="15"/>
                                        </p:tgtEl>
                                      </p:cBhvr>
                                      <p:to x="100000" y="100000"/>
                                    </p:animScale>
                                    <p:animScale>
                                      <p:cBhvr>
                                        <p:cTn id="19" dur="13">
                                          <p:stCondLst>
                                            <p:cond delay="904"/>
                                          </p:stCondLst>
                                        </p:cTn>
                                        <p:tgtEl>
                                          <p:spTgt spid="15"/>
                                        </p:tgtEl>
                                      </p:cBhvr>
                                      <p:to x="100000" y="95000"/>
                                    </p:animScale>
                                    <p:animScale>
                                      <p:cBhvr>
                                        <p:cTn id="20" dur="83" decel="50000">
                                          <p:stCondLst>
                                            <p:cond delay="917"/>
                                          </p:stCondLst>
                                        </p:cTn>
                                        <p:tgtEl>
                                          <p:spTgt spid="15"/>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2"/>
          <p:cNvSpPr txBox="1">
            <a:spLocks noChangeArrowheads="1"/>
          </p:cNvSpPr>
          <p:nvPr/>
        </p:nvSpPr>
        <p:spPr bwMode="auto">
          <a:xfrm>
            <a:off x="323850" y="1717675"/>
            <a:ext cx="867410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j+=length1;			// </a:t>
            </a:r>
            <a:r>
              <a:rPr lang="zh-CN" altLang="en-US" sz="1600" b="1">
                <a:latin typeface="Courier New" panose="02070309020205020404" pitchFamily="49" charset="0"/>
                <a:ea typeface="仿宋" panose="02010609060101010101" pitchFamily="49" charset="-122"/>
                <a:cs typeface="Courier New" panose="02070309020205020404" pitchFamily="49" charset="0"/>
              </a:rPr>
              <a:t>继续查找后面的重复子串</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j++;</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					// </a:t>
            </a:r>
            <a:r>
              <a:rPr lang="zh-CN" altLang="en-US" sz="1600" b="1">
                <a:latin typeface="Courier New" panose="02070309020205020404" pitchFamily="49" charset="0"/>
                <a:ea typeface="仿宋" panose="02010609060101010101" pitchFamily="49" charset="-122"/>
                <a:cs typeface="Courier New" panose="02070309020205020404" pitchFamily="49" charset="0"/>
              </a:rPr>
              <a:t>继续扫描</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第</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个位置后字符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MaxSubString_HS</a:t>
            </a:r>
          </a:p>
        </p:txBody>
      </p:sp>
      <p:grpSp>
        <p:nvGrpSpPr>
          <p:cNvPr id="74755" name="组合 2"/>
          <p:cNvGrpSpPr>
            <a:grpSpLocks/>
          </p:cNvGrpSpPr>
          <p:nvPr/>
        </p:nvGrpSpPr>
        <p:grpSpPr bwMode="auto">
          <a:xfrm>
            <a:off x="34925" y="92075"/>
            <a:ext cx="8963025" cy="1608138"/>
            <a:chOff x="34925" y="92075"/>
            <a:chExt cx="8963025" cy="1608138"/>
          </a:xfrm>
        </p:grpSpPr>
        <p:grpSp>
          <p:nvGrpSpPr>
            <p:cNvPr id="74756" name="组合 1"/>
            <p:cNvGrpSpPr>
              <a:grpSpLocks/>
            </p:cNvGrpSpPr>
            <p:nvPr/>
          </p:nvGrpSpPr>
          <p:grpSpPr bwMode="auto">
            <a:xfrm>
              <a:off x="34925" y="92075"/>
              <a:ext cx="8963025" cy="1570566"/>
              <a:chOff x="34925" y="92075"/>
              <a:chExt cx="8963025" cy="1570566"/>
            </a:xfrm>
          </p:grpSpPr>
          <p:grpSp>
            <p:nvGrpSpPr>
              <p:cNvPr id="74762" name="组合 1"/>
              <p:cNvGrpSpPr>
                <a:grpSpLocks/>
              </p:cNvGrpSpPr>
              <p:nvPr/>
            </p:nvGrpSpPr>
            <p:grpSpPr bwMode="auto">
              <a:xfrm>
                <a:off x="34925" y="92075"/>
                <a:ext cx="7632700" cy="461963"/>
                <a:chOff x="34925" y="92075"/>
                <a:chExt cx="7632700" cy="461665"/>
              </a:xfrm>
            </p:grpSpPr>
            <p:sp>
              <p:nvSpPr>
                <p:cNvPr id="7476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66"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29" name="Text Box 7"/>
              <p:cNvSpPr txBox="1">
                <a:spLocks noChangeArrowheads="1"/>
              </p:cNvSpPr>
              <p:nvPr/>
            </p:nvSpPr>
            <p:spPr bwMode="auto">
              <a:xfrm>
                <a:off x="177800" y="700088"/>
                <a:ext cx="86868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堆分配顺序存储</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求串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出现的第一个最长重复子串的下标和长度。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31" name="直接连接符 30"/>
              <p:cNvCxnSpPr/>
              <p:nvPr/>
            </p:nvCxnSpPr>
            <p:spPr>
              <a:xfrm>
                <a:off x="92075" y="1662113"/>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74757" name="Group 4"/>
            <p:cNvGrpSpPr>
              <a:grpSpLocks/>
            </p:cNvGrpSpPr>
            <p:nvPr/>
          </p:nvGrpSpPr>
          <p:grpSpPr bwMode="auto">
            <a:xfrm>
              <a:off x="7669213" y="692150"/>
              <a:ext cx="1295400" cy="1008063"/>
              <a:chOff x="4831" y="1253"/>
              <a:chExt cx="816" cy="726"/>
            </a:xfrm>
          </p:grpSpPr>
          <p:sp>
            <p:nvSpPr>
              <p:cNvPr id="7475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5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4761"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
          <p:cNvGrpSpPr>
            <a:grpSpLocks/>
          </p:cNvGrpSpPr>
          <p:nvPr/>
        </p:nvGrpSpPr>
        <p:grpSpPr bwMode="auto">
          <a:xfrm>
            <a:off x="34925" y="92075"/>
            <a:ext cx="8963025" cy="1570038"/>
            <a:chOff x="34925" y="92075"/>
            <a:chExt cx="8963025" cy="1570566"/>
          </a:xfrm>
        </p:grpSpPr>
        <p:grpSp>
          <p:nvGrpSpPr>
            <p:cNvPr id="75785" name="组合 1"/>
            <p:cNvGrpSpPr>
              <a:grpSpLocks/>
            </p:cNvGrpSpPr>
            <p:nvPr/>
          </p:nvGrpSpPr>
          <p:grpSpPr bwMode="auto">
            <a:xfrm>
              <a:off x="34925" y="92075"/>
              <a:ext cx="7632700" cy="461963"/>
              <a:chOff x="34925" y="92075"/>
              <a:chExt cx="7632700" cy="461665"/>
            </a:xfrm>
          </p:grpSpPr>
          <p:sp>
            <p:nvSpPr>
              <p:cNvPr id="7578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89" name="Rectangle 5"/>
              <p:cNvSpPr>
                <a:spLocks noChangeArrowheads="1"/>
              </p:cNvSpPr>
              <p:nvPr/>
            </p:nvSpPr>
            <p:spPr bwMode="auto">
              <a:xfrm>
                <a:off x="58738" y="92075"/>
                <a:ext cx="494506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4.2  </a:t>
                </a:r>
                <a:r>
                  <a:rPr lang="zh-CN" altLang="en-US" sz="2400" b="1">
                    <a:solidFill>
                      <a:srgbClr val="FF0000"/>
                    </a:solidFill>
                    <a:latin typeface="黑体" panose="02010609060101010101" pitchFamily="49" charset="-122"/>
                    <a:ea typeface="黑体" panose="02010609060101010101" pitchFamily="49" charset="-122"/>
                  </a:rPr>
                  <a:t>串的的存储表示及操作实现</a:t>
                </a:r>
              </a:p>
            </p:txBody>
          </p:sp>
        </p:grpSp>
        <p:sp>
          <p:nvSpPr>
            <p:cNvPr id="29" name="Text Box 7"/>
            <p:cNvSpPr txBox="1">
              <a:spLocks noChangeArrowheads="1"/>
            </p:cNvSpPr>
            <p:nvPr/>
          </p:nvSpPr>
          <p:spPr bwMode="auto">
            <a:xfrm>
              <a:off x="177800" y="700292"/>
              <a:ext cx="8686800" cy="954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假定串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采用</a:t>
              </a:r>
              <a:r>
                <a:rPr kumimoji="1" lang="zh-CN" altLang="en-US" sz="2000" b="1" dirty="0">
                  <a:solidFill>
                    <a:srgbClr val="000000"/>
                  </a:solidFill>
                  <a:ea typeface="仿宋" panose="02010609060101010101" pitchFamily="49" charset="-122"/>
                  <a:cs typeface="Arial" panose="020B0604020202020204" pitchFamily="34" charset="0"/>
                </a:rPr>
                <a:t>堆分配顺序存储</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4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求串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出现的第一个最长重复子串的下标和长度。</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31" name="直接连接符 30"/>
            <p:cNvCxnSpPr/>
            <p:nvPr/>
          </p:nvCxnSpPr>
          <p:spPr>
            <a:xfrm>
              <a:off x="92075" y="1662641"/>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0" name="组合 19"/>
          <p:cNvGrpSpPr>
            <a:grpSpLocks/>
          </p:cNvGrpSpPr>
          <p:nvPr/>
        </p:nvGrpSpPr>
        <p:grpSpPr bwMode="auto">
          <a:xfrm>
            <a:off x="7669213" y="731838"/>
            <a:ext cx="1295400" cy="968375"/>
            <a:chOff x="7669213" y="731152"/>
            <a:chExt cx="1295400" cy="969061"/>
          </a:xfrm>
        </p:grpSpPr>
        <p:sp>
          <p:nvSpPr>
            <p:cNvPr id="7578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8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78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5784"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1706563"/>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基本操作：字符比较；</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时间分析：算法执行时间主要花费在三个嵌套的循环中的字符比较上，因此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nvGrpSpPr>
          <p:cNvPr id="16" name="Group 4"/>
          <p:cNvGrpSpPr>
            <a:grpSpLocks/>
          </p:cNvGrpSpPr>
          <p:nvPr/>
        </p:nvGrpSpPr>
        <p:grpSpPr bwMode="auto">
          <a:xfrm>
            <a:off x="1979613" y="504825"/>
            <a:ext cx="5616575" cy="5803900"/>
            <a:chOff x="1156" y="300"/>
            <a:chExt cx="3538" cy="3656"/>
          </a:xfrm>
        </p:grpSpPr>
        <p:pic>
          <p:nvPicPr>
            <p:cNvPr id="76805" name="Picture 5"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300"/>
              <a:ext cx="3538"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6"/>
            <p:cNvSpPr txBox="1">
              <a:spLocks noChangeArrowheads="1"/>
            </p:cNvSpPr>
            <p:nvPr/>
          </p:nvSpPr>
          <p:spPr bwMode="auto">
            <a:xfrm>
              <a:off x="1742" y="1497"/>
              <a:ext cx="2569"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对于子串的定位操作，即从主串 </a:t>
              </a:r>
              <a:r>
                <a:rPr kumimoji="1" lang="en-US" altLang="zh-CN" b="1" dirty="0" smtClean="0">
                  <a:solidFill>
                    <a:srgbClr val="3333FF"/>
                  </a:solidFill>
                  <a:ea typeface="楷体" panose="02010609060101010101" pitchFamily="49" charset="-122"/>
                  <a:cs typeface="Arial" panose="020B0604020202020204" pitchFamily="34" charset="0"/>
                </a:rPr>
                <a:t>S="s</a:t>
              </a:r>
              <a:r>
                <a:rPr kumimoji="1" lang="en-US" altLang="zh-CN" b="1" baseline="-25000" dirty="0" smtClean="0">
                  <a:solidFill>
                    <a:srgbClr val="3333FF"/>
                  </a:solidFill>
                  <a:ea typeface="楷体" panose="02010609060101010101" pitchFamily="49" charset="-122"/>
                  <a:cs typeface="Arial" panose="020B0604020202020204" pitchFamily="34" charset="0"/>
                </a:rPr>
                <a:t>1</a:t>
              </a:r>
              <a:r>
                <a:rPr kumimoji="1" lang="en-US" altLang="zh-CN" b="1" dirty="0" smtClean="0">
                  <a:solidFill>
                    <a:srgbClr val="3333FF"/>
                  </a:solidFill>
                  <a:ea typeface="楷体" panose="02010609060101010101" pitchFamily="49" charset="-122"/>
                  <a:cs typeface="Arial" panose="020B0604020202020204" pitchFamily="34" charset="0"/>
                </a:rPr>
                <a:t> s</a:t>
              </a:r>
              <a:r>
                <a:rPr kumimoji="1" lang="en-US" altLang="zh-CN" b="1" baseline="-25000" dirty="0" smtClean="0">
                  <a:solidFill>
                    <a:srgbClr val="3333FF"/>
                  </a:solidFill>
                  <a:ea typeface="楷体" panose="02010609060101010101" pitchFamily="49" charset="-122"/>
                  <a:cs typeface="Arial" panose="020B0604020202020204" pitchFamily="34" charset="0"/>
                </a:rPr>
                <a:t>2</a:t>
              </a:r>
              <a:r>
                <a:rPr kumimoji="1" lang="en-US" altLang="zh-CN" b="1" dirty="0" smtClean="0">
                  <a:solidFill>
                    <a:srgbClr val="3333FF"/>
                  </a:solidFill>
                  <a:ea typeface="楷体" panose="02010609060101010101" pitchFamily="49" charset="-122"/>
                  <a:cs typeface="Arial" panose="020B0604020202020204" pitchFamily="34" charset="0"/>
                </a:rPr>
                <a:t> … </a:t>
              </a:r>
              <a:r>
                <a:rPr kumimoji="1" lang="en-US" altLang="zh-CN" b="1" dirty="0" err="1" smtClean="0">
                  <a:solidFill>
                    <a:srgbClr val="3333FF"/>
                  </a:solidFill>
                  <a:ea typeface="楷体" panose="02010609060101010101" pitchFamily="49" charset="-122"/>
                  <a:cs typeface="Arial" panose="020B0604020202020204" pitchFamily="34" charset="0"/>
                </a:rPr>
                <a:t>s</a:t>
              </a:r>
              <a:r>
                <a:rPr kumimoji="1" lang="en-US" altLang="zh-CN" b="1" baseline="-25000" dirty="0" err="1" smtClean="0">
                  <a:solidFill>
                    <a:srgbClr val="3333FF"/>
                  </a:solidFill>
                  <a:ea typeface="楷体" panose="02010609060101010101" pitchFamily="49" charset="-122"/>
                  <a:cs typeface="Arial" panose="020B0604020202020204" pitchFamily="34" charset="0"/>
                </a:rPr>
                <a:t>n</a:t>
              </a: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的第 </a:t>
              </a:r>
              <a:r>
                <a:rPr kumimoji="1" lang="en-US" altLang="zh-CN" b="1" dirty="0" err="1" smtClean="0">
                  <a:solidFill>
                    <a:srgbClr val="3333FF"/>
                  </a:solidFill>
                  <a:ea typeface="楷体" panose="02010609060101010101" pitchFamily="49" charset="-122"/>
                  <a:cs typeface="Arial" panose="020B0604020202020204" pitchFamily="34" charset="0"/>
                </a:rPr>
                <a:t>pos</a:t>
              </a: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个字符开始寻找子串 </a:t>
              </a:r>
              <a:r>
                <a:rPr kumimoji="1" lang="en-US" altLang="zh-CN" b="1" dirty="0" smtClean="0">
                  <a:solidFill>
                    <a:srgbClr val="3333FF"/>
                  </a:solidFill>
                  <a:ea typeface="楷体" panose="02010609060101010101" pitchFamily="49" charset="-122"/>
                  <a:cs typeface="Arial" panose="020B0604020202020204" pitchFamily="34" charset="0"/>
                </a:rPr>
                <a:t>T="t</a:t>
              </a:r>
              <a:r>
                <a:rPr kumimoji="1" lang="en-US" altLang="zh-CN" b="1" baseline="-25000" dirty="0" smtClean="0">
                  <a:solidFill>
                    <a:srgbClr val="3333FF"/>
                  </a:solidFill>
                  <a:ea typeface="楷体" panose="02010609060101010101" pitchFamily="49" charset="-122"/>
                  <a:cs typeface="Arial" panose="020B0604020202020204" pitchFamily="34" charset="0"/>
                </a:rPr>
                <a:t>1</a:t>
              </a:r>
              <a:r>
                <a:rPr kumimoji="1" lang="en-US" altLang="zh-CN" b="1" dirty="0" smtClean="0">
                  <a:solidFill>
                    <a:srgbClr val="3333FF"/>
                  </a:solidFill>
                  <a:ea typeface="楷体" panose="02010609060101010101" pitchFamily="49" charset="-122"/>
                  <a:cs typeface="Arial" panose="020B0604020202020204" pitchFamily="34" charset="0"/>
                </a:rPr>
                <a:t> t</a:t>
              </a:r>
              <a:r>
                <a:rPr kumimoji="1" lang="en-US" altLang="zh-CN" b="1" baseline="-25000" dirty="0" smtClean="0">
                  <a:solidFill>
                    <a:srgbClr val="3333FF"/>
                  </a:solidFill>
                  <a:ea typeface="楷体" panose="02010609060101010101" pitchFamily="49" charset="-122"/>
                  <a:cs typeface="Arial" panose="020B0604020202020204" pitchFamily="34" charset="0"/>
                </a:rPr>
                <a:t>2</a:t>
              </a:r>
              <a:r>
                <a:rPr kumimoji="1" lang="en-US" altLang="zh-CN" b="1" dirty="0" smtClean="0">
                  <a:solidFill>
                    <a:srgbClr val="3333FF"/>
                  </a:solidFill>
                  <a:ea typeface="楷体" panose="02010609060101010101" pitchFamily="49" charset="-122"/>
                  <a:cs typeface="Arial" panose="020B0604020202020204" pitchFamily="34" charset="0"/>
                </a:rPr>
                <a:t> … t</a:t>
              </a:r>
              <a:r>
                <a:rPr kumimoji="1" lang="en-US" altLang="zh-CN" b="1" baseline="-25000" dirty="0" smtClean="0">
                  <a:solidFill>
                    <a:srgbClr val="3333FF"/>
                  </a:solidFill>
                  <a:ea typeface="楷体" panose="02010609060101010101" pitchFamily="49" charset="-122"/>
                  <a:cs typeface="Arial" panose="020B0604020202020204" pitchFamily="34" charset="0"/>
                </a:rPr>
                <a:t>m</a:t>
              </a: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的过程，通常称为模式匹配，其中 </a:t>
              </a:r>
              <a:r>
                <a:rPr kumimoji="1" lang="en-US" altLang="zh-CN" b="1" dirty="0" smtClean="0">
                  <a:solidFill>
                    <a:srgbClr val="3333FF"/>
                  </a:solidFill>
                  <a:ea typeface="楷体" panose="02010609060101010101" pitchFamily="49" charset="-122"/>
                  <a:cs typeface="Arial" panose="020B0604020202020204" pitchFamily="34" charset="0"/>
                </a:rPr>
                <a:t>T </a:t>
              </a:r>
              <a:r>
                <a:rPr kumimoji="1" lang="zh-CN" altLang="en-US" b="1" dirty="0" smtClean="0">
                  <a:solidFill>
                    <a:srgbClr val="3333FF"/>
                  </a:solidFill>
                  <a:ea typeface="楷体" panose="02010609060101010101" pitchFamily="49" charset="-122"/>
                  <a:cs typeface="Arial" panose="020B0604020202020204" pitchFamily="34" charset="0"/>
                </a:rPr>
                <a:t>称为模式。如果匹配成功则返回 </a:t>
              </a:r>
              <a:r>
                <a:rPr kumimoji="1" lang="en-US" altLang="zh-CN" b="1" dirty="0" smtClean="0">
                  <a:solidFill>
                    <a:srgbClr val="3333FF"/>
                  </a:solidFill>
                  <a:ea typeface="楷体" panose="02010609060101010101" pitchFamily="49" charset="-122"/>
                  <a:cs typeface="Arial" panose="020B0604020202020204" pitchFamily="34" charset="0"/>
                </a:rPr>
                <a:t>T </a:t>
              </a:r>
              <a:r>
                <a:rPr kumimoji="1" lang="zh-CN" altLang="en-US" b="1" dirty="0" smtClean="0">
                  <a:solidFill>
                    <a:srgbClr val="3333FF"/>
                  </a:solidFill>
                  <a:ea typeface="楷体" panose="02010609060101010101" pitchFamily="49" charset="-122"/>
                  <a:cs typeface="Arial" panose="020B0604020202020204" pitchFamily="34" charset="0"/>
                </a:rPr>
                <a:t>在 </a:t>
              </a:r>
              <a:r>
                <a:rPr kumimoji="1" lang="en-US" altLang="zh-CN" b="1" dirty="0" smtClean="0">
                  <a:solidFill>
                    <a:srgbClr val="3333FF"/>
                  </a:solidFill>
                  <a:ea typeface="楷体" panose="02010609060101010101" pitchFamily="49" charset="-122"/>
                  <a:cs typeface="Arial" panose="020B0604020202020204" pitchFamily="34" charset="0"/>
                </a:rPr>
                <a:t>S </a:t>
              </a:r>
              <a:r>
                <a:rPr kumimoji="1" lang="zh-CN" altLang="en-US" b="1" dirty="0" smtClean="0">
                  <a:solidFill>
                    <a:srgbClr val="3333FF"/>
                  </a:solidFill>
                  <a:ea typeface="楷体" panose="02010609060101010101" pitchFamily="49" charset="-122"/>
                  <a:cs typeface="Arial" panose="020B0604020202020204" pitchFamily="34" charset="0"/>
                </a:rPr>
                <a:t>中的位置，否则返回 </a:t>
              </a:r>
              <a:r>
                <a:rPr kumimoji="1" lang="en-US" altLang="zh-CN" b="1" dirty="0" smtClean="0">
                  <a:solidFill>
                    <a:srgbClr val="3333FF"/>
                  </a:solidFill>
                  <a:ea typeface="楷体" panose="02010609060101010101" pitchFamily="49" charset="-122"/>
                  <a:cs typeface="Arial" panose="020B0604020202020204" pitchFamily="34" charset="0"/>
                </a:rPr>
                <a:t>0</a:t>
              </a:r>
              <a:r>
                <a:rPr kumimoji="1" lang="zh-CN" altLang="en-US" b="1" dirty="0" smtClean="0">
                  <a:solidFill>
                    <a:srgbClr val="3333FF"/>
                  </a:solidFill>
                  <a:ea typeface="楷体" panose="02010609060101010101" pitchFamily="49" charset="-122"/>
                  <a:cs typeface="Arial" panose="020B0604020202020204" pitchFamily="34" charset="0"/>
                </a:rPr>
                <a:t>。</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100"/>
                                        <p:tgtEl>
                                          <p:spTgt spid="15"/>
                                        </p:tgtEl>
                                      </p:cBhvr>
                                    </p:animEffect>
                                    <p:anim calcmode="lin" valueType="num">
                                      <p:cBhvr>
                                        <p:cTn id="8" dur="400" fill="hold"/>
                                        <p:tgtEl>
                                          <p:spTgt spid="15"/>
                                        </p:tgtEl>
                                        <p:attrNameLst>
                                          <p:attrName>ppt_x</p:attrName>
                                        </p:attrNameLst>
                                      </p:cBhvr>
                                      <p:tavLst>
                                        <p:tav tm="0">
                                          <p:val>
                                            <p:strVal val="#ppt_x"/>
                                          </p:val>
                                        </p:tav>
                                        <p:tav tm="100000">
                                          <p:val>
                                            <p:strVal val="#ppt_x"/>
                                          </p:val>
                                        </p:tav>
                                      </p:tavLst>
                                    </p:anim>
                                    <p:anim calcmode="lin" valueType="num">
                                      <p:cBhvr>
                                        <p:cTn id="9" dur="400" fill="hold"/>
                                        <p:tgtEl>
                                          <p:spTgt spid="1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8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nodeType="afterGroup">
                            <p:stCondLst>
                              <p:cond delay="2300"/>
                            </p:stCondLst>
                            <p:childTnLst>
                              <p:par>
                                <p:cTn id="17" presetID="18" presetClass="entr" presetSubtype="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Righ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1"/>
          <p:cNvGrpSpPr>
            <a:grpSpLocks/>
          </p:cNvGrpSpPr>
          <p:nvPr/>
        </p:nvGrpSpPr>
        <p:grpSpPr bwMode="auto">
          <a:xfrm>
            <a:off x="34925" y="92075"/>
            <a:ext cx="7632700" cy="457200"/>
            <a:chOff x="34925" y="92075"/>
            <a:chExt cx="7632700" cy="457200"/>
          </a:xfrm>
        </p:grpSpPr>
        <p:sp>
          <p:nvSpPr>
            <p:cNvPr id="7783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35"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 name="Group 2"/>
          <p:cNvGrpSpPr>
            <a:grpSpLocks/>
          </p:cNvGrpSpPr>
          <p:nvPr/>
        </p:nvGrpSpPr>
        <p:grpSpPr bwMode="auto">
          <a:xfrm>
            <a:off x="107950" y="620713"/>
            <a:ext cx="4972050" cy="496887"/>
            <a:chOff x="68" y="391"/>
            <a:chExt cx="2919" cy="313"/>
          </a:xfrm>
        </p:grpSpPr>
        <p:sp>
          <p:nvSpPr>
            <p:cNvPr id="77832"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77833"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4" name="Text Box 5"/>
          <p:cNvSpPr txBox="1">
            <a:spLocks noChangeArrowheads="1"/>
          </p:cNvSpPr>
          <p:nvPr/>
        </p:nvSpPr>
        <p:spPr bwMode="auto">
          <a:xfrm>
            <a:off x="179388" y="1196975"/>
            <a:ext cx="8785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_GB2312"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基本思想：</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从主串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的第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个字符开始和模式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的第一个字符进行比较：如果相等，则继续比较两者的后续字符；否则，从主串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的下一个字符开始和模式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的第一个字符进行比较，重复上述过程。如果模式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中的字符全部比较完毕，则说明本趟匹配成功；否则说明匹配失败。</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grpSp>
        <p:nvGrpSpPr>
          <p:cNvPr id="15" name="Group 9"/>
          <p:cNvGrpSpPr>
            <a:grpSpLocks/>
          </p:cNvGrpSpPr>
          <p:nvPr/>
        </p:nvGrpSpPr>
        <p:grpSpPr bwMode="auto">
          <a:xfrm>
            <a:off x="900113" y="3573463"/>
            <a:ext cx="7416800" cy="792162"/>
            <a:chOff x="385" y="3292"/>
            <a:chExt cx="5080" cy="728"/>
          </a:xfrm>
        </p:grpSpPr>
        <p:sp>
          <p:nvSpPr>
            <p:cNvPr id="16" name="AutoShape 10"/>
            <p:cNvSpPr>
              <a:spLocks noChangeArrowheads="1"/>
            </p:cNvSpPr>
            <p:nvPr/>
          </p:nvSpPr>
          <p:spPr bwMode="auto">
            <a:xfrm flipH="1" flipV="1">
              <a:off x="385" y="3292"/>
              <a:ext cx="5080" cy="728"/>
            </a:xfrm>
            <a:prstGeom prst="wedgeRectCallout">
              <a:avLst>
                <a:gd name="adj1" fmla="val -6065"/>
                <a:gd name="adj2" fmla="val 8777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17" name="Text Box 11"/>
            <p:cNvSpPr txBox="1">
              <a:spLocks noChangeArrowheads="1"/>
            </p:cNvSpPr>
            <p:nvPr/>
          </p:nvSpPr>
          <p:spPr bwMode="auto">
            <a:xfrm>
              <a:off x="494" y="3339"/>
              <a:ext cx="4921" cy="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这是一种带回溯的匹配算法，简称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BF (Brute-Force)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算法</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up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2"/>
          <p:cNvGrpSpPr>
            <a:grpSpLocks/>
          </p:cNvGrpSpPr>
          <p:nvPr/>
        </p:nvGrpSpPr>
        <p:grpSpPr bwMode="auto">
          <a:xfrm>
            <a:off x="34925" y="92075"/>
            <a:ext cx="7632700" cy="1025525"/>
            <a:chOff x="34925" y="92075"/>
            <a:chExt cx="7632700" cy="1025525"/>
          </a:xfrm>
        </p:grpSpPr>
        <p:grpSp>
          <p:nvGrpSpPr>
            <p:cNvPr id="78855" name="组合 1"/>
            <p:cNvGrpSpPr>
              <a:grpSpLocks/>
            </p:cNvGrpSpPr>
            <p:nvPr/>
          </p:nvGrpSpPr>
          <p:grpSpPr bwMode="auto">
            <a:xfrm>
              <a:off x="34925" y="92075"/>
              <a:ext cx="7632700" cy="457200"/>
              <a:chOff x="34925" y="92075"/>
              <a:chExt cx="7632700" cy="457200"/>
            </a:xfrm>
          </p:grpSpPr>
          <p:sp>
            <p:nvSpPr>
              <p:cNvPr id="7885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60"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78856" name="Group 2"/>
            <p:cNvGrpSpPr>
              <a:grpSpLocks/>
            </p:cNvGrpSpPr>
            <p:nvPr/>
          </p:nvGrpSpPr>
          <p:grpSpPr bwMode="auto">
            <a:xfrm>
              <a:off x="107950" y="620713"/>
              <a:ext cx="4972050" cy="496887"/>
              <a:chOff x="68" y="391"/>
              <a:chExt cx="2919" cy="313"/>
            </a:xfrm>
          </p:grpSpPr>
          <p:sp>
            <p:nvSpPr>
              <p:cNvPr id="78857"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7885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2"/>
          <p:cNvGrpSpPr>
            <a:grpSpLocks/>
          </p:cNvGrpSpPr>
          <p:nvPr/>
        </p:nvGrpSpPr>
        <p:grpSpPr bwMode="auto">
          <a:xfrm>
            <a:off x="250825" y="1196975"/>
            <a:ext cx="3055938" cy="496888"/>
            <a:chOff x="158" y="754"/>
            <a:chExt cx="1925" cy="313"/>
          </a:xfrm>
        </p:grpSpPr>
        <p:sp>
          <p:nvSpPr>
            <p:cNvPr id="78853" name="Text Box 3"/>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en-US" altLang="zh-CN" sz="2200" b="1">
                  <a:solidFill>
                    <a:srgbClr val="FF33CC"/>
                  </a:solidFill>
                  <a:latin typeface="Arial" panose="020B0604020202020204" pitchFamily="34" charset="0"/>
                  <a:ea typeface="黑体" panose="02010609060101010101" pitchFamily="49" charset="-122"/>
                </a:rPr>
                <a:t>BF </a:t>
              </a:r>
              <a:r>
                <a:rPr kumimoji="1" lang="zh-CN" altLang="en-US" sz="2200" b="1">
                  <a:solidFill>
                    <a:srgbClr val="FF33CC"/>
                  </a:solidFill>
                  <a:latin typeface="Arial" panose="020B0604020202020204" pitchFamily="34" charset="0"/>
                  <a:ea typeface="黑体" panose="02010609060101010101" pitchFamily="49" charset="-122"/>
                </a:rPr>
                <a:t>算法设计</a:t>
              </a:r>
            </a:p>
          </p:txBody>
        </p:sp>
        <p:sp>
          <p:nvSpPr>
            <p:cNvPr id="78854" name="Rectangle 4"/>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9" name="Text Box 14"/>
          <p:cNvSpPr txBox="1">
            <a:spLocks noChangeArrowheads="1"/>
          </p:cNvSpPr>
          <p:nvPr/>
        </p:nvSpPr>
        <p:spPr bwMode="auto">
          <a:xfrm>
            <a:off x="179388" y="1773238"/>
            <a:ext cx="8785225" cy="2678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在</a:t>
            </a:r>
            <a:r>
              <a:rPr kumimoji="1" lang="zh-CN" altLang="en-US" b="1" dirty="0">
                <a:ea typeface="仿宋" panose="02010609060101010101" pitchFamily="49" charset="-122"/>
                <a:cs typeface="Arial" panose="020B0604020202020204" pitchFamily="34" charset="0"/>
              </a:rPr>
              <a:t>主串 </a:t>
            </a:r>
            <a:r>
              <a:rPr kumimoji="1" lang="en-US" altLang="zh-CN" b="1" dirty="0">
                <a:ea typeface="仿宋" panose="02010609060101010101" pitchFamily="49" charset="-122"/>
                <a:cs typeface="Arial" panose="020B0604020202020204" pitchFamily="34" charset="0"/>
              </a:rPr>
              <a:t>S </a:t>
            </a:r>
            <a:r>
              <a:rPr kumimoji="1" lang="zh-CN" altLang="en-US" b="1" dirty="0">
                <a:ea typeface="仿宋" panose="02010609060101010101" pitchFamily="49" charset="-122"/>
                <a:cs typeface="Arial" panose="020B0604020202020204" pitchFamily="34" charset="0"/>
              </a:rPr>
              <a:t>和模式 </a:t>
            </a:r>
            <a:r>
              <a:rPr kumimoji="1" lang="en-US" altLang="zh-CN" b="1" dirty="0">
                <a:ea typeface="仿宋" panose="02010609060101010101" pitchFamily="49" charset="-122"/>
                <a:cs typeface="Arial" panose="020B0604020202020204" pitchFamily="34" charset="0"/>
              </a:rPr>
              <a:t>T </a:t>
            </a:r>
            <a:r>
              <a:rPr kumimoji="1" lang="zh-CN" altLang="en-US" b="1" dirty="0">
                <a:ea typeface="仿宋" panose="02010609060101010101" pitchFamily="49" charset="-122"/>
                <a:cs typeface="Arial" panose="020B0604020202020204" pitchFamily="34" charset="0"/>
              </a:rPr>
              <a:t>中设置比较的起始下标 </a:t>
            </a:r>
            <a:r>
              <a:rPr kumimoji="1" lang="en-US" altLang="zh-CN" b="1" dirty="0" err="1">
                <a:ea typeface="仿宋" panose="02010609060101010101" pitchFamily="49" charset="-122"/>
                <a:cs typeface="Arial" panose="020B0604020202020204" pitchFamily="34" charset="0"/>
              </a:rPr>
              <a:t>i</a:t>
            </a:r>
            <a:r>
              <a:rPr kumimoji="1" lang="en-US" altLang="zh-CN" b="1" dirty="0">
                <a:ea typeface="仿宋" panose="02010609060101010101" pitchFamily="49" charset="-122"/>
                <a:cs typeface="Arial" panose="020B0604020202020204" pitchFamily="34" charset="0"/>
              </a:rPr>
              <a:t> </a:t>
            </a:r>
            <a:r>
              <a:rPr kumimoji="1" lang="zh-CN" altLang="en-US" b="1" dirty="0">
                <a:ea typeface="仿宋" panose="02010609060101010101" pitchFamily="49" charset="-122"/>
                <a:cs typeface="Arial" panose="020B0604020202020204" pitchFamily="34" charset="0"/>
              </a:rPr>
              <a:t>和 </a:t>
            </a:r>
            <a:r>
              <a:rPr kumimoji="1" lang="en-US" altLang="zh-CN" b="1" dirty="0">
                <a:ea typeface="仿宋" panose="02010609060101010101" pitchFamily="49" charset="-122"/>
                <a:cs typeface="Arial" panose="020B0604020202020204" pitchFamily="34" charset="0"/>
              </a:rPr>
              <a:t>j</a:t>
            </a:r>
            <a:r>
              <a:rPr kumimoji="1" lang="zh-CN" altLang="en-US" b="1" dirty="0">
                <a:ea typeface="仿宋" panose="02010609060101010101" pitchFamily="49" charset="-122"/>
                <a:cs typeface="Arial" panose="020B0604020202020204" pitchFamily="34" charset="0"/>
              </a:rPr>
              <a:t>（初始</a:t>
            </a:r>
            <a:r>
              <a:rPr kumimoji="1" lang="zh-CN" altLang="en-US" b="1" dirty="0" smtClean="0">
                <a:ea typeface="仿宋" panose="02010609060101010101" pitchFamily="49" charset="-122"/>
                <a:cs typeface="Arial" panose="020B0604020202020204" pitchFamily="34" charset="0"/>
              </a:rPr>
              <a:t>时 </a:t>
            </a:r>
            <a:r>
              <a:rPr kumimoji="1" lang="en-US" altLang="zh-CN" b="1" dirty="0" err="1" smtClean="0">
                <a:ea typeface="仿宋" panose="02010609060101010101" pitchFamily="49" charset="-122"/>
                <a:cs typeface="Arial" panose="020B0604020202020204" pitchFamily="34" charset="0"/>
              </a:rPr>
              <a:t>i</a:t>
            </a:r>
            <a:r>
              <a:rPr kumimoji="1" lang="en-US" altLang="zh-CN" b="1" dirty="0" smtClean="0">
                <a:ea typeface="仿宋" panose="02010609060101010101" pitchFamily="49" charset="-122"/>
                <a:cs typeface="Arial" panose="020B0604020202020204" pitchFamily="34" charset="0"/>
              </a:rPr>
              <a:t>=</a:t>
            </a:r>
            <a:r>
              <a:rPr kumimoji="1" lang="en-US" altLang="zh-CN" b="1" dirty="0" err="1" smtClean="0">
                <a:ea typeface="仿宋" panose="02010609060101010101" pitchFamily="49" charset="-122"/>
                <a:cs typeface="Arial" panose="020B0604020202020204" pitchFamily="34" charset="0"/>
              </a:rPr>
              <a:t>pos</a:t>
            </a:r>
            <a:r>
              <a:rPr kumimoji="1" lang="zh-CN" altLang="en-US" b="1" dirty="0">
                <a:ea typeface="仿宋" panose="02010609060101010101" pitchFamily="49" charset="-122"/>
                <a:cs typeface="Arial" panose="020B0604020202020204" pitchFamily="34" charset="0"/>
              </a:rPr>
              <a:t>，</a:t>
            </a:r>
            <a:r>
              <a:rPr kumimoji="1" lang="en-US" altLang="zh-CN" b="1" dirty="0">
                <a:ea typeface="仿宋" panose="02010609060101010101" pitchFamily="49" charset="-122"/>
                <a:cs typeface="Arial" panose="020B0604020202020204" pitchFamily="34" charset="0"/>
              </a:rPr>
              <a:t>j=1</a:t>
            </a:r>
            <a:r>
              <a:rPr kumimoji="1" lang="zh-CN" altLang="en-US" b="1" dirty="0">
                <a:ea typeface="仿宋" panose="02010609060101010101" pitchFamily="49" charset="-122"/>
                <a:cs typeface="Arial" panose="020B0604020202020204" pitchFamily="34" charset="0"/>
              </a:rPr>
              <a:t>）；循环直到 </a:t>
            </a:r>
            <a:r>
              <a:rPr kumimoji="1" lang="en-US" altLang="zh-CN" b="1" dirty="0">
                <a:ea typeface="仿宋" panose="02010609060101010101" pitchFamily="49" charset="-122"/>
                <a:cs typeface="Arial" panose="020B0604020202020204" pitchFamily="34" charset="0"/>
              </a:rPr>
              <a:t>S </a:t>
            </a:r>
            <a:r>
              <a:rPr kumimoji="1" lang="zh-CN" altLang="en-US" b="1" dirty="0">
                <a:ea typeface="仿宋" panose="02010609060101010101" pitchFamily="49" charset="-122"/>
                <a:cs typeface="Arial" panose="020B0604020202020204" pitchFamily="34" charset="0"/>
              </a:rPr>
              <a:t>中所剩字符个数小于 </a:t>
            </a:r>
            <a:r>
              <a:rPr kumimoji="1" lang="en-US" altLang="zh-CN" b="1" dirty="0">
                <a:ea typeface="仿宋" panose="02010609060101010101" pitchFamily="49" charset="-122"/>
                <a:cs typeface="Arial" panose="020B0604020202020204" pitchFamily="34" charset="0"/>
              </a:rPr>
              <a:t>T </a:t>
            </a:r>
            <a:r>
              <a:rPr kumimoji="1" lang="zh-CN" altLang="en-US" b="1" dirty="0">
                <a:ea typeface="仿宋" panose="02010609060101010101" pitchFamily="49" charset="-122"/>
                <a:cs typeface="Arial" panose="020B0604020202020204" pitchFamily="34" charset="0"/>
              </a:rPr>
              <a:t>长度或 </a:t>
            </a:r>
            <a:r>
              <a:rPr kumimoji="1" lang="en-US" altLang="zh-CN" b="1" dirty="0">
                <a:ea typeface="仿宋" panose="02010609060101010101" pitchFamily="49" charset="-122"/>
                <a:cs typeface="Arial" panose="020B0604020202020204" pitchFamily="34" charset="0"/>
              </a:rPr>
              <a:t>T </a:t>
            </a:r>
            <a:r>
              <a:rPr kumimoji="1" lang="zh-CN" altLang="en-US" b="1" dirty="0">
                <a:ea typeface="仿宋" panose="02010609060101010101" pitchFamily="49" charset="-122"/>
                <a:cs typeface="Arial" panose="020B0604020202020204" pitchFamily="34" charset="0"/>
              </a:rPr>
              <a:t>所有字符均比较完</a:t>
            </a:r>
            <a:r>
              <a:rPr kumimoji="1" lang="zh-CN" altLang="en-US" b="1" dirty="0" smtClean="0">
                <a:ea typeface="仿宋" panose="02010609060101010101" pitchFamily="49" charset="-122"/>
                <a:cs typeface="Arial" panose="020B0604020202020204" pitchFamily="34" charset="0"/>
              </a:rPr>
              <a:t>：</a:t>
            </a:r>
            <a:endParaRPr kumimoji="1" lang="en-US" altLang="zh-CN" b="1" dirty="0" smtClean="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b="1" dirty="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1</a:t>
            </a:r>
            <a:r>
              <a:rPr kumimoji="1" lang="zh-CN" altLang="en-US" b="1" dirty="0" smtClean="0">
                <a:ea typeface="仿宋" panose="02010609060101010101" pitchFamily="49" charset="-122"/>
                <a:cs typeface="Arial" panose="020B0604020202020204" pitchFamily="34" charset="0"/>
              </a:rPr>
              <a:t>）如果 </a:t>
            </a:r>
            <a:r>
              <a:rPr kumimoji="1" lang="en-US" altLang="zh-CN" b="1" dirty="0">
                <a:ea typeface="仿宋" panose="02010609060101010101" pitchFamily="49" charset="-122"/>
                <a:cs typeface="Arial" panose="020B0604020202020204" pitchFamily="34" charset="0"/>
              </a:rPr>
              <a:t>S[</a:t>
            </a:r>
            <a:r>
              <a:rPr kumimoji="1" lang="en-US" altLang="zh-CN" b="1" dirty="0" err="1">
                <a:ea typeface="仿宋" panose="02010609060101010101" pitchFamily="49" charset="-122"/>
                <a:cs typeface="Arial" panose="020B0604020202020204" pitchFamily="34" charset="0"/>
              </a:rPr>
              <a:t>i</a:t>
            </a:r>
            <a:r>
              <a:rPr kumimoji="1" lang="en-US" altLang="zh-CN" b="1" dirty="0">
                <a:ea typeface="仿宋" panose="02010609060101010101" pitchFamily="49" charset="-122"/>
                <a:cs typeface="Arial" panose="020B0604020202020204" pitchFamily="34" charset="0"/>
              </a:rPr>
              <a:t>]=T[j]</a:t>
            </a:r>
            <a:r>
              <a:rPr kumimoji="1" lang="zh-CN" altLang="en-US" b="1" dirty="0">
                <a:ea typeface="仿宋" panose="02010609060101010101" pitchFamily="49" charset="-122"/>
                <a:cs typeface="Arial" panose="020B0604020202020204" pitchFamily="34" charset="0"/>
              </a:rPr>
              <a:t>，则继续比较 </a:t>
            </a:r>
            <a:r>
              <a:rPr kumimoji="1" lang="en-US" altLang="zh-CN" b="1" dirty="0">
                <a:ea typeface="仿宋" panose="02010609060101010101" pitchFamily="49" charset="-122"/>
                <a:cs typeface="Arial" panose="020B0604020202020204" pitchFamily="34" charset="0"/>
              </a:rPr>
              <a:t>S </a:t>
            </a:r>
            <a:r>
              <a:rPr kumimoji="1" lang="zh-CN" altLang="en-US" b="1" dirty="0">
                <a:ea typeface="仿宋" panose="02010609060101010101" pitchFamily="49" charset="-122"/>
                <a:cs typeface="Arial" panose="020B0604020202020204" pitchFamily="34" charset="0"/>
              </a:rPr>
              <a:t>和 </a:t>
            </a:r>
            <a:r>
              <a:rPr kumimoji="1" lang="en-US" altLang="zh-CN" b="1" dirty="0">
                <a:ea typeface="仿宋" panose="02010609060101010101" pitchFamily="49" charset="-122"/>
                <a:cs typeface="Arial" panose="020B0604020202020204" pitchFamily="34" charset="0"/>
              </a:rPr>
              <a:t>T </a:t>
            </a:r>
            <a:r>
              <a:rPr kumimoji="1" lang="zh-CN" altLang="en-US" b="1" dirty="0" smtClean="0">
                <a:ea typeface="仿宋" panose="02010609060101010101" pitchFamily="49" charset="-122"/>
                <a:cs typeface="Arial" panose="020B0604020202020204" pitchFamily="34" charset="0"/>
              </a:rPr>
              <a:t>下</a:t>
            </a:r>
            <a:r>
              <a:rPr kumimoji="1" lang="zh-CN" altLang="en-US" b="1" dirty="0">
                <a:ea typeface="仿宋" panose="02010609060101010101" pitchFamily="49" charset="-122"/>
                <a:cs typeface="Arial" panose="020B0604020202020204" pitchFamily="34" charset="0"/>
              </a:rPr>
              <a:t>一个字符</a:t>
            </a:r>
            <a:r>
              <a:rPr kumimoji="1" lang="zh-CN" altLang="en-US" b="1" dirty="0" smtClean="0">
                <a:ea typeface="仿宋" panose="02010609060101010101" pitchFamily="49" charset="-122"/>
                <a:cs typeface="Arial" panose="020B0604020202020204" pitchFamily="34" charset="0"/>
              </a:rPr>
              <a:t>；否则</a:t>
            </a:r>
            <a:r>
              <a:rPr kumimoji="1" lang="zh-CN" altLang="en-US" b="1" dirty="0">
                <a:ea typeface="仿宋" panose="02010609060101010101" pitchFamily="49" charset="-122"/>
                <a:cs typeface="Arial" panose="020B0604020202020204" pitchFamily="34" charset="0"/>
              </a:rPr>
              <a:t>，将 </a:t>
            </a:r>
            <a:r>
              <a:rPr kumimoji="1" lang="en-US" altLang="zh-CN" b="1" dirty="0" err="1">
                <a:ea typeface="仿宋" panose="02010609060101010101" pitchFamily="49" charset="-122"/>
                <a:cs typeface="Arial" panose="020B0604020202020204" pitchFamily="34" charset="0"/>
              </a:rPr>
              <a:t>i</a:t>
            </a:r>
            <a:r>
              <a:rPr kumimoji="1" lang="en-US" altLang="zh-CN" b="1" dirty="0">
                <a:ea typeface="仿宋" panose="02010609060101010101" pitchFamily="49" charset="-122"/>
                <a:cs typeface="Arial" panose="020B0604020202020204" pitchFamily="34" charset="0"/>
              </a:rPr>
              <a:t> </a:t>
            </a:r>
            <a:r>
              <a:rPr kumimoji="1" lang="zh-CN" altLang="en-US" b="1" dirty="0">
                <a:ea typeface="仿宋" panose="02010609060101010101" pitchFamily="49" charset="-122"/>
                <a:cs typeface="Arial" panose="020B0604020202020204" pitchFamily="34" charset="0"/>
              </a:rPr>
              <a:t>和 </a:t>
            </a:r>
            <a:r>
              <a:rPr kumimoji="1" lang="en-US" altLang="zh-CN" b="1" dirty="0">
                <a:ea typeface="仿宋" panose="02010609060101010101" pitchFamily="49" charset="-122"/>
                <a:cs typeface="Arial" panose="020B0604020202020204" pitchFamily="34" charset="0"/>
              </a:rPr>
              <a:t>j </a:t>
            </a:r>
            <a:r>
              <a:rPr kumimoji="1" lang="zh-CN" altLang="en-US" b="1" dirty="0">
                <a:ea typeface="仿宋" panose="02010609060101010101" pitchFamily="49" charset="-122"/>
                <a:cs typeface="Arial" panose="020B0604020202020204" pitchFamily="34" charset="0"/>
              </a:rPr>
              <a:t>回溯，准备下一趟比较</a:t>
            </a:r>
            <a:r>
              <a:rPr kumimoji="1" lang="zh-CN" altLang="en-US" b="1" dirty="0" smtClean="0">
                <a:ea typeface="仿宋" panose="02010609060101010101" pitchFamily="49" charset="-122"/>
                <a:cs typeface="Arial" panose="020B0604020202020204" pitchFamily="34" charset="0"/>
              </a:rPr>
              <a:t>。</a:t>
            </a:r>
            <a:endParaRPr kumimoji="1" lang="en-US" altLang="zh-CN" b="1" dirty="0" smtClean="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b="1" dirty="0">
                <a:ea typeface="仿宋" panose="02010609060101010101" pitchFamily="49" charset="-122"/>
                <a:cs typeface="Arial" panose="020B0604020202020204" pitchFamily="34" charset="0"/>
              </a:rPr>
              <a:t> </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a:t>
            </a:r>
            <a:r>
              <a:rPr kumimoji="1" lang="en-US" altLang="zh-CN" b="1" dirty="0" smtClean="0">
                <a:ea typeface="仿宋" panose="02010609060101010101" pitchFamily="49" charset="-122"/>
                <a:cs typeface="Arial" panose="020B0604020202020204" pitchFamily="34" charset="0"/>
              </a:rPr>
              <a:t>2</a:t>
            </a:r>
            <a:r>
              <a:rPr kumimoji="1" lang="zh-CN" altLang="en-US" b="1" dirty="0" smtClean="0">
                <a:ea typeface="仿宋" panose="02010609060101010101" pitchFamily="49" charset="-122"/>
                <a:cs typeface="Arial" panose="020B0604020202020204" pitchFamily="34" charset="0"/>
              </a:rPr>
              <a:t>）如果 </a:t>
            </a:r>
            <a:r>
              <a:rPr kumimoji="1" lang="en-US" altLang="zh-CN" b="1" dirty="0" smtClean="0">
                <a:ea typeface="仿宋" panose="02010609060101010101" pitchFamily="49" charset="-122"/>
                <a:cs typeface="Arial" panose="020B0604020202020204" pitchFamily="34" charset="0"/>
              </a:rPr>
              <a:t>T </a:t>
            </a:r>
            <a:r>
              <a:rPr kumimoji="1" lang="zh-CN" altLang="en-US" b="1" dirty="0" smtClean="0">
                <a:ea typeface="仿宋" panose="02010609060101010101" pitchFamily="49" charset="-122"/>
                <a:cs typeface="Arial" panose="020B0604020202020204" pitchFamily="34" charset="0"/>
              </a:rPr>
              <a:t>中</a:t>
            </a:r>
            <a:r>
              <a:rPr kumimoji="1" lang="zh-CN" altLang="en-US" b="1" dirty="0">
                <a:ea typeface="仿宋" panose="02010609060101010101" pitchFamily="49" charset="-122"/>
                <a:cs typeface="Arial" panose="020B0604020202020204" pitchFamily="34" charset="0"/>
              </a:rPr>
              <a:t>的所有字符均比较完，则说明匹配成功，返回匹配的起始比较下标；否则，说明匹配失败，</a:t>
            </a:r>
            <a:r>
              <a:rPr kumimoji="1" lang="zh-CN" altLang="en-US" b="1" dirty="0" smtClean="0">
                <a:ea typeface="仿宋" panose="02010609060101010101" pitchFamily="49" charset="-122"/>
                <a:cs typeface="Arial" panose="020B0604020202020204" pitchFamily="34" charset="0"/>
              </a:rPr>
              <a:t>返回 </a:t>
            </a:r>
            <a:r>
              <a:rPr kumimoji="1" lang="en-US" altLang="zh-CN" b="1" dirty="0" smtClean="0">
                <a:ea typeface="仿宋" panose="02010609060101010101" pitchFamily="49" charset="-122"/>
                <a:cs typeface="Arial" panose="020B0604020202020204" pitchFamily="34" charset="0"/>
              </a:rPr>
              <a:t>0</a:t>
            </a:r>
            <a:r>
              <a:rPr kumimoji="1" lang="zh-CN" altLang="en-US" b="1" dirty="0">
                <a:ea typeface="仿宋" panose="02010609060101010101" pitchFamily="49" charset="-122"/>
                <a:cs typeface="Arial" panose="020B0604020202020204" pitchFamily="34" charset="0"/>
              </a:rPr>
              <a:t>。</a:t>
            </a:r>
            <a:endParaRPr kumimoji="1" lang="zh-CN" altLang="en-US" b="1" dirty="0" smtClean="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xEl>
                                              <p:pRg st="0" end="0"/>
                                            </p:txEl>
                                          </p:spTgt>
                                        </p:tgtEl>
                                        <p:attrNameLst>
                                          <p:attrName>style.visibility</p:attrName>
                                        </p:attrNameLst>
                                      </p:cBhvr>
                                      <p:to>
                                        <p:strVal val="visible"/>
                                      </p:to>
                                    </p:set>
                                    <p:animEffect transition="in" filter="blinds(horizontal)">
                                      <p:cBhvr>
                                        <p:cTn id="10" dur="500"/>
                                        <p:tgtEl>
                                          <p:spTgt spid="19">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xEl>
                                              <p:pRg st="1" end="1"/>
                                            </p:txEl>
                                          </p:spTgt>
                                        </p:tgtEl>
                                        <p:attrNameLst>
                                          <p:attrName>style.visibility</p:attrName>
                                        </p:attrNameLst>
                                      </p:cBhvr>
                                      <p:to>
                                        <p:strVal val="visible"/>
                                      </p:to>
                                    </p:set>
                                    <p:animEffect transition="in" filter="blinds(horizontal)">
                                      <p:cBhvr>
                                        <p:cTn id="13" dur="500"/>
                                        <p:tgtEl>
                                          <p:spTgt spid="19">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
                                            <p:txEl>
                                              <p:pRg st="2" end="2"/>
                                            </p:txEl>
                                          </p:spTgt>
                                        </p:tgtEl>
                                        <p:attrNameLst>
                                          <p:attrName>style.visibility</p:attrName>
                                        </p:attrNameLst>
                                      </p:cBhvr>
                                      <p:to>
                                        <p:strVal val="visible"/>
                                      </p:to>
                                    </p:set>
                                    <p:animEffect transition="in" filter="blinds(horizontal)">
                                      <p:cBhvr>
                                        <p:cTn id="16"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63593"/>
          <a:stretch>
            <a:fillRect/>
          </a:stretch>
        </p:blipFill>
        <p:spPr bwMode="auto">
          <a:xfrm>
            <a:off x="1322388" y="2843213"/>
            <a:ext cx="6261100"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35118" b="32376"/>
          <a:stretch>
            <a:fillRect/>
          </a:stretch>
        </p:blipFill>
        <p:spPr bwMode="auto">
          <a:xfrm>
            <a:off x="1322388" y="3022600"/>
            <a:ext cx="62611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68140"/>
          <a:stretch>
            <a:fillRect/>
          </a:stretch>
        </p:blipFill>
        <p:spPr bwMode="auto">
          <a:xfrm>
            <a:off x="1346200" y="3065463"/>
            <a:ext cx="6261100"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874" name="组合 3"/>
          <p:cNvGrpSpPr>
            <a:grpSpLocks/>
          </p:cNvGrpSpPr>
          <p:nvPr/>
        </p:nvGrpSpPr>
        <p:grpSpPr bwMode="auto">
          <a:xfrm>
            <a:off x="34925" y="92075"/>
            <a:ext cx="7632700" cy="1601788"/>
            <a:chOff x="34925" y="92075"/>
            <a:chExt cx="7632700" cy="1601788"/>
          </a:xfrm>
        </p:grpSpPr>
        <p:grpSp>
          <p:nvGrpSpPr>
            <p:cNvPr id="79880" name="组合 2"/>
            <p:cNvGrpSpPr>
              <a:grpSpLocks/>
            </p:cNvGrpSpPr>
            <p:nvPr/>
          </p:nvGrpSpPr>
          <p:grpSpPr bwMode="auto">
            <a:xfrm>
              <a:off x="34925" y="92075"/>
              <a:ext cx="7632700" cy="1025525"/>
              <a:chOff x="34925" y="92075"/>
              <a:chExt cx="7632700" cy="1025525"/>
            </a:xfrm>
          </p:grpSpPr>
          <p:grpSp>
            <p:nvGrpSpPr>
              <p:cNvPr id="79884" name="组合 1"/>
              <p:cNvGrpSpPr>
                <a:grpSpLocks/>
              </p:cNvGrpSpPr>
              <p:nvPr/>
            </p:nvGrpSpPr>
            <p:grpSpPr bwMode="auto">
              <a:xfrm>
                <a:off x="34925" y="92075"/>
                <a:ext cx="7632700" cy="457200"/>
                <a:chOff x="34925" y="92075"/>
                <a:chExt cx="7632700" cy="457200"/>
              </a:xfrm>
            </p:grpSpPr>
            <p:sp>
              <p:nvSpPr>
                <p:cNvPr id="7988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89"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79885" name="Group 2"/>
              <p:cNvGrpSpPr>
                <a:grpSpLocks/>
              </p:cNvGrpSpPr>
              <p:nvPr/>
            </p:nvGrpSpPr>
            <p:grpSpPr bwMode="auto">
              <a:xfrm>
                <a:off x="107950" y="620713"/>
                <a:ext cx="4972050" cy="496887"/>
                <a:chOff x="68" y="391"/>
                <a:chExt cx="2919" cy="313"/>
              </a:xfrm>
            </p:grpSpPr>
            <p:sp>
              <p:nvSpPr>
                <p:cNvPr id="79886"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7988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9881" name="Group 2"/>
            <p:cNvGrpSpPr>
              <a:grpSpLocks/>
            </p:cNvGrpSpPr>
            <p:nvPr/>
          </p:nvGrpSpPr>
          <p:grpSpPr bwMode="auto">
            <a:xfrm>
              <a:off x="250825" y="1196975"/>
              <a:ext cx="3055938" cy="496888"/>
              <a:chOff x="158" y="754"/>
              <a:chExt cx="1925" cy="313"/>
            </a:xfrm>
          </p:grpSpPr>
          <p:sp>
            <p:nvSpPr>
              <p:cNvPr id="79882" name="Text Box 3"/>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en-US" altLang="zh-CN" sz="2200" b="1">
                    <a:solidFill>
                      <a:srgbClr val="FF33CC"/>
                    </a:solidFill>
                    <a:latin typeface="Arial" panose="020B0604020202020204" pitchFamily="34" charset="0"/>
                    <a:ea typeface="黑体" panose="02010609060101010101" pitchFamily="49" charset="-122"/>
                  </a:rPr>
                  <a:t>BF </a:t>
                </a:r>
                <a:r>
                  <a:rPr kumimoji="1" lang="zh-CN" altLang="en-US" sz="2200" b="1">
                    <a:solidFill>
                      <a:srgbClr val="FF33CC"/>
                    </a:solidFill>
                    <a:latin typeface="Arial" panose="020B0604020202020204" pitchFamily="34" charset="0"/>
                    <a:ea typeface="黑体" panose="02010609060101010101" pitchFamily="49" charset="-122"/>
                  </a:rPr>
                  <a:t>算法设计</a:t>
                </a:r>
              </a:p>
            </p:txBody>
          </p:sp>
          <p:sp>
            <p:nvSpPr>
              <p:cNvPr id="79883" name="Rectangle 4"/>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3" name="Text Box 6"/>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主</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ababcabcacbab</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，模式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T="</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abcac</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从主</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第一个字符开始匹配。</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
        <p:nvSpPr>
          <p:cNvPr id="26" name="Rectangle 42"/>
          <p:cNvSpPr>
            <a:spLocks noChangeArrowheads="1"/>
          </p:cNvSpPr>
          <p:nvPr/>
        </p:nvSpPr>
        <p:spPr bwMode="auto">
          <a:xfrm>
            <a:off x="2555875" y="54292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BF</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算法的匹配过程</a:t>
            </a:r>
            <a:endParaRPr kumimoji="1" lang="zh-CN" altLang="en-US" dirty="0">
              <a:solidFill>
                <a:srgbClr val="000000"/>
              </a:solidFill>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slide(fromBottom)">
                                      <p:cBhvr>
                                        <p:cTn id="7" dur="500"/>
                                        <p:tgtEl>
                                          <p:spTgt spid="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xit" presetSubtype="0" fill="hold" nodeType="clickEffect">
                                  <p:stCondLst>
                                    <p:cond delay="0"/>
                                  </p:stCondLst>
                                  <p:childTnLst>
                                    <p:animEffect transition="out" filter="fade">
                                      <p:cBhvr>
                                        <p:cTn id="29" dur="500"/>
                                        <p:tgtEl>
                                          <p:spTgt spid="24"/>
                                        </p:tgtEl>
                                      </p:cBhvr>
                                    </p:animEffect>
                                    <p:set>
                                      <p:cBhvr>
                                        <p:cTn id="30" dur="1" fill="hold">
                                          <p:stCondLst>
                                            <p:cond delay="499"/>
                                          </p:stCondLst>
                                        </p:cTn>
                                        <p:tgtEl>
                                          <p:spTgt spid="24"/>
                                        </p:tgtEl>
                                        <p:attrNameLst>
                                          <p:attrName>style.visibility</p:attrName>
                                        </p:attrNameLst>
                                      </p:cBhvr>
                                      <p:to>
                                        <p:strVal val="hidden"/>
                                      </p:to>
                                    </p:se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xit" presetSubtype="0" fill="hold" nodeType="clickEffect">
                                  <p:stCondLst>
                                    <p:cond delay="0"/>
                                  </p:stCondLst>
                                  <p:childTnLst>
                                    <p:animEffect transition="out" filter="fade">
                                      <p:cBhvr>
                                        <p:cTn id="38" dur="500"/>
                                        <p:tgtEl>
                                          <p:spTgt spid="25"/>
                                        </p:tgtEl>
                                      </p:cBhvr>
                                    </p:animEffect>
                                    <p:set>
                                      <p:cBhvr>
                                        <p:cTn id="39"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3"/>
          <p:cNvGrpSpPr>
            <a:grpSpLocks/>
          </p:cNvGrpSpPr>
          <p:nvPr/>
        </p:nvGrpSpPr>
        <p:grpSpPr bwMode="auto">
          <a:xfrm>
            <a:off x="34925" y="92075"/>
            <a:ext cx="7632700" cy="1601788"/>
            <a:chOff x="34925" y="92075"/>
            <a:chExt cx="7632700" cy="1601788"/>
          </a:xfrm>
        </p:grpSpPr>
        <p:grpSp>
          <p:nvGrpSpPr>
            <p:cNvPr id="80905" name="组合 2"/>
            <p:cNvGrpSpPr>
              <a:grpSpLocks/>
            </p:cNvGrpSpPr>
            <p:nvPr/>
          </p:nvGrpSpPr>
          <p:grpSpPr bwMode="auto">
            <a:xfrm>
              <a:off x="34925" y="92075"/>
              <a:ext cx="7632700" cy="1025525"/>
              <a:chOff x="34925" y="92075"/>
              <a:chExt cx="7632700" cy="1025525"/>
            </a:xfrm>
          </p:grpSpPr>
          <p:grpSp>
            <p:nvGrpSpPr>
              <p:cNvPr id="80909" name="组合 1"/>
              <p:cNvGrpSpPr>
                <a:grpSpLocks/>
              </p:cNvGrpSpPr>
              <p:nvPr/>
            </p:nvGrpSpPr>
            <p:grpSpPr bwMode="auto">
              <a:xfrm>
                <a:off x="34925" y="92075"/>
                <a:ext cx="7632700" cy="457200"/>
                <a:chOff x="34925" y="92075"/>
                <a:chExt cx="7632700" cy="457200"/>
              </a:xfrm>
            </p:grpSpPr>
            <p:sp>
              <p:nvSpPr>
                <p:cNvPr id="8091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0914"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0910" name="Group 2"/>
              <p:cNvGrpSpPr>
                <a:grpSpLocks/>
              </p:cNvGrpSpPr>
              <p:nvPr/>
            </p:nvGrpSpPr>
            <p:grpSpPr bwMode="auto">
              <a:xfrm>
                <a:off x="107950" y="620713"/>
                <a:ext cx="4972050" cy="496887"/>
                <a:chOff x="68" y="391"/>
                <a:chExt cx="2919" cy="313"/>
              </a:xfrm>
            </p:grpSpPr>
            <p:sp>
              <p:nvSpPr>
                <p:cNvPr id="80911"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091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0906" name="Group 2"/>
            <p:cNvGrpSpPr>
              <a:grpSpLocks/>
            </p:cNvGrpSpPr>
            <p:nvPr/>
          </p:nvGrpSpPr>
          <p:grpSpPr bwMode="auto">
            <a:xfrm>
              <a:off x="250825" y="1196975"/>
              <a:ext cx="3055938" cy="496888"/>
              <a:chOff x="158" y="754"/>
              <a:chExt cx="1925" cy="313"/>
            </a:xfrm>
          </p:grpSpPr>
          <p:sp>
            <p:nvSpPr>
              <p:cNvPr id="80907" name="Text Box 3"/>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en-US" altLang="zh-CN" sz="2200" b="1">
                    <a:solidFill>
                      <a:srgbClr val="FF33CC"/>
                    </a:solidFill>
                    <a:latin typeface="Arial" panose="020B0604020202020204" pitchFamily="34" charset="0"/>
                    <a:ea typeface="黑体" panose="02010609060101010101" pitchFamily="49" charset="-122"/>
                  </a:rPr>
                  <a:t>BF </a:t>
                </a:r>
                <a:r>
                  <a:rPr kumimoji="1" lang="zh-CN" altLang="en-US" sz="2200" b="1">
                    <a:solidFill>
                      <a:srgbClr val="FF33CC"/>
                    </a:solidFill>
                    <a:latin typeface="Arial" panose="020B0604020202020204" pitchFamily="34" charset="0"/>
                    <a:ea typeface="黑体" panose="02010609060101010101" pitchFamily="49" charset="-122"/>
                  </a:rPr>
                  <a:t>算法设计</a:t>
                </a:r>
              </a:p>
            </p:txBody>
          </p:sp>
          <p:sp>
            <p:nvSpPr>
              <p:cNvPr id="80908" name="Rectangle 4"/>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Group 4"/>
          <p:cNvGrpSpPr>
            <a:grpSpLocks/>
          </p:cNvGrpSpPr>
          <p:nvPr/>
        </p:nvGrpSpPr>
        <p:grpSpPr bwMode="auto">
          <a:xfrm>
            <a:off x="7669213" y="692150"/>
            <a:ext cx="1295400" cy="1008063"/>
            <a:chOff x="4831" y="1253"/>
            <a:chExt cx="816" cy="726"/>
          </a:xfrm>
        </p:grpSpPr>
        <p:sp>
          <p:nvSpPr>
            <p:cNvPr id="8090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8090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4-20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8090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Text Box 21"/>
          <p:cNvSpPr txBox="1">
            <a:spLocks noChangeArrowheads="1"/>
          </p:cNvSpPr>
          <p:nvPr/>
        </p:nvSpPr>
        <p:spPr bwMode="auto">
          <a:xfrm>
            <a:off x="323850" y="1844675"/>
            <a:ext cx="882015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StrIndex_BF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S,SString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pos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返回模式</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在主串</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pos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个字符之后的位置；若不存在返回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pos</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设置</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比较的起始下标</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S[0])&amp;&amp;(</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j&lt;=T[0])) {  </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if(S[</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]==T[j])  {			// </a:t>
            </a:r>
            <a:r>
              <a:rPr lang="zh-CN" altLang="en-US"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字符相等，继续比较下个字符</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FF00FF"/>
                </a:solidFill>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solidFill>
                  <a:srgbClr val="FF00FF"/>
                </a:solidFill>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字符不等，</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j</a:t>
            </a:r>
            <a:r>
              <a:rPr lang="zh-CN" altLang="en-US"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分别回溯</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=i-j+2;  j=1;</a:t>
            </a:r>
          </a:p>
          <a:p>
            <a:pPr eaLnBrk="1" hangingPunct="1">
              <a:lnSpc>
                <a:spcPct val="130000"/>
              </a:lnSpc>
            </a:pP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if(j&gt;T[0])  return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-T[0]);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匹配成功，返回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中位置</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return 0;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匹配失败，返回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StrIndex_BF</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2"/>
          <p:cNvGrpSpPr>
            <a:grpSpLocks/>
          </p:cNvGrpSpPr>
          <p:nvPr/>
        </p:nvGrpSpPr>
        <p:grpSpPr bwMode="auto">
          <a:xfrm>
            <a:off x="34925" y="92075"/>
            <a:ext cx="7632700" cy="1025525"/>
            <a:chOff x="34925" y="92075"/>
            <a:chExt cx="7632700" cy="1025525"/>
          </a:xfrm>
        </p:grpSpPr>
        <p:grpSp>
          <p:nvGrpSpPr>
            <p:cNvPr id="81974" name="组合 1"/>
            <p:cNvGrpSpPr>
              <a:grpSpLocks/>
            </p:cNvGrpSpPr>
            <p:nvPr/>
          </p:nvGrpSpPr>
          <p:grpSpPr bwMode="auto">
            <a:xfrm>
              <a:off x="34925" y="92075"/>
              <a:ext cx="7632700" cy="457200"/>
              <a:chOff x="34925" y="92075"/>
              <a:chExt cx="7632700" cy="457200"/>
            </a:xfrm>
          </p:grpSpPr>
          <p:sp>
            <p:nvSpPr>
              <p:cNvPr id="8197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79"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1975" name="Group 2"/>
            <p:cNvGrpSpPr>
              <a:grpSpLocks/>
            </p:cNvGrpSpPr>
            <p:nvPr/>
          </p:nvGrpSpPr>
          <p:grpSpPr bwMode="auto">
            <a:xfrm>
              <a:off x="107950" y="620713"/>
              <a:ext cx="4972050" cy="496887"/>
              <a:chOff x="68" y="391"/>
              <a:chExt cx="2919" cy="313"/>
            </a:xfrm>
          </p:grpSpPr>
          <p:sp>
            <p:nvSpPr>
              <p:cNvPr id="81976"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197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2"/>
          <p:cNvGrpSpPr>
            <a:grpSpLocks/>
          </p:cNvGrpSpPr>
          <p:nvPr/>
        </p:nvGrpSpPr>
        <p:grpSpPr bwMode="auto">
          <a:xfrm>
            <a:off x="250825" y="1196975"/>
            <a:ext cx="3055938" cy="496888"/>
            <a:chOff x="158" y="754"/>
            <a:chExt cx="1925" cy="313"/>
          </a:xfrm>
        </p:grpSpPr>
        <p:sp>
          <p:nvSpPr>
            <p:cNvPr id="81972" name="Text Box 3"/>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en-US" altLang="zh-CN" sz="2200" b="1">
                  <a:solidFill>
                    <a:srgbClr val="FF33CC"/>
                  </a:solidFill>
                  <a:latin typeface="Arial" panose="020B0604020202020204" pitchFamily="34" charset="0"/>
                  <a:ea typeface="黑体" panose="02010609060101010101" pitchFamily="49" charset="-122"/>
                </a:rPr>
                <a:t>BF </a:t>
              </a:r>
              <a:r>
                <a:rPr kumimoji="1" lang="zh-CN" altLang="en-US" sz="2200" b="1">
                  <a:solidFill>
                    <a:srgbClr val="FF33CC"/>
                  </a:solidFill>
                  <a:latin typeface="Arial" panose="020B0604020202020204" pitchFamily="34" charset="0"/>
                  <a:ea typeface="黑体" panose="02010609060101010101" pitchFamily="49" charset="-122"/>
                </a:rPr>
                <a:t>算法分析</a:t>
              </a:r>
            </a:p>
          </p:txBody>
        </p:sp>
        <p:sp>
          <p:nvSpPr>
            <p:cNvPr id="81973" name="Rectangle 4"/>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9" name="Group 2"/>
          <p:cNvGrpSpPr>
            <a:grpSpLocks/>
          </p:cNvGrpSpPr>
          <p:nvPr/>
        </p:nvGrpSpPr>
        <p:grpSpPr bwMode="auto">
          <a:xfrm>
            <a:off x="4498975" y="1412875"/>
            <a:ext cx="4464050" cy="5256213"/>
            <a:chOff x="159" y="890"/>
            <a:chExt cx="2812" cy="3311"/>
          </a:xfrm>
        </p:grpSpPr>
        <p:grpSp>
          <p:nvGrpSpPr>
            <p:cNvPr id="74" name="Group 3"/>
            <p:cNvGrpSpPr>
              <a:grpSpLocks/>
            </p:cNvGrpSpPr>
            <p:nvPr/>
          </p:nvGrpSpPr>
          <p:grpSpPr bwMode="auto">
            <a:xfrm>
              <a:off x="159" y="890"/>
              <a:ext cx="2812" cy="3311"/>
              <a:chOff x="159" y="890"/>
              <a:chExt cx="2812" cy="3311"/>
            </a:xfrm>
          </p:grpSpPr>
          <p:pic>
            <p:nvPicPr>
              <p:cNvPr id="91" name="Picture 4" descr="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 y="890"/>
                <a:ext cx="2812" cy="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Rectangle 5"/>
              <p:cNvSpPr>
                <a:spLocks noChangeArrowheads="1"/>
              </p:cNvSpPr>
              <p:nvPr/>
            </p:nvSpPr>
            <p:spPr bwMode="auto">
              <a:xfrm>
                <a:off x="431" y="1706"/>
                <a:ext cx="2222" cy="208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94" name="Text Box 6"/>
              <p:cNvSpPr txBox="1">
                <a:spLocks noChangeArrowheads="1"/>
              </p:cNvSpPr>
              <p:nvPr/>
            </p:nvSpPr>
            <p:spPr bwMode="auto">
              <a:xfrm>
                <a:off x="521" y="1525"/>
                <a:ext cx="2087"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a:solidFill>
                      <a:srgbClr val="FF33CC"/>
                    </a:solidFill>
                    <a:latin typeface="Arial" panose="020B0604020202020204" pitchFamily="34" charset="0"/>
                    <a:ea typeface="楷体" panose="02010609060101010101" pitchFamily="49" charset="-122"/>
                    <a:cs typeface="Arial" panose="020B0604020202020204" pitchFamily="34" charset="0"/>
                  </a:rPr>
                  <a:t>    ●</a:t>
                </a:r>
                <a:r>
                  <a:rPr kumimoji="1" lang="en-US" altLang="zh-CN" sz="1900">
                    <a:solidFill>
                      <a:srgbClr val="FF9900"/>
                    </a:solidFill>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最坏情况下每趟不成功匹配都发生在 </a:t>
                </a:r>
                <a:r>
                  <a:rPr lang="en-US" altLang="zh-CN" sz="1900" b="1">
                    <a:latin typeface="Arial" panose="020B0604020202020204" pitchFamily="34" charset="0"/>
                    <a:ea typeface="楷体" panose="02010609060101010101" pitchFamily="49" charset="-122"/>
                    <a:cs typeface="Arial" panose="020B0604020202020204" pitchFamily="34" charset="0"/>
                  </a:rPr>
                  <a:t>T </a:t>
                </a:r>
                <a:r>
                  <a:rPr lang="zh-CN" altLang="en-US" sz="1900" b="1">
                    <a:latin typeface="Arial" panose="020B0604020202020204" pitchFamily="34" charset="0"/>
                    <a:ea typeface="楷体" panose="02010609060101010101" pitchFamily="49" charset="-122"/>
                    <a:cs typeface="Arial" panose="020B0604020202020204" pitchFamily="34" charset="0"/>
                  </a:rPr>
                  <a:t>最后一个字符 </a:t>
                </a:r>
                <a:r>
                  <a:rPr lang="en-US" altLang="zh-CN" sz="1900" b="1">
                    <a:latin typeface="Arial" panose="020B0604020202020204" pitchFamily="34" charset="0"/>
                    <a:ea typeface="楷体" panose="02010609060101010101" pitchFamily="49" charset="-122"/>
                    <a:cs typeface="Arial" panose="020B0604020202020204" pitchFamily="34" charset="0"/>
                  </a:rPr>
                  <a:t>( S </a:t>
                </a:r>
                <a:r>
                  <a:rPr lang="zh-CN" altLang="en-US" sz="1900" b="1">
                    <a:latin typeface="Arial" panose="020B0604020202020204" pitchFamily="34" charset="0"/>
                    <a:ea typeface="楷体" panose="02010609060101010101" pitchFamily="49" charset="-122"/>
                    <a:cs typeface="Arial" panose="020B0604020202020204" pitchFamily="34" charset="0"/>
                  </a:rPr>
                  <a:t>长为 </a:t>
                </a:r>
                <a:r>
                  <a:rPr lang="en-US" altLang="zh-CN" sz="1900" b="1">
                    <a:latin typeface="Arial" panose="020B0604020202020204" pitchFamily="34" charset="0"/>
                    <a:ea typeface="楷体" panose="02010609060101010101" pitchFamily="49" charset="-122"/>
                    <a:cs typeface="Arial" panose="020B0604020202020204" pitchFamily="34" charset="0"/>
                  </a:rPr>
                  <a:t>n</a:t>
                </a:r>
                <a:r>
                  <a:rPr lang="zh-CN" altLang="en-US" sz="1900" b="1">
                    <a:latin typeface="Arial" panose="020B0604020202020204" pitchFamily="34" charset="0"/>
                    <a:ea typeface="楷体" panose="02010609060101010101" pitchFamily="49" charset="-122"/>
                    <a:cs typeface="Arial" panose="020B0604020202020204" pitchFamily="34" charset="0"/>
                  </a:rPr>
                  <a:t>，</a:t>
                </a:r>
                <a:r>
                  <a:rPr lang="en-US" altLang="zh-CN" sz="1900" b="1">
                    <a:latin typeface="Arial" panose="020B0604020202020204" pitchFamily="34" charset="0"/>
                    <a:ea typeface="楷体" panose="02010609060101010101" pitchFamily="49" charset="-122"/>
                    <a:cs typeface="Arial" panose="020B0604020202020204" pitchFamily="34" charset="0"/>
                  </a:rPr>
                  <a:t>T </a:t>
                </a:r>
                <a:r>
                  <a:rPr lang="zh-CN" altLang="en-US" sz="1900" b="1">
                    <a:latin typeface="Arial" panose="020B0604020202020204" pitchFamily="34" charset="0"/>
                    <a:ea typeface="楷体" panose="02010609060101010101" pitchFamily="49" charset="-122"/>
                    <a:cs typeface="Arial" panose="020B0604020202020204" pitchFamily="34" charset="0"/>
                  </a:rPr>
                  <a:t>长为 </a:t>
                </a:r>
                <a:r>
                  <a:rPr lang="en-US" altLang="zh-CN" sz="1900" b="1">
                    <a:latin typeface="Arial" panose="020B0604020202020204" pitchFamily="34" charset="0"/>
                    <a:ea typeface="楷体" panose="02010609060101010101" pitchFamily="49" charset="-122"/>
                    <a:cs typeface="Arial" panose="020B0604020202020204" pitchFamily="34" charset="0"/>
                  </a:rPr>
                  <a:t>m)</a:t>
                </a:r>
                <a:r>
                  <a:rPr lang="zh-CN" altLang="en-US" sz="1900" b="1">
                    <a:latin typeface="Arial" panose="020B0604020202020204" pitchFamily="34" charset="0"/>
                    <a:ea typeface="楷体" panose="02010609060101010101" pitchFamily="49" charset="-122"/>
                    <a:cs typeface="Arial" panose="020B0604020202020204" pitchFamily="34" charset="0"/>
                  </a:rPr>
                  <a:t>。</a:t>
                </a:r>
              </a:p>
            </p:txBody>
          </p:sp>
        </p:grpSp>
        <p:grpSp>
          <p:nvGrpSpPr>
            <p:cNvPr id="75" name="Group 7"/>
            <p:cNvGrpSpPr>
              <a:grpSpLocks/>
            </p:cNvGrpSpPr>
            <p:nvPr/>
          </p:nvGrpSpPr>
          <p:grpSpPr bwMode="auto">
            <a:xfrm>
              <a:off x="476" y="1842"/>
              <a:ext cx="2177" cy="1815"/>
              <a:chOff x="476" y="1842"/>
              <a:chExt cx="2177" cy="1815"/>
            </a:xfrm>
          </p:grpSpPr>
          <p:sp>
            <p:nvSpPr>
              <p:cNvPr id="76" name="Line 8"/>
              <p:cNvSpPr>
                <a:spLocks noChangeShapeType="1"/>
              </p:cNvSpPr>
              <p:nvPr/>
            </p:nvSpPr>
            <p:spPr bwMode="auto">
              <a:xfrm>
                <a:off x="476" y="1842"/>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 name="Line 9"/>
              <p:cNvSpPr>
                <a:spLocks noChangeShapeType="1"/>
              </p:cNvSpPr>
              <p:nvPr/>
            </p:nvSpPr>
            <p:spPr bwMode="auto">
              <a:xfrm>
                <a:off x="476" y="2069"/>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10"/>
              <p:cNvSpPr>
                <a:spLocks noChangeShapeType="1"/>
              </p:cNvSpPr>
              <p:nvPr/>
            </p:nvSpPr>
            <p:spPr bwMode="auto">
              <a:xfrm>
                <a:off x="476" y="2296"/>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 name="Line 11"/>
              <p:cNvSpPr>
                <a:spLocks noChangeShapeType="1"/>
              </p:cNvSpPr>
              <p:nvPr/>
            </p:nvSpPr>
            <p:spPr bwMode="auto">
              <a:xfrm>
                <a:off x="476" y="2522"/>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 name="Line 12"/>
              <p:cNvSpPr>
                <a:spLocks noChangeShapeType="1"/>
              </p:cNvSpPr>
              <p:nvPr/>
            </p:nvSpPr>
            <p:spPr bwMode="auto">
              <a:xfrm>
                <a:off x="476" y="2749"/>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 name="Line 13"/>
              <p:cNvSpPr>
                <a:spLocks noChangeShapeType="1"/>
              </p:cNvSpPr>
              <p:nvPr/>
            </p:nvSpPr>
            <p:spPr bwMode="auto">
              <a:xfrm>
                <a:off x="476" y="2976"/>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4" name="Line 14"/>
              <p:cNvSpPr>
                <a:spLocks noChangeShapeType="1"/>
              </p:cNvSpPr>
              <p:nvPr/>
            </p:nvSpPr>
            <p:spPr bwMode="auto">
              <a:xfrm>
                <a:off x="476" y="3203"/>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 name="Line 15"/>
              <p:cNvSpPr>
                <a:spLocks noChangeShapeType="1"/>
              </p:cNvSpPr>
              <p:nvPr/>
            </p:nvSpPr>
            <p:spPr bwMode="auto">
              <a:xfrm>
                <a:off x="476" y="3430"/>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0" name="Line 16"/>
              <p:cNvSpPr>
                <a:spLocks noChangeShapeType="1"/>
              </p:cNvSpPr>
              <p:nvPr/>
            </p:nvSpPr>
            <p:spPr bwMode="auto">
              <a:xfrm>
                <a:off x="476" y="3657"/>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96" name="Text Box 17"/>
          <p:cNvSpPr txBox="1">
            <a:spLocks noChangeArrowheads="1"/>
          </p:cNvSpPr>
          <p:nvPr/>
        </p:nvSpPr>
        <p:spPr bwMode="auto">
          <a:xfrm>
            <a:off x="4932363" y="2197100"/>
            <a:ext cx="3600450" cy="1439863"/>
          </a:xfrm>
          <a:prstGeom prst="rect">
            <a:avLst/>
          </a:prstGeom>
          <a:solidFill>
            <a:srgbClr val="FF0000"/>
          </a:solidFill>
          <a:ln>
            <a:noFill/>
          </a:ln>
          <a:extLst>
            <a:ext uri="{91240B29-F687-4F45-9708-019B960494DF}">
              <a14:hiddenLine xmlns:a14="http://schemas.microsoft.com/office/drawing/2010/main" w="9525">
                <a:solidFill>
                  <a:schemeClr val="tx1"/>
                </a:solidFill>
                <a:miter lim="800000"/>
                <a:headEnd/>
                <a:tailEnd/>
              </a14:hiddenLine>
            </a:ext>
          </a:extLst>
        </p:spPr>
        <p:txBody>
          <a:bodyPr lIns="180000" tIns="108000" rIns="180000" bIns="144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lang="en-US" altLang="zh-CN" sz="1900" b="1">
                <a:solidFill>
                  <a:srgbClr val="FFFF00"/>
                </a:solidFill>
                <a:latin typeface="Arial" panose="020B0604020202020204" pitchFamily="34" charset="0"/>
                <a:ea typeface="黑体" panose="02010609060101010101" pitchFamily="49" charset="-122"/>
                <a:cs typeface="Arial" panose="020B0604020202020204" pitchFamily="34" charset="0"/>
              </a:rPr>
              <a:t>    </a:t>
            </a:r>
            <a:r>
              <a:rPr lang="zh-CN" altLang="en-US" sz="1900" b="1">
                <a:solidFill>
                  <a:srgbClr val="FFFF00"/>
                </a:solidFill>
                <a:latin typeface="Arial" panose="020B0604020202020204" pitchFamily="34" charset="0"/>
                <a:ea typeface="黑体" panose="02010609060101010101" pitchFamily="49" charset="-122"/>
                <a:cs typeface="Arial" panose="020B0604020202020204" pitchFamily="34" charset="0"/>
              </a:rPr>
              <a:t>例如：</a:t>
            </a:r>
          </a:p>
          <a:p>
            <a:pPr algn="just" eaLnBrk="1" hangingPunct="1">
              <a:lnSpc>
                <a:spcPct val="135000"/>
              </a:lnSpc>
            </a:pPr>
            <a:r>
              <a:rPr lang="zh-CN" altLang="en-US" sz="1900" b="1">
                <a:solidFill>
                  <a:srgbClr val="FFFF00"/>
                </a:solidFill>
                <a:latin typeface="Arial" panose="020B0604020202020204" pitchFamily="34" charset="0"/>
                <a:ea typeface="幼圆" panose="02010509060101010101" pitchFamily="49" charset="-122"/>
                <a:cs typeface="Arial" panose="020B0604020202020204" pitchFamily="34" charset="0"/>
              </a:rPr>
              <a:t>    </a:t>
            </a:r>
            <a:r>
              <a:rPr lang="en-US" altLang="zh-CN" sz="1900" b="1">
                <a:solidFill>
                  <a:srgbClr val="FFFF00"/>
                </a:solidFill>
                <a:latin typeface="Arial" panose="020B0604020202020204" pitchFamily="34" charset="0"/>
                <a:ea typeface="幼圆" panose="02010509060101010101" pitchFamily="49" charset="-122"/>
                <a:cs typeface="Arial" panose="020B0604020202020204" pitchFamily="34" charset="0"/>
              </a:rPr>
              <a:t>S="aaaaaaaaaaab"</a:t>
            </a:r>
          </a:p>
          <a:p>
            <a:pPr algn="just" eaLnBrk="1" hangingPunct="1">
              <a:lnSpc>
                <a:spcPct val="135000"/>
              </a:lnSpc>
            </a:pPr>
            <a:r>
              <a:rPr lang="en-US" altLang="zh-CN" sz="1900" b="1">
                <a:solidFill>
                  <a:srgbClr val="FFFF00"/>
                </a:solidFill>
                <a:latin typeface="Arial" panose="020B0604020202020204" pitchFamily="34" charset="0"/>
                <a:ea typeface="幼圆" panose="02010509060101010101" pitchFamily="49" charset="-122"/>
                <a:cs typeface="Arial" panose="020B0604020202020204" pitchFamily="34" charset="0"/>
              </a:rPr>
              <a:t>    T="aaab"</a:t>
            </a:r>
            <a:endParaRPr lang="en-US" altLang="zh-CN" sz="1900">
              <a:solidFill>
                <a:srgbClr val="FFFF00"/>
              </a:solidFill>
              <a:latin typeface="Arial" panose="020B0604020202020204" pitchFamily="34" charset="0"/>
              <a:ea typeface="幼圆" panose="02010509060101010101" pitchFamily="49" charset="-122"/>
              <a:cs typeface="Arial" panose="020B0604020202020204" pitchFamily="34" charset="0"/>
            </a:endParaRPr>
          </a:p>
        </p:txBody>
      </p:sp>
      <p:grpSp>
        <p:nvGrpSpPr>
          <p:cNvPr id="97" name="Group 18"/>
          <p:cNvGrpSpPr>
            <a:grpSpLocks/>
          </p:cNvGrpSpPr>
          <p:nvPr/>
        </p:nvGrpSpPr>
        <p:grpSpPr bwMode="auto">
          <a:xfrm>
            <a:off x="179388" y="1412875"/>
            <a:ext cx="4464050" cy="5256213"/>
            <a:chOff x="159" y="890"/>
            <a:chExt cx="2812" cy="3311"/>
          </a:xfrm>
        </p:grpSpPr>
        <p:grpSp>
          <p:nvGrpSpPr>
            <p:cNvPr id="98" name="Group 19"/>
            <p:cNvGrpSpPr>
              <a:grpSpLocks/>
            </p:cNvGrpSpPr>
            <p:nvPr/>
          </p:nvGrpSpPr>
          <p:grpSpPr bwMode="auto">
            <a:xfrm>
              <a:off x="159" y="890"/>
              <a:ext cx="2812" cy="3311"/>
              <a:chOff x="159" y="890"/>
              <a:chExt cx="2812" cy="3311"/>
            </a:xfrm>
          </p:grpSpPr>
          <p:pic>
            <p:nvPicPr>
              <p:cNvPr id="109" name="Picture 20" descr="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 y="890"/>
                <a:ext cx="2812" cy="3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ectangle 21"/>
              <p:cNvSpPr>
                <a:spLocks noChangeArrowheads="1"/>
              </p:cNvSpPr>
              <p:nvPr/>
            </p:nvSpPr>
            <p:spPr bwMode="auto">
              <a:xfrm>
                <a:off x="431" y="1706"/>
                <a:ext cx="2222" cy="208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1" name="Text Box 22"/>
              <p:cNvSpPr txBox="1">
                <a:spLocks noChangeArrowheads="1"/>
              </p:cNvSpPr>
              <p:nvPr/>
            </p:nvSpPr>
            <p:spPr bwMode="auto">
              <a:xfrm>
                <a:off x="521" y="1525"/>
                <a:ext cx="2087" cy="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a:solidFill>
                      <a:srgbClr val="FF33CC"/>
                    </a:solidFill>
                    <a:latin typeface="Arial" panose="020B0604020202020204" pitchFamily="34" charset="0"/>
                    <a:ea typeface="楷体" panose="02010609060101010101" pitchFamily="49" charset="-122"/>
                    <a:cs typeface="Arial" panose="020B0604020202020204" pitchFamily="34" charset="0"/>
                  </a:rPr>
                  <a:t>    ●</a:t>
                </a:r>
                <a:r>
                  <a:rPr kumimoji="1" lang="en-US" altLang="zh-CN" sz="1900">
                    <a:solidFill>
                      <a:srgbClr val="FF9900"/>
                    </a:solidFill>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最好情况下每趟不成功匹配都发生在 </a:t>
                </a:r>
                <a:r>
                  <a:rPr lang="en-US" altLang="zh-CN" sz="1900" b="1">
                    <a:latin typeface="Arial" panose="020B0604020202020204" pitchFamily="34" charset="0"/>
                    <a:ea typeface="楷体" panose="02010609060101010101" pitchFamily="49" charset="-122"/>
                    <a:cs typeface="Arial" panose="020B0604020202020204" pitchFamily="34" charset="0"/>
                  </a:rPr>
                  <a:t>T </a:t>
                </a:r>
                <a:r>
                  <a:rPr lang="zh-CN" altLang="en-US" sz="1900" b="1">
                    <a:latin typeface="Arial" panose="020B0604020202020204" pitchFamily="34" charset="0"/>
                    <a:ea typeface="楷体" panose="02010609060101010101" pitchFamily="49" charset="-122"/>
                    <a:cs typeface="Arial" panose="020B0604020202020204" pitchFamily="34" charset="0"/>
                  </a:rPr>
                  <a:t>第一个字符 </a:t>
                </a:r>
                <a:r>
                  <a:rPr lang="en-US" altLang="zh-CN" sz="1900" b="1">
                    <a:latin typeface="Arial" panose="020B0604020202020204" pitchFamily="34" charset="0"/>
                    <a:ea typeface="楷体" panose="02010609060101010101" pitchFamily="49" charset="-122"/>
                    <a:cs typeface="Arial" panose="020B0604020202020204" pitchFamily="34" charset="0"/>
                  </a:rPr>
                  <a:t>( S </a:t>
                </a:r>
                <a:r>
                  <a:rPr lang="zh-CN" altLang="en-US" sz="1900" b="1">
                    <a:latin typeface="Arial" panose="020B0604020202020204" pitchFamily="34" charset="0"/>
                    <a:ea typeface="楷体" panose="02010609060101010101" pitchFamily="49" charset="-122"/>
                    <a:cs typeface="Arial" panose="020B0604020202020204" pitchFamily="34" charset="0"/>
                  </a:rPr>
                  <a:t>长为 </a:t>
                </a:r>
                <a:r>
                  <a:rPr lang="en-US" altLang="zh-CN" sz="1900" b="1">
                    <a:latin typeface="Arial" panose="020B0604020202020204" pitchFamily="34" charset="0"/>
                    <a:ea typeface="楷体" panose="02010609060101010101" pitchFamily="49" charset="-122"/>
                    <a:cs typeface="Arial" panose="020B0604020202020204" pitchFamily="34" charset="0"/>
                  </a:rPr>
                  <a:t>n</a:t>
                </a:r>
                <a:r>
                  <a:rPr lang="zh-CN" altLang="en-US" sz="1900" b="1">
                    <a:latin typeface="Arial" panose="020B0604020202020204" pitchFamily="34" charset="0"/>
                    <a:ea typeface="楷体" panose="02010609060101010101" pitchFamily="49" charset="-122"/>
                    <a:cs typeface="Arial" panose="020B0604020202020204" pitchFamily="34" charset="0"/>
                  </a:rPr>
                  <a:t>，</a:t>
                </a:r>
                <a:r>
                  <a:rPr lang="en-US" altLang="zh-CN" sz="1900" b="1">
                    <a:latin typeface="Arial" panose="020B0604020202020204" pitchFamily="34" charset="0"/>
                    <a:ea typeface="楷体" panose="02010609060101010101" pitchFamily="49" charset="-122"/>
                    <a:cs typeface="Arial" panose="020B0604020202020204" pitchFamily="34" charset="0"/>
                  </a:rPr>
                  <a:t>T </a:t>
                </a:r>
                <a:r>
                  <a:rPr lang="zh-CN" altLang="en-US" sz="1900" b="1">
                    <a:latin typeface="Arial" panose="020B0604020202020204" pitchFamily="34" charset="0"/>
                    <a:ea typeface="楷体" panose="02010609060101010101" pitchFamily="49" charset="-122"/>
                    <a:cs typeface="Arial" panose="020B0604020202020204" pitchFamily="34" charset="0"/>
                  </a:rPr>
                  <a:t>长为 </a:t>
                </a:r>
                <a:r>
                  <a:rPr lang="en-US" altLang="zh-CN" sz="1900" b="1">
                    <a:latin typeface="Arial" panose="020B0604020202020204" pitchFamily="34" charset="0"/>
                    <a:ea typeface="楷体" panose="02010609060101010101" pitchFamily="49" charset="-122"/>
                    <a:cs typeface="Arial" panose="020B0604020202020204" pitchFamily="34" charset="0"/>
                  </a:rPr>
                  <a:t>m)</a:t>
                </a:r>
                <a:r>
                  <a:rPr lang="zh-CN" altLang="en-US" sz="1900" b="1">
                    <a:latin typeface="Arial" panose="020B0604020202020204" pitchFamily="34" charset="0"/>
                    <a:ea typeface="楷体" panose="02010609060101010101" pitchFamily="49" charset="-122"/>
                    <a:cs typeface="Arial" panose="020B0604020202020204" pitchFamily="34" charset="0"/>
                  </a:rPr>
                  <a:t>。</a:t>
                </a:r>
              </a:p>
            </p:txBody>
          </p:sp>
        </p:grpSp>
        <p:grpSp>
          <p:nvGrpSpPr>
            <p:cNvPr id="99" name="Group 23"/>
            <p:cNvGrpSpPr>
              <a:grpSpLocks/>
            </p:cNvGrpSpPr>
            <p:nvPr/>
          </p:nvGrpSpPr>
          <p:grpSpPr bwMode="auto">
            <a:xfrm>
              <a:off x="476" y="1842"/>
              <a:ext cx="2177" cy="1815"/>
              <a:chOff x="476" y="1842"/>
              <a:chExt cx="2177" cy="1815"/>
            </a:xfrm>
          </p:grpSpPr>
          <p:sp>
            <p:nvSpPr>
              <p:cNvPr id="100" name="Line 24"/>
              <p:cNvSpPr>
                <a:spLocks noChangeShapeType="1"/>
              </p:cNvSpPr>
              <p:nvPr/>
            </p:nvSpPr>
            <p:spPr bwMode="auto">
              <a:xfrm>
                <a:off x="476" y="1842"/>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1" name="Line 25"/>
              <p:cNvSpPr>
                <a:spLocks noChangeShapeType="1"/>
              </p:cNvSpPr>
              <p:nvPr/>
            </p:nvSpPr>
            <p:spPr bwMode="auto">
              <a:xfrm>
                <a:off x="476" y="2069"/>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 name="Line 26"/>
              <p:cNvSpPr>
                <a:spLocks noChangeShapeType="1"/>
              </p:cNvSpPr>
              <p:nvPr/>
            </p:nvSpPr>
            <p:spPr bwMode="auto">
              <a:xfrm>
                <a:off x="476" y="2296"/>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 name="Line 27"/>
              <p:cNvSpPr>
                <a:spLocks noChangeShapeType="1"/>
              </p:cNvSpPr>
              <p:nvPr/>
            </p:nvSpPr>
            <p:spPr bwMode="auto">
              <a:xfrm>
                <a:off x="476" y="2522"/>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 name="Line 28"/>
              <p:cNvSpPr>
                <a:spLocks noChangeShapeType="1"/>
              </p:cNvSpPr>
              <p:nvPr/>
            </p:nvSpPr>
            <p:spPr bwMode="auto">
              <a:xfrm>
                <a:off x="476" y="2749"/>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 name="Line 29"/>
              <p:cNvSpPr>
                <a:spLocks noChangeShapeType="1"/>
              </p:cNvSpPr>
              <p:nvPr/>
            </p:nvSpPr>
            <p:spPr bwMode="auto">
              <a:xfrm>
                <a:off x="476" y="2976"/>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 name="Line 30"/>
              <p:cNvSpPr>
                <a:spLocks noChangeShapeType="1"/>
              </p:cNvSpPr>
              <p:nvPr/>
            </p:nvSpPr>
            <p:spPr bwMode="auto">
              <a:xfrm>
                <a:off x="476" y="3203"/>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 name="Line 31"/>
              <p:cNvSpPr>
                <a:spLocks noChangeShapeType="1"/>
              </p:cNvSpPr>
              <p:nvPr/>
            </p:nvSpPr>
            <p:spPr bwMode="auto">
              <a:xfrm>
                <a:off x="476" y="3430"/>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 name="Line 32"/>
              <p:cNvSpPr>
                <a:spLocks noChangeShapeType="1"/>
              </p:cNvSpPr>
              <p:nvPr/>
            </p:nvSpPr>
            <p:spPr bwMode="auto">
              <a:xfrm>
                <a:off x="476" y="3657"/>
                <a:ext cx="2177" cy="0"/>
              </a:xfrm>
              <a:prstGeom prst="line">
                <a:avLst/>
              </a:prstGeom>
              <a:noFill/>
              <a:ln w="19050">
                <a:solidFill>
                  <a:srgbClr val="53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112" name="Text Box 33"/>
          <p:cNvSpPr txBox="1">
            <a:spLocks noChangeArrowheads="1"/>
          </p:cNvSpPr>
          <p:nvPr/>
        </p:nvSpPr>
        <p:spPr bwMode="auto">
          <a:xfrm>
            <a:off x="611188" y="2197100"/>
            <a:ext cx="3600450" cy="1439863"/>
          </a:xfrm>
          <a:prstGeom prst="rect">
            <a:avLst/>
          </a:prstGeom>
          <a:solidFill>
            <a:srgbClr val="FF0000"/>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180000" tIns="108000" rIns="180000" bIns="144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lang="en-US" altLang="zh-CN" sz="1900" b="1">
                <a:solidFill>
                  <a:srgbClr val="FFFF00"/>
                </a:solidFill>
                <a:latin typeface="Arial" panose="020B0604020202020204" pitchFamily="34" charset="0"/>
                <a:ea typeface="黑体" panose="02010609060101010101" pitchFamily="49" charset="-122"/>
                <a:cs typeface="Arial" panose="020B0604020202020204" pitchFamily="34" charset="0"/>
              </a:rPr>
              <a:t>    </a:t>
            </a:r>
            <a:r>
              <a:rPr lang="zh-CN" altLang="en-US" sz="1900" b="1">
                <a:solidFill>
                  <a:srgbClr val="FFFF00"/>
                </a:solidFill>
                <a:latin typeface="Arial" panose="020B0604020202020204" pitchFamily="34" charset="0"/>
                <a:ea typeface="黑体" panose="02010609060101010101" pitchFamily="49" charset="-122"/>
                <a:cs typeface="Arial" panose="020B0604020202020204" pitchFamily="34" charset="0"/>
              </a:rPr>
              <a:t>例如：</a:t>
            </a:r>
          </a:p>
          <a:p>
            <a:pPr algn="just" eaLnBrk="1" hangingPunct="1">
              <a:lnSpc>
                <a:spcPct val="135000"/>
              </a:lnSpc>
            </a:pPr>
            <a:r>
              <a:rPr lang="zh-CN" altLang="en-US" sz="1900" b="1">
                <a:solidFill>
                  <a:srgbClr val="FFFF00"/>
                </a:solidFill>
                <a:latin typeface="Arial" panose="020B0604020202020204" pitchFamily="34" charset="0"/>
                <a:ea typeface="幼圆" panose="02010509060101010101" pitchFamily="49" charset="-122"/>
                <a:cs typeface="Arial" panose="020B0604020202020204" pitchFamily="34" charset="0"/>
              </a:rPr>
              <a:t>    </a:t>
            </a:r>
            <a:r>
              <a:rPr lang="en-US" altLang="zh-CN" sz="1900" b="1">
                <a:solidFill>
                  <a:srgbClr val="FFFF00"/>
                </a:solidFill>
                <a:latin typeface="Arial" panose="020B0604020202020204" pitchFamily="34" charset="0"/>
                <a:ea typeface="幼圆" panose="02010509060101010101" pitchFamily="49" charset="-122"/>
                <a:cs typeface="Arial" panose="020B0604020202020204" pitchFamily="34" charset="0"/>
              </a:rPr>
              <a:t>S="aaaaaaaaaabc"</a:t>
            </a:r>
          </a:p>
          <a:p>
            <a:pPr algn="just" eaLnBrk="1" hangingPunct="1">
              <a:lnSpc>
                <a:spcPct val="135000"/>
              </a:lnSpc>
            </a:pPr>
            <a:r>
              <a:rPr lang="en-US" altLang="zh-CN" sz="1900" b="1">
                <a:solidFill>
                  <a:srgbClr val="FFFF00"/>
                </a:solidFill>
                <a:latin typeface="Arial" panose="020B0604020202020204" pitchFamily="34" charset="0"/>
                <a:ea typeface="幼圆" panose="02010509060101010101" pitchFamily="49" charset="-122"/>
                <a:cs typeface="Arial" panose="020B0604020202020204" pitchFamily="34" charset="0"/>
              </a:rPr>
              <a:t>    T="bc"</a:t>
            </a:r>
            <a:endParaRPr lang="en-US" altLang="zh-CN" sz="1900">
              <a:solidFill>
                <a:srgbClr val="FFFF00"/>
              </a:solidFill>
              <a:latin typeface="Arial" panose="020B0604020202020204" pitchFamily="34" charset="0"/>
              <a:ea typeface="幼圆" panose="02010509060101010101" pitchFamily="49" charset="-122"/>
              <a:cs typeface="Arial" panose="020B0604020202020204" pitchFamily="34" charset="0"/>
            </a:endParaRPr>
          </a:p>
        </p:txBody>
      </p:sp>
      <p:grpSp>
        <p:nvGrpSpPr>
          <p:cNvPr id="113" name="Group 39"/>
          <p:cNvGrpSpPr>
            <a:grpSpLocks/>
          </p:cNvGrpSpPr>
          <p:nvPr/>
        </p:nvGrpSpPr>
        <p:grpSpPr bwMode="auto">
          <a:xfrm>
            <a:off x="1114425" y="4508500"/>
            <a:ext cx="2089150" cy="1584325"/>
            <a:chOff x="702" y="2840"/>
            <a:chExt cx="1316" cy="998"/>
          </a:xfrm>
        </p:grpSpPr>
        <p:pic>
          <p:nvPicPr>
            <p:cNvPr id="114" name="Picture 40"/>
            <p:cNvPicPr>
              <a:picLocks noChangeAspect="1" noChangeArrowheads="1"/>
            </p:cNvPicPr>
            <p:nvPr/>
          </p:nvPicPr>
          <p:blipFill>
            <a:blip r:embed="rId3">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r="73517" b="-25186"/>
            <a:stretch>
              <a:fillRect/>
            </a:stretch>
          </p:blipFill>
          <p:spPr bwMode="auto">
            <a:xfrm>
              <a:off x="813" y="2840"/>
              <a:ext cx="817"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41"/>
            <p:cNvPicPr>
              <a:picLocks noChangeAspect="1" noChangeArrowheads="1"/>
            </p:cNvPicPr>
            <p:nvPr/>
          </p:nvPicPr>
          <p:blipFill>
            <a:blip r:embed="rId4">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l="69119" t="787" r="16170" b="-7086"/>
            <a:stretch>
              <a:fillRect/>
            </a:stretch>
          </p:blipFill>
          <p:spPr bwMode="auto">
            <a:xfrm>
              <a:off x="702" y="3568"/>
              <a:ext cx="45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42"/>
            <p:cNvPicPr>
              <a:picLocks noChangeAspect="1" noChangeArrowheads="1"/>
            </p:cNvPicPr>
            <p:nvPr/>
          </p:nvPicPr>
          <p:blipFill>
            <a:blip r:embed="rId4">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l="26508" r="30881" b="-7874"/>
            <a:stretch>
              <a:fillRect/>
            </a:stretch>
          </p:blipFill>
          <p:spPr bwMode="auto">
            <a:xfrm>
              <a:off x="703" y="3203"/>
              <a:ext cx="131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7" name="Group 43"/>
          <p:cNvGrpSpPr>
            <a:grpSpLocks/>
          </p:cNvGrpSpPr>
          <p:nvPr/>
        </p:nvGrpSpPr>
        <p:grpSpPr bwMode="auto">
          <a:xfrm>
            <a:off x="754063" y="4292600"/>
            <a:ext cx="3313112" cy="1441450"/>
            <a:chOff x="521" y="2704"/>
            <a:chExt cx="2087" cy="908"/>
          </a:xfrm>
        </p:grpSpPr>
        <p:sp>
          <p:nvSpPr>
            <p:cNvPr id="118" name="Text Box 44"/>
            <p:cNvSpPr txBox="1">
              <a:spLocks noChangeArrowheads="1"/>
            </p:cNvSpPr>
            <p:nvPr/>
          </p:nvSpPr>
          <p:spPr bwMode="auto">
            <a:xfrm>
              <a:off x="521" y="2704"/>
              <a:ext cx="2087" cy="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a:solidFill>
                    <a:srgbClr val="FF33CC"/>
                  </a:solidFill>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因此，该算法在最好情况下时间复杂度为 </a:t>
              </a:r>
              <a:r>
                <a:rPr lang="en-US" altLang="zh-CN" sz="1900" b="1">
                  <a:latin typeface="Arial" panose="020B0604020202020204" pitchFamily="34" charset="0"/>
                  <a:ea typeface="楷体" panose="02010609060101010101" pitchFamily="49" charset="-122"/>
                  <a:cs typeface="Arial" panose="020B0604020202020204" pitchFamily="34" charset="0"/>
                </a:rPr>
                <a:t>O(n+m)</a:t>
              </a:r>
              <a:r>
                <a:rPr lang="zh-CN" altLang="en-US" sz="1900" b="1">
                  <a:latin typeface="Arial" panose="020B0604020202020204" pitchFamily="34" charset="0"/>
                  <a:ea typeface="楷体" panose="02010609060101010101" pitchFamily="49" charset="-122"/>
                  <a:cs typeface="Arial" panose="020B0604020202020204" pitchFamily="34" charset="0"/>
                </a:rPr>
                <a:t>。</a:t>
              </a:r>
            </a:p>
          </p:txBody>
        </p:sp>
        <p:pic>
          <p:nvPicPr>
            <p:cNvPr id="119" name="Picture 45" descr="emot-09"/>
            <p:cNvPicPr>
              <a:picLocks noChangeAspect="1" noChangeArrowheads="1" noCrop="1"/>
            </p:cNvPicPr>
            <p:nvPr/>
          </p:nvPicPr>
          <p:blipFill>
            <a:blip r:embed="rId5">
              <a:lum bright="-12000" contrast="42000"/>
              <a:extLst>
                <a:ext uri="{28A0092B-C50C-407E-A947-70E740481C1C}">
                  <a14:useLocalDpi xmlns:a14="http://schemas.microsoft.com/office/drawing/2010/main" val="0"/>
                </a:ext>
              </a:extLst>
            </a:blip>
            <a:srcRect/>
            <a:stretch>
              <a:fillRect/>
            </a:stretch>
          </p:blipFill>
          <p:spPr bwMode="auto">
            <a:xfrm flipH="1">
              <a:off x="2172" y="3267"/>
              <a:ext cx="345"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0" name="Group 46"/>
          <p:cNvGrpSpPr>
            <a:grpSpLocks/>
          </p:cNvGrpSpPr>
          <p:nvPr/>
        </p:nvGrpSpPr>
        <p:grpSpPr bwMode="auto">
          <a:xfrm>
            <a:off x="5651500" y="4437063"/>
            <a:ext cx="1657350" cy="1625600"/>
            <a:chOff x="3560" y="2795"/>
            <a:chExt cx="1044" cy="1024"/>
          </a:xfrm>
        </p:grpSpPr>
        <p:pic>
          <p:nvPicPr>
            <p:cNvPr id="121" name="Picture 47"/>
            <p:cNvPicPr>
              <a:picLocks noChangeAspect="1" noChangeArrowheads="1"/>
            </p:cNvPicPr>
            <p:nvPr/>
          </p:nvPicPr>
          <p:blipFill>
            <a:blip r:embed="rId6">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r="69456" b="-6375"/>
            <a:stretch>
              <a:fillRect/>
            </a:stretch>
          </p:blipFill>
          <p:spPr bwMode="auto">
            <a:xfrm>
              <a:off x="3583" y="2795"/>
              <a:ext cx="748"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48"/>
            <p:cNvPicPr>
              <a:picLocks noChangeAspect="1" noChangeArrowheads="1"/>
            </p:cNvPicPr>
            <p:nvPr/>
          </p:nvPicPr>
          <p:blipFill>
            <a:blip r:embed="rId6">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l="30544" r="26826" b="-6375"/>
            <a:stretch>
              <a:fillRect/>
            </a:stretch>
          </p:blipFill>
          <p:spPr bwMode="auto">
            <a:xfrm>
              <a:off x="3560" y="3158"/>
              <a:ext cx="104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Picture 49"/>
            <p:cNvPicPr>
              <a:picLocks noChangeAspect="1" noChangeArrowheads="1"/>
            </p:cNvPicPr>
            <p:nvPr/>
          </p:nvPicPr>
          <p:blipFill>
            <a:blip r:embed="rId7">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l="73174"/>
            <a:stretch>
              <a:fillRect/>
            </a:stretch>
          </p:blipFill>
          <p:spPr bwMode="auto">
            <a:xfrm>
              <a:off x="3560" y="3521"/>
              <a:ext cx="657"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4" name="Group 50"/>
          <p:cNvGrpSpPr>
            <a:grpSpLocks/>
          </p:cNvGrpSpPr>
          <p:nvPr/>
        </p:nvGrpSpPr>
        <p:grpSpPr bwMode="auto">
          <a:xfrm>
            <a:off x="5075238" y="4292600"/>
            <a:ext cx="3313112" cy="1441450"/>
            <a:chOff x="3197" y="2704"/>
            <a:chExt cx="2087" cy="908"/>
          </a:xfrm>
        </p:grpSpPr>
        <p:sp>
          <p:nvSpPr>
            <p:cNvPr id="125" name="Text Box 51"/>
            <p:cNvSpPr txBox="1">
              <a:spLocks noChangeArrowheads="1"/>
            </p:cNvSpPr>
            <p:nvPr/>
          </p:nvSpPr>
          <p:spPr bwMode="auto">
            <a:xfrm>
              <a:off x="3197" y="2704"/>
              <a:ext cx="2087" cy="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a:solidFill>
                    <a:srgbClr val="FF33CC"/>
                  </a:solidFill>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因此，该算法在最坏情况下时间复杂度为 </a:t>
              </a:r>
              <a:r>
                <a:rPr lang="en-US" altLang="zh-CN" sz="1900" b="1">
                  <a:latin typeface="Arial" panose="020B0604020202020204" pitchFamily="34" charset="0"/>
                  <a:ea typeface="楷体" panose="02010609060101010101" pitchFamily="49" charset="-122"/>
                  <a:cs typeface="Arial" panose="020B0604020202020204" pitchFamily="34" charset="0"/>
                </a:rPr>
                <a:t>O(n</a:t>
              </a:r>
              <a:r>
                <a:rPr lang="en-US" altLang="zh-CN" sz="1900" b="1">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lang="en-US" altLang="zh-CN" sz="1900" b="1">
                  <a:latin typeface="Arial" panose="020B0604020202020204" pitchFamily="34" charset="0"/>
                  <a:ea typeface="楷体" panose="02010609060101010101" pitchFamily="49" charset="-122"/>
                  <a:cs typeface="Arial" panose="020B0604020202020204" pitchFamily="34" charset="0"/>
                </a:rPr>
                <a:t>m)</a:t>
              </a:r>
              <a:r>
                <a:rPr lang="zh-CN" altLang="en-US" sz="1900" b="1">
                  <a:latin typeface="Arial" panose="020B0604020202020204" pitchFamily="34" charset="0"/>
                  <a:ea typeface="楷体" panose="02010609060101010101" pitchFamily="49" charset="-122"/>
                  <a:cs typeface="Arial" panose="020B0604020202020204" pitchFamily="34" charset="0"/>
                </a:rPr>
                <a:t>。</a:t>
              </a:r>
            </a:p>
          </p:txBody>
        </p:sp>
        <p:pic>
          <p:nvPicPr>
            <p:cNvPr id="126" name="Picture 52" descr="emot-26"/>
            <p:cNvPicPr>
              <a:picLocks noChangeAspect="1" noChangeArrowheads="1" noCrop="1"/>
            </p:cNvPicPr>
            <p:nvPr/>
          </p:nvPicPr>
          <p:blipFill>
            <a:blip r:embed="rId8">
              <a:lum bright="-12000" contrast="30000"/>
              <a:extLst>
                <a:ext uri="{28A0092B-C50C-407E-A947-70E740481C1C}">
                  <a14:useLocalDpi xmlns:a14="http://schemas.microsoft.com/office/drawing/2010/main" val="0"/>
                </a:ext>
              </a:extLst>
            </a:blip>
            <a:srcRect/>
            <a:stretch>
              <a:fillRect/>
            </a:stretch>
          </p:blipFill>
          <p:spPr bwMode="auto">
            <a:xfrm flipH="1">
              <a:off x="4830" y="3250"/>
              <a:ext cx="36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7" name="Text Box 53"/>
          <p:cNvSpPr txBox="1">
            <a:spLocks noChangeArrowheads="1"/>
          </p:cNvSpPr>
          <p:nvPr/>
        </p:nvSpPr>
        <p:spPr bwMode="auto">
          <a:xfrm>
            <a:off x="754063" y="3573463"/>
            <a:ext cx="3313112" cy="85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1900" b="1">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等概率情况下，</a:t>
            </a:r>
            <a:r>
              <a:rPr lang="en-US" altLang="zh-CN" sz="1900" b="1">
                <a:latin typeface="Arial" panose="020B0604020202020204" pitchFamily="34" charset="0"/>
                <a:ea typeface="楷体" panose="02010609060101010101" pitchFamily="49" charset="-122"/>
                <a:cs typeface="Arial" panose="020B0604020202020204" pitchFamily="34" charset="0"/>
              </a:rPr>
              <a:t>p</a:t>
            </a:r>
            <a:r>
              <a:rPr lang="en-US" altLang="zh-CN" sz="1900" b="1" baseline="-25000">
                <a:latin typeface="Arial" panose="020B0604020202020204" pitchFamily="34" charset="0"/>
                <a:ea typeface="楷体" panose="02010609060101010101" pitchFamily="49" charset="-122"/>
                <a:cs typeface="Arial" panose="020B0604020202020204" pitchFamily="34" charset="0"/>
              </a:rPr>
              <a:t>i</a:t>
            </a:r>
            <a:r>
              <a:rPr lang="en-US" altLang="zh-CN" sz="1900" b="1">
                <a:latin typeface="Arial" panose="020B0604020202020204" pitchFamily="34" charset="0"/>
                <a:ea typeface="楷体" panose="02010609060101010101" pitchFamily="49" charset="-122"/>
                <a:cs typeface="Arial" panose="020B0604020202020204" pitchFamily="34" charset="0"/>
              </a:rPr>
              <a:t>=1/(n-m+1))</a:t>
            </a:r>
            <a:r>
              <a:rPr lang="zh-CN" altLang="en-US" sz="1900" b="1">
                <a:latin typeface="Arial" panose="020B0604020202020204" pitchFamily="34" charset="0"/>
                <a:ea typeface="楷体" panose="02010609060101010101" pitchFamily="49" charset="-122"/>
                <a:cs typeface="Arial" panose="020B0604020202020204" pitchFamily="34" charset="0"/>
              </a:rPr>
              <a:t>，平均比较次数是：</a:t>
            </a:r>
          </a:p>
        </p:txBody>
      </p:sp>
      <p:sp>
        <p:nvSpPr>
          <p:cNvPr id="128" name="Text Box 54"/>
          <p:cNvSpPr txBox="1">
            <a:spLocks noChangeArrowheads="1"/>
          </p:cNvSpPr>
          <p:nvPr/>
        </p:nvSpPr>
        <p:spPr bwMode="auto">
          <a:xfrm>
            <a:off x="5073650" y="3573463"/>
            <a:ext cx="3313113" cy="85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1900" b="1">
                <a:latin typeface="Arial" panose="020B0604020202020204" pitchFamily="34" charset="0"/>
                <a:ea typeface="楷体" panose="02010609060101010101" pitchFamily="49" charset="-122"/>
                <a:cs typeface="Arial" panose="020B0604020202020204" pitchFamily="34" charset="0"/>
              </a:rPr>
              <a:t>        </a:t>
            </a:r>
            <a:r>
              <a:rPr lang="zh-CN" altLang="en-US" sz="1900" b="1">
                <a:latin typeface="Arial" panose="020B0604020202020204" pitchFamily="34" charset="0"/>
                <a:ea typeface="楷体" panose="02010609060101010101" pitchFamily="49" charset="-122"/>
                <a:cs typeface="Arial" panose="020B0604020202020204" pitchFamily="34" charset="0"/>
              </a:rPr>
              <a:t>等概率情况下，</a:t>
            </a:r>
            <a:r>
              <a:rPr lang="en-US" altLang="zh-CN" sz="1900" b="1">
                <a:latin typeface="Arial" panose="020B0604020202020204" pitchFamily="34" charset="0"/>
                <a:ea typeface="楷体" panose="02010609060101010101" pitchFamily="49" charset="-122"/>
                <a:cs typeface="Arial" panose="020B0604020202020204" pitchFamily="34" charset="0"/>
              </a:rPr>
              <a:t>p</a:t>
            </a:r>
            <a:r>
              <a:rPr lang="en-US" altLang="zh-CN" sz="1900" b="1" baseline="-25000">
                <a:latin typeface="Arial" panose="020B0604020202020204" pitchFamily="34" charset="0"/>
                <a:ea typeface="楷体" panose="02010609060101010101" pitchFamily="49" charset="-122"/>
                <a:cs typeface="Arial" panose="020B0604020202020204" pitchFamily="34" charset="0"/>
              </a:rPr>
              <a:t>i</a:t>
            </a:r>
            <a:r>
              <a:rPr lang="en-US" altLang="zh-CN" sz="1900" b="1">
                <a:latin typeface="Arial" panose="020B0604020202020204" pitchFamily="34" charset="0"/>
                <a:ea typeface="楷体" panose="02010609060101010101" pitchFamily="49" charset="-122"/>
                <a:cs typeface="Arial" panose="020B0604020202020204" pitchFamily="34" charset="0"/>
              </a:rPr>
              <a:t>=1/(n-m+1))</a:t>
            </a:r>
            <a:r>
              <a:rPr lang="zh-CN" altLang="en-US" sz="1900" b="1">
                <a:latin typeface="Arial" panose="020B0604020202020204" pitchFamily="34" charset="0"/>
                <a:ea typeface="楷体" panose="02010609060101010101" pitchFamily="49" charset="-122"/>
                <a:cs typeface="Arial" panose="020B0604020202020204" pitchFamily="34" charset="0"/>
              </a:rPr>
              <a:t>，平均比较次数是：</a:t>
            </a:r>
          </a:p>
        </p:txBody>
      </p:sp>
      <p:sp>
        <p:nvSpPr>
          <p:cNvPr id="129" name="Text Box 55"/>
          <p:cNvSpPr txBox="1">
            <a:spLocks noChangeArrowheads="1"/>
          </p:cNvSpPr>
          <p:nvPr/>
        </p:nvSpPr>
        <p:spPr bwMode="auto">
          <a:xfrm>
            <a:off x="3060700" y="5808663"/>
            <a:ext cx="2951163" cy="577850"/>
          </a:xfrm>
          <a:prstGeom prst="rect">
            <a:avLst/>
          </a:prstGeom>
          <a:gradFill rotWithShape="1">
            <a:gsLst>
              <a:gs pos="0">
                <a:srgbClr val="FFFFFF"/>
              </a:gs>
              <a:gs pos="100000">
                <a:srgbClr val="CCFFCC"/>
              </a:gs>
            </a:gsLst>
            <a:path path="shape">
              <a:fillToRect l="50000" t="50000" r="50000" b="50000"/>
            </a:path>
          </a:gradFill>
          <a:ln w="76200">
            <a:pattFill prst="sphere">
              <a:fgClr>
                <a:srgbClr val="006600"/>
              </a:fgClr>
              <a:bgClr>
                <a:srgbClr val="FFFFFF"/>
              </a:bgClr>
            </a:pattFill>
            <a:miter lim="800000"/>
            <a:headEnd/>
            <a:tailEnd/>
          </a:ln>
          <a:effectLst/>
          <a:extLst>
            <a:ext uri="{AF507438-7753-43E0-B8FC-AC1667EBCBE1}">
              <a14:hiddenEffects xmlns:a14="http://schemas.microsoft.com/office/drawing/2010/main">
                <a:effectLst>
                  <a:outerShdw dist="17961" dir="2700000" algn="ctr" rotWithShape="0">
                    <a:schemeClr val="tx1"/>
                  </a:outerShdw>
                </a:effectLst>
              </a14:hiddenEffects>
            </a:ext>
          </a:extLst>
        </p:spPr>
        <p:txBody>
          <a:bodyPr tIns="108000" bIns="108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b="1">
                <a:solidFill>
                  <a:srgbClr val="339933"/>
                </a:solidFill>
                <a:latin typeface="Arial" panose="020B0604020202020204" pitchFamily="34" charset="0"/>
                <a:ea typeface="黑体" panose="02010609060101010101" pitchFamily="49" charset="-122"/>
                <a:cs typeface="Arial" panose="020B0604020202020204" pitchFamily="34" charset="0"/>
              </a:rPr>
              <a:t>时间复杂度为 </a:t>
            </a:r>
            <a:r>
              <a:rPr kumimoji="1" lang="en-US" altLang="zh-CN" b="1">
                <a:solidFill>
                  <a:srgbClr val="339933"/>
                </a:solidFill>
                <a:latin typeface="Arial" panose="020B0604020202020204" pitchFamily="34" charset="0"/>
                <a:ea typeface="黑体" panose="02010609060101010101" pitchFamily="49" charset="-122"/>
                <a:cs typeface="Arial" panose="020B0604020202020204" pitchFamily="34" charset="0"/>
              </a:rPr>
              <a:t>O(</a:t>
            </a:r>
            <a:r>
              <a:rPr lang="en-US" altLang="zh-CN" b="1">
                <a:solidFill>
                  <a:srgbClr val="339933"/>
                </a:solidFill>
                <a:latin typeface="Arial" panose="020B0604020202020204" pitchFamily="34" charset="0"/>
                <a:ea typeface="幼圆" panose="02010509060101010101" pitchFamily="49" charset="-122"/>
                <a:cs typeface="Arial" panose="020B0604020202020204" pitchFamily="34" charset="0"/>
              </a:rPr>
              <a:t>n</a:t>
            </a:r>
            <a:r>
              <a:rPr lang="en-US" altLang="zh-CN" b="1">
                <a:solidFill>
                  <a:srgbClr val="339933"/>
                </a:solidFill>
                <a:latin typeface="Arial" panose="020B0604020202020204" pitchFamily="34" charset="0"/>
                <a:ea typeface="幼圆" panose="02010509060101010101" pitchFamily="49" charset="-122"/>
                <a:cs typeface="Arial" panose="020B0604020202020204" pitchFamily="34" charset="0"/>
                <a:sym typeface="Symbol" panose="05050102010706020507" pitchFamily="18" charset="2"/>
              </a:rPr>
              <a:t></a:t>
            </a:r>
            <a:r>
              <a:rPr lang="en-US" altLang="zh-CN" b="1">
                <a:solidFill>
                  <a:srgbClr val="339933"/>
                </a:solidFill>
                <a:latin typeface="Arial" panose="020B0604020202020204" pitchFamily="34" charset="0"/>
                <a:ea typeface="幼圆" panose="02010509060101010101" pitchFamily="49" charset="-122"/>
                <a:cs typeface="Arial" panose="020B0604020202020204" pitchFamily="34" charset="0"/>
              </a:rPr>
              <a:t>m</a:t>
            </a:r>
            <a:r>
              <a:rPr kumimoji="1" lang="en-US" altLang="zh-CN" b="1">
                <a:solidFill>
                  <a:srgbClr val="339933"/>
                </a:solidFill>
                <a:latin typeface="Arial" panose="020B0604020202020204" pitchFamily="34" charset="0"/>
                <a:ea typeface="黑体"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97"/>
                                        </p:tgtEl>
                                        <p:attrNameLst>
                                          <p:attrName>style.visibility</p:attrName>
                                        </p:attrNameLst>
                                      </p:cBhvr>
                                      <p:to>
                                        <p:strVal val="visible"/>
                                      </p:to>
                                    </p:set>
                                    <p:animEffect transition="in" filter="strips(downRight)">
                                      <p:cBhvr>
                                        <p:cTn id="12" dur="500"/>
                                        <p:tgtEl>
                                          <p:spTgt spid="9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dissolve">
                                      <p:cBhvr>
                                        <p:cTn id="17" dur="500"/>
                                        <p:tgtEl>
                                          <p:spTgt spid="1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dissolve">
                                      <p:cBhvr>
                                        <p:cTn id="22" dur="500"/>
                                        <p:tgtEl>
                                          <p:spTgt spid="127"/>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113"/>
                                        </p:tgtEl>
                                        <p:attrNameLst>
                                          <p:attrName>style.visibility</p:attrName>
                                        </p:attrNameLst>
                                      </p:cBhvr>
                                      <p:to>
                                        <p:strVal val="visible"/>
                                      </p:to>
                                    </p:set>
                                    <p:animEffect transition="in" filter="dissolve">
                                      <p:cBhvr>
                                        <p:cTn id="26" dur="500"/>
                                        <p:tgtEl>
                                          <p:spTgt spid="113"/>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xit" presetSubtype="16" fill="hold" grpId="0" nodeType="clickEffect">
                                  <p:stCondLst>
                                    <p:cond delay="0"/>
                                  </p:stCondLst>
                                  <p:childTnLst>
                                    <p:animEffect transition="out" filter="box(in)">
                                      <p:cBhvr>
                                        <p:cTn id="30" dur="500"/>
                                        <p:tgtEl>
                                          <p:spTgt spid="112"/>
                                        </p:tgtEl>
                                      </p:cBhvr>
                                    </p:animEffect>
                                    <p:set>
                                      <p:cBhvr>
                                        <p:cTn id="31" dur="1" fill="hold">
                                          <p:stCondLst>
                                            <p:cond delay="499"/>
                                          </p:stCondLst>
                                        </p:cTn>
                                        <p:tgtEl>
                                          <p:spTgt spid="112"/>
                                        </p:tgtEl>
                                        <p:attrNameLst>
                                          <p:attrName>style.visibility</p:attrName>
                                        </p:attrNameLst>
                                      </p:cBhvr>
                                      <p:to>
                                        <p:strVal val="hidden"/>
                                      </p:to>
                                    </p:set>
                                  </p:childTnLst>
                                </p:cTn>
                              </p:par>
                              <p:par>
                                <p:cTn id="32" presetID="4" presetClass="exit" presetSubtype="16" fill="hold" nodeType="withEffect">
                                  <p:stCondLst>
                                    <p:cond delay="0"/>
                                  </p:stCondLst>
                                  <p:childTnLst>
                                    <p:animEffect transition="out" filter="box(in)">
                                      <p:cBhvr>
                                        <p:cTn id="33" dur="500"/>
                                        <p:tgtEl>
                                          <p:spTgt spid="113"/>
                                        </p:tgtEl>
                                      </p:cBhvr>
                                    </p:animEffect>
                                    <p:set>
                                      <p:cBhvr>
                                        <p:cTn id="34" dur="1" fill="hold">
                                          <p:stCondLst>
                                            <p:cond delay="499"/>
                                          </p:stCondLst>
                                        </p:cTn>
                                        <p:tgtEl>
                                          <p:spTgt spid="113"/>
                                        </p:tgtEl>
                                        <p:attrNameLst>
                                          <p:attrName>style.visibility</p:attrName>
                                        </p:attrNameLst>
                                      </p:cBhvr>
                                      <p:to>
                                        <p:strVal val="hidden"/>
                                      </p:to>
                                    </p:set>
                                  </p:childTnLst>
                                </p:cTn>
                              </p:par>
                            </p:childTnLst>
                          </p:cTn>
                        </p:par>
                        <p:par>
                          <p:cTn id="35" fill="hold">
                            <p:stCondLst>
                              <p:cond delay="500"/>
                            </p:stCondLst>
                            <p:childTnLst>
                              <p:par>
                                <p:cTn id="36" presetID="9" presetClass="entr" presetSubtype="0" fill="hold" nodeType="afterEffect">
                                  <p:stCondLst>
                                    <p:cond delay="0"/>
                                  </p:stCondLst>
                                  <p:childTnLst>
                                    <p:set>
                                      <p:cBhvr>
                                        <p:cTn id="37" dur="1" fill="hold">
                                          <p:stCondLst>
                                            <p:cond delay="0"/>
                                          </p:stCondLst>
                                        </p:cTn>
                                        <p:tgtEl>
                                          <p:spTgt spid="117"/>
                                        </p:tgtEl>
                                        <p:attrNameLst>
                                          <p:attrName>style.visibility</p:attrName>
                                        </p:attrNameLst>
                                      </p:cBhvr>
                                      <p:to>
                                        <p:strVal val="visible"/>
                                      </p:to>
                                    </p:set>
                                    <p:animEffect transition="in" filter="dissolve">
                                      <p:cBhvr>
                                        <p:cTn id="38" dur="500"/>
                                        <p:tgtEl>
                                          <p:spTgt spid="117"/>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nodeType="click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strips(downRight)">
                                      <p:cBhvr>
                                        <p:cTn id="43" dur="500"/>
                                        <p:tgtEl>
                                          <p:spTgt spid="69"/>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dissolve">
                                      <p:cBhvr>
                                        <p:cTn id="48" dur="500"/>
                                        <p:tgtEl>
                                          <p:spTgt spid="96"/>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28"/>
                                        </p:tgtEl>
                                        <p:attrNameLst>
                                          <p:attrName>style.visibility</p:attrName>
                                        </p:attrNameLst>
                                      </p:cBhvr>
                                      <p:to>
                                        <p:strVal val="visible"/>
                                      </p:to>
                                    </p:set>
                                    <p:animEffect transition="in" filter="dissolve">
                                      <p:cBhvr>
                                        <p:cTn id="53" dur="500"/>
                                        <p:tgtEl>
                                          <p:spTgt spid="128"/>
                                        </p:tgtEl>
                                      </p:cBhvr>
                                    </p:animEffect>
                                  </p:childTnLst>
                                </p:cTn>
                              </p:par>
                            </p:childTnLst>
                          </p:cTn>
                        </p:par>
                        <p:par>
                          <p:cTn id="54" fill="hold">
                            <p:stCondLst>
                              <p:cond delay="500"/>
                            </p:stCondLst>
                            <p:childTnLst>
                              <p:par>
                                <p:cTn id="55" presetID="9" presetClass="entr" presetSubtype="0" fill="hold"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dissolve">
                                      <p:cBhvr>
                                        <p:cTn id="57" dur="500"/>
                                        <p:tgtEl>
                                          <p:spTgt spid="120"/>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xit" presetSubtype="16" fill="hold" grpId="1" nodeType="clickEffect">
                                  <p:stCondLst>
                                    <p:cond delay="0"/>
                                  </p:stCondLst>
                                  <p:childTnLst>
                                    <p:animEffect transition="out" filter="box(in)">
                                      <p:cBhvr>
                                        <p:cTn id="61" dur="500"/>
                                        <p:tgtEl>
                                          <p:spTgt spid="96"/>
                                        </p:tgtEl>
                                      </p:cBhvr>
                                    </p:animEffect>
                                    <p:set>
                                      <p:cBhvr>
                                        <p:cTn id="62" dur="1" fill="hold">
                                          <p:stCondLst>
                                            <p:cond delay="499"/>
                                          </p:stCondLst>
                                        </p:cTn>
                                        <p:tgtEl>
                                          <p:spTgt spid="96"/>
                                        </p:tgtEl>
                                        <p:attrNameLst>
                                          <p:attrName>style.visibility</p:attrName>
                                        </p:attrNameLst>
                                      </p:cBhvr>
                                      <p:to>
                                        <p:strVal val="hidden"/>
                                      </p:to>
                                    </p:set>
                                  </p:childTnLst>
                                </p:cTn>
                              </p:par>
                              <p:par>
                                <p:cTn id="63" presetID="4" presetClass="exit" presetSubtype="16" fill="hold" nodeType="withEffect">
                                  <p:stCondLst>
                                    <p:cond delay="0"/>
                                  </p:stCondLst>
                                  <p:childTnLst>
                                    <p:animEffect transition="out" filter="box(in)">
                                      <p:cBhvr>
                                        <p:cTn id="64" dur="500"/>
                                        <p:tgtEl>
                                          <p:spTgt spid="120"/>
                                        </p:tgtEl>
                                      </p:cBhvr>
                                    </p:animEffect>
                                    <p:set>
                                      <p:cBhvr>
                                        <p:cTn id="65" dur="1" fill="hold">
                                          <p:stCondLst>
                                            <p:cond delay="499"/>
                                          </p:stCondLst>
                                        </p:cTn>
                                        <p:tgtEl>
                                          <p:spTgt spid="120"/>
                                        </p:tgtEl>
                                        <p:attrNameLst>
                                          <p:attrName>style.visibility</p:attrName>
                                        </p:attrNameLst>
                                      </p:cBhvr>
                                      <p:to>
                                        <p:strVal val="hidden"/>
                                      </p:to>
                                    </p:set>
                                  </p:childTnLst>
                                </p:cTn>
                              </p:par>
                            </p:childTnLst>
                          </p:cTn>
                        </p:par>
                        <p:par>
                          <p:cTn id="66" fill="hold">
                            <p:stCondLst>
                              <p:cond delay="500"/>
                            </p:stCondLst>
                            <p:childTnLst>
                              <p:par>
                                <p:cTn id="67" presetID="9" presetClass="entr" presetSubtype="0" fill="hold" nodeType="afterEffect">
                                  <p:stCondLst>
                                    <p:cond delay="0"/>
                                  </p:stCondLst>
                                  <p:childTnLst>
                                    <p:set>
                                      <p:cBhvr>
                                        <p:cTn id="68" dur="1" fill="hold">
                                          <p:stCondLst>
                                            <p:cond delay="0"/>
                                          </p:stCondLst>
                                        </p:cTn>
                                        <p:tgtEl>
                                          <p:spTgt spid="124"/>
                                        </p:tgtEl>
                                        <p:attrNameLst>
                                          <p:attrName>style.visibility</p:attrName>
                                        </p:attrNameLst>
                                      </p:cBhvr>
                                      <p:to>
                                        <p:strVal val="visible"/>
                                      </p:to>
                                    </p:set>
                                    <p:animEffect transition="in" filter="dissolve">
                                      <p:cBhvr>
                                        <p:cTn id="69" dur="500"/>
                                        <p:tgtEl>
                                          <p:spTgt spid="124"/>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29"/>
                                        </p:tgtEl>
                                        <p:attrNameLst>
                                          <p:attrName>style.visibility</p:attrName>
                                        </p:attrNameLst>
                                      </p:cBhvr>
                                      <p:to>
                                        <p:strVal val="visible"/>
                                      </p:to>
                                    </p:set>
                                    <p:animEffect transition="in" filter="dissolve">
                                      <p:cBhvr>
                                        <p:cTn id="74"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112" grpId="0" animBg="1"/>
      <p:bldP spid="127" grpId="0"/>
      <p:bldP spid="128" grpId="0"/>
      <p:bldP spid="1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分别求出</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设置指示器，令初值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pos</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字符开始，查找和</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相等</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的第一个子串，并返回其在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的位置：否则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返回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非空串）</a:t>
            </a:r>
          </a:p>
        </p:txBody>
      </p:sp>
      <p:grpSp>
        <p:nvGrpSpPr>
          <p:cNvPr id="13315" name="组合 2"/>
          <p:cNvGrpSpPr>
            <a:grpSpLocks/>
          </p:cNvGrpSpPr>
          <p:nvPr/>
        </p:nvGrpSpPr>
        <p:grpSpPr bwMode="auto">
          <a:xfrm>
            <a:off x="34925" y="92075"/>
            <a:ext cx="7632700" cy="1025525"/>
            <a:chOff x="34925" y="92075"/>
            <a:chExt cx="7632700" cy="1025525"/>
          </a:xfrm>
        </p:grpSpPr>
        <p:grpSp>
          <p:nvGrpSpPr>
            <p:cNvPr id="13326" name="组合 1"/>
            <p:cNvGrpSpPr>
              <a:grpSpLocks/>
            </p:cNvGrpSpPr>
            <p:nvPr/>
          </p:nvGrpSpPr>
          <p:grpSpPr bwMode="auto">
            <a:xfrm>
              <a:off x="34925" y="92075"/>
              <a:ext cx="7632700" cy="457200"/>
              <a:chOff x="34925" y="92075"/>
              <a:chExt cx="7632700" cy="457200"/>
            </a:xfrm>
          </p:grpSpPr>
          <p:sp>
            <p:nvSpPr>
              <p:cNvPr id="1333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3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13327" name="Group 2"/>
            <p:cNvGrpSpPr>
              <a:grpSpLocks/>
            </p:cNvGrpSpPr>
            <p:nvPr/>
          </p:nvGrpSpPr>
          <p:grpSpPr bwMode="auto">
            <a:xfrm>
              <a:off x="107950" y="620713"/>
              <a:ext cx="3887788" cy="496887"/>
              <a:chOff x="68" y="391"/>
              <a:chExt cx="2449" cy="313"/>
            </a:xfrm>
          </p:grpSpPr>
          <p:sp>
            <p:nvSpPr>
              <p:cNvPr id="13328" name="Text Box 3"/>
              <p:cNvSpPr txBox="1">
                <a:spLocks noChangeArrowheads="1"/>
              </p:cNvSpPr>
              <p:nvPr/>
            </p:nvSpPr>
            <p:spPr bwMode="auto">
              <a:xfrm>
                <a:off x="68" y="391"/>
                <a:ext cx="244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4.1.2  </a:t>
                </a:r>
                <a:r>
                  <a:rPr kumimoji="1" lang="zh-CN" altLang="en-US" sz="2200" b="1">
                    <a:solidFill>
                      <a:srgbClr val="3333FF"/>
                    </a:solidFill>
                    <a:latin typeface="Arial" panose="020B0604020202020204" pitchFamily="34" charset="0"/>
                    <a:ea typeface="黑体" panose="02010609060101010101" pitchFamily="49" charset="-122"/>
                  </a:rPr>
                  <a:t>串的抽象数据类型</a:t>
                </a:r>
              </a:p>
            </p:txBody>
          </p:sp>
          <p:sp>
            <p:nvSpPr>
              <p:cNvPr id="13329" name="Rectangle 4"/>
              <p:cNvSpPr>
                <a:spLocks noChangeArrowheads="1"/>
              </p:cNvSpPr>
              <p:nvPr/>
            </p:nvSpPr>
            <p:spPr bwMode="auto">
              <a:xfrm>
                <a:off x="113" y="660"/>
                <a:ext cx="228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利用基本</a:t>
            </a:r>
            <a:r>
              <a:rPr kumimoji="1" lang="zh-CN" altLang="en-US" sz="2000" b="1" dirty="0">
                <a:solidFill>
                  <a:srgbClr val="000000"/>
                </a:solidFill>
                <a:ea typeface="仿宋" panose="02010609060101010101" pitchFamily="49" charset="-122"/>
                <a:cs typeface="Arial" panose="020B0604020202020204" pitchFamily="34" charset="0"/>
              </a:rPr>
              <a:t>操作实现串</a:t>
            </a:r>
            <a:r>
              <a:rPr kumimoji="1" lang="zh-CN" altLang="en-US" sz="2000" b="1" dirty="0" smtClean="0">
                <a:solidFill>
                  <a:srgbClr val="000000"/>
                </a:solidFill>
                <a:ea typeface="仿宋" panose="02010609060101010101" pitchFamily="49" charset="-122"/>
                <a:cs typeface="Arial" panose="020B0604020202020204" pitchFamily="34" charset="0"/>
              </a:rPr>
              <a:t>定位 </a:t>
            </a:r>
            <a:r>
              <a:rPr kumimoji="1" lang="en-US" altLang="zh-CN" sz="2000" b="1" dirty="0" err="1" smtClean="0">
                <a:solidFill>
                  <a:srgbClr val="000000"/>
                </a:solidFill>
                <a:ea typeface="仿宋" panose="02010609060101010101" pitchFamily="49" charset="-122"/>
                <a:cs typeface="Arial" panose="020B0604020202020204" pitchFamily="34" charset="0"/>
              </a:rPr>
              <a:t>StrIndex</a:t>
            </a:r>
            <a:r>
              <a:rPr kumimoji="1" lang="en-US" altLang="zh-CN" sz="2000" b="1" dirty="0" smtClean="0">
                <a:solidFill>
                  <a:srgbClr val="000000"/>
                </a:solidFill>
                <a:ea typeface="仿宋" panose="02010609060101010101" pitchFamily="49" charset="-122"/>
                <a:cs typeface="Arial" panose="020B0604020202020204" pitchFamily="34" charset="0"/>
              </a:rPr>
              <a:t>(S</a:t>
            </a:r>
            <a:r>
              <a:rPr kumimoji="1" lang="en-US" altLang="zh-CN" sz="2000" b="1" dirty="0">
                <a:solidFill>
                  <a:srgbClr val="000000"/>
                </a:solidFill>
                <a:ea typeface="仿宋" panose="02010609060101010101" pitchFamily="49" charset="-122"/>
                <a:cs typeface="Arial" panose="020B0604020202020204" pitchFamily="34" charset="0"/>
              </a:rPr>
              <a:t>, T, </a:t>
            </a:r>
            <a:r>
              <a:rPr kumimoji="1" lang="en-US" altLang="zh-CN" sz="2000" b="1" dirty="0" err="1">
                <a:solidFill>
                  <a:srgbClr val="000000"/>
                </a:solidFill>
                <a:ea typeface="仿宋" panose="02010609060101010101" pitchFamily="49" charset="-122"/>
                <a:cs typeface="Arial" panose="020B0604020202020204" pitchFamily="34" charset="0"/>
              </a:rPr>
              <a:t>pos</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操作。</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15" name="直接连接符 14"/>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6" name="Group 8"/>
          <p:cNvGrpSpPr>
            <a:grpSpLocks/>
          </p:cNvGrpSpPr>
          <p:nvPr/>
        </p:nvGrpSpPr>
        <p:grpSpPr bwMode="auto">
          <a:xfrm>
            <a:off x="7669213" y="620713"/>
            <a:ext cx="1295400" cy="1079500"/>
            <a:chOff x="4831" y="391"/>
            <a:chExt cx="816" cy="773"/>
          </a:xfrm>
        </p:grpSpPr>
        <p:sp>
          <p:nvSpPr>
            <p:cNvPr id="1332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2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3324"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21" name="Group 13"/>
          <p:cNvGrpSpPr>
            <a:grpSpLocks/>
          </p:cNvGrpSpPr>
          <p:nvPr/>
        </p:nvGrpSpPr>
        <p:grpSpPr bwMode="auto">
          <a:xfrm>
            <a:off x="3056467" y="2606675"/>
            <a:ext cx="5858933" cy="1220788"/>
            <a:chOff x="2744" y="1584"/>
            <a:chExt cx="2812" cy="769"/>
          </a:xfrm>
        </p:grpSpPr>
        <p:sp>
          <p:nvSpPr>
            <p:cNvPr id="13320" name="AutoShape 14"/>
            <p:cNvSpPr>
              <a:spLocks noChangeArrowheads="1"/>
            </p:cNvSpPr>
            <p:nvPr/>
          </p:nvSpPr>
          <p:spPr bwMode="auto">
            <a:xfrm flipH="1" flipV="1">
              <a:off x="2744" y="1584"/>
              <a:ext cx="2812" cy="769"/>
            </a:xfrm>
            <a:prstGeom prst="wedgeRectCallout">
              <a:avLst>
                <a:gd name="adj1" fmla="val -3125"/>
                <a:gd name="adj2" fmla="val 92861"/>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23" name="Text Box 15"/>
            <p:cNvSpPr txBox="1">
              <a:spLocks noChangeArrowheads="1"/>
            </p:cNvSpPr>
            <p:nvPr/>
          </p:nvSpPr>
          <p:spPr bwMode="auto">
            <a:xfrm>
              <a:off x="2793" y="1672"/>
              <a:ext cx="2714"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可以利用基本操作：串</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比较 </a:t>
              </a:r>
              <a:r>
                <a:rPr kumimoji="1" lang="en-US" altLang="zh-CN" sz="1900" b="1" dirty="0" err="1" smtClean="0">
                  <a:solidFill>
                    <a:srgbClr val="FF0000"/>
                  </a:solidFill>
                  <a:latin typeface="Arial" panose="020B0604020202020204" pitchFamily="34" charset="0"/>
                  <a:ea typeface="楷体" panose="02010609060101010101" pitchFamily="49" charset="-122"/>
                  <a:cs typeface="Arial" panose="020B0604020202020204" pitchFamily="34" charset="0"/>
                </a:rPr>
                <a:t>StrCompare</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、求串</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长 </a:t>
              </a:r>
              <a:r>
                <a:rPr kumimoji="1" lang="en-US" altLang="zh-CN" sz="1900" b="1" dirty="0" err="1" smtClean="0">
                  <a:solidFill>
                    <a:srgbClr val="FF0000"/>
                  </a:solidFill>
                  <a:latin typeface="Arial" panose="020B0604020202020204" pitchFamily="34" charset="0"/>
                  <a:ea typeface="楷体" panose="02010609060101010101" pitchFamily="49" charset="-122"/>
                  <a:cs typeface="Arial" panose="020B0604020202020204" pitchFamily="34" charset="0"/>
                </a:rPr>
                <a:t>StrLength</a:t>
              </a:r>
              <a:r>
                <a:rPr kumimoji="1" lang="en-US" altLang="zh-CN"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和</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求子</a:t>
              </a:r>
              <a:r>
                <a:rPr kumimoji="1" lang="zh-CN" altLang="en-US" sz="19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串 </a:t>
              </a:r>
              <a:r>
                <a:rPr kumimoji="1" lang="en-US" altLang="zh-CN" sz="1900" b="1" dirty="0" err="1" smtClean="0">
                  <a:solidFill>
                    <a:srgbClr val="FF0000"/>
                  </a:solidFill>
                  <a:latin typeface="Arial" panose="020B0604020202020204" pitchFamily="34" charset="0"/>
                  <a:ea typeface="楷体" panose="02010609060101010101" pitchFamily="49" charset="-122"/>
                  <a:cs typeface="Arial" panose="020B0604020202020204" pitchFamily="34" charset="0"/>
                </a:rPr>
                <a:t>SubString</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out)">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290">
                                          <p:stCondLst>
                                            <p:cond delay="0"/>
                                          </p:stCondLst>
                                        </p:cTn>
                                        <p:tgtEl>
                                          <p:spTgt spid="16"/>
                                        </p:tgtEl>
                                      </p:cBhvr>
                                    </p:animEffect>
                                    <p:anim calcmode="lin" valueType="num">
                                      <p:cBhvr>
                                        <p:cTn id="1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3" dur="13">
                                          <p:stCondLst>
                                            <p:cond delay="325"/>
                                          </p:stCondLst>
                                        </p:cTn>
                                        <p:tgtEl>
                                          <p:spTgt spid="16"/>
                                        </p:tgtEl>
                                      </p:cBhvr>
                                      <p:to x="100000" y="60000"/>
                                    </p:animScale>
                                    <p:animScale>
                                      <p:cBhvr>
                                        <p:cTn id="24" dur="83" decel="50000">
                                          <p:stCondLst>
                                            <p:cond delay="338"/>
                                          </p:stCondLst>
                                        </p:cTn>
                                        <p:tgtEl>
                                          <p:spTgt spid="16"/>
                                        </p:tgtEl>
                                      </p:cBhvr>
                                      <p:to x="100000" y="100000"/>
                                    </p:animScale>
                                    <p:animScale>
                                      <p:cBhvr>
                                        <p:cTn id="25" dur="13">
                                          <p:stCondLst>
                                            <p:cond delay="656"/>
                                          </p:stCondLst>
                                        </p:cTn>
                                        <p:tgtEl>
                                          <p:spTgt spid="16"/>
                                        </p:tgtEl>
                                      </p:cBhvr>
                                      <p:to x="100000" y="80000"/>
                                    </p:animScale>
                                    <p:animScale>
                                      <p:cBhvr>
                                        <p:cTn id="26" dur="83" decel="50000">
                                          <p:stCondLst>
                                            <p:cond delay="669"/>
                                          </p:stCondLst>
                                        </p:cTn>
                                        <p:tgtEl>
                                          <p:spTgt spid="16"/>
                                        </p:tgtEl>
                                      </p:cBhvr>
                                      <p:to x="100000" y="100000"/>
                                    </p:animScale>
                                    <p:animScale>
                                      <p:cBhvr>
                                        <p:cTn id="27" dur="13">
                                          <p:stCondLst>
                                            <p:cond delay="821"/>
                                          </p:stCondLst>
                                        </p:cTn>
                                        <p:tgtEl>
                                          <p:spTgt spid="16"/>
                                        </p:tgtEl>
                                      </p:cBhvr>
                                      <p:to x="100000" y="90000"/>
                                    </p:animScale>
                                    <p:animScale>
                                      <p:cBhvr>
                                        <p:cTn id="28" dur="83" decel="50000">
                                          <p:stCondLst>
                                            <p:cond delay="834"/>
                                          </p:stCondLst>
                                        </p:cTn>
                                        <p:tgtEl>
                                          <p:spTgt spid="16"/>
                                        </p:tgtEl>
                                      </p:cBhvr>
                                      <p:to x="100000" y="100000"/>
                                    </p:animScale>
                                    <p:animScale>
                                      <p:cBhvr>
                                        <p:cTn id="29" dur="13">
                                          <p:stCondLst>
                                            <p:cond delay="904"/>
                                          </p:stCondLst>
                                        </p:cTn>
                                        <p:tgtEl>
                                          <p:spTgt spid="16"/>
                                        </p:tgtEl>
                                      </p:cBhvr>
                                      <p:to x="100000" y="95000"/>
                                    </p:animScale>
                                    <p:animScale>
                                      <p:cBhvr>
                                        <p:cTn id="30" dur="83" decel="50000">
                                          <p:stCondLst>
                                            <p:cond delay="917"/>
                                          </p:stCondLst>
                                        </p:cTn>
                                        <p:tgtEl>
                                          <p:spTgt spid="16"/>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ntr" presetSubtype="9"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strips(upLeft)">
                                      <p:cBhvr>
                                        <p:cTn id="35" dur="500"/>
                                        <p:tgtEl>
                                          <p:spTgt spid="21"/>
                                        </p:tgtEl>
                                      </p:cBhvr>
                                    </p:animEffect>
                                  </p:childTnLst>
                                  <p:subTnLst>
                                    <p:audio>
                                      <p:cMediaNode>
                                        <p:cTn display="0" masterRel="sameClick">
                                          <p:stCondLst>
                                            <p:cond evt="begin" delay="0">
                                              <p:tn val="33"/>
                                            </p:cond>
                                          </p:stCondLst>
                                          <p:endCondLst>
                                            <p:cond evt="onStopAudio" delay="0">
                                              <p:tgtEl>
                                                <p:sldTgt/>
                                              </p:tgtEl>
                                            </p:cond>
                                          </p:endCondLst>
                                        </p:cTn>
                                        <p:tgtEl>
                                          <p:sndTgt r:embed="rId2" name="camera.wav"/>
                                        </p:tgtEl>
                                      </p:cMediaNode>
                                    </p:audio>
                                  </p:subTnLst>
                                </p:cTn>
                              </p:par>
                            </p:childTnLst>
                          </p:cTn>
                        </p:par>
                      </p:childTnLst>
                    </p:cTn>
                  </p:par>
                  <p:par>
                    <p:cTn id="36" fill="hold" nodeType="clickPar">
                      <p:stCondLst>
                        <p:cond delay="indefinite"/>
                      </p:stCondLst>
                      <p:childTnLst>
                        <p:par>
                          <p:cTn id="37" fill="hold" nodeType="withGroup">
                            <p:stCondLst>
                              <p:cond delay="0"/>
                            </p:stCondLst>
                            <p:childTnLst>
                              <p:par>
                                <p:cTn id="38" presetID="18" presetClass="exit" presetSubtype="9" fill="hold" nodeType="clickEffect">
                                  <p:stCondLst>
                                    <p:cond delay="0"/>
                                  </p:stCondLst>
                                  <p:childTnLst>
                                    <p:animEffect transition="out" filter="strips(upLeft)">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4">
                                            <p:txEl>
                                              <p:pRg st="0" end="0"/>
                                            </p:txEl>
                                          </p:spTgt>
                                        </p:tgtEl>
                                        <p:attrNameLst>
                                          <p:attrName>style.visibility</p:attrName>
                                        </p:attrNameLst>
                                      </p:cBhvr>
                                      <p:to>
                                        <p:strVal val="visible"/>
                                      </p:to>
                                    </p:set>
                                    <p:anim calcmode="lin" valueType="num">
                                      <p:cBhvr additive="base">
                                        <p:cTn id="45" dur="500"/>
                                        <p:tgtEl>
                                          <p:spTgt spid="24">
                                            <p:txEl>
                                              <p:pRg st="0" end="0"/>
                                            </p:txEl>
                                          </p:spTgt>
                                        </p:tgtEl>
                                        <p:attrNameLst>
                                          <p:attrName>ppt_y</p:attrName>
                                        </p:attrNameLst>
                                      </p:cBhvr>
                                      <p:tavLst>
                                        <p:tav tm="0">
                                          <p:val>
                                            <p:strVal val="#ppt_y+#ppt_h*1.125000"/>
                                          </p:val>
                                        </p:tav>
                                        <p:tav tm="100000">
                                          <p:val>
                                            <p:strVal val="#ppt_y"/>
                                          </p:val>
                                        </p:tav>
                                      </p:tavLst>
                                    </p:anim>
                                    <p:animEffect transition="in" filter="wipe(up)">
                                      <p:cBhvr>
                                        <p:cTn id="46" dur="500"/>
                                        <p:tgtEl>
                                          <p:spTgt spid="24">
                                            <p:txEl>
                                              <p:pRg st="0" end="0"/>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4">
                                            <p:txEl>
                                              <p:pRg st="1" end="1"/>
                                            </p:txEl>
                                          </p:spTgt>
                                        </p:tgtEl>
                                        <p:attrNameLst>
                                          <p:attrName>style.visibility</p:attrName>
                                        </p:attrNameLst>
                                      </p:cBhvr>
                                      <p:to>
                                        <p:strVal val="visible"/>
                                      </p:to>
                                    </p:set>
                                    <p:anim calcmode="lin" valueType="num">
                                      <p:cBhvr additive="base">
                                        <p:cTn id="51" dur="500"/>
                                        <p:tgtEl>
                                          <p:spTgt spid="24">
                                            <p:txEl>
                                              <p:pRg st="1" end="1"/>
                                            </p:txEl>
                                          </p:spTgt>
                                        </p:tgtEl>
                                        <p:attrNameLst>
                                          <p:attrName>ppt_y</p:attrName>
                                        </p:attrNameLst>
                                      </p:cBhvr>
                                      <p:tavLst>
                                        <p:tav tm="0">
                                          <p:val>
                                            <p:strVal val="#ppt_y+#ppt_h*1.125000"/>
                                          </p:val>
                                        </p:tav>
                                        <p:tav tm="100000">
                                          <p:val>
                                            <p:strVal val="#ppt_y"/>
                                          </p:val>
                                        </p:tav>
                                      </p:tavLst>
                                    </p:anim>
                                    <p:animEffect transition="in" filter="wipe(up)">
                                      <p:cBhvr>
                                        <p:cTn id="52" dur="500"/>
                                        <p:tgtEl>
                                          <p:spTgt spid="24">
                                            <p:txEl>
                                              <p:pRg st="1" end="1"/>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4">
                                            <p:txEl>
                                              <p:pRg st="2" end="2"/>
                                            </p:txEl>
                                          </p:spTgt>
                                        </p:tgtEl>
                                        <p:attrNameLst>
                                          <p:attrName>style.visibility</p:attrName>
                                        </p:attrNameLst>
                                      </p:cBhvr>
                                      <p:to>
                                        <p:strVal val="visible"/>
                                      </p:to>
                                    </p:set>
                                    <p:anim calcmode="lin" valueType="num">
                                      <p:cBhvr additive="base">
                                        <p:cTn id="57" dur="500"/>
                                        <p:tgtEl>
                                          <p:spTgt spid="24">
                                            <p:txEl>
                                              <p:pRg st="2" end="2"/>
                                            </p:txEl>
                                          </p:spTgt>
                                        </p:tgtEl>
                                        <p:attrNameLst>
                                          <p:attrName>ppt_y</p:attrName>
                                        </p:attrNameLst>
                                      </p:cBhvr>
                                      <p:tavLst>
                                        <p:tav tm="0">
                                          <p:val>
                                            <p:strVal val="#ppt_y+#ppt_h*1.125000"/>
                                          </p:val>
                                        </p:tav>
                                        <p:tav tm="100000">
                                          <p:val>
                                            <p:strVal val="#ppt_y"/>
                                          </p:val>
                                        </p:tav>
                                      </p:tavLst>
                                    </p:anim>
                                    <p:animEffect transition="in" filter="wipe(up)">
                                      <p:cBhvr>
                                        <p:cTn id="5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autoUpdateAnimBg="0"/>
      <p:bldP spid="13"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2"/>
          <p:cNvGrpSpPr>
            <a:grpSpLocks/>
          </p:cNvGrpSpPr>
          <p:nvPr/>
        </p:nvGrpSpPr>
        <p:grpSpPr bwMode="auto">
          <a:xfrm>
            <a:off x="34925" y="92075"/>
            <a:ext cx="7632700" cy="1025525"/>
            <a:chOff x="34925" y="92075"/>
            <a:chExt cx="7632700" cy="1025525"/>
          </a:xfrm>
        </p:grpSpPr>
        <p:grpSp>
          <p:nvGrpSpPr>
            <p:cNvPr id="81974" name="组合 1"/>
            <p:cNvGrpSpPr>
              <a:grpSpLocks/>
            </p:cNvGrpSpPr>
            <p:nvPr/>
          </p:nvGrpSpPr>
          <p:grpSpPr bwMode="auto">
            <a:xfrm>
              <a:off x="34925" y="92075"/>
              <a:ext cx="7632700" cy="457200"/>
              <a:chOff x="34925" y="92075"/>
              <a:chExt cx="7632700" cy="457200"/>
            </a:xfrm>
          </p:grpSpPr>
          <p:sp>
            <p:nvSpPr>
              <p:cNvPr id="8197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79"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1975" name="Group 2"/>
            <p:cNvGrpSpPr>
              <a:grpSpLocks/>
            </p:cNvGrpSpPr>
            <p:nvPr/>
          </p:nvGrpSpPr>
          <p:grpSpPr bwMode="auto">
            <a:xfrm>
              <a:off x="107950" y="620713"/>
              <a:ext cx="4972050" cy="496887"/>
              <a:chOff x="68" y="391"/>
              <a:chExt cx="2919" cy="313"/>
            </a:xfrm>
          </p:grpSpPr>
          <p:sp>
            <p:nvSpPr>
              <p:cNvPr id="81976"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4.3.1  </a:t>
                </a:r>
                <a:r>
                  <a:rPr kumimoji="1" lang="zh-CN" altLang="en-US" sz="2200" b="1" dirty="0">
                    <a:solidFill>
                      <a:srgbClr val="3333FF"/>
                    </a:solidFill>
                    <a:latin typeface="Arial" panose="020B0604020202020204" pitchFamily="34" charset="0"/>
                    <a:ea typeface="黑体" panose="02010609060101010101" pitchFamily="49" charset="-122"/>
                  </a:rPr>
                  <a:t>简单的模式匹配方法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BF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1977"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2"/>
          <p:cNvGrpSpPr>
            <a:grpSpLocks/>
          </p:cNvGrpSpPr>
          <p:nvPr/>
        </p:nvGrpSpPr>
        <p:grpSpPr bwMode="auto">
          <a:xfrm>
            <a:off x="250825" y="1196975"/>
            <a:ext cx="3055938" cy="496888"/>
            <a:chOff x="158" y="754"/>
            <a:chExt cx="1925" cy="313"/>
          </a:xfrm>
        </p:grpSpPr>
        <p:sp>
          <p:nvSpPr>
            <p:cNvPr id="81972" name="Text Box 3"/>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en-US" altLang="zh-CN" sz="2200" b="1">
                  <a:solidFill>
                    <a:srgbClr val="FF33CC"/>
                  </a:solidFill>
                  <a:latin typeface="Arial" panose="020B0604020202020204" pitchFamily="34" charset="0"/>
                  <a:ea typeface="黑体" panose="02010609060101010101" pitchFamily="49" charset="-122"/>
                </a:rPr>
                <a:t>BF </a:t>
              </a:r>
              <a:r>
                <a:rPr kumimoji="1" lang="zh-CN" altLang="en-US" sz="2200" b="1">
                  <a:solidFill>
                    <a:srgbClr val="FF33CC"/>
                  </a:solidFill>
                  <a:latin typeface="Arial" panose="020B0604020202020204" pitchFamily="34" charset="0"/>
                  <a:ea typeface="黑体" panose="02010609060101010101" pitchFamily="49" charset="-122"/>
                </a:rPr>
                <a:t>算法分析</a:t>
              </a:r>
            </a:p>
          </p:txBody>
        </p:sp>
        <p:sp>
          <p:nvSpPr>
            <p:cNvPr id="81973" name="Rectangle 4"/>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1" name="Group 67"/>
          <p:cNvGrpSpPr>
            <a:grpSpLocks/>
          </p:cNvGrpSpPr>
          <p:nvPr/>
        </p:nvGrpSpPr>
        <p:grpSpPr bwMode="auto">
          <a:xfrm>
            <a:off x="1906588" y="1987550"/>
            <a:ext cx="5473700" cy="4033838"/>
            <a:chOff x="1020" y="1071"/>
            <a:chExt cx="3448" cy="2541"/>
          </a:xfrm>
        </p:grpSpPr>
        <p:pic>
          <p:nvPicPr>
            <p:cNvPr id="62" name="Picture 68" descr="4-2"/>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1020" y="1071"/>
              <a:ext cx="3448" cy="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 Box 69"/>
            <p:cNvSpPr txBox="1">
              <a:spLocks noChangeArrowheads="1"/>
            </p:cNvSpPr>
            <p:nvPr/>
          </p:nvSpPr>
          <p:spPr bwMode="auto">
            <a:xfrm>
              <a:off x="1383" y="1619"/>
              <a:ext cx="2722" cy="1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BF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算法的特点是非常简单，但效率较低，其原因是“回溯”，即在某趟匹配失败后对主串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S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要回溯到本趟匹配开始字符的下一个字符，模式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要回溯到第一个字符。</a:t>
              </a:r>
            </a:p>
          </p:txBody>
        </p:sp>
      </p:grpSp>
    </p:spTree>
    <p:extLst>
      <p:ext uri="{BB962C8B-B14F-4D97-AF65-F5344CB8AC3E}">
        <p14:creationId xmlns:p14="http://schemas.microsoft.com/office/powerpoint/2010/main" val="42290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1"/>
          <p:cNvGrpSpPr>
            <a:grpSpLocks/>
          </p:cNvGrpSpPr>
          <p:nvPr/>
        </p:nvGrpSpPr>
        <p:grpSpPr bwMode="auto">
          <a:xfrm>
            <a:off x="34925" y="92075"/>
            <a:ext cx="7632700" cy="457200"/>
            <a:chOff x="34925" y="92075"/>
            <a:chExt cx="7632700" cy="457200"/>
          </a:xfrm>
        </p:grpSpPr>
        <p:sp>
          <p:nvSpPr>
            <p:cNvPr id="8295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55"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 name="Group 2"/>
          <p:cNvGrpSpPr>
            <a:grpSpLocks/>
          </p:cNvGrpSpPr>
          <p:nvPr/>
        </p:nvGrpSpPr>
        <p:grpSpPr bwMode="auto">
          <a:xfrm>
            <a:off x="107950" y="620713"/>
            <a:ext cx="5335588" cy="496887"/>
            <a:chOff x="68" y="391"/>
            <a:chExt cx="2919" cy="313"/>
          </a:xfrm>
        </p:grpSpPr>
        <p:sp>
          <p:nvSpPr>
            <p:cNvPr id="82952"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2953"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2" name="Text Box 5"/>
          <p:cNvSpPr txBox="1">
            <a:spLocks noChangeArrowheads="1"/>
          </p:cNvSpPr>
          <p:nvPr/>
        </p:nvSpPr>
        <p:spPr bwMode="auto">
          <a:xfrm>
            <a:off x="179388" y="1196975"/>
            <a:ext cx="87852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_GB2312"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基本思想：</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每当一趟匹配过程中出现字符比较不等时，不需要回溯主串的指针，即主串中的每个字符只参加一次比较，而是利用已经得到的“部分匹配”的结果将模式向右“滑动”尽可能远的一段距离后，继续进行比较。 </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13" name="Group 9"/>
          <p:cNvGrpSpPr>
            <a:grpSpLocks/>
          </p:cNvGrpSpPr>
          <p:nvPr/>
        </p:nvGrpSpPr>
        <p:grpSpPr bwMode="auto">
          <a:xfrm>
            <a:off x="915988" y="3324225"/>
            <a:ext cx="7305675" cy="1814513"/>
            <a:chOff x="385" y="3292"/>
            <a:chExt cx="5080" cy="728"/>
          </a:xfrm>
        </p:grpSpPr>
        <p:sp>
          <p:nvSpPr>
            <p:cNvPr id="14" name="AutoShape 10"/>
            <p:cNvSpPr>
              <a:spLocks noChangeArrowheads="1"/>
            </p:cNvSpPr>
            <p:nvPr/>
          </p:nvSpPr>
          <p:spPr bwMode="auto">
            <a:xfrm flipH="1" flipV="1">
              <a:off x="385" y="3292"/>
              <a:ext cx="5080" cy="728"/>
            </a:xfrm>
            <a:prstGeom prst="wedgeRectCallout">
              <a:avLst>
                <a:gd name="adj1" fmla="val -6065"/>
                <a:gd name="adj2" fmla="val 8777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a:outerShdw dist="17961" dir="2700000" algn="ctr" rotWithShape="0">
                <a:schemeClr val="bg1"/>
              </a:outerShdw>
            </a:effec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15" name="Text Box 11"/>
            <p:cNvSpPr txBox="1">
              <a:spLocks noChangeArrowheads="1"/>
            </p:cNvSpPr>
            <p:nvPr/>
          </p:nvSpPr>
          <p:spPr bwMode="auto">
            <a:xfrm>
              <a:off x="494" y="3339"/>
              <a:ext cx="4921" cy="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对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BF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算法进行改进的的一种模式匹配算法，称为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KMP (D.E.Knuth-J.H.Morris-V.R.Pratt)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算法，可以在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O(n+m)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的时间数量级上完成串的模式匹配操作。</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up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组合 2"/>
          <p:cNvGrpSpPr>
            <a:grpSpLocks/>
          </p:cNvGrpSpPr>
          <p:nvPr/>
        </p:nvGrpSpPr>
        <p:grpSpPr bwMode="auto">
          <a:xfrm>
            <a:off x="34925" y="92075"/>
            <a:ext cx="7632700" cy="1025525"/>
            <a:chOff x="34925" y="92075"/>
            <a:chExt cx="7632700" cy="1025525"/>
          </a:xfrm>
        </p:grpSpPr>
        <p:grpSp>
          <p:nvGrpSpPr>
            <p:cNvPr id="83997" name="组合 1"/>
            <p:cNvGrpSpPr>
              <a:grpSpLocks/>
            </p:cNvGrpSpPr>
            <p:nvPr/>
          </p:nvGrpSpPr>
          <p:grpSpPr bwMode="auto">
            <a:xfrm>
              <a:off x="34925" y="92075"/>
              <a:ext cx="7632700" cy="457200"/>
              <a:chOff x="34925" y="92075"/>
              <a:chExt cx="7632700" cy="457200"/>
            </a:xfrm>
          </p:grpSpPr>
          <p:sp>
            <p:nvSpPr>
              <p:cNvPr id="8400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4002"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3998" name="Group 2"/>
            <p:cNvGrpSpPr>
              <a:grpSpLocks/>
            </p:cNvGrpSpPr>
            <p:nvPr/>
          </p:nvGrpSpPr>
          <p:grpSpPr bwMode="auto">
            <a:xfrm>
              <a:off x="107949" y="620713"/>
              <a:ext cx="5336117" cy="496887"/>
              <a:chOff x="68" y="391"/>
              <a:chExt cx="2919" cy="313"/>
            </a:xfrm>
          </p:grpSpPr>
          <p:sp>
            <p:nvSpPr>
              <p:cNvPr id="83999"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400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 name="Group 2"/>
          <p:cNvGrpSpPr>
            <a:grpSpLocks/>
          </p:cNvGrpSpPr>
          <p:nvPr/>
        </p:nvGrpSpPr>
        <p:grpSpPr bwMode="auto">
          <a:xfrm>
            <a:off x="250825" y="1196975"/>
            <a:ext cx="3681413" cy="496888"/>
            <a:chOff x="158" y="754"/>
            <a:chExt cx="1909" cy="313"/>
          </a:xfrm>
        </p:grpSpPr>
        <p:sp>
          <p:nvSpPr>
            <p:cNvPr id="45"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改进的模式匹配思想</a:t>
              </a:r>
            </a:p>
          </p:txBody>
        </p:sp>
        <p:sp>
          <p:nvSpPr>
            <p:cNvPr id="46"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pic>
        <p:nvPicPr>
          <p:cNvPr id="47" name="Picture 1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81027"/>
          <a:stretch>
            <a:fillRect/>
          </a:stretch>
        </p:blipFill>
        <p:spPr bwMode="auto">
          <a:xfrm>
            <a:off x="3635375" y="765175"/>
            <a:ext cx="540226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0229" b="64565"/>
          <a:stretch>
            <a:fillRect/>
          </a:stretch>
        </p:blipFill>
        <p:spPr bwMode="auto">
          <a:xfrm>
            <a:off x="3635375" y="1916113"/>
            <a:ext cx="540226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 name="Group 21"/>
          <p:cNvGrpSpPr>
            <a:grpSpLocks/>
          </p:cNvGrpSpPr>
          <p:nvPr/>
        </p:nvGrpSpPr>
        <p:grpSpPr bwMode="auto">
          <a:xfrm>
            <a:off x="179388" y="1195388"/>
            <a:ext cx="8785225" cy="1225550"/>
            <a:chOff x="476" y="2749"/>
            <a:chExt cx="4944" cy="999"/>
          </a:xfrm>
        </p:grpSpPr>
        <p:sp>
          <p:nvSpPr>
            <p:cNvPr id="50" name="AutoShape 22"/>
            <p:cNvSpPr>
              <a:spLocks noChangeArrowheads="1"/>
            </p:cNvSpPr>
            <p:nvPr/>
          </p:nvSpPr>
          <p:spPr bwMode="auto">
            <a:xfrm>
              <a:off x="476" y="2749"/>
              <a:ext cx="4944" cy="999"/>
            </a:xfrm>
            <a:prstGeom prst="wedgeRectCallout">
              <a:avLst>
                <a:gd name="adj1" fmla="val -5727"/>
                <a:gd name="adj2" fmla="val 84532"/>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51" name="Text Box 23"/>
            <p:cNvSpPr txBox="1">
              <a:spLocks noChangeArrowheads="1"/>
            </p:cNvSpPr>
            <p:nvPr/>
          </p:nvSpPr>
          <p:spPr bwMode="auto">
            <a:xfrm>
              <a:off x="567" y="2805"/>
              <a:ext cx="4763" cy="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在第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趟匹配中，</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 s</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6</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4</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匹配成功，</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7</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5</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匹配失败。因为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4</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，而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，肯定有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s</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4</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，所以第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4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趟匹配是不必要的。</a:t>
              </a:r>
            </a:p>
          </p:txBody>
        </p:sp>
      </p:grpSp>
      <p:grpSp>
        <p:nvGrpSpPr>
          <p:cNvPr id="52" name="Group 24"/>
          <p:cNvGrpSpPr>
            <a:grpSpLocks/>
          </p:cNvGrpSpPr>
          <p:nvPr/>
        </p:nvGrpSpPr>
        <p:grpSpPr bwMode="auto">
          <a:xfrm>
            <a:off x="179388" y="1196975"/>
            <a:ext cx="8785225" cy="1223963"/>
            <a:chOff x="476" y="2749"/>
            <a:chExt cx="4944" cy="999"/>
          </a:xfrm>
        </p:grpSpPr>
        <p:sp>
          <p:nvSpPr>
            <p:cNvPr id="53" name="AutoShape 25"/>
            <p:cNvSpPr>
              <a:spLocks noChangeArrowheads="1"/>
            </p:cNvSpPr>
            <p:nvPr/>
          </p:nvSpPr>
          <p:spPr bwMode="auto">
            <a:xfrm>
              <a:off x="476" y="2749"/>
              <a:ext cx="4944" cy="999"/>
            </a:xfrm>
            <a:prstGeom prst="wedgeRectCallout">
              <a:avLst>
                <a:gd name="adj1" fmla="val -5727"/>
                <a:gd name="adj2" fmla="val 84532"/>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54" name="Text Box 26"/>
            <p:cNvSpPr txBox="1">
              <a:spLocks noChangeArrowheads="1"/>
            </p:cNvSpPr>
            <p:nvPr/>
          </p:nvSpPr>
          <p:spPr bwMode="auto">
            <a:xfrm>
              <a:off x="567" y="2803"/>
              <a:ext cx="4763" cy="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在第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趟匹配中，已知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5</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3</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，而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3</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，肯定有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 s</a:t>
              </a:r>
              <a:r>
                <a:rPr kumimoji="1" lang="en-US" altLang="zh-CN" sz="2000" b="1" baseline="-25000">
                  <a:solidFill>
                    <a:srgbClr val="CC6600"/>
                  </a:solidFill>
                  <a:latin typeface="Arial" panose="020B0604020202020204" pitchFamily="34" charset="0"/>
                  <a:ea typeface="楷体" panose="02010609060101010101" pitchFamily="49" charset="-122"/>
                  <a:cs typeface="Arial" panose="020B0604020202020204" pitchFamily="34" charset="0"/>
                </a:rPr>
                <a:t>5</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，所以第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5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趟匹配是不必要的，可直接进入第 </a:t>
              </a:r>
              <a:r>
                <a:rPr kumimoji="1" lang="en-US" altLang="zh-CN" sz="2000" b="1">
                  <a:solidFill>
                    <a:srgbClr val="CC6600"/>
                  </a:solidFill>
                  <a:latin typeface="Arial" panose="020B0604020202020204" pitchFamily="34" charset="0"/>
                  <a:ea typeface="楷体" panose="02010609060101010101" pitchFamily="49" charset="-122"/>
                  <a:cs typeface="Arial" panose="020B0604020202020204" pitchFamily="34" charset="0"/>
                </a:rPr>
                <a:t>6 </a:t>
              </a:r>
              <a:r>
                <a:rPr kumimoji="1" lang="zh-CN" altLang="en-US" sz="2000" b="1">
                  <a:solidFill>
                    <a:srgbClr val="CC6600"/>
                  </a:solidFill>
                  <a:latin typeface="Arial" panose="020B0604020202020204" pitchFamily="34" charset="0"/>
                  <a:ea typeface="楷体" panose="02010609060101010101" pitchFamily="49" charset="-122"/>
                  <a:cs typeface="Arial" panose="020B0604020202020204" pitchFamily="34" charset="0"/>
                </a:rPr>
                <a:t>趟匹配。</a:t>
              </a:r>
            </a:p>
          </p:txBody>
        </p:sp>
      </p:grpSp>
      <p:grpSp>
        <p:nvGrpSpPr>
          <p:cNvPr id="55" name="Group 27"/>
          <p:cNvGrpSpPr>
            <a:grpSpLocks/>
          </p:cNvGrpSpPr>
          <p:nvPr/>
        </p:nvGrpSpPr>
        <p:grpSpPr bwMode="auto">
          <a:xfrm>
            <a:off x="179388" y="727075"/>
            <a:ext cx="8785225" cy="1693863"/>
            <a:chOff x="113" y="458"/>
            <a:chExt cx="5534" cy="1067"/>
          </a:xfrm>
        </p:grpSpPr>
        <p:sp>
          <p:nvSpPr>
            <p:cNvPr id="56" name="AutoShape 28"/>
            <p:cNvSpPr>
              <a:spLocks noChangeArrowheads="1"/>
            </p:cNvSpPr>
            <p:nvPr/>
          </p:nvSpPr>
          <p:spPr bwMode="auto">
            <a:xfrm>
              <a:off x="113" y="458"/>
              <a:ext cx="5534" cy="1067"/>
            </a:xfrm>
            <a:prstGeom prst="wedgeRectCallout">
              <a:avLst>
                <a:gd name="adj1" fmla="val -5727"/>
                <a:gd name="adj2" fmla="val 73806"/>
              </a:avLst>
            </a:prstGeom>
            <a:gradFill rotWithShape="0">
              <a:gsLst>
                <a:gs pos="0">
                  <a:srgbClr val="FFCCFF"/>
                </a:gs>
                <a:gs pos="50000">
                  <a:srgbClr val="FFFFFF"/>
                </a:gs>
                <a:gs pos="100000">
                  <a:srgbClr val="FFCCFF"/>
                </a:gs>
              </a:gsLst>
              <a:lin ang="2700000" scaled="1"/>
            </a:gradFill>
            <a:ln w="57150">
              <a:solidFill>
                <a:srgbClr val="FF00FF"/>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57" name="Text Box 29"/>
            <p:cNvSpPr txBox="1">
              <a:spLocks noChangeArrowheads="1"/>
            </p:cNvSpPr>
            <p:nvPr/>
          </p:nvSpPr>
          <p:spPr bwMode="auto">
            <a:xfrm>
              <a:off x="215" y="518"/>
              <a:ext cx="5331" cy="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在第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6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趟匹配中，</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6</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比较多余（已知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6</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4</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，而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4</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），可直接从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7</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开始进行比较；即第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趟匹配失败后，指针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不动，将模式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向右 “滑动” 到第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2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个字符，用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对准” </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FF"/>
                  </a:solidFill>
                  <a:latin typeface="Arial" panose="020B0604020202020204" pitchFamily="34" charset="0"/>
                  <a:ea typeface="楷体" panose="02010609060101010101" pitchFamily="49" charset="-122"/>
                  <a:cs typeface="Arial" panose="020B0604020202020204" pitchFamily="34" charset="0"/>
                </a:rPr>
                <a:t>7</a:t>
              </a:r>
              <a:r>
                <a:rPr kumimoji="1" lang="en-US" altLang="zh-CN" sz="2000" b="1">
                  <a:solidFill>
                    <a:srgbClr val="FF00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FF"/>
                  </a:solidFill>
                  <a:latin typeface="Arial" panose="020B0604020202020204" pitchFamily="34" charset="0"/>
                  <a:ea typeface="楷体" panose="02010609060101010101" pitchFamily="49" charset="-122"/>
                  <a:cs typeface="Arial" panose="020B0604020202020204" pitchFamily="34" charset="0"/>
                </a:rPr>
                <a:t>继续进行匹配。</a:t>
              </a:r>
              <a:r>
                <a:rPr kumimoji="1" lang="zh-CN" altLang="en-US" sz="2000">
                  <a:solidFill>
                    <a:srgbClr val="FF00FF"/>
                  </a:solidFill>
                  <a:latin typeface="Arial" panose="020B0604020202020204" pitchFamily="34" charset="0"/>
                  <a:ea typeface="楷体" panose="02010609060101010101" pitchFamily="49" charset="-122"/>
                  <a:cs typeface="Arial" panose="020B0604020202020204" pitchFamily="34" charset="0"/>
                </a:rPr>
                <a:t> </a:t>
              </a:r>
            </a:p>
          </p:txBody>
        </p:sp>
      </p:grpSp>
      <p:pic>
        <p:nvPicPr>
          <p:cNvPr id="58" name="Picture 1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35435" b="48131"/>
          <a:stretch>
            <a:fillRect/>
          </a:stretch>
        </p:blipFill>
        <p:spPr bwMode="auto">
          <a:xfrm>
            <a:off x="3635375" y="2781300"/>
            <a:ext cx="5402263"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1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51869" b="31668"/>
          <a:stretch>
            <a:fillRect/>
          </a:stretch>
        </p:blipFill>
        <p:spPr bwMode="auto">
          <a:xfrm>
            <a:off x="3635375" y="3716338"/>
            <a:ext cx="54022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68332" b="16490"/>
          <a:stretch>
            <a:fillRect/>
          </a:stretch>
        </p:blipFill>
        <p:spPr bwMode="auto">
          <a:xfrm>
            <a:off x="3635375" y="4652963"/>
            <a:ext cx="5402263"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84793"/>
          <a:stretch>
            <a:fillRect/>
          </a:stretch>
        </p:blipFill>
        <p:spPr bwMode="auto">
          <a:xfrm>
            <a:off x="3635375" y="5589588"/>
            <a:ext cx="540226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 name="Group 18"/>
          <p:cNvGrpSpPr>
            <a:grpSpLocks/>
          </p:cNvGrpSpPr>
          <p:nvPr/>
        </p:nvGrpSpPr>
        <p:grpSpPr bwMode="auto">
          <a:xfrm>
            <a:off x="179388" y="4291013"/>
            <a:ext cx="8785225" cy="1560512"/>
            <a:chOff x="476" y="2749"/>
            <a:chExt cx="4944" cy="998"/>
          </a:xfrm>
        </p:grpSpPr>
        <p:sp>
          <p:nvSpPr>
            <p:cNvPr id="63" name="AutoShape 19"/>
            <p:cNvSpPr>
              <a:spLocks noChangeArrowheads="1"/>
            </p:cNvSpPr>
            <p:nvPr/>
          </p:nvSpPr>
          <p:spPr bwMode="auto">
            <a:xfrm flipV="1">
              <a:off x="476" y="2749"/>
              <a:ext cx="4944" cy="998"/>
            </a:xfrm>
            <a:prstGeom prst="wedgeRectCallout">
              <a:avLst>
                <a:gd name="adj1" fmla="val -5727"/>
                <a:gd name="adj2" fmla="val 84532"/>
              </a:avLst>
            </a:prstGeom>
            <a:gradFill rotWithShape="0">
              <a:gsLst>
                <a:gs pos="0">
                  <a:srgbClr val="FFCCCC"/>
                </a:gs>
                <a:gs pos="5000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64" name="Text Box 20"/>
            <p:cNvSpPr txBox="1">
              <a:spLocks noChangeArrowheads="1"/>
            </p:cNvSpPr>
            <p:nvPr/>
          </p:nvSpPr>
          <p:spPr bwMode="auto">
            <a:xfrm>
              <a:off x="567" y="2805"/>
              <a:ext cx="4763" cy="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tIns="108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在第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趟匹配中，</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 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匹配成功，</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匹配失败。因为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，而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，肯定有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，所以第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2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趟匹配不必要，直接进入第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趟。</a:t>
              </a:r>
              <a:r>
                <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sp>
        <p:nvSpPr>
          <p:cNvPr id="65" name="Line 30"/>
          <p:cNvSpPr>
            <a:spLocks noChangeShapeType="1"/>
          </p:cNvSpPr>
          <p:nvPr/>
        </p:nvSpPr>
        <p:spPr bwMode="auto">
          <a:xfrm>
            <a:off x="7308850" y="5373688"/>
            <a:ext cx="0" cy="239712"/>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66" name="Line 31"/>
          <p:cNvSpPr>
            <a:spLocks noChangeShapeType="1"/>
          </p:cNvSpPr>
          <p:nvPr/>
        </p:nvSpPr>
        <p:spPr bwMode="auto">
          <a:xfrm flipV="1">
            <a:off x="7308850" y="6453188"/>
            <a:ext cx="0" cy="241300"/>
          </a:xfrm>
          <a:prstGeom prst="line">
            <a:avLst/>
          </a:prstGeom>
          <a:noFill/>
          <a:ln w="38100">
            <a:solidFill>
              <a:srgbClr val="FF33CC"/>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nvGrpSpPr>
          <p:cNvPr id="67" name="Group 32"/>
          <p:cNvGrpSpPr>
            <a:grpSpLocks/>
          </p:cNvGrpSpPr>
          <p:nvPr/>
        </p:nvGrpSpPr>
        <p:grpSpPr bwMode="auto">
          <a:xfrm>
            <a:off x="179388" y="2276475"/>
            <a:ext cx="3168650" cy="3575050"/>
            <a:chOff x="158" y="1298"/>
            <a:chExt cx="1996" cy="2252"/>
          </a:xfrm>
        </p:grpSpPr>
        <p:sp>
          <p:nvSpPr>
            <p:cNvPr id="68" name="AutoShape 33"/>
            <p:cNvSpPr>
              <a:spLocks noChangeArrowheads="1"/>
            </p:cNvSpPr>
            <p:nvPr/>
          </p:nvSpPr>
          <p:spPr bwMode="auto">
            <a:xfrm>
              <a:off x="158" y="1298"/>
              <a:ext cx="1996" cy="2252"/>
            </a:xfrm>
            <a:prstGeom prst="foldedCorner">
              <a:avLst>
                <a:gd name="adj" fmla="val 12500"/>
              </a:avLst>
            </a:prstGeom>
            <a:gradFill rotWithShape="1">
              <a:gsLst>
                <a:gs pos="0">
                  <a:srgbClr val="FFFFFF"/>
                </a:gs>
                <a:gs pos="100000">
                  <a:srgbClr val="CCFFCC"/>
                </a:gs>
              </a:gsLst>
              <a:lin ang="2700000" scaled="1"/>
            </a:gradFill>
            <a:ln w="57150">
              <a:solidFill>
                <a:srgbClr val="00B050"/>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69" name="Text Box 34"/>
            <p:cNvSpPr txBox="1">
              <a:spLocks noChangeArrowheads="1"/>
            </p:cNvSpPr>
            <p:nvPr/>
          </p:nvSpPr>
          <p:spPr bwMode="auto">
            <a:xfrm>
              <a:off x="241" y="1389"/>
              <a:ext cx="1823" cy="1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b="1">
                  <a:solidFill>
                    <a:srgbClr val="00B05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00B050"/>
                  </a:solidFill>
                  <a:latin typeface="Arial" panose="020B0604020202020204" pitchFamily="34" charset="0"/>
                  <a:ea typeface="楷体" panose="02010609060101010101" pitchFamily="49" charset="-122"/>
                  <a:cs typeface="Arial" panose="020B0604020202020204" pitchFamily="34" charset="0"/>
                </a:rPr>
                <a:t>综上，希望在某趟在 </a:t>
              </a:r>
              <a:r>
                <a:rPr kumimoji="1" lang="en-US" altLang="zh-CN" sz="2000" b="1">
                  <a:solidFill>
                    <a:srgbClr val="00B05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00B05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a:solidFill>
                    <a:srgbClr val="00B05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00B05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00B05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00B050"/>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00B05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00B050"/>
                  </a:solidFill>
                  <a:latin typeface="Arial" panose="020B0604020202020204" pitchFamily="34" charset="0"/>
                  <a:ea typeface="楷体" panose="02010609060101010101" pitchFamily="49" charset="-122"/>
                  <a:cs typeface="Arial" panose="020B0604020202020204" pitchFamily="34" charset="0"/>
                </a:rPr>
                <a:t>匹配失败后：</a:t>
              </a:r>
              <a:endParaRPr kumimoji="1" lang="en-US" altLang="zh-CN" sz="2000" b="1">
                <a:solidFill>
                  <a:srgbClr val="00B050"/>
                </a:solidFill>
                <a:latin typeface="Arial" panose="020B0604020202020204" pitchFamily="34" charset="0"/>
                <a:ea typeface="楷体" panose="02010609060101010101" pitchFamily="49" charset="-122"/>
                <a:cs typeface="Arial" panose="020B0604020202020204" pitchFamily="34" charset="0"/>
              </a:endParaRPr>
            </a:p>
            <a:p>
              <a:pPr algn="just" eaLnBrk="1" hangingPunct="1">
                <a:lnSpc>
                  <a:spcPct val="140000"/>
                </a:lnSpc>
              </a:pP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）主串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S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的指针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不回溯；</a:t>
              </a:r>
              <a:endPar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endParaRPr>
            </a:p>
            <a:p>
              <a:pPr algn="just" eaLnBrk="1" hangingPunct="1">
                <a:lnSpc>
                  <a:spcPct val="14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）模式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向右滑动至某个位置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k</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，使得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k</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对准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s</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继续进行匹配。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dissolv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dissolv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strips(upRight)">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dissolve">
                                      <p:cBhvr>
                                        <p:cTn id="27" dur="500"/>
                                        <p:tgtEl>
                                          <p:spTgt spid="58"/>
                                        </p:tgtEl>
                                      </p:cBhvr>
                                    </p:animEffect>
                                  </p:childTnLst>
                                </p:cTn>
                              </p:par>
                              <p:par>
                                <p:cTn id="28" presetID="10" presetClass="exit" presetSubtype="0" fill="hold" nodeType="withEffect">
                                  <p:stCondLst>
                                    <p:cond delay="0"/>
                                  </p:stCondLst>
                                  <p:childTnLst>
                                    <p:animEffect transition="out" filter="fade">
                                      <p:cBhvr>
                                        <p:cTn id="29" dur="2000"/>
                                        <p:tgtEl>
                                          <p:spTgt spid="48"/>
                                        </p:tgtEl>
                                      </p:cBhvr>
                                    </p:animEffect>
                                    <p:set>
                                      <p:cBhvr>
                                        <p:cTn id="30" dur="1" fill="hold">
                                          <p:stCondLst>
                                            <p:cond delay="1999"/>
                                          </p:stCondLst>
                                        </p:cTn>
                                        <p:tgtEl>
                                          <p:spTgt spid="48"/>
                                        </p:tgtEl>
                                        <p:attrNameLst>
                                          <p:attrName>style.visibility</p:attrName>
                                        </p:attrNameLst>
                                      </p:cBhvr>
                                      <p:to>
                                        <p:strVal val="hidden"/>
                                      </p:to>
                                    </p:set>
                                  </p:childTnLst>
                                </p:cTn>
                              </p:par>
                              <p:par>
                                <p:cTn id="31" presetID="18" presetClass="exit" presetSubtype="3" fill="hold" nodeType="withEffect">
                                  <p:stCondLst>
                                    <p:cond delay="0"/>
                                  </p:stCondLst>
                                  <p:childTnLst>
                                    <p:animEffect transition="out" filter="strips(upRight)">
                                      <p:cBhvr>
                                        <p:cTn id="32" dur="500"/>
                                        <p:tgtEl>
                                          <p:spTgt spid="62"/>
                                        </p:tgtEl>
                                      </p:cBhvr>
                                    </p:animEffect>
                                    <p:set>
                                      <p:cBhvr>
                                        <p:cTn id="33" dur="1" fill="hold">
                                          <p:stCondLst>
                                            <p:cond delay="499"/>
                                          </p:stCondLst>
                                        </p:cTn>
                                        <p:tgtEl>
                                          <p:spTgt spid="6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dissolve">
                                      <p:cBhvr>
                                        <p:cTn id="38" dur="500"/>
                                        <p:tgtEl>
                                          <p:spTgt spid="59"/>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strips(downRight)">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dissolve">
                                      <p:cBhvr>
                                        <p:cTn id="48" dur="500"/>
                                        <p:tgtEl>
                                          <p:spTgt spid="60"/>
                                        </p:tgtEl>
                                      </p:cBhvr>
                                    </p:animEffect>
                                  </p:childTnLst>
                                </p:cTn>
                              </p:par>
                              <p:par>
                                <p:cTn id="49" presetID="10" presetClass="exit" presetSubtype="0" fill="hold" nodeType="withEffect">
                                  <p:stCondLst>
                                    <p:cond delay="0"/>
                                  </p:stCondLst>
                                  <p:childTnLst>
                                    <p:animEffect transition="out" filter="fade">
                                      <p:cBhvr>
                                        <p:cTn id="50" dur="2000"/>
                                        <p:tgtEl>
                                          <p:spTgt spid="59"/>
                                        </p:tgtEl>
                                      </p:cBhvr>
                                    </p:animEffect>
                                    <p:set>
                                      <p:cBhvr>
                                        <p:cTn id="51" dur="1" fill="hold">
                                          <p:stCondLst>
                                            <p:cond delay="1999"/>
                                          </p:stCondLst>
                                        </p:cTn>
                                        <p:tgtEl>
                                          <p:spTgt spid="59"/>
                                        </p:tgtEl>
                                        <p:attrNameLst>
                                          <p:attrName>style.visibility</p:attrName>
                                        </p:attrNameLst>
                                      </p:cBhvr>
                                      <p:to>
                                        <p:strVal val="hidden"/>
                                      </p:to>
                                    </p:set>
                                  </p:childTnLst>
                                </p:cTn>
                              </p:par>
                              <p:par>
                                <p:cTn id="52" presetID="18" presetClass="exit" presetSubtype="6" fill="hold" nodeType="withEffect">
                                  <p:stCondLst>
                                    <p:cond delay="0"/>
                                  </p:stCondLst>
                                  <p:childTnLst>
                                    <p:animEffect transition="out" filter="strips(downRight)">
                                      <p:cBhvr>
                                        <p:cTn id="53" dur="500"/>
                                        <p:tgtEl>
                                          <p:spTgt spid="49"/>
                                        </p:tgtEl>
                                      </p:cBhvr>
                                    </p:animEffect>
                                    <p:set>
                                      <p:cBhvr>
                                        <p:cTn id="54" dur="1" fill="hold">
                                          <p:stCondLst>
                                            <p:cond delay="499"/>
                                          </p:stCondLst>
                                        </p:cTn>
                                        <p:tgtEl>
                                          <p:spTgt spid="4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8" presetClass="entr" presetSubtype="6" fill="hold" nodeType="click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strips(downRight)">
                                      <p:cBhvr>
                                        <p:cTn id="59" dur="500"/>
                                        <p:tgtEl>
                                          <p:spTgt spid="52"/>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dissolve">
                                      <p:cBhvr>
                                        <p:cTn id="64" dur="500"/>
                                        <p:tgtEl>
                                          <p:spTgt spid="61"/>
                                        </p:tgtEl>
                                      </p:cBhvr>
                                    </p:animEffect>
                                  </p:childTnLst>
                                </p:cTn>
                              </p:par>
                              <p:par>
                                <p:cTn id="65" presetID="10" presetClass="exit" presetSubtype="0" fill="hold" nodeType="withEffect">
                                  <p:stCondLst>
                                    <p:cond delay="0"/>
                                  </p:stCondLst>
                                  <p:childTnLst>
                                    <p:animEffect transition="out" filter="fade">
                                      <p:cBhvr>
                                        <p:cTn id="66" dur="2000"/>
                                        <p:tgtEl>
                                          <p:spTgt spid="60"/>
                                        </p:tgtEl>
                                      </p:cBhvr>
                                    </p:animEffect>
                                    <p:set>
                                      <p:cBhvr>
                                        <p:cTn id="67" dur="1" fill="hold">
                                          <p:stCondLst>
                                            <p:cond delay="1999"/>
                                          </p:stCondLst>
                                        </p:cTn>
                                        <p:tgtEl>
                                          <p:spTgt spid="60"/>
                                        </p:tgtEl>
                                        <p:attrNameLst>
                                          <p:attrName>style.visibility</p:attrName>
                                        </p:attrNameLst>
                                      </p:cBhvr>
                                      <p:to>
                                        <p:strVal val="hidden"/>
                                      </p:to>
                                    </p:set>
                                  </p:childTnLst>
                                </p:cTn>
                              </p:par>
                              <p:par>
                                <p:cTn id="68" presetID="18" presetClass="exit" presetSubtype="6" fill="hold" nodeType="withEffect">
                                  <p:stCondLst>
                                    <p:cond delay="0"/>
                                  </p:stCondLst>
                                  <p:childTnLst>
                                    <p:animEffect transition="out" filter="strips(downRight)">
                                      <p:cBhvr>
                                        <p:cTn id="69" dur="500"/>
                                        <p:tgtEl>
                                          <p:spTgt spid="52"/>
                                        </p:tgtEl>
                                      </p:cBhvr>
                                    </p:animEffect>
                                    <p:set>
                                      <p:cBhvr>
                                        <p:cTn id="70" dur="1" fill="hold">
                                          <p:stCondLst>
                                            <p:cond delay="499"/>
                                          </p:stCondLst>
                                        </p:cTn>
                                        <p:tgtEl>
                                          <p:spTgt spid="5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8" presetClass="entr" presetSubtype="6" fill="hold" nodeType="click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strips(downRight)">
                                      <p:cBhvr>
                                        <p:cTn id="75" dur="500"/>
                                        <p:tgtEl>
                                          <p:spTgt spid="55"/>
                                        </p:tgtEl>
                                      </p:cBhvr>
                                    </p:animEffect>
                                  </p:childTnLst>
                                </p:cTn>
                              </p:par>
                            </p:childTnLst>
                          </p:cTn>
                        </p:par>
                      </p:childTnLst>
                    </p:cTn>
                  </p:par>
                  <p:par>
                    <p:cTn id="76" fill="hold">
                      <p:stCondLst>
                        <p:cond delay="indefinite"/>
                      </p:stCondLst>
                      <p:childTnLst>
                        <p:par>
                          <p:cTn id="77" fill="hold">
                            <p:stCondLst>
                              <p:cond delay="0"/>
                            </p:stCondLst>
                            <p:childTnLst>
                              <p:par>
                                <p:cTn id="78" presetID="17" presetClass="entr" presetSubtype="1" fill="hold" grpId="0" nodeType="click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500" fill="hold"/>
                                        <p:tgtEl>
                                          <p:spTgt spid="65"/>
                                        </p:tgtEl>
                                        <p:attrNameLst>
                                          <p:attrName>ppt_x</p:attrName>
                                        </p:attrNameLst>
                                      </p:cBhvr>
                                      <p:tavLst>
                                        <p:tav tm="0">
                                          <p:val>
                                            <p:strVal val="#ppt_x"/>
                                          </p:val>
                                        </p:tav>
                                        <p:tav tm="100000">
                                          <p:val>
                                            <p:strVal val="#ppt_x"/>
                                          </p:val>
                                        </p:tav>
                                      </p:tavLst>
                                    </p:anim>
                                    <p:anim calcmode="lin" valueType="num">
                                      <p:cBhvr>
                                        <p:cTn id="81" dur="500" fill="hold"/>
                                        <p:tgtEl>
                                          <p:spTgt spid="65"/>
                                        </p:tgtEl>
                                        <p:attrNameLst>
                                          <p:attrName>ppt_y</p:attrName>
                                        </p:attrNameLst>
                                      </p:cBhvr>
                                      <p:tavLst>
                                        <p:tav tm="0">
                                          <p:val>
                                            <p:strVal val="#ppt_y-#ppt_h/2"/>
                                          </p:val>
                                        </p:tav>
                                        <p:tav tm="100000">
                                          <p:val>
                                            <p:strVal val="#ppt_y"/>
                                          </p:val>
                                        </p:tav>
                                      </p:tavLst>
                                    </p:anim>
                                    <p:anim calcmode="lin" valueType="num">
                                      <p:cBhvr>
                                        <p:cTn id="82" dur="500" fill="hold"/>
                                        <p:tgtEl>
                                          <p:spTgt spid="65"/>
                                        </p:tgtEl>
                                        <p:attrNameLst>
                                          <p:attrName>ppt_w</p:attrName>
                                        </p:attrNameLst>
                                      </p:cBhvr>
                                      <p:tavLst>
                                        <p:tav tm="0">
                                          <p:val>
                                            <p:strVal val="#ppt_w"/>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childTnLst>
                                </p:cTn>
                              </p:par>
                              <p:par>
                                <p:cTn id="84" presetID="17" presetClass="entr" presetSubtype="4"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 calcmode="lin" valueType="num">
                                      <p:cBhvr>
                                        <p:cTn id="86" dur="500" fill="hold"/>
                                        <p:tgtEl>
                                          <p:spTgt spid="66"/>
                                        </p:tgtEl>
                                        <p:attrNameLst>
                                          <p:attrName>ppt_x</p:attrName>
                                        </p:attrNameLst>
                                      </p:cBhvr>
                                      <p:tavLst>
                                        <p:tav tm="0">
                                          <p:val>
                                            <p:strVal val="#ppt_x"/>
                                          </p:val>
                                        </p:tav>
                                        <p:tav tm="100000">
                                          <p:val>
                                            <p:strVal val="#ppt_x"/>
                                          </p:val>
                                        </p:tav>
                                      </p:tavLst>
                                    </p:anim>
                                    <p:anim calcmode="lin" valueType="num">
                                      <p:cBhvr>
                                        <p:cTn id="87" dur="500" fill="hold"/>
                                        <p:tgtEl>
                                          <p:spTgt spid="66"/>
                                        </p:tgtEl>
                                        <p:attrNameLst>
                                          <p:attrName>ppt_y</p:attrName>
                                        </p:attrNameLst>
                                      </p:cBhvr>
                                      <p:tavLst>
                                        <p:tav tm="0">
                                          <p:val>
                                            <p:strVal val="#ppt_y+#ppt_h/2"/>
                                          </p:val>
                                        </p:tav>
                                        <p:tav tm="100000">
                                          <p:val>
                                            <p:strVal val="#ppt_y"/>
                                          </p:val>
                                        </p:tav>
                                      </p:tavLst>
                                    </p:anim>
                                    <p:anim calcmode="lin" valueType="num">
                                      <p:cBhvr>
                                        <p:cTn id="88" dur="500" fill="hold"/>
                                        <p:tgtEl>
                                          <p:spTgt spid="66"/>
                                        </p:tgtEl>
                                        <p:attrNameLst>
                                          <p:attrName>ppt_w</p:attrName>
                                        </p:attrNameLst>
                                      </p:cBhvr>
                                      <p:tavLst>
                                        <p:tav tm="0">
                                          <p:val>
                                            <p:strVal val="#ppt_w"/>
                                          </p:val>
                                        </p:tav>
                                        <p:tav tm="100000">
                                          <p:val>
                                            <p:strVal val="#ppt_w"/>
                                          </p:val>
                                        </p:tav>
                                      </p:tavLst>
                                    </p:anim>
                                    <p:anim calcmode="lin" valueType="num">
                                      <p:cBhvr>
                                        <p:cTn id="89"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8" presetClass="exit" presetSubtype="6" fill="hold" nodeType="clickEffect">
                                  <p:stCondLst>
                                    <p:cond delay="0"/>
                                  </p:stCondLst>
                                  <p:childTnLst>
                                    <p:animEffect transition="out" filter="strips(downRight)">
                                      <p:cBhvr>
                                        <p:cTn id="93" dur="500"/>
                                        <p:tgtEl>
                                          <p:spTgt spid="55"/>
                                        </p:tgtEl>
                                      </p:cBhvr>
                                    </p:animEffect>
                                    <p:set>
                                      <p:cBhvr>
                                        <p:cTn id="94" dur="1" fill="hold">
                                          <p:stCondLst>
                                            <p:cond delay="499"/>
                                          </p:stCondLst>
                                        </p:cTn>
                                        <p:tgtEl>
                                          <p:spTgt spid="55"/>
                                        </p:tgtEl>
                                        <p:attrNameLst>
                                          <p:attrName>style.visibility</p:attrName>
                                        </p:attrNameLst>
                                      </p:cBhvr>
                                      <p:to>
                                        <p:strVal val="hidden"/>
                                      </p:to>
                                    </p:set>
                                  </p:childTnLst>
                                </p:cTn>
                              </p:par>
                              <p:par>
                                <p:cTn id="95" presetID="22" presetClass="exit" presetSubtype="4" fill="hold" grpId="1" nodeType="withEffect">
                                  <p:stCondLst>
                                    <p:cond delay="0"/>
                                  </p:stCondLst>
                                  <p:childTnLst>
                                    <p:animEffect transition="out" filter="wipe(down)">
                                      <p:cBhvr>
                                        <p:cTn id="96" dur="500"/>
                                        <p:tgtEl>
                                          <p:spTgt spid="65"/>
                                        </p:tgtEl>
                                      </p:cBhvr>
                                    </p:animEffect>
                                    <p:set>
                                      <p:cBhvr>
                                        <p:cTn id="97" dur="1" fill="hold">
                                          <p:stCondLst>
                                            <p:cond delay="499"/>
                                          </p:stCondLst>
                                        </p:cTn>
                                        <p:tgtEl>
                                          <p:spTgt spid="65"/>
                                        </p:tgtEl>
                                        <p:attrNameLst>
                                          <p:attrName>style.visibility</p:attrName>
                                        </p:attrNameLst>
                                      </p:cBhvr>
                                      <p:to>
                                        <p:strVal val="hidden"/>
                                      </p:to>
                                    </p:set>
                                  </p:childTnLst>
                                </p:cTn>
                              </p:par>
                              <p:par>
                                <p:cTn id="98" presetID="22" presetClass="exit" presetSubtype="1" fill="hold" grpId="1" nodeType="withEffect">
                                  <p:stCondLst>
                                    <p:cond delay="0"/>
                                  </p:stCondLst>
                                  <p:childTnLst>
                                    <p:animEffect transition="out" filter="wipe(up)">
                                      <p:cBhvr>
                                        <p:cTn id="99" dur="500"/>
                                        <p:tgtEl>
                                          <p:spTgt spid="66"/>
                                        </p:tgtEl>
                                      </p:cBhvr>
                                    </p:animEffect>
                                    <p:set>
                                      <p:cBhvr>
                                        <p:cTn id="100" dur="1" fill="hold">
                                          <p:stCondLst>
                                            <p:cond delay="499"/>
                                          </p:stCondLst>
                                        </p:cTn>
                                        <p:tgtEl>
                                          <p:spTgt spid="66"/>
                                        </p:tgtEl>
                                        <p:attrNameLst>
                                          <p:attrName>style.visibility</p:attrName>
                                        </p:attrNameLst>
                                      </p:cBhvr>
                                      <p:to>
                                        <p:strVal val="hidden"/>
                                      </p:to>
                                    </p:set>
                                  </p:childTnLst>
                                </p:cTn>
                              </p:par>
                            </p:childTnLst>
                          </p:cTn>
                        </p:par>
                        <p:par>
                          <p:cTn id="101" fill="hold">
                            <p:stCondLst>
                              <p:cond delay="500"/>
                            </p:stCondLst>
                            <p:childTnLst>
                              <p:par>
                                <p:cTn id="102" presetID="18" presetClass="entr" presetSubtype="6" fill="hold" nodeType="after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strips(downRight)">
                                      <p:cBhvr>
                                        <p:cTn id="10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5" grpId="1" animBg="1"/>
      <p:bldP spid="66" grpId="0" animBg="1"/>
      <p:bldP spid="66"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AutoShape 761"/>
          <p:cNvSpPr>
            <a:spLocks noChangeArrowheads="1"/>
          </p:cNvSpPr>
          <p:nvPr/>
        </p:nvSpPr>
        <p:spPr bwMode="auto">
          <a:xfrm>
            <a:off x="5654091" y="4788421"/>
            <a:ext cx="3261132" cy="762633"/>
          </a:xfrm>
          <a:prstGeom prst="wedgeRectCallout">
            <a:avLst>
              <a:gd name="adj1" fmla="val 6876"/>
              <a:gd name="adj2" fmla="val -93564"/>
            </a:avLst>
          </a:prstGeom>
          <a:gradFill rotWithShape="1">
            <a:gsLst>
              <a:gs pos="0">
                <a:srgbClr val="FFFFFF"/>
              </a:gs>
              <a:gs pos="100000">
                <a:srgbClr val="CCFFFF"/>
              </a:gs>
            </a:gsLst>
            <a:lin ang="2700000" scaled="1"/>
          </a:gradFill>
          <a:ln w="57150">
            <a:solidFill>
              <a:srgbClr val="3333FF"/>
            </a:solidFill>
            <a:miter lim="800000"/>
            <a:headEnd/>
            <a:tailEnd/>
          </a:ln>
          <a:effectLst/>
          <a:extLst/>
        </p:spPr>
        <p:txBody>
          <a:bodyPr lIns="180000" rIns="180000" anchor="ctr"/>
          <a:lstStyle>
            <a:lvl1pPr>
              <a:defRPr sz="2000">
                <a:solidFill>
                  <a:schemeClr val="tx1"/>
                </a:solidFill>
                <a:latin typeface="Times New Roman" panose="02020603050405020304" pitchFamily="18" charset="0"/>
                <a:ea typeface="仿宋_GB2312"/>
                <a:cs typeface="仿宋_GB2312"/>
              </a:defRPr>
            </a:lvl1pPr>
            <a:lvl2pPr marL="742950" indent="-285750">
              <a:defRPr sz="2000">
                <a:solidFill>
                  <a:schemeClr val="tx1"/>
                </a:solidFill>
                <a:latin typeface="Times New Roman" panose="02020603050405020304" pitchFamily="18" charset="0"/>
                <a:ea typeface="仿宋_GB2312"/>
                <a:cs typeface="仿宋_GB2312"/>
              </a:defRPr>
            </a:lvl2pPr>
            <a:lvl3pPr marL="1143000" indent="-228600">
              <a:defRPr sz="2000">
                <a:solidFill>
                  <a:schemeClr val="tx1"/>
                </a:solidFill>
                <a:latin typeface="Times New Roman" panose="02020603050405020304" pitchFamily="18" charset="0"/>
                <a:ea typeface="仿宋_GB2312"/>
                <a:cs typeface="仿宋_GB2312"/>
              </a:defRPr>
            </a:lvl3pPr>
            <a:lvl4pPr marL="1600200" indent="-228600">
              <a:defRPr sz="2000">
                <a:solidFill>
                  <a:schemeClr val="tx1"/>
                </a:solidFill>
                <a:latin typeface="Times New Roman" panose="02020603050405020304" pitchFamily="18" charset="0"/>
                <a:ea typeface="仿宋_GB2312"/>
                <a:cs typeface="仿宋_GB2312"/>
              </a:defRPr>
            </a:lvl4pPr>
            <a:lvl5pPr marL="2057400" indent="-228600">
              <a:defRPr sz="2000">
                <a:solidFill>
                  <a:schemeClr val="tx1"/>
                </a:solidFill>
                <a:latin typeface="Times New Roman" panose="02020603050405020304" pitchFamily="18" charset="0"/>
                <a:ea typeface="仿宋_GB2312"/>
                <a:cs typeface="仿宋_GB231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9pPr>
          </a:lstStyle>
          <a:p>
            <a:pPr algn="ctr">
              <a:lnSpc>
                <a:spcPct val="130000"/>
              </a:lnSpc>
            </a:pPr>
            <a:r>
              <a:rPr kumimoji="1" lang="en-US" altLang="zh-CN" b="1" dirty="0" smtClean="0">
                <a:solidFill>
                  <a:srgbClr val="3333FF"/>
                </a:solidFill>
                <a:latin typeface="Arial" panose="020B0604020202020204" pitchFamily="34" charset="0"/>
                <a:ea typeface="楷体" panose="02010609060101010101" pitchFamily="49" charset="-122"/>
                <a:cs typeface="Arial" panose="020B0604020202020204" pitchFamily="34" charset="0"/>
              </a:rPr>
              <a:t>BF </a:t>
            </a:r>
            <a:r>
              <a:rPr kumimoji="1" lang="zh-CN" altLang="en-US" b="1" dirty="0" smtClean="0">
                <a:solidFill>
                  <a:srgbClr val="3333FF"/>
                </a:solidFill>
                <a:latin typeface="Arial" panose="020B0604020202020204" pitchFamily="34" charset="0"/>
                <a:ea typeface="楷体" panose="02010609060101010101" pitchFamily="49" charset="-122"/>
                <a:cs typeface="Arial" panose="020B0604020202020204" pitchFamily="34" charset="0"/>
              </a:rPr>
              <a:t>算法的设计思想。</a:t>
            </a:r>
            <a:endParaRPr kumimoji="1"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nvGrpSpPr>
          <p:cNvPr id="37890" name="组合 2"/>
          <p:cNvGrpSpPr>
            <a:grpSpLocks/>
          </p:cNvGrpSpPr>
          <p:nvPr/>
        </p:nvGrpSpPr>
        <p:grpSpPr bwMode="auto">
          <a:xfrm>
            <a:off x="34925" y="92075"/>
            <a:ext cx="7632700" cy="1025525"/>
            <a:chOff x="34925" y="92075"/>
            <a:chExt cx="7632700" cy="1025525"/>
          </a:xfrm>
        </p:grpSpPr>
        <p:grpSp>
          <p:nvGrpSpPr>
            <p:cNvPr id="37921" name="组合 1"/>
            <p:cNvGrpSpPr>
              <a:grpSpLocks/>
            </p:cNvGrpSpPr>
            <p:nvPr/>
          </p:nvGrpSpPr>
          <p:grpSpPr bwMode="auto">
            <a:xfrm>
              <a:off x="34925" y="92075"/>
              <a:ext cx="7632700" cy="457200"/>
              <a:chOff x="34925" y="92075"/>
              <a:chExt cx="7632700" cy="457200"/>
            </a:xfrm>
          </p:grpSpPr>
          <p:sp>
            <p:nvSpPr>
              <p:cNvPr id="3792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926"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37922" name="Group 2"/>
            <p:cNvGrpSpPr>
              <a:grpSpLocks/>
            </p:cNvGrpSpPr>
            <p:nvPr/>
          </p:nvGrpSpPr>
          <p:grpSpPr bwMode="auto">
            <a:xfrm>
              <a:off x="107949" y="620713"/>
              <a:ext cx="5336117" cy="496887"/>
              <a:chOff x="68" y="391"/>
              <a:chExt cx="2919" cy="313"/>
            </a:xfrm>
          </p:grpSpPr>
          <p:sp>
            <p:nvSpPr>
              <p:cNvPr id="37923"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4.3.2  </a:t>
                </a:r>
                <a:r>
                  <a:rPr kumimoji="1" lang="zh-CN" altLang="en-US" sz="2200" b="1">
                    <a:solidFill>
                      <a:srgbClr val="3333FF"/>
                    </a:solidFill>
                    <a:latin typeface="Arial" panose="020B0604020202020204" pitchFamily="34" charset="0"/>
                    <a:ea typeface="黑体" panose="02010609060101010101" pitchFamily="49" charset="-122"/>
                  </a:rPr>
                  <a:t>改进的模式匹配方法 </a:t>
                </a:r>
                <a:r>
                  <a:rPr kumimoji="1" lang="en-US" altLang="zh-CN" sz="2200" b="1">
                    <a:solidFill>
                      <a:srgbClr val="3333FF"/>
                    </a:solidFill>
                    <a:latin typeface="Arial" panose="020B0604020202020204" pitchFamily="34" charset="0"/>
                    <a:ea typeface="黑体" panose="02010609060101010101" pitchFamily="49" charset="-122"/>
                  </a:rPr>
                  <a:t>– KMP </a:t>
                </a:r>
                <a:r>
                  <a:rPr kumimoji="1" lang="zh-CN" altLang="en-US" sz="2200" b="1">
                    <a:solidFill>
                      <a:srgbClr val="3333FF"/>
                    </a:solidFill>
                    <a:latin typeface="Arial" panose="020B0604020202020204" pitchFamily="34" charset="0"/>
                    <a:ea typeface="黑体" panose="02010609060101010101" pitchFamily="49" charset="-122"/>
                  </a:rPr>
                  <a:t>算法</a:t>
                </a:r>
              </a:p>
            </p:txBody>
          </p:sp>
          <p:sp>
            <p:nvSpPr>
              <p:cNvPr id="3792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Group 2"/>
          <p:cNvGrpSpPr>
            <a:grpSpLocks/>
          </p:cNvGrpSpPr>
          <p:nvPr/>
        </p:nvGrpSpPr>
        <p:grpSpPr bwMode="auto">
          <a:xfrm>
            <a:off x="250825" y="1196975"/>
            <a:ext cx="3681413" cy="496888"/>
            <a:chOff x="158" y="754"/>
            <a:chExt cx="1909" cy="313"/>
          </a:xfrm>
        </p:grpSpPr>
        <p:sp>
          <p:nvSpPr>
            <p:cNvPr id="37919"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改进的模式匹配思想</a:t>
              </a:r>
            </a:p>
          </p:txBody>
        </p:sp>
        <p:sp>
          <p:nvSpPr>
            <p:cNvPr id="37920"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nvGrpSpPr>
          <p:cNvPr id="41" name="组合 40"/>
          <p:cNvGrpSpPr/>
          <p:nvPr/>
        </p:nvGrpSpPr>
        <p:grpSpPr>
          <a:xfrm>
            <a:off x="754363" y="2161368"/>
            <a:ext cx="7533624" cy="3019523"/>
            <a:chOff x="946235" y="3012224"/>
            <a:chExt cx="7533624" cy="3019523"/>
          </a:xfrm>
        </p:grpSpPr>
        <p:sp>
          <p:nvSpPr>
            <p:cNvPr id="42" name="Text Box 8"/>
            <p:cNvSpPr txBox="1">
              <a:spLocks noChangeArrowheads="1"/>
            </p:cNvSpPr>
            <p:nvPr/>
          </p:nvSpPr>
          <p:spPr bwMode="auto">
            <a:xfrm>
              <a:off x="1247962" y="3012224"/>
              <a:ext cx="157003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a:latin typeface="Arial" panose="020B0604020202020204" pitchFamily="34" charset="0"/>
                  <a:ea typeface="楷体" panose="02010609060101010101" pitchFamily="49" charset="-122"/>
                  <a:cs typeface="Arial" panose="020B0604020202020204" pitchFamily="34" charset="0"/>
                </a:rPr>
                <a:t>本趟开始位置</a:t>
              </a:r>
            </a:p>
          </p:txBody>
        </p:sp>
        <p:sp>
          <p:nvSpPr>
            <p:cNvPr id="43" name="Text Box 24"/>
            <p:cNvSpPr txBox="1">
              <a:spLocks noChangeArrowheads="1"/>
            </p:cNvSpPr>
            <p:nvPr/>
          </p:nvSpPr>
          <p:spPr bwMode="auto">
            <a:xfrm>
              <a:off x="946235" y="3806771"/>
              <a:ext cx="781051" cy="90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smtClean="0">
                  <a:latin typeface="Arial" panose="020B0604020202020204" pitchFamily="34" charset="0"/>
                  <a:ea typeface="楷体" panose="02010609060101010101" pitchFamily="49" charset="-122"/>
                  <a:cs typeface="Arial" panose="020B0604020202020204" pitchFamily="34" charset="0"/>
                </a:rPr>
                <a:t>主串</a:t>
              </a:r>
              <a:r>
                <a:rPr lang="en-US" altLang="zh-CN" b="1" dirty="0" smtClean="0">
                  <a:latin typeface="Arial" panose="020B0604020202020204" pitchFamily="34" charset="0"/>
                  <a:ea typeface="楷体" panose="02010609060101010101" pitchFamily="49" charset="-122"/>
                  <a:cs typeface="Arial" panose="020B0604020202020204" pitchFamily="34" charset="0"/>
                </a:rPr>
                <a:t>S</a:t>
              </a:r>
              <a:endParaRPr lang="en-US" altLang="zh-CN" b="1" dirty="0">
                <a:latin typeface="Arial" panose="020B0604020202020204" pitchFamily="34" charset="0"/>
                <a:ea typeface="楷体" panose="02010609060101010101" pitchFamily="49" charset="-122"/>
                <a:cs typeface="Arial" panose="020B0604020202020204" pitchFamily="34" charset="0"/>
              </a:endParaRPr>
            </a:p>
          </p:txBody>
        </p:sp>
        <p:sp>
          <p:nvSpPr>
            <p:cNvPr id="45" name="Text Box 25"/>
            <p:cNvSpPr txBox="1">
              <a:spLocks noChangeArrowheads="1"/>
            </p:cNvSpPr>
            <p:nvPr/>
          </p:nvSpPr>
          <p:spPr bwMode="auto">
            <a:xfrm>
              <a:off x="1760156" y="5078945"/>
              <a:ext cx="14033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a:latin typeface="Arial" panose="020B0604020202020204" pitchFamily="34" charset="0"/>
                  <a:ea typeface="楷体" panose="02010609060101010101" pitchFamily="49" charset="-122"/>
                  <a:cs typeface="Arial" panose="020B0604020202020204" pitchFamily="34" charset="0"/>
                </a:rPr>
                <a:t>模式</a:t>
              </a:r>
              <a:r>
                <a:rPr lang="en-US" altLang="zh-CN" b="1" dirty="0">
                  <a:latin typeface="Arial" panose="020B0604020202020204" pitchFamily="34" charset="0"/>
                  <a:ea typeface="楷体" panose="02010609060101010101" pitchFamily="49" charset="-122"/>
                  <a:cs typeface="Arial" panose="020B0604020202020204" pitchFamily="34" charset="0"/>
                </a:rPr>
                <a:t>T</a:t>
              </a:r>
            </a:p>
          </p:txBody>
        </p:sp>
        <p:sp>
          <p:nvSpPr>
            <p:cNvPr id="46" name="Text Box 26"/>
            <p:cNvSpPr txBox="1">
              <a:spLocks noChangeArrowheads="1"/>
            </p:cNvSpPr>
            <p:nvPr/>
          </p:nvSpPr>
          <p:spPr bwMode="auto">
            <a:xfrm>
              <a:off x="2533920" y="5016934"/>
              <a:ext cx="3016250" cy="43815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tIns="0" bIns="0" anchor="ctr" anchorCtr="0"/>
            <a:lstStyle/>
            <a:p>
              <a:pPr algn="just" eaLnBrk="0" hangingPunct="0">
                <a:lnSpc>
                  <a:spcPct val="96000"/>
                </a:lnSpc>
              </a:pPr>
              <a:r>
                <a:rPr lang="en-US" altLang="zh-CN" b="1" dirty="0">
                  <a:latin typeface="Arial" panose="020B0604020202020204" pitchFamily="34" charset="0"/>
                  <a:ea typeface="楷体" panose="02010609060101010101" pitchFamily="49" charset="-122"/>
                  <a:cs typeface="Arial" panose="020B0604020202020204" pitchFamily="34" charset="0"/>
                </a:rPr>
                <a:t>                     </a:t>
              </a:r>
              <a:r>
                <a:rPr lang="en-US" altLang="zh-CN" b="1" dirty="0" err="1">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a:latin typeface="Arial" panose="020B0604020202020204" pitchFamily="34" charset="0"/>
                  <a:ea typeface="楷体" panose="02010609060101010101" pitchFamily="49" charset="-122"/>
                  <a:cs typeface="Arial" panose="020B0604020202020204" pitchFamily="34" charset="0"/>
                </a:rPr>
                <a:t>j</a:t>
              </a:r>
              <a:endParaRPr lang="en-US" altLang="zh-CN" b="1" dirty="0">
                <a:latin typeface="Arial" panose="020B0604020202020204" pitchFamily="34" charset="0"/>
                <a:ea typeface="楷体" panose="02010609060101010101" pitchFamily="49" charset="-122"/>
                <a:cs typeface="Arial" panose="020B0604020202020204" pitchFamily="34" charset="0"/>
              </a:endParaRPr>
            </a:p>
          </p:txBody>
        </p:sp>
        <p:sp>
          <p:nvSpPr>
            <p:cNvPr id="47" name="Line 27"/>
            <p:cNvSpPr>
              <a:spLocks noChangeShapeType="1"/>
            </p:cNvSpPr>
            <p:nvPr/>
          </p:nvSpPr>
          <p:spPr bwMode="auto">
            <a:xfrm>
              <a:off x="2978420"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48" name="Line 28"/>
            <p:cNvSpPr>
              <a:spLocks noChangeShapeType="1"/>
            </p:cNvSpPr>
            <p:nvPr/>
          </p:nvSpPr>
          <p:spPr bwMode="auto">
            <a:xfrm>
              <a:off x="3413395"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49" name="Line 29"/>
            <p:cNvSpPr>
              <a:spLocks noChangeShapeType="1"/>
            </p:cNvSpPr>
            <p:nvPr/>
          </p:nvSpPr>
          <p:spPr bwMode="auto">
            <a:xfrm>
              <a:off x="3853133"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0" name="Line 30"/>
            <p:cNvSpPr>
              <a:spLocks noChangeShapeType="1"/>
            </p:cNvSpPr>
            <p:nvPr/>
          </p:nvSpPr>
          <p:spPr bwMode="auto">
            <a:xfrm>
              <a:off x="4269058"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1" name="Line 31"/>
            <p:cNvSpPr>
              <a:spLocks noChangeShapeType="1"/>
            </p:cNvSpPr>
            <p:nvPr/>
          </p:nvSpPr>
          <p:spPr bwMode="auto">
            <a:xfrm>
              <a:off x="4727845"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2" name="Line 32"/>
            <p:cNvSpPr>
              <a:spLocks noChangeShapeType="1"/>
            </p:cNvSpPr>
            <p:nvPr/>
          </p:nvSpPr>
          <p:spPr bwMode="auto">
            <a:xfrm>
              <a:off x="5140595" y="5037572"/>
              <a:ext cx="0" cy="396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3" name="Line 33"/>
            <p:cNvSpPr>
              <a:spLocks noChangeShapeType="1"/>
            </p:cNvSpPr>
            <p:nvPr/>
          </p:nvSpPr>
          <p:spPr bwMode="auto">
            <a:xfrm>
              <a:off x="2705370"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4" name="Line 34"/>
            <p:cNvSpPr>
              <a:spLocks noChangeShapeType="1"/>
            </p:cNvSpPr>
            <p:nvPr/>
          </p:nvSpPr>
          <p:spPr bwMode="auto">
            <a:xfrm>
              <a:off x="3241945"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5" name="Line 35"/>
            <p:cNvSpPr>
              <a:spLocks noChangeShapeType="1"/>
            </p:cNvSpPr>
            <p:nvPr/>
          </p:nvSpPr>
          <p:spPr bwMode="auto">
            <a:xfrm>
              <a:off x="4918345"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6" name="Line 37"/>
            <p:cNvSpPr>
              <a:spLocks noChangeShapeType="1"/>
            </p:cNvSpPr>
            <p:nvPr/>
          </p:nvSpPr>
          <p:spPr bwMode="auto">
            <a:xfrm flipV="1">
              <a:off x="4923995" y="5465309"/>
              <a:ext cx="0" cy="484188"/>
            </a:xfrm>
            <a:prstGeom prst="line">
              <a:avLst/>
            </a:prstGeom>
            <a:noFill/>
            <a:ln w="28575">
              <a:solidFill>
                <a:srgbClr val="000000"/>
              </a:solidFill>
              <a:round/>
              <a:headEnd type="none" w="med" len="med"/>
              <a:tailEnd type="triangle" w="med"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57" name="Text Box 38"/>
            <p:cNvSpPr txBox="1">
              <a:spLocks noChangeArrowheads="1"/>
            </p:cNvSpPr>
            <p:nvPr/>
          </p:nvSpPr>
          <p:spPr bwMode="auto">
            <a:xfrm>
              <a:off x="5072433" y="5614234"/>
              <a:ext cx="14287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b="1" dirty="0">
                  <a:latin typeface="Arial" panose="020B0604020202020204" pitchFamily="34" charset="0"/>
                  <a:ea typeface="楷体" panose="02010609060101010101" pitchFamily="49" charset="-122"/>
                  <a:cs typeface="Arial" panose="020B0604020202020204" pitchFamily="34" charset="0"/>
                </a:rPr>
                <a:t>j</a:t>
              </a:r>
            </a:p>
          </p:txBody>
        </p:sp>
        <p:sp>
          <p:nvSpPr>
            <p:cNvPr id="58" name="Text Box 9"/>
            <p:cNvSpPr txBox="1">
              <a:spLocks noChangeArrowheads="1"/>
            </p:cNvSpPr>
            <p:nvPr/>
          </p:nvSpPr>
          <p:spPr bwMode="auto">
            <a:xfrm>
              <a:off x="1694048" y="3719947"/>
              <a:ext cx="6785811" cy="41751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10800" tIns="0" bIns="0" anchor="ctr" anchorCtr="0"/>
            <a:lstStyle/>
            <a:p>
              <a:pPr algn="just" eaLnBrk="0" hangingPunct="0">
                <a:lnSpc>
                  <a:spcPct val="96000"/>
                </a:lnSpc>
                <a:spcBef>
                  <a:spcPts val="600"/>
                </a:spcBef>
              </a:pPr>
              <a:r>
                <a:rPr lang="en-US" altLang="zh-CN" b="1" dirty="0">
                  <a:latin typeface="Arial" panose="020B0604020202020204" pitchFamily="34" charset="0"/>
                  <a:ea typeface="楷体" panose="02010609060101010101" pitchFamily="49" charset="-122"/>
                  <a:cs typeface="Arial" panose="020B0604020202020204" pitchFamily="34" charset="0"/>
                </a:rPr>
                <a:t>                                  </a:t>
              </a:r>
              <a:r>
                <a:rPr lang="en-US" altLang="zh-CN" b="1" dirty="0" smtClean="0">
                  <a:latin typeface="Arial" panose="020B0604020202020204" pitchFamily="34" charset="0"/>
                  <a:ea typeface="楷体" panose="02010609060101010101" pitchFamily="49" charset="-122"/>
                  <a:cs typeface="Arial" panose="020B0604020202020204" pitchFamily="34" charset="0"/>
                </a:rPr>
                <a:t>               </a:t>
              </a:r>
              <a:r>
                <a:rPr lang="en-US" altLang="zh-CN" b="1" dirty="0" err="1" smtClean="0">
                  <a:latin typeface="Arial" panose="020B0604020202020204" pitchFamily="34" charset="0"/>
                  <a:ea typeface="楷体" panose="02010609060101010101" pitchFamily="49" charset="-122"/>
                  <a:cs typeface="Arial" panose="020B0604020202020204" pitchFamily="34" charset="0"/>
                </a:rPr>
                <a:t>s</a:t>
              </a:r>
              <a:r>
                <a:rPr lang="en-US" altLang="zh-CN" b="1" baseline="-25000" dirty="0" err="1" smtClean="0">
                  <a:latin typeface="Arial" panose="020B0604020202020204" pitchFamily="34" charset="0"/>
                  <a:ea typeface="楷体" panose="02010609060101010101" pitchFamily="49" charset="-122"/>
                  <a:cs typeface="Arial" panose="020B0604020202020204" pitchFamily="34" charset="0"/>
                </a:rPr>
                <a:t>i</a:t>
              </a:r>
              <a:r>
                <a:rPr lang="en-US" altLang="zh-CN" b="1" dirty="0" smtClean="0">
                  <a:latin typeface="Arial" panose="020B0604020202020204" pitchFamily="34" charset="0"/>
                  <a:ea typeface="楷体" panose="02010609060101010101" pitchFamily="49" charset="-122"/>
                  <a:cs typeface="Arial" panose="020B0604020202020204" pitchFamily="34" charset="0"/>
                </a:rPr>
                <a:t>                        </a:t>
              </a:r>
              <a:r>
                <a:rPr lang="en-US" altLang="zh-CN" b="1" dirty="0">
                  <a:latin typeface="Arial" panose="020B0604020202020204" pitchFamily="34" charset="0"/>
                  <a:ea typeface="楷体" panose="02010609060101010101" pitchFamily="49" charset="-122"/>
                  <a:cs typeface="Arial" panose="020B0604020202020204" pitchFamily="34" charset="0"/>
                </a:rPr>
                <a:t>……</a:t>
              </a:r>
            </a:p>
          </p:txBody>
        </p:sp>
        <p:sp>
          <p:nvSpPr>
            <p:cNvPr id="59" name="Line 11"/>
            <p:cNvSpPr>
              <a:spLocks noChangeShapeType="1"/>
            </p:cNvSpPr>
            <p:nvPr/>
          </p:nvSpPr>
          <p:spPr bwMode="auto">
            <a:xfrm>
              <a:off x="2124345"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0" name="Line 12"/>
            <p:cNvSpPr>
              <a:spLocks noChangeShapeType="1"/>
            </p:cNvSpPr>
            <p:nvPr/>
          </p:nvSpPr>
          <p:spPr bwMode="auto">
            <a:xfrm>
              <a:off x="2562495" y="3719947"/>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1" name="Line 13"/>
            <p:cNvSpPr>
              <a:spLocks noChangeShapeType="1"/>
            </p:cNvSpPr>
            <p:nvPr/>
          </p:nvSpPr>
          <p:spPr bwMode="auto">
            <a:xfrm>
              <a:off x="2976833"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2" name="Line 14"/>
            <p:cNvSpPr>
              <a:spLocks noChangeShapeType="1"/>
            </p:cNvSpPr>
            <p:nvPr/>
          </p:nvSpPr>
          <p:spPr bwMode="auto">
            <a:xfrm>
              <a:off x="3437208"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3" name="Line 15"/>
            <p:cNvSpPr>
              <a:spLocks noChangeShapeType="1"/>
            </p:cNvSpPr>
            <p:nvPr/>
          </p:nvSpPr>
          <p:spPr bwMode="auto">
            <a:xfrm>
              <a:off x="3849958"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4" name="Line 16"/>
            <p:cNvSpPr>
              <a:spLocks noChangeShapeType="1"/>
            </p:cNvSpPr>
            <p:nvPr/>
          </p:nvSpPr>
          <p:spPr bwMode="auto">
            <a:xfrm>
              <a:off x="4289695" y="3719947"/>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5" name="Line 17"/>
            <p:cNvSpPr>
              <a:spLocks noChangeShapeType="1"/>
            </p:cNvSpPr>
            <p:nvPr/>
          </p:nvSpPr>
          <p:spPr bwMode="auto">
            <a:xfrm>
              <a:off x="4704033"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6" name="Line 18"/>
            <p:cNvSpPr>
              <a:spLocks noChangeShapeType="1"/>
            </p:cNvSpPr>
            <p:nvPr/>
          </p:nvSpPr>
          <p:spPr bwMode="auto">
            <a:xfrm>
              <a:off x="5140595"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7" name="Line 19"/>
            <p:cNvSpPr>
              <a:spLocks noChangeShapeType="1"/>
            </p:cNvSpPr>
            <p:nvPr/>
          </p:nvSpPr>
          <p:spPr bwMode="auto">
            <a:xfrm>
              <a:off x="5553345"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8" name="Line 20"/>
            <p:cNvSpPr>
              <a:spLocks noChangeShapeType="1"/>
            </p:cNvSpPr>
            <p:nvPr/>
          </p:nvSpPr>
          <p:spPr bwMode="auto">
            <a:xfrm>
              <a:off x="7674245"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69" name="Line 21"/>
            <p:cNvSpPr>
              <a:spLocks noChangeShapeType="1"/>
            </p:cNvSpPr>
            <p:nvPr/>
          </p:nvSpPr>
          <p:spPr bwMode="auto">
            <a:xfrm>
              <a:off x="8085408" y="3742172"/>
              <a:ext cx="0" cy="395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0" name="Line 36"/>
            <p:cNvSpPr>
              <a:spLocks noChangeShapeType="1"/>
            </p:cNvSpPr>
            <p:nvPr/>
          </p:nvSpPr>
          <p:spPr bwMode="auto">
            <a:xfrm>
              <a:off x="4699270" y="4532747"/>
              <a:ext cx="317500" cy="1111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1" name="Line 43"/>
            <p:cNvSpPr>
              <a:spLocks noChangeShapeType="1"/>
            </p:cNvSpPr>
            <p:nvPr/>
          </p:nvSpPr>
          <p:spPr bwMode="auto">
            <a:xfrm flipV="1">
              <a:off x="2754583" y="3208772"/>
              <a:ext cx="0" cy="485775"/>
            </a:xfrm>
            <a:prstGeom prst="line">
              <a:avLst/>
            </a:prstGeom>
            <a:noFill/>
            <a:ln w="38100">
              <a:solidFill>
                <a:srgbClr val="000000"/>
              </a:solidFill>
              <a:round/>
              <a:headEnd type="triangle" w="sm" len="med"/>
              <a:tailEnd type="none" w="sm"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2" name="Line 44"/>
            <p:cNvSpPr>
              <a:spLocks noChangeShapeType="1"/>
            </p:cNvSpPr>
            <p:nvPr/>
          </p:nvSpPr>
          <p:spPr bwMode="auto">
            <a:xfrm flipV="1">
              <a:off x="4923995" y="3194484"/>
              <a:ext cx="0" cy="482600"/>
            </a:xfrm>
            <a:prstGeom prst="line">
              <a:avLst/>
            </a:prstGeom>
            <a:noFill/>
            <a:ln w="28575">
              <a:solidFill>
                <a:srgbClr val="00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3" name="Text Box 45"/>
            <p:cNvSpPr txBox="1">
              <a:spLocks noChangeArrowheads="1"/>
            </p:cNvSpPr>
            <p:nvPr/>
          </p:nvSpPr>
          <p:spPr bwMode="auto">
            <a:xfrm>
              <a:off x="5078083" y="3170284"/>
              <a:ext cx="14446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b="1" dirty="0" err="1">
                  <a:latin typeface="Arial" panose="020B0604020202020204" pitchFamily="34" charset="0"/>
                  <a:ea typeface="楷体" panose="02010609060101010101" pitchFamily="49" charset="-122"/>
                  <a:cs typeface="Arial" panose="020B0604020202020204" pitchFamily="34" charset="0"/>
                </a:rPr>
                <a:t>i</a:t>
              </a:r>
              <a:endParaRPr lang="en-US" altLang="zh-CN" b="1" dirty="0">
                <a:latin typeface="Arial" panose="020B0604020202020204" pitchFamily="34" charset="0"/>
                <a:ea typeface="楷体" panose="02010609060101010101" pitchFamily="49" charset="-122"/>
                <a:cs typeface="Arial" panose="020B0604020202020204" pitchFamily="34" charset="0"/>
              </a:endParaRPr>
            </a:p>
          </p:txBody>
        </p:sp>
        <p:sp>
          <p:nvSpPr>
            <p:cNvPr id="74" name="Text Box 46"/>
            <p:cNvSpPr txBox="1">
              <a:spLocks noChangeArrowheads="1"/>
            </p:cNvSpPr>
            <p:nvPr/>
          </p:nvSpPr>
          <p:spPr bwMode="auto">
            <a:xfrm>
              <a:off x="3700733" y="4423209"/>
              <a:ext cx="608012"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b="1">
                  <a:latin typeface="Arial" panose="020B0604020202020204" pitchFamily="34" charset="0"/>
                  <a:ea typeface="楷体" panose="02010609060101010101" pitchFamily="49" charset="-122"/>
                  <a:cs typeface="Arial" panose="020B0604020202020204" pitchFamily="34" charset="0"/>
                </a:rPr>
                <a:t>…</a:t>
              </a:r>
            </a:p>
          </p:txBody>
        </p:sp>
        <p:sp>
          <p:nvSpPr>
            <p:cNvPr id="75" name="Line 47"/>
            <p:cNvSpPr>
              <a:spLocks noChangeShapeType="1"/>
            </p:cNvSpPr>
            <p:nvPr/>
          </p:nvSpPr>
          <p:spPr bwMode="auto">
            <a:xfrm>
              <a:off x="2803795"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6" name="Line 48"/>
            <p:cNvSpPr>
              <a:spLocks noChangeShapeType="1"/>
            </p:cNvSpPr>
            <p:nvPr/>
          </p:nvSpPr>
          <p:spPr bwMode="auto">
            <a:xfrm>
              <a:off x="3145108"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77" name="Line 49"/>
            <p:cNvSpPr>
              <a:spLocks noChangeShapeType="1"/>
            </p:cNvSpPr>
            <p:nvPr/>
          </p:nvSpPr>
          <p:spPr bwMode="auto">
            <a:xfrm>
              <a:off x="4823095" y="4137459"/>
              <a:ext cx="0" cy="86360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grpSp>
      <p:grpSp>
        <p:nvGrpSpPr>
          <p:cNvPr id="78" name="组合 77"/>
          <p:cNvGrpSpPr/>
          <p:nvPr/>
        </p:nvGrpSpPr>
        <p:grpSpPr>
          <a:xfrm>
            <a:off x="4834021" y="2137972"/>
            <a:ext cx="2150797" cy="688258"/>
            <a:chOff x="5025893" y="2911828"/>
            <a:chExt cx="2150797" cy="688258"/>
          </a:xfrm>
        </p:grpSpPr>
        <p:sp>
          <p:nvSpPr>
            <p:cNvPr id="79" name="Line 59"/>
            <p:cNvSpPr>
              <a:spLocks noChangeShapeType="1"/>
            </p:cNvSpPr>
            <p:nvPr/>
          </p:nvSpPr>
          <p:spPr bwMode="auto">
            <a:xfrm flipV="1">
              <a:off x="5025893" y="3117486"/>
              <a:ext cx="0" cy="482600"/>
            </a:xfrm>
            <a:prstGeom prst="line">
              <a:avLst/>
            </a:prstGeom>
            <a:noFill/>
            <a:ln w="28575">
              <a:solidFill>
                <a:srgbClr val="FF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80" name="Text Box 61"/>
            <p:cNvSpPr txBox="1">
              <a:spLocks noChangeArrowheads="1"/>
            </p:cNvSpPr>
            <p:nvPr/>
          </p:nvSpPr>
          <p:spPr bwMode="auto">
            <a:xfrm>
              <a:off x="5232002" y="2911828"/>
              <a:ext cx="19446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下一次开始位置</a:t>
              </a:r>
            </a:p>
          </p:txBody>
        </p:sp>
      </p:grpSp>
      <p:sp>
        <p:nvSpPr>
          <p:cNvPr id="81" name="Line 63"/>
          <p:cNvSpPr>
            <a:spLocks noChangeShapeType="1"/>
          </p:cNvSpPr>
          <p:nvPr/>
        </p:nvSpPr>
        <p:spPr bwMode="auto">
          <a:xfrm flipV="1">
            <a:off x="3473946" y="4618918"/>
            <a:ext cx="0" cy="486000"/>
          </a:xfrm>
          <a:prstGeom prst="line">
            <a:avLst/>
          </a:prstGeom>
          <a:noFill/>
          <a:ln w="28575">
            <a:solidFill>
              <a:srgbClr val="FF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82" name="Text Box 64"/>
          <p:cNvSpPr txBox="1">
            <a:spLocks noChangeArrowheads="1"/>
          </p:cNvSpPr>
          <p:nvPr/>
        </p:nvSpPr>
        <p:spPr bwMode="auto">
          <a:xfrm>
            <a:off x="3564634" y="4767443"/>
            <a:ext cx="1905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lIns="0" tIns="0" rIns="0" bIns="0"/>
          <a:lstStyle/>
          <a:p>
            <a:pPr algn="just" eaLnBrk="0" hangingPunct="0"/>
            <a:r>
              <a:rPr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j</a:t>
            </a:r>
          </a:p>
        </p:txBody>
      </p:sp>
      <p:sp>
        <p:nvSpPr>
          <p:cNvPr id="83" name="Freeform 66"/>
          <p:cNvSpPr>
            <a:spLocks/>
          </p:cNvSpPr>
          <p:nvPr/>
        </p:nvSpPr>
        <p:spPr bwMode="auto">
          <a:xfrm flipH="1">
            <a:off x="2597856" y="4707420"/>
            <a:ext cx="744061" cy="258812"/>
          </a:xfrm>
          <a:custGeom>
            <a:avLst/>
            <a:gdLst>
              <a:gd name="T0" fmla="*/ 1320 w 1320"/>
              <a:gd name="T1" fmla="*/ 0 h 222"/>
              <a:gd name="T2" fmla="*/ 1125 w 1320"/>
              <a:gd name="T3" fmla="*/ 135 h 222"/>
              <a:gd name="T4" fmla="*/ 645 w 1320"/>
              <a:gd name="T5" fmla="*/ 207 h 222"/>
              <a:gd name="T6" fmla="*/ 165 w 1320"/>
              <a:gd name="T7" fmla="*/ 147 h 222"/>
              <a:gd name="T8" fmla="*/ 0 w 1320"/>
              <a:gd name="T9" fmla="*/ 0 h 222"/>
            </a:gdLst>
            <a:ahLst/>
            <a:cxnLst>
              <a:cxn ang="0">
                <a:pos x="T0" y="T1"/>
              </a:cxn>
              <a:cxn ang="0">
                <a:pos x="T2" y="T3"/>
              </a:cxn>
              <a:cxn ang="0">
                <a:pos x="T4" y="T5"/>
              </a:cxn>
              <a:cxn ang="0">
                <a:pos x="T6" y="T7"/>
              </a:cxn>
              <a:cxn ang="0">
                <a:pos x="T8" y="T9"/>
              </a:cxn>
            </a:cxnLst>
            <a:rect l="0" t="0" r="r" b="b"/>
            <a:pathLst>
              <a:path w="1320" h="222">
                <a:moveTo>
                  <a:pt x="1320" y="0"/>
                </a:moveTo>
                <a:cubicBezTo>
                  <a:pt x="1287" y="23"/>
                  <a:pt x="1237" y="101"/>
                  <a:pt x="1125" y="135"/>
                </a:cubicBezTo>
                <a:cubicBezTo>
                  <a:pt x="1013" y="169"/>
                  <a:pt x="805" y="205"/>
                  <a:pt x="645" y="207"/>
                </a:cubicBezTo>
                <a:cubicBezTo>
                  <a:pt x="443" y="222"/>
                  <a:pt x="272" y="181"/>
                  <a:pt x="165" y="147"/>
                </a:cubicBezTo>
                <a:cubicBezTo>
                  <a:pt x="58" y="113"/>
                  <a:pt x="35" y="31"/>
                  <a:pt x="0" y="0"/>
                </a:cubicBezTo>
              </a:path>
            </a:pathLst>
          </a:custGeom>
          <a:noFill/>
          <a:ln w="28575" cap="flat" cmpd="sng">
            <a:solidFill>
              <a:srgbClr val="FF0000"/>
            </a:solidFill>
            <a:prstDash val="dash"/>
            <a:round/>
            <a:headEnd type="none"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zh-CN" altLang="en-US" b="1">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84" name="Freeform 39"/>
          <p:cNvSpPr>
            <a:spLocks/>
          </p:cNvSpPr>
          <p:nvPr/>
        </p:nvSpPr>
        <p:spPr bwMode="auto">
          <a:xfrm>
            <a:off x="2557848" y="4672490"/>
            <a:ext cx="2073375" cy="306388"/>
          </a:xfrm>
          <a:custGeom>
            <a:avLst/>
            <a:gdLst>
              <a:gd name="T0" fmla="*/ 1320 w 1320"/>
              <a:gd name="T1" fmla="*/ 0 h 222"/>
              <a:gd name="T2" fmla="*/ 1125 w 1320"/>
              <a:gd name="T3" fmla="*/ 135 h 222"/>
              <a:gd name="T4" fmla="*/ 645 w 1320"/>
              <a:gd name="T5" fmla="*/ 207 h 222"/>
              <a:gd name="T6" fmla="*/ 165 w 1320"/>
              <a:gd name="T7" fmla="*/ 147 h 222"/>
              <a:gd name="T8" fmla="*/ 0 w 1320"/>
              <a:gd name="T9" fmla="*/ 0 h 222"/>
            </a:gdLst>
            <a:ahLst/>
            <a:cxnLst>
              <a:cxn ang="0">
                <a:pos x="T0" y="T1"/>
              </a:cxn>
              <a:cxn ang="0">
                <a:pos x="T2" y="T3"/>
              </a:cxn>
              <a:cxn ang="0">
                <a:pos x="T4" y="T5"/>
              </a:cxn>
              <a:cxn ang="0">
                <a:pos x="T6" y="T7"/>
              </a:cxn>
              <a:cxn ang="0">
                <a:pos x="T8" y="T9"/>
              </a:cxn>
            </a:cxnLst>
            <a:rect l="0" t="0" r="r" b="b"/>
            <a:pathLst>
              <a:path w="1320" h="222">
                <a:moveTo>
                  <a:pt x="1320" y="0"/>
                </a:moveTo>
                <a:cubicBezTo>
                  <a:pt x="1287" y="23"/>
                  <a:pt x="1237" y="101"/>
                  <a:pt x="1125" y="135"/>
                </a:cubicBezTo>
                <a:cubicBezTo>
                  <a:pt x="1013" y="169"/>
                  <a:pt x="805" y="205"/>
                  <a:pt x="645" y="207"/>
                </a:cubicBezTo>
                <a:cubicBezTo>
                  <a:pt x="443" y="222"/>
                  <a:pt x="272" y="181"/>
                  <a:pt x="165" y="147"/>
                </a:cubicBezTo>
                <a:cubicBezTo>
                  <a:pt x="58" y="113"/>
                  <a:pt x="35" y="31"/>
                  <a:pt x="0" y="0"/>
                </a:cubicBezTo>
              </a:path>
            </a:pathLst>
          </a:custGeom>
          <a:noFill/>
          <a:ln w="28575" cap="flat" cmpd="sng">
            <a:solidFill>
              <a:srgbClr val="3333FF"/>
            </a:solidFill>
            <a:prstDash val="dash"/>
            <a:round/>
            <a:headEnd type="none"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85" name="Text Box 40"/>
          <p:cNvSpPr txBox="1">
            <a:spLocks noChangeArrowheads="1"/>
          </p:cNvSpPr>
          <p:nvPr/>
        </p:nvSpPr>
        <p:spPr bwMode="auto">
          <a:xfrm>
            <a:off x="3392488" y="5057701"/>
            <a:ext cx="565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回溯</a:t>
            </a:r>
          </a:p>
        </p:txBody>
      </p:sp>
      <p:sp>
        <p:nvSpPr>
          <p:cNvPr id="86" name="Freeform 41"/>
          <p:cNvSpPr>
            <a:spLocks/>
          </p:cNvSpPr>
          <p:nvPr/>
        </p:nvSpPr>
        <p:spPr bwMode="auto">
          <a:xfrm>
            <a:off x="3053448" y="2534129"/>
            <a:ext cx="1597025" cy="287337"/>
          </a:xfrm>
          <a:custGeom>
            <a:avLst/>
            <a:gdLst>
              <a:gd name="T0" fmla="*/ 1066 w 1066"/>
              <a:gd name="T1" fmla="*/ 163 h 175"/>
              <a:gd name="T2" fmla="*/ 870 w 1066"/>
              <a:gd name="T3" fmla="*/ 55 h 175"/>
              <a:gd name="T4" fmla="*/ 525 w 1066"/>
              <a:gd name="T5" fmla="*/ 10 h 175"/>
              <a:gd name="T6" fmla="*/ 195 w 1066"/>
              <a:gd name="T7" fmla="*/ 40 h 175"/>
              <a:gd name="T8" fmla="*/ 0 w 1066"/>
              <a:gd name="T9" fmla="*/ 175 h 175"/>
            </a:gdLst>
            <a:ahLst/>
            <a:cxnLst>
              <a:cxn ang="0">
                <a:pos x="T0" y="T1"/>
              </a:cxn>
              <a:cxn ang="0">
                <a:pos x="T2" y="T3"/>
              </a:cxn>
              <a:cxn ang="0">
                <a:pos x="T4" y="T5"/>
              </a:cxn>
              <a:cxn ang="0">
                <a:pos x="T6" y="T7"/>
              </a:cxn>
              <a:cxn ang="0">
                <a:pos x="T8" y="T9"/>
              </a:cxn>
            </a:cxnLst>
            <a:rect l="0" t="0" r="r" b="b"/>
            <a:pathLst>
              <a:path w="1066" h="175">
                <a:moveTo>
                  <a:pt x="1066" y="163"/>
                </a:moveTo>
                <a:cubicBezTo>
                  <a:pt x="1033" y="145"/>
                  <a:pt x="960" y="81"/>
                  <a:pt x="870" y="55"/>
                </a:cubicBezTo>
                <a:cubicBezTo>
                  <a:pt x="780" y="29"/>
                  <a:pt x="637" y="12"/>
                  <a:pt x="525" y="10"/>
                </a:cubicBezTo>
                <a:cubicBezTo>
                  <a:pt x="357" y="0"/>
                  <a:pt x="282" y="13"/>
                  <a:pt x="195" y="40"/>
                </a:cubicBezTo>
                <a:cubicBezTo>
                  <a:pt x="108" y="67"/>
                  <a:pt x="41" y="147"/>
                  <a:pt x="0" y="175"/>
                </a:cubicBezTo>
              </a:path>
            </a:pathLst>
          </a:custGeom>
          <a:noFill/>
          <a:ln w="28575" cap="flat" cmpd="sng">
            <a:solidFill>
              <a:srgbClr val="3333FF"/>
            </a:solidFill>
            <a:prstDash val="dash"/>
            <a:round/>
            <a:headEnd type="none"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87" name="Text Box 42"/>
          <p:cNvSpPr txBox="1">
            <a:spLocks noChangeArrowheads="1"/>
          </p:cNvSpPr>
          <p:nvPr/>
        </p:nvSpPr>
        <p:spPr bwMode="auto">
          <a:xfrm>
            <a:off x="3569886" y="2151822"/>
            <a:ext cx="604837"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zh-CN" altLang="en-US" b="1" dirty="0">
                <a:solidFill>
                  <a:srgbClr val="3333FF"/>
                </a:solidFill>
                <a:latin typeface="Arial" panose="020B0604020202020204" pitchFamily="34" charset="0"/>
                <a:ea typeface="楷体" panose="02010609060101010101" pitchFamily="49" charset="-122"/>
                <a:cs typeface="Arial" panose="020B0604020202020204" pitchFamily="34" charset="0"/>
              </a:rPr>
              <a:t>回溯</a:t>
            </a:r>
          </a:p>
        </p:txBody>
      </p:sp>
      <p:sp>
        <p:nvSpPr>
          <p:cNvPr id="88" name="Text Box 67"/>
          <p:cNvSpPr txBox="1">
            <a:spLocks noChangeArrowheads="1"/>
          </p:cNvSpPr>
          <p:nvPr/>
        </p:nvSpPr>
        <p:spPr bwMode="auto">
          <a:xfrm>
            <a:off x="2346566" y="5060512"/>
            <a:ext cx="13668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eaLnBrk="0" hangingPunct="0"/>
            <a:r>
              <a:rPr lang="zh-CN" altLang="en-US" b="1" dirty="0" smtClean="0">
                <a:solidFill>
                  <a:srgbClr val="FF0000"/>
                </a:solidFill>
                <a:latin typeface="Arial" panose="020B0604020202020204" pitchFamily="34" charset="0"/>
                <a:ea typeface="楷体" panose="02010609060101010101" pitchFamily="49" charset="-122"/>
                <a:cs typeface="Arial" panose="020B0604020202020204" pitchFamily="34" charset="0"/>
              </a:rPr>
              <a:t>滑行</a:t>
            </a:r>
            <a:endParaRPr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90" name="Line 51"/>
          <p:cNvSpPr>
            <a:spLocks noChangeShapeType="1"/>
          </p:cNvSpPr>
          <p:nvPr/>
        </p:nvSpPr>
        <p:spPr bwMode="auto">
          <a:xfrm flipV="1">
            <a:off x="2999273" y="2343628"/>
            <a:ext cx="0" cy="482600"/>
          </a:xfrm>
          <a:prstGeom prst="line">
            <a:avLst/>
          </a:prstGeom>
          <a:noFill/>
          <a:ln w="28575">
            <a:solidFill>
              <a:srgbClr val="00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zh-CN" altLang="en-US" b="1">
              <a:latin typeface="Arial" panose="020B0604020202020204" pitchFamily="34" charset="0"/>
              <a:ea typeface="楷体" panose="02010609060101010101" pitchFamily="49" charset="-122"/>
              <a:cs typeface="Arial" panose="020B0604020202020204" pitchFamily="34" charset="0"/>
            </a:endParaRPr>
          </a:p>
        </p:txBody>
      </p:sp>
      <p:sp>
        <p:nvSpPr>
          <p:cNvPr id="91" name="Text Box 52"/>
          <p:cNvSpPr txBox="1">
            <a:spLocks noChangeArrowheads="1"/>
          </p:cNvSpPr>
          <p:nvPr/>
        </p:nvSpPr>
        <p:spPr bwMode="auto">
          <a:xfrm>
            <a:off x="3143736" y="2319428"/>
            <a:ext cx="14446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eaLnBrk="0" hangingPunct="0"/>
            <a:r>
              <a:rPr lang="en-US" altLang="zh-CN" b="1">
                <a:latin typeface="Arial" panose="020B0604020202020204" pitchFamily="34" charset="0"/>
                <a:ea typeface="楷体" panose="02010609060101010101" pitchFamily="49" charset="-122"/>
                <a:cs typeface="Arial" panose="020B0604020202020204" pitchFamily="34" charset="0"/>
              </a:rPr>
              <a:t>i</a:t>
            </a:r>
          </a:p>
        </p:txBody>
      </p:sp>
      <p:sp>
        <p:nvSpPr>
          <p:cNvPr id="93" name="AutoShape 761"/>
          <p:cNvSpPr>
            <a:spLocks noChangeArrowheads="1"/>
          </p:cNvSpPr>
          <p:nvPr/>
        </p:nvSpPr>
        <p:spPr bwMode="auto">
          <a:xfrm>
            <a:off x="5649479" y="4783804"/>
            <a:ext cx="3261132" cy="762633"/>
          </a:xfrm>
          <a:prstGeom prst="wedgeRectCallout">
            <a:avLst>
              <a:gd name="adj1" fmla="val 6876"/>
              <a:gd name="adj2" fmla="val -93564"/>
            </a:avLst>
          </a:prstGeom>
          <a:gradFill rotWithShape="1">
            <a:gsLst>
              <a:gs pos="0">
                <a:srgbClr val="FFFFFF"/>
              </a:gs>
              <a:gs pos="100000">
                <a:srgbClr val="CCFFCC"/>
              </a:gs>
            </a:gsLst>
            <a:lin ang="2700000" scaled="1"/>
          </a:gradFill>
          <a:ln w="57150">
            <a:solidFill>
              <a:srgbClr val="00B050"/>
            </a:solidFill>
            <a:miter lim="800000"/>
            <a:headEnd/>
            <a:tailEnd/>
          </a:ln>
          <a:effectLst/>
          <a:extLst/>
        </p:spPr>
        <p:txBody>
          <a:bodyPr lIns="180000" rIns="180000" anchor="ctr"/>
          <a:lstStyle>
            <a:lvl1pPr>
              <a:defRPr sz="2000">
                <a:solidFill>
                  <a:schemeClr val="tx1"/>
                </a:solidFill>
                <a:latin typeface="Times New Roman" panose="02020603050405020304" pitchFamily="18" charset="0"/>
                <a:ea typeface="仿宋_GB2312"/>
                <a:cs typeface="仿宋_GB2312"/>
              </a:defRPr>
            </a:lvl1pPr>
            <a:lvl2pPr marL="742950" indent="-285750">
              <a:defRPr sz="2000">
                <a:solidFill>
                  <a:schemeClr val="tx1"/>
                </a:solidFill>
                <a:latin typeface="Times New Roman" panose="02020603050405020304" pitchFamily="18" charset="0"/>
                <a:ea typeface="仿宋_GB2312"/>
                <a:cs typeface="仿宋_GB2312"/>
              </a:defRPr>
            </a:lvl2pPr>
            <a:lvl3pPr marL="1143000" indent="-228600">
              <a:defRPr sz="2000">
                <a:solidFill>
                  <a:schemeClr val="tx1"/>
                </a:solidFill>
                <a:latin typeface="Times New Roman" panose="02020603050405020304" pitchFamily="18" charset="0"/>
                <a:ea typeface="仿宋_GB2312"/>
                <a:cs typeface="仿宋_GB2312"/>
              </a:defRPr>
            </a:lvl3pPr>
            <a:lvl4pPr marL="1600200" indent="-228600">
              <a:defRPr sz="2000">
                <a:solidFill>
                  <a:schemeClr val="tx1"/>
                </a:solidFill>
                <a:latin typeface="Times New Roman" panose="02020603050405020304" pitchFamily="18" charset="0"/>
                <a:ea typeface="仿宋_GB2312"/>
                <a:cs typeface="仿宋_GB2312"/>
              </a:defRPr>
            </a:lvl4pPr>
            <a:lvl5pPr marL="2057400" indent="-228600">
              <a:defRPr sz="2000">
                <a:solidFill>
                  <a:schemeClr val="tx1"/>
                </a:solidFill>
                <a:latin typeface="Times New Roman" panose="02020603050405020304" pitchFamily="18" charset="0"/>
                <a:ea typeface="仿宋_GB2312"/>
                <a:cs typeface="仿宋_GB231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9pPr>
          </a:lstStyle>
          <a:p>
            <a:pPr algn="ctr">
              <a:lnSpc>
                <a:spcPct val="130000"/>
              </a:lnSpc>
            </a:pPr>
            <a:r>
              <a:rPr kumimoji="1" lang="en-US" altLang="zh-CN" b="1" dirty="0" smtClean="0">
                <a:solidFill>
                  <a:srgbClr val="00B050"/>
                </a:solidFill>
                <a:latin typeface="Arial" panose="020B0604020202020204" pitchFamily="34" charset="0"/>
                <a:ea typeface="楷体" panose="02010609060101010101" pitchFamily="49" charset="-122"/>
                <a:cs typeface="Arial" panose="020B0604020202020204" pitchFamily="34" charset="0"/>
              </a:rPr>
              <a:t>KMP </a:t>
            </a:r>
            <a:r>
              <a:rPr kumimoji="1" lang="zh-CN" altLang="en-US" b="1" dirty="0" smtClean="0">
                <a:solidFill>
                  <a:srgbClr val="00B050"/>
                </a:solidFill>
                <a:latin typeface="Arial" panose="020B0604020202020204" pitchFamily="34" charset="0"/>
                <a:ea typeface="楷体" panose="02010609060101010101" pitchFamily="49" charset="-122"/>
                <a:cs typeface="Arial" panose="020B0604020202020204" pitchFamily="34" charset="0"/>
              </a:rPr>
              <a:t>算法的改进。</a:t>
            </a:r>
            <a:endParaRPr kumimoji="1" lang="zh-CN" altLang="en-US" b="1" dirty="0">
              <a:solidFill>
                <a:srgbClr val="00B050"/>
              </a:solidFill>
              <a:latin typeface="Arial" panose="020B0604020202020204" pitchFamily="34" charset="0"/>
              <a:ea typeface="楷体" panose="02010609060101010101" pitchFamily="49" charset="-122"/>
              <a:cs typeface="Arial" panose="020B0604020202020204" pitchFamily="34" charset="0"/>
            </a:endParaRPr>
          </a:p>
        </p:txBody>
      </p:sp>
      <p:sp>
        <p:nvSpPr>
          <p:cNvPr id="89" name="AutoShape 761"/>
          <p:cNvSpPr>
            <a:spLocks noChangeArrowheads="1"/>
          </p:cNvSpPr>
          <p:nvPr/>
        </p:nvSpPr>
        <p:spPr bwMode="auto">
          <a:xfrm>
            <a:off x="5640237" y="3980240"/>
            <a:ext cx="3261132" cy="1748534"/>
          </a:xfrm>
          <a:prstGeom prst="wedgeRectCallout">
            <a:avLst>
              <a:gd name="adj1" fmla="val 6593"/>
              <a:gd name="adj2" fmla="val -69342"/>
            </a:avLst>
          </a:prstGeom>
          <a:gradFill rotWithShape="1">
            <a:gsLst>
              <a:gs pos="0">
                <a:srgbClr val="FFFFFF"/>
              </a:gs>
              <a:gs pos="100000">
                <a:srgbClr val="FFCCCC"/>
              </a:gs>
            </a:gsLst>
            <a:lin ang="2700000" scaled="1"/>
          </a:gradFill>
          <a:ln w="57150">
            <a:solidFill>
              <a:srgbClr val="FF0000"/>
            </a:solidFill>
            <a:miter lim="800000"/>
            <a:headEnd/>
            <a:tailEnd/>
          </a:ln>
          <a:effectLst/>
          <a:extLst/>
        </p:spPr>
        <p:txBody>
          <a:bodyPr lIns="180000" rIns="180000" anchor="ctr"/>
          <a:lstStyle>
            <a:lvl1pPr>
              <a:defRPr sz="2000">
                <a:solidFill>
                  <a:schemeClr val="tx1"/>
                </a:solidFill>
                <a:latin typeface="Times New Roman" panose="02020603050405020304" pitchFamily="18" charset="0"/>
                <a:ea typeface="仿宋_GB2312"/>
                <a:cs typeface="仿宋_GB2312"/>
              </a:defRPr>
            </a:lvl1pPr>
            <a:lvl2pPr marL="742950" indent="-285750">
              <a:defRPr sz="2000">
                <a:solidFill>
                  <a:schemeClr val="tx1"/>
                </a:solidFill>
                <a:latin typeface="Times New Roman" panose="02020603050405020304" pitchFamily="18" charset="0"/>
                <a:ea typeface="仿宋_GB2312"/>
                <a:cs typeface="仿宋_GB2312"/>
              </a:defRPr>
            </a:lvl2pPr>
            <a:lvl3pPr marL="1143000" indent="-228600">
              <a:defRPr sz="2000">
                <a:solidFill>
                  <a:schemeClr val="tx1"/>
                </a:solidFill>
                <a:latin typeface="Times New Roman" panose="02020603050405020304" pitchFamily="18" charset="0"/>
                <a:ea typeface="仿宋_GB2312"/>
                <a:cs typeface="仿宋_GB2312"/>
              </a:defRPr>
            </a:lvl3pPr>
            <a:lvl4pPr marL="1600200" indent="-228600">
              <a:defRPr sz="2000">
                <a:solidFill>
                  <a:schemeClr val="tx1"/>
                </a:solidFill>
                <a:latin typeface="Times New Roman" panose="02020603050405020304" pitchFamily="18" charset="0"/>
                <a:ea typeface="仿宋_GB2312"/>
                <a:cs typeface="仿宋_GB2312"/>
              </a:defRPr>
            </a:lvl4pPr>
            <a:lvl5pPr marL="2057400" indent="-228600">
              <a:defRPr sz="2000">
                <a:solidFill>
                  <a:schemeClr val="tx1"/>
                </a:solidFill>
                <a:latin typeface="Times New Roman" panose="02020603050405020304" pitchFamily="18" charset="0"/>
                <a:ea typeface="仿宋_GB2312"/>
                <a:cs typeface="仿宋_GB231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9pPr>
          </a:lstStyle>
          <a:p>
            <a:pPr algn="just">
              <a:lnSpc>
                <a:spcPct val="130000"/>
              </a:lnSpc>
            </a:pPr>
            <a:r>
              <a:rPr kumimoji="1" lang="zh-CN" altLang="en-US" b="1" dirty="0" smtClean="0">
                <a:solidFill>
                  <a:srgbClr val="FF0000"/>
                </a:solidFill>
                <a:latin typeface="Arial" panose="020B0604020202020204" pitchFamily="34" charset="0"/>
                <a:ea typeface="楷体" panose="02010609060101010101" pitchFamily="49" charset="-122"/>
                <a:cs typeface="Arial" panose="020B0604020202020204" pitchFamily="34" charset="0"/>
              </a:rPr>
              <a:t>        尽量</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利用</a:t>
            </a:r>
            <a:r>
              <a:rPr kumimoji="1" lang="zh-CN" altLang="en-US"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已部分</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匹配</a:t>
            </a:r>
            <a:r>
              <a:rPr kumimoji="1" lang="zh-CN" altLang="en-US"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的信息</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，让 </a:t>
            </a:r>
            <a:r>
              <a:rPr kumimoji="1" lang="en-US" altLang="zh-CN" b="1" dirty="0" err="1">
                <a:solidFill>
                  <a:srgbClr val="FF0000"/>
                </a:solidFill>
                <a:latin typeface="Arial" panose="020B0604020202020204" pitchFamily="34" charset="0"/>
                <a:ea typeface="楷体" panose="02010609060101010101" pitchFamily="49" charset="-122"/>
                <a:cs typeface="Arial" panose="020B0604020202020204" pitchFamily="34" charset="0"/>
              </a:rPr>
              <a:t>i</a:t>
            </a:r>
            <a:r>
              <a:rPr kumimoji="1"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不回溯</a:t>
            </a:r>
            <a:r>
              <a:rPr kumimoji="1" lang="zh-CN" altLang="en-US"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，加快</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模式的滑动速度。</a:t>
            </a:r>
          </a:p>
        </p:txBody>
      </p:sp>
    </p:spTree>
    <p:extLst>
      <p:ext uri="{BB962C8B-B14F-4D97-AF65-F5344CB8AC3E}">
        <p14:creationId xmlns:p14="http://schemas.microsoft.com/office/powerpoint/2010/main" val="20412717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fade">
                                      <p:cBhvr>
                                        <p:cTn id="16" dur="500"/>
                                        <p:tgtEl>
                                          <p:spTgt spid="91"/>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childTnLst>
                                </p:cTn>
                              </p:par>
                              <p:par>
                                <p:cTn id="23" presetID="10" presetClass="entr" presetSubtype="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500"/>
                            </p:stCondLst>
                            <p:childTnLst>
                              <p:par>
                                <p:cTn id="27" presetID="18" presetClass="entr" presetSubtype="9" fill="hold" grpId="0" nodeType="after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strips(upLeft)">
                                      <p:cBhvr>
                                        <p:cTn id="29" dur="500"/>
                                        <p:tgtEl>
                                          <p:spTgt spid="92"/>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xit" presetSubtype="9" fill="hold" grpId="1" nodeType="clickEffect">
                                  <p:stCondLst>
                                    <p:cond delay="0"/>
                                  </p:stCondLst>
                                  <p:childTnLst>
                                    <p:animEffect transition="out" filter="strips(upLeft)">
                                      <p:cBhvr>
                                        <p:cTn id="33" dur="500"/>
                                        <p:tgtEl>
                                          <p:spTgt spid="92"/>
                                        </p:tgtEl>
                                      </p:cBhvr>
                                    </p:animEffect>
                                    <p:set>
                                      <p:cBhvr>
                                        <p:cTn id="34" dur="1" fill="hold">
                                          <p:stCondLst>
                                            <p:cond delay="499"/>
                                          </p:stCondLst>
                                        </p:cTn>
                                        <p:tgtEl>
                                          <p:spTgt spid="92"/>
                                        </p:tgtEl>
                                        <p:attrNameLst>
                                          <p:attrName>style.visibility</p:attrName>
                                        </p:attrNameLst>
                                      </p:cBhvr>
                                      <p:to>
                                        <p:strVal val="hidden"/>
                                      </p:to>
                                    </p:set>
                                  </p:childTnLst>
                                </p:cTn>
                              </p:par>
                            </p:childTnLst>
                          </p:cTn>
                        </p:par>
                        <p:par>
                          <p:cTn id="35" fill="hold">
                            <p:stCondLst>
                              <p:cond delay="500"/>
                            </p:stCondLst>
                            <p:childTnLst>
                              <p:par>
                                <p:cTn id="36" presetID="18" presetClass="entr" presetSubtype="9" fill="hold" grpId="0" nodeType="after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strips(upLeft)">
                                      <p:cBhvr>
                                        <p:cTn id="38" dur="500"/>
                                        <p:tgtEl>
                                          <p:spTgt spid="93"/>
                                        </p:tgtEl>
                                      </p:cBhvr>
                                    </p:animEffect>
                                  </p:childTnLst>
                                </p:cTn>
                              </p:par>
                              <p:par>
                                <p:cTn id="39" presetID="10" presetClass="exit" presetSubtype="0" fill="hold" grpId="0" nodeType="withEffect">
                                  <p:stCondLst>
                                    <p:cond delay="0"/>
                                  </p:stCondLst>
                                  <p:childTnLst>
                                    <p:animEffect transition="out" filter="fade">
                                      <p:cBhvr>
                                        <p:cTn id="40" dur="500"/>
                                        <p:tgtEl>
                                          <p:spTgt spid="86"/>
                                        </p:tgtEl>
                                      </p:cBhvr>
                                    </p:animEffect>
                                    <p:set>
                                      <p:cBhvr>
                                        <p:cTn id="41" dur="1" fill="hold">
                                          <p:stCondLst>
                                            <p:cond delay="499"/>
                                          </p:stCondLst>
                                        </p:cTn>
                                        <p:tgtEl>
                                          <p:spTgt spid="86"/>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90"/>
                                        </p:tgtEl>
                                      </p:cBhvr>
                                    </p:animEffect>
                                    <p:set>
                                      <p:cBhvr>
                                        <p:cTn id="44" dur="1" fill="hold">
                                          <p:stCondLst>
                                            <p:cond delay="499"/>
                                          </p:stCondLst>
                                        </p:cTn>
                                        <p:tgtEl>
                                          <p:spTgt spid="90"/>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91"/>
                                        </p:tgtEl>
                                      </p:cBhvr>
                                    </p:animEffect>
                                    <p:set>
                                      <p:cBhvr>
                                        <p:cTn id="47" dur="1" fill="hold">
                                          <p:stCondLst>
                                            <p:cond delay="499"/>
                                          </p:stCondLst>
                                        </p:cTn>
                                        <p:tgtEl>
                                          <p:spTgt spid="9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84"/>
                                        </p:tgtEl>
                                      </p:cBhvr>
                                    </p:animEffect>
                                    <p:set>
                                      <p:cBhvr>
                                        <p:cTn id="57" dur="1" fill="hold">
                                          <p:stCondLst>
                                            <p:cond delay="499"/>
                                          </p:stCondLst>
                                        </p:cTn>
                                        <p:tgtEl>
                                          <p:spTgt spid="84"/>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85"/>
                                        </p:tgtEl>
                                      </p:cBhvr>
                                    </p:animEffect>
                                    <p:set>
                                      <p:cBhvr>
                                        <p:cTn id="60" dur="1" fill="hold">
                                          <p:stCondLst>
                                            <p:cond delay="499"/>
                                          </p:stCondLst>
                                        </p:cTn>
                                        <p:tgtEl>
                                          <p:spTgt spid="85"/>
                                        </p:tgtEl>
                                        <p:attrNameLst>
                                          <p:attrName>style.visibility</p:attrName>
                                        </p:attrNameLst>
                                      </p:cBhvr>
                                      <p:to>
                                        <p:strVal val="hidden"/>
                                      </p:to>
                                    </p:set>
                                  </p:childTnLst>
                                </p:cTn>
                              </p:par>
                              <p:par>
                                <p:cTn id="61" presetID="22" presetClass="entr" presetSubtype="8" fill="hold" grpId="0" nodeType="with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fade">
                                      <p:cBhvr>
                                        <p:cTn id="66" dur="500"/>
                                        <p:tgtEl>
                                          <p:spTgt spid="88"/>
                                        </p:tgtEl>
                                      </p:cBhvr>
                                    </p:animEffect>
                                  </p:childTnLst>
                                </p:cTn>
                              </p:par>
                            </p:childTnLst>
                          </p:cTn>
                        </p:par>
                        <p:par>
                          <p:cTn id="67" fill="hold">
                            <p:stCondLst>
                              <p:cond delay="500"/>
                            </p:stCondLst>
                            <p:childTnLst>
                              <p:par>
                                <p:cTn id="68" presetID="22" presetClass="entr" presetSubtype="4"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down)">
                                      <p:cBhvr>
                                        <p:cTn id="70" dur="500"/>
                                        <p:tgtEl>
                                          <p:spTgt spid="8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87"/>
                                        </p:tgtEl>
                                      </p:cBhvr>
                                    </p:animEffect>
                                    <p:set>
                                      <p:cBhvr>
                                        <p:cTn id="78" dur="1" fill="hold">
                                          <p:stCondLst>
                                            <p:cond delay="499"/>
                                          </p:stCondLst>
                                        </p:cTn>
                                        <p:tgtEl>
                                          <p:spTgt spid="87"/>
                                        </p:tgtEl>
                                        <p:attrNameLst>
                                          <p:attrName>style.visibility</p:attrName>
                                        </p:attrNameLst>
                                      </p:cBhvr>
                                      <p:to>
                                        <p:strVal val="hidden"/>
                                      </p:to>
                                    </p:set>
                                  </p:childTnLst>
                                </p:cTn>
                              </p:par>
                              <p:par>
                                <p:cTn id="79" presetID="18" presetClass="exit" presetSubtype="9" fill="hold" grpId="1" nodeType="withEffect">
                                  <p:stCondLst>
                                    <p:cond delay="0"/>
                                  </p:stCondLst>
                                  <p:childTnLst>
                                    <p:animEffect transition="out" filter="strips(upLeft)">
                                      <p:cBhvr>
                                        <p:cTn id="80" dur="500"/>
                                        <p:tgtEl>
                                          <p:spTgt spid="93"/>
                                        </p:tgtEl>
                                      </p:cBhvr>
                                    </p:animEffect>
                                    <p:set>
                                      <p:cBhvr>
                                        <p:cTn id="81" dur="1" fill="hold">
                                          <p:stCondLst>
                                            <p:cond delay="499"/>
                                          </p:stCondLst>
                                        </p:cTn>
                                        <p:tgtEl>
                                          <p:spTgt spid="93"/>
                                        </p:tgtEl>
                                        <p:attrNameLst>
                                          <p:attrName>style.visibility</p:attrName>
                                        </p:attrNameLst>
                                      </p:cBhvr>
                                      <p:to>
                                        <p:strVal val="hidden"/>
                                      </p:to>
                                    </p:set>
                                  </p:childTnLst>
                                </p:cTn>
                              </p:par>
                            </p:childTnLst>
                          </p:cTn>
                        </p:par>
                        <p:par>
                          <p:cTn id="82" fill="hold">
                            <p:stCondLst>
                              <p:cond delay="500"/>
                            </p:stCondLst>
                            <p:childTnLst>
                              <p:par>
                                <p:cTn id="83" presetID="18" presetClass="entr" presetSubtype="9" fill="hold" grpId="0" nodeType="afterEffect">
                                  <p:stCondLst>
                                    <p:cond delay="0"/>
                                  </p:stCondLst>
                                  <p:childTnLst>
                                    <p:set>
                                      <p:cBhvr>
                                        <p:cTn id="84" dur="1" fill="hold">
                                          <p:stCondLst>
                                            <p:cond delay="0"/>
                                          </p:stCondLst>
                                        </p:cTn>
                                        <p:tgtEl>
                                          <p:spTgt spid="89"/>
                                        </p:tgtEl>
                                        <p:attrNameLst>
                                          <p:attrName>style.visibility</p:attrName>
                                        </p:attrNameLst>
                                      </p:cBhvr>
                                      <p:to>
                                        <p:strVal val="visible"/>
                                      </p:to>
                                    </p:set>
                                    <p:animEffect transition="in" filter="strips(upLeft)">
                                      <p:cBhvr>
                                        <p:cTn id="8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2" grpId="1" animBg="1"/>
      <p:bldP spid="81" grpId="0" animBg="1"/>
      <p:bldP spid="82" grpId="0"/>
      <p:bldP spid="83" grpId="0" animBg="1"/>
      <p:bldP spid="84" grpId="0" animBg="1"/>
      <p:bldP spid="84" grpId="1" animBg="1"/>
      <p:bldP spid="85" grpId="0"/>
      <p:bldP spid="85" grpId="1"/>
      <p:bldP spid="86" grpId="0" animBg="1"/>
      <p:bldP spid="86" grpId="1" animBg="1"/>
      <p:bldP spid="87" grpId="0"/>
      <p:bldP spid="87" grpId="1"/>
      <p:bldP spid="88" grpId="0"/>
      <p:bldP spid="90" grpId="0" animBg="1"/>
      <p:bldP spid="90" grpId="1" animBg="1"/>
      <p:bldP spid="91" grpId="0"/>
      <p:bldP spid="91" grpId="1"/>
      <p:bldP spid="93" grpId="0" animBg="1"/>
      <p:bldP spid="93" grpId="1" animBg="1"/>
      <p:bldP spid="8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组合 2"/>
          <p:cNvGrpSpPr>
            <a:grpSpLocks/>
          </p:cNvGrpSpPr>
          <p:nvPr/>
        </p:nvGrpSpPr>
        <p:grpSpPr bwMode="auto">
          <a:xfrm>
            <a:off x="34925" y="92075"/>
            <a:ext cx="7632700" cy="1025525"/>
            <a:chOff x="34925" y="92075"/>
            <a:chExt cx="7632700" cy="1025525"/>
          </a:xfrm>
        </p:grpSpPr>
        <p:grpSp>
          <p:nvGrpSpPr>
            <p:cNvPr id="84999" name="组合 1"/>
            <p:cNvGrpSpPr>
              <a:grpSpLocks/>
            </p:cNvGrpSpPr>
            <p:nvPr/>
          </p:nvGrpSpPr>
          <p:grpSpPr bwMode="auto">
            <a:xfrm>
              <a:off x="34925" y="92075"/>
              <a:ext cx="7632700" cy="457200"/>
              <a:chOff x="34925" y="92075"/>
              <a:chExt cx="7632700" cy="457200"/>
            </a:xfrm>
          </p:grpSpPr>
          <p:sp>
            <p:nvSpPr>
              <p:cNvPr id="8500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5004"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5000" name="Group 2"/>
            <p:cNvGrpSpPr>
              <a:grpSpLocks/>
            </p:cNvGrpSpPr>
            <p:nvPr/>
          </p:nvGrpSpPr>
          <p:grpSpPr bwMode="auto">
            <a:xfrm>
              <a:off x="107949" y="620713"/>
              <a:ext cx="5336117" cy="496887"/>
              <a:chOff x="68" y="391"/>
              <a:chExt cx="2919" cy="313"/>
            </a:xfrm>
          </p:grpSpPr>
          <p:sp>
            <p:nvSpPr>
              <p:cNvPr id="85001"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5002"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4" name="Group 2"/>
          <p:cNvGrpSpPr>
            <a:grpSpLocks/>
          </p:cNvGrpSpPr>
          <p:nvPr/>
        </p:nvGrpSpPr>
        <p:grpSpPr bwMode="auto">
          <a:xfrm>
            <a:off x="250825" y="1196975"/>
            <a:ext cx="3586919" cy="496888"/>
            <a:chOff x="158" y="754"/>
            <a:chExt cx="1860" cy="313"/>
          </a:xfrm>
        </p:grpSpPr>
        <p:sp>
          <p:nvSpPr>
            <p:cNvPr id="15"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Arial" panose="020B0604020202020204" pitchFamily="34" charset="0"/>
                  <a:cs typeface="Arial" panose="020B0604020202020204" pitchFamily="34" charset="0"/>
                </a:rPr>
                <a:t>● </a:t>
              </a:r>
              <a:r>
                <a:rPr kumimoji="1" lang="zh-CN" altLang="en-US" sz="2200" b="1" dirty="0" smtClean="0">
                  <a:solidFill>
                    <a:srgbClr val="FF33CC"/>
                  </a:solidFill>
                  <a:latin typeface="Arial" panose="020B0604020202020204" pitchFamily="34" charset="0"/>
                  <a:ea typeface="黑体" panose="02010609060101010101" pitchFamily="49" charset="-122"/>
                  <a:cs typeface="Arial" panose="020B0604020202020204" pitchFamily="34" charset="0"/>
                </a:rPr>
                <a:t>需要解决的问题</a:t>
              </a:r>
              <a:endParaRPr kumimoji="1" lang="zh-CN" altLang="en-US" sz="2200" b="1" dirty="0">
                <a:solidFill>
                  <a:srgbClr val="FF33CC"/>
                </a:solidFill>
                <a:latin typeface="Arial" panose="020B0604020202020204" pitchFamily="34" charset="0"/>
                <a:ea typeface="黑体" panose="02010609060101010101" pitchFamily="49" charset="-122"/>
                <a:cs typeface="Arial" panose="020B0604020202020204" pitchFamily="34" charset="0"/>
              </a:endParaRPr>
            </a:p>
          </p:txBody>
        </p:sp>
        <p:sp>
          <p:nvSpPr>
            <p:cNvPr id="16" name="Rectangle 4"/>
            <p:cNvSpPr>
              <a:spLocks noChangeArrowheads="1"/>
            </p:cNvSpPr>
            <p:nvPr/>
          </p:nvSpPr>
          <p:spPr bwMode="auto">
            <a:xfrm>
              <a:off x="233" y="1023"/>
              <a:ext cx="1460"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17" name="Rectangle 13"/>
          <p:cNvSpPr>
            <a:spLocks noChangeArrowheads="1"/>
          </p:cNvSpPr>
          <p:nvPr/>
        </p:nvSpPr>
        <p:spPr bwMode="auto">
          <a:xfrm>
            <a:off x="250825" y="2781300"/>
            <a:ext cx="8640763" cy="3103563"/>
          </a:xfrm>
          <a:prstGeom prst="rect">
            <a:avLst/>
          </a:prstGeom>
          <a:gradFill rotWithShape="1">
            <a:gsLst>
              <a:gs pos="0">
                <a:srgbClr val="FFFFCC"/>
              </a:gs>
              <a:gs pos="50000">
                <a:srgbClr val="FFFFFF"/>
              </a:gs>
              <a:gs pos="100000">
                <a:srgbClr val="FFFFCC"/>
              </a:gs>
            </a:gsLst>
            <a:lin ang="2700000" scaled="1"/>
          </a:gra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8" name="Text Box 14"/>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假设应该与模式中的第 </a:t>
            </a:r>
            <a:r>
              <a:rPr kumimoji="1" lang="en-US" altLang="zh-CN" sz="2000" b="1">
                <a:latin typeface="Arial" panose="020B0604020202020204" pitchFamily="34" charset="0"/>
                <a:ea typeface="仿宋" panose="02010609060101010101" pitchFamily="49" charset="-122"/>
                <a:cs typeface="Arial" panose="020B0604020202020204" pitchFamily="34" charset="0"/>
              </a:rPr>
              <a:t>k</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k&lt;j</a:t>
            </a:r>
            <a:r>
              <a:rPr kumimoji="1" lang="zh-CN" altLang="en-US" sz="2000" b="1">
                <a:latin typeface="Arial" panose="020B0604020202020204" pitchFamily="34" charset="0"/>
                <a:ea typeface="仿宋" panose="02010609060101010101" pitchFamily="49" charset="-122"/>
                <a:cs typeface="Arial" panose="020B0604020202020204" pitchFamily="34" charset="0"/>
              </a:rPr>
              <a:t>）个字符继续比较，则模式中第 </a:t>
            </a:r>
            <a:r>
              <a:rPr kumimoji="1" lang="en-US" altLang="zh-CN" sz="2000" b="1">
                <a:latin typeface="Arial" panose="020B0604020202020204" pitchFamily="34" charset="0"/>
                <a:ea typeface="仿宋" panose="02010609060101010101" pitchFamily="49" charset="-122"/>
                <a:cs typeface="Arial" panose="020B0604020202020204" pitchFamily="34" charset="0"/>
              </a:rPr>
              <a:t>k </a:t>
            </a:r>
            <a:r>
              <a:rPr kumimoji="1" lang="zh-CN" altLang="en-US" sz="2000" b="1">
                <a:latin typeface="Arial" panose="020B0604020202020204" pitchFamily="34" charset="0"/>
                <a:ea typeface="仿宋" panose="02010609060101010101" pitchFamily="49" charset="-122"/>
                <a:cs typeface="Arial" panose="020B0604020202020204" pitchFamily="34" charset="0"/>
              </a:rPr>
              <a:t>个字符之前的 </a:t>
            </a:r>
            <a:r>
              <a:rPr kumimoji="1" lang="en-US" altLang="zh-CN" sz="2000" b="1">
                <a:latin typeface="Arial" panose="020B0604020202020204" pitchFamily="34" charset="0"/>
                <a:ea typeface="仿宋" panose="02010609060101010101" pitchFamily="49" charset="-122"/>
                <a:cs typeface="Arial" panose="020B0604020202020204" pitchFamily="34" charset="0"/>
              </a:rPr>
              <a:t>k–1 </a:t>
            </a:r>
            <a:r>
              <a:rPr kumimoji="1" lang="zh-CN" altLang="en-US" sz="2000" b="1">
                <a:latin typeface="Arial" panose="020B0604020202020204" pitchFamily="34" charset="0"/>
                <a:ea typeface="仿宋" panose="02010609060101010101" pitchFamily="49" charset="-122"/>
                <a:cs typeface="Arial" panose="020B0604020202020204" pitchFamily="34" charset="0"/>
              </a:rPr>
              <a:t>个字符必定与主串中第 </a:t>
            </a:r>
            <a:r>
              <a:rPr kumimoji="1" lang="en-US" altLang="zh-CN" sz="2000" b="1">
                <a:latin typeface="Arial" panose="020B0604020202020204" pitchFamily="34" charset="0"/>
                <a:ea typeface="仿宋" panose="02010609060101010101" pitchFamily="49" charset="-122"/>
                <a:cs typeface="Arial" panose="020B0604020202020204" pitchFamily="34" charset="0"/>
              </a:rPr>
              <a:t>i </a:t>
            </a:r>
            <a:r>
              <a:rPr kumimoji="1" lang="zh-CN" altLang="en-US" sz="2000" b="1">
                <a:latin typeface="Arial" panose="020B0604020202020204" pitchFamily="34" charset="0"/>
                <a:ea typeface="仿宋" panose="02010609060101010101" pitchFamily="49" charset="-122"/>
                <a:cs typeface="Arial" panose="020B0604020202020204" pitchFamily="34" charset="0"/>
              </a:rPr>
              <a:t>个字符之前的 </a:t>
            </a:r>
            <a:r>
              <a:rPr kumimoji="1" lang="en-US" altLang="zh-CN" sz="2000" b="1">
                <a:latin typeface="Arial" panose="020B0604020202020204" pitchFamily="34" charset="0"/>
                <a:ea typeface="仿宋" panose="02010609060101010101" pitchFamily="49" charset="-122"/>
                <a:cs typeface="Arial" panose="020B0604020202020204" pitchFamily="34" charset="0"/>
              </a:rPr>
              <a:t>k–1 </a:t>
            </a:r>
            <a:r>
              <a:rPr kumimoji="1" lang="zh-CN" altLang="en-US" sz="2000" b="1">
                <a:latin typeface="Arial" panose="020B0604020202020204" pitchFamily="34" charset="0"/>
                <a:ea typeface="仿宋" panose="02010609060101010101" pitchFamily="49" charset="-122"/>
                <a:cs typeface="Arial" panose="020B0604020202020204" pitchFamily="34" charset="0"/>
              </a:rPr>
              <a:t>个字符相等。</a:t>
            </a:r>
          </a:p>
        </p:txBody>
      </p:sp>
      <p:grpSp>
        <p:nvGrpSpPr>
          <p:cNvPr id="19" name="Group 15"/>
          <p:cNvGrpSpPr>
            <a:grpSpLocks/>
          </p:cNvGrpSpPr>
          <p:nvPr/>
        </p:nvGrpSpPr>
        <p:grpSpPr bwMode="auto">
          <a:xfrm>
            <a:off x="5005388" y="3775075"/>
            <a:ext cx="2590800" cy="357188"/>
            <a:chOff x="3153" y="2460"/>
            <a:chExt cx="1632" cy="225"/>
          </a:xfrm>
        </p:grpSpPr>
        <p:grpSp>
          <p:nvGrpSpPr>
            <p:cNvPr id="20" name="Group 16"/>
            <p:cNvGrpSpPr>
              <a:grpSpLocks/>
            </p:cNvGrpSpPr>
            <p:nvPr/>
          </p:nvGrpSpPr>
          <p:grpSpPr bwMode="auto">
            <a:xfrm>
              <a:off x="3153" y="2501"/>
              <a:ext cx="48" cy="160"/>
              <a:chOff x="2928" y="2112"/>
              <a:chExt cx="48" cy="192"/>
            </a:xfrm>
          </p:grpSpPr>
          <p:sp>
            <p:nvSpPr>
              <p:cNvPr id="28" name="Line 17"/>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29" name="Line 18"/>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21" name="Group 19"/>
            <p:cNvGrpSpPr>
              <a:grpSpLocks/>
            </p:cNvGrpSpPr>
            <p:nvPr/>
          </p:nvGrpSpPr>
          <p:grpSpPr bwMode="auto">
            <a:xfrm>
              <a:off x="3515" y="2501"/>
              <a:ext cx="48" cy="160"/>
              <a:chOff x="2928" y="2112"/>
              <a:chExt cx="48" cy="192"/>
            </a:xfrm>
          </p:grpSpPr>
          <p:sp>
            <p:nvSpPr>
              <p:cNvPr id="26" name="Line 20"/>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27" name="Line 21"/>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22" name="Group 22"/>
            <p:cNvGrpSpPr>
              <a:grpSpLocks/>
            </p:cNvGrpSpPr>
            <p:nvPr/>
          </p:nvGrpSpPr>
          <p:grpSpPr bwMode="auto">
            <a:xfrm>
              <a:off x="4196" y="2501"/>
              <a:ext cx="48" cy="160"/>
              <a:chOff x="2928" y="2112"/>
              <a:chExt cx="48" cy="192"/>
            </a:xfrm>
          </p:grpSpPr>
          <p:sp>
            <p:nvSpPr>
              <p:cNvPr id="24" name="Line 23"/>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25" name="Line 24"/>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sp>
          <p:nvSpPr>
            <p:cNvPr id="23" name="Text Box 25"/>
            <p:cNvSpPr txBox="1">
              <a:spLocks noChangeArrowheads="1"/>
            </p:cNvSpPr>
            <p:nvPr/>
          </p:nvSpPr>
          <p:spPr bwMode="auto">
            <a:xfrm>
              <a:off x="4377" y="2460"/>
              <a:ext cx="408"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比较</a:t>
              </a:r>
            </a:p>
          </p:txBody>
        </p:sp>
      </p:grpSp>
      <p:grpSp>
        <p:nvGrpSpPr>
          <p:cNvPr id="30" name="Group 26"/>
          <p:cNvGrpSpPr>
            <a:grpSpLocks/>
          </p:cNvGrpSpPr>
          <p:nvPr/>
        </p:nvGrpSpPr>
        <p:grpSpPr bwMode="auto">
          <a:xfrm>
            <a:off x="1187450" y="4129088"/>
            <a:ext cx="6408738" cy="366712"/>
            <a:chOff x="748" y="2657"/>
            <a:chExt cx="4037" cy="231"/>
          </a:xfrm>
        </p:grpSpPr>
        <p:sp>
          <p:nvSpPr>
            <p:cNvPr id="31" name="Text Box 27"/>
            <p:cNvSpPr txBox="1">
              <a:spLocks noChangeArrowheads="1"/>
            </p:cNvSpPr>
            <p:nvPr/>
          </p:nvSpPr>
          <p:spPr bwMode="auto">
            <a:xfrm>
              <a:off x="748" y="2657"/>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32" name="Text Box 28"/>
            <p:cNvSpPr txBox="1">
              <a:spLocks noChangeArrowheads="1"/>
            </p:cNvSpPr>
            <p:nvPr/>
          </p:nvSpPr>
          <p:spPr bwMode="auto">
            <a:xfrm>
              <a:off x="1156"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33" name="Text Box 29"/>
            <p:cNvSpPr txBox="1">
              <a:spLocks noChangeArrowheads="1"/>
            </p:cNvSpPr>
            <p:nvPr/>
          </p:nvSpPr>
          <p:spPr bwMode="auto">
            <a:xfrm>
              <a:off x="1474"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34" name="Text Box 30"/>
            <p:cNvSpPr txBox="1">
              <a:spLocks noChangeArrowheads="1"/>
            </p:cNvSpPr>
            <p:nvPr/>
          </p:nvSpPr>
          <p:spPr bwMode="auto">
            <a:xfrm>
              <a:off x="1882"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i-j+1</a:t>
              </a:r>
            </a:p>
          </p:txBody>
        </p:sp>
        <p:sp>
          <p:nvSpPr>
            <p:cNvPr id="35" name="Text Box 31"/>
            <p:cNvSpPr txBox="1">
              <a:spLocks noChangeArrowheads="1"/>
            </p:cNvSpPr>
            <p:nvPr/>
          </p:nvSpPr>
          <p:spPr bwMode="auto">
            <a:xfrm>
              <a:off x="2244"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i-j</a:t>
              </a:r>
            </a:p>
          </p:txBody>
        </p:sp>
        <p:sp>
          <p:nvSpPr>
            <p:cNvPr id="36" name="Text Box 32"/>
            <p:cNvSpPr txBox="1">
              <a:spLocks noChangeArrowheads="1"/>
            </p:cNvSpPr>
            <p:nvPr/>
          </p:nvSpPr>
          <p:spPr bwMode="auto">
            <a:xfrm>
              <a:off x="2607"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37" name="Text Box 33"/>
            <p:cNvSpPr txBox="1">
              <a:spLocks noChangeArrowheads="1"/>
            </p:cNvSpPr>
            <p:nvPr/>
          </p:nvSpPr>
          <p:spPr bwMode="auto">
            <a:xfrm>
              <a:off x="2971"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i-k+1</a:t>
              </a:r>
            </a:p>
          </p:txBody>
        </p:sp>
        <p:sp>
          <p:nvSpPr>
            <p:cNvPr id="38" name="Text Box 34"/>
            <p:cNvSpPr txBox="1">
              <a:spLocks noChangeArrowheads="1"/>
            </p:cNvSpPr>
            <p:nvPr/>
          </p:nvSpPr>
          <p:spPr bwMode="auto">
            <a:xfrm>
              <a:off x="3333"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i-k+2</a:t>
              </a:r>
            </a:p>
          </p:txBody>
        </p:sp>
        <p:sp>
          <p:nvSpPr>
            <p:cNvPr id="39" name="Text Box 35"/>
            <p:cNvSpPr txBox="1">
              <a:spLocks noChangeArrowheads="1"/>
            </p:cNvSpPr>
            <p:nvPr/>
          </p:nvSpPr>
          <p:spPr bwMode="auto">
            <a:xfrm>
              <a:off x="3696"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40" name="Text Box 36"/>
            <p:cNvSpPr txBox="1">
              <a:spLocks noChangeArrowheads="1"/>
            </p:cNvSpPr>
            <p:nvPr/>
          </p:nvSpPr>
          <p:spPr bwMode="auto">
            <a:xfrm>
              <a:off x="4013"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i-1</a:t>
              </a:r>
            </a:p>
          </p:txBody>
        </p:sp>
        <p:sp>
          <p:nvSpPr>
            <p:cNvPr id="41" name="Text Box 37"/>
            <p:cNvSpPr txBox="1">
              <a:spLocks noChangeArrowheads="1"/>
            </p:cNvSpPr>
            <p:nvPr/>
          </p:nvSpPr>
          <p:spPr bwMode="auto">
            <a:xfrm>
              <a:off x="4376" y="2663"/>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a:t>
              </a:r>
            </a:p>
          </p:txBody>
        </p:sp>
      </p:grpSp>
      <p:grpSp>
        <p:nvGrpSpPr>
          <p:cNvPr id="42" name="Group 38"/>
          <p:cNvGrpSpPr>
            <a:grpSpLocks/>
          </p:cNvGrpSpPr>
          <p:nvPr/>
        </p:nvGrpSpPr>
        <p:grpSpPr bwMode="auto">
          <a:xfrm>
            <a:off x="4708525" y="3346450"/>
            <a:ext cx="2303463" cy="357188"/>
            <a:chOff x="2971" y="2119"/>
            <a:chExt cx="1451" cy="225"/>
          </a:xfrm>
        </p:grpSpPr>
        <p:sp>
          <p:nvSpPr>
            <p:cNvPr id="43" name="Text Box 39"/>
            <p:cNvSpPr txBox="1">
              <a:spLocks noChangeArrowheads="1"/>
            </p:cNvSpPr>
            <p:nvPr/>
          </p:nvSpPr>
          <p:spPr bwMode="auto">
            <a:xfrm>
              <a:off x="2971" y="2119"/>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45" name="Text Box 40"/>
            <p:cNvSpPr txBox="1">
              <a:spLocks noChangeArrowheads="1"/>
            </p:cNvSpPr>
            <p:nvPr/>
          </p:nvSpPr>
          <p:spPr bwMode="auto">
            <a:xfrm>
              <a:off x="3333" y="2119"/>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46" name="Text Box 41"/>
            <p:cNvSpPr txBox="1">
              <a:spLocks noChangeArrowheads="1"/>
            </p:cNvSpPr>
            <p:nvPr/>
          </p:nvSpPr>
          <p:spPr bwMode="auto">
            <a:xfrm>
              <a:off x="3696" y="2119"/>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47" name="Text Box 42"/>
            <p:cNvSpPr txBox="1">
              <a:spLocks noChangeArrowheads="1"/>
            </p:cNvSpPr>
            <p:nvPr/>
          </p:nvSpPr>
          <p:spPr bwMode="auto">
            <a:xfrm>
              <a:off x="4013" y="2119"/>
              <a:ext cx="409"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k-1</a:t>
              </a:r>
            </a:p>
          </p:txBody>
        </p:sp>
      </p:grpSp>
      <p:sp>
        <p:nvSpPr>
          <p:cNvPr id="48" name="Text Box 43"/>
          <p:cNvSpPr txBox="1">
            <a:spLocks noChangeArrowheads="1"/>
          </p:cNvSpPr>
          <p:nvPr/>
        </p:nvSpPr>
        <p:spPr bwMode="auto">
          <a:xfrm>
            <a:off x="6946900" y="3346450"/>
            <a:ext cx="649288"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k</a:t>
            </a:r>
          </a:p>
        </p:txBody>
      </p:sp>
      <p:sp>
        <p:nvSpPr>
          <p:cNvPr id="49" name="Text Box 44"/>
          <p:cNvSpPr txBox="1">
            <a:spLocks noChangeArrowheads="1"/>
          </p:cNvSpPr>
          <p:nvPr/>
        </p:nvSpPr>
        <p:spPr bwMode="auto">
          <a:xfrm>
            <a:off x="4068763" y="2997200"/>
            <a:ext cx="3886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与模式中第 </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k </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个字符继续比较</a:t>
            </a:r>
          </a:p>
        </p:txBody>
      </p:sp>
      <p:grpSp>
        <p:nvGrpSpPr>
          <p:cNvPr id="50" name="Group 45"/>
          <p:cNvGrpSpPr>
            <a:grpSpLocks/>
          </p:cNvGrpSpPr>
          <p:nvPr/>
        </p:nvGrpSpPr>
        <p:grpSpPr bwMode="auto">
          <a:xfrm>
            <a:off x="2987675" y="4913313"/>
            <a:ext cx="1800225" cy="407987"/>
            <a:chOff x="1882" y="3106"/>
            <a:chExt cx="1134" cy="257"/>
          </a:xfrm>
        </p:grpSpPr>
        <p:sp>
          <p:nvSpPr>
            <p:cNvPr id="51" name="Text Box 46"/>
            <p:cNvSpPr txBox="1">
              <a:spLocks noChangeArrowheads="1"/>
            </p:cNvSpPr>
            <p:nvPr/>
          </p:nvSpPr>
          <p:spPr bwMode="auto">
            <a:xfrm>
              <a:off x="1882"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52" name="Text Box 47"/>
            <p:cNvSpPr txBox="1">
              <a:spLocks noChangeArrowheads="1"/>
            </p:cNvSpPr>
            <p:nvPr/>
          </p:nvSpPr>
          <p:spPr bwMode="auto">
            <a:xfrm>
              <a:off x="2244"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53" name="Text Box 48"/>
            <p:cNvSpPr txBox="1">
              <a:spLocks noChangeArrowheads="1"/>
            </p:cNvSpPr>
            <p:nvPr/>
          </p:nvSpPr>
          <p:spPr bwMode="auto">
            <a:xfrm>
              <a:off x="2607"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54" name="Group 49"/>
          <p:cNvGrpSpPr>
            <a:grpSpLocks/>
          </p:cNvGrpSpPr>
          <p:nvPr/>
        </p:nvGrpSpPr>
        <p:grpSpPr bwMode="auto">
          <a:xfrm>
            <a:off x="4724400" y="4913313"/>
            <a:ext cx="2303463" cy="407987"/>
            <a:chOff x="2971" y="3106"/>
            <a:chExt cx="1451" cy="257"/>
          </a:xfrm>
        </p:grpSpPr>
        <p:sp>
          <p:nvSpPr>
            <p:cNvPr id="55" name="Text Box 50"/>
            <p:cNvSpPr txBox="1">
              <a:spLocks noChangeArrowheads="1"/>
            </p:cNvSpPr>
            <p:nvPr/>
          </p:nvSpPr>
          <p:spPr bwMode="auto">
            <a:xfrm>
              <a:off x="2971"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j-k+1</a:t>
              </a:r>
            </a:p>
          </p:txBody>
        </p:sp>
        <p:sp>
          <p:nvSpPr>
            <p:cNvPr id="56" name="Text Box 51"/>
            <p:cNvSpPr txBox="1">
              <a:spLocks noChangeArrowheads="1"/>
            </p:cNvSpPr>
            <p:nvPr/>
          </p:nvSpPr>
          <p:spPr bwMode="auto">
            <a:xfrm>
              <a:off x="3333"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j-k+2</a:t>
              </a:r>
            </a:p>
          </p:txBody>
        </p:sp>
        <p:sp>
          <p:nvSpPr>
            <p:cNvPr id="57" name="Text Box 52"/>
            <p:cNvSpPr txBox="1">
              <a:spLocks noChangeArrowheads="1"/>
            </p:cNvSpPr>
            <p:nvPr/>
          </p:nvSpPr>
          <p:spPr bwMode="auto">
            <a:xfrm>
              <a:off x="3696"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8" name="Text Box 53"/>
            <p:cNvSpPr txBox="1">
              <a:spLocks noChangeArrowheads="1"/>
            </p:cNvSpPr>
            <p:nvPr/>
          </p:nvSpPr>
          <p:spPr bwMode="auto">
            <a:xfrm>
              <a:off x="4013" y="3106"/>
              <a:ext cx="409"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j-1</a:t>
              </a:r>
            </a:p>
          </p:txBody>
        </p:sp>
      </p:grpSp>
      <p:sp>
        <p:nvSpPr>
          <p:cNvPr id="59" name="Text Box 54"/>
          <p:cNvSpPr txBox="1">
            <a:spLocks noChangeArrowheads="1"/>
          </p:cNvSpPr>
          <p:nvPr/>
        </p:nvSpPr>
        <p:spPr bwMode="auto">
          <a:xfrm>
            <a:off x="6946900" y="4913313"/>
            <a:ext cx="649288"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j</a:t>
            </a:r>
          </a:p>
        </p:txBody>
      </p:sp>
      <p:sp>
        <p:nvSpPr>
          <p:cNvPr id="60" name="Text Box 55"/>
          <p:cNvSpPr txBox="1">
            <a:spLocks noChangeArrowheads="1"/>
          </p:cNvSpPr>
          <p:nvPr/>
        </p:nvSpPr>
        <p:spPr bwMode="auto">
          <a:xfrm>
            <a:off x="179388" y="5932488"/>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最后可以推得：</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k-1</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j-1</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p:txBody>
      </p:sp>
      <p:grpSp>
        <p:nvGrpSpPr>
          <p:cNvPr id="61" name="Group 56"/>
          <p:cNvGrpSpPr>
            <a:grpSpLocks/>
          </p:cNvGrpSpPr>
          <p:nvPr/>
        </p:nvGrpSpPr>
        <p:grpSpPr bwMode="auto">
          <a:xfrm>
            <a:off x="3271838" y="4573588"/>
            <a:ext cx="4322762" cy="357187"/>
            <a:chOff x="2061" y="2918"/>
            <a:chExt cx="2723" cy="225"/>
          </a:xfrm>
        </p:grpSpPr>
        <p:grpSp>
          <p:nvGrpSpPr>
            <p:cNvPr id="62" name="Group 57"/>
            <p:cNvGrpSpPr>
              <a:grpSpLocks/>
            </p:cNvGrpSpPr>
            <p:nvPr/>
          </p:nvGrpSpPr>
          <p:grpSpPr bwMode="auto">
            <a:xfrm>
              <a:off x="3152" y="2918"/>
              <a:ext cx="1632" cy="225"/>
              <a:chOff x="3152" y="2963"/>
              <a:chExt cx="1632" cy="225"/>
            </a:xfrm>
          </p:grpSpPr>
          <p:grpSp>
            <p:nvGrpSpPr>
              <p:cNvPr id="69" name="Group 58"/>
              <p:cNvGrpSpPr>
                <a:grpSpLocks/>
              </p:cNvGrpSpPr>
              <p:nvPr/>
            </p:nvGrpSpPr>
            <p:grpSpPr bwMode="auto">
              <a:xfrm>
                <a:off x="3152" y="2998"/>
                <a:ext cx="48" cy="160"/>
                <a:chOff x="2928" y="2112"/>
                <a:chExt cx="48" cy="192"/>
              </a:xfrm>
            </p:grpSpPr>
            <p:sp>
              <p:nvSpPr>
                <p:cNvPr id="77" name="Line 59"/>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78" name="Line 60"/>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70" name="Group 61"/>
              <p:cNvGrpSpPr>
                <a:grpSpLocks/>
              </p:cNvGrpSpPr>
              <p:nvPr/>
            </p:nvGrpSpPr>
            <p:grpSpPr bwMode="auto">
              <a:xfrm>
                <a:off x="3514" y="2998"/>
                <a:ext cx="48" cy="160"/>
                <a:chOff x="2928" y="2112"/>
                <a:chExt cx="48" cy="192"/>
              </a:xfrm>
            </p:grpSpPr>
            <p:sp>
              <p:nvSpPr>
                <p:cNvPr id="75" name="Line 62"/>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76" name="Line 63"/>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71" name="Group 64"/>
              <p:cNvGrpSpPr>
                <a:grpSpLocks/>
              </p:cNvGrpSpPr>
              <p:nvPr/>
            </p:nvGrpSpPr>
            <p:grpSpPr bwMode="auto">
              <a:xfrm>
                <a:off x="4195" y="2998"/>
                <a:ext cx="48" cy="160"/>
                <a:chOff x="2928" y="2112"/>
                <a:chExt cx="48" cy="192"/>
              </a:xfrm>
            </p:grpSpPr>
            <p:sp>
              <p:nvSpPr>
                <p:cNvPr id="73" name="Line 65"/>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74" name="Line 66"/>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sp>
            <p:nvSpPr>
              <p:cNvPr id="72" name="Text Box 67"/>
              <p:cNvSpPr txBox="1">
                <a:spLocks noChangeArrowheads="1"/>
              </p:cNvSpPr>
              <p:nvPr/>
            </p:nvSpPr>
            <p:spPr bwMode="auto">
              <a:xfrm>
                <a:off x="4376" y="2963"/>
                <a:ext cx="408"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不等</a:t>
                </a:r>
              </a:p>
            </p:txBody>
          </p:sp>
        </p:grpSp>
        <p:grpSp>
          <p:nvGrpSpPr>
            <p:cNvPr id="63" name="Group 68"/>
            <p:cNvGrpSpPr>
              <a:grpSpLocks/>
            </p:cNvGrpSpPr>
            <p:nvPr/>
          </p:nvGrpSpPr>
          <p:grpSpPr bwMode="auto">
            <a:xfrm>
              <a:off x="2061" y="2953"/>
              <a:ext cx="48" cy="160"/>
              <a:chOff x="2928" y="2112"/>
              <a:chExt cx="48" cy="192"/>
            </a:xfrm>
          </p:grpSpPr>
          <p:sp>
            <p:nvSpPr>
              <p:cNvPr id="67" name="Line 69"/>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68" name="Line 70"/>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64" name="Group 71"/>
            <p:cNvGrpSpPr>
              <a:grpSpLocks/>
            </p:cNvGrpSpPr>
            <p:nvPr/>
          </p:nvGrpSpPr>
          <p:grpSpPr bwMode="auto">
            <a:xfrm>
              <a:off x="2423" y="2953"/>
              <a:ext cx="48" cy="160"/>
              <a:chOff x="2928" y="2112"/>
              <a:chExt cx="48" cy="192"/>
            </a:xfrm>
          </p:grpSpPr>
          <p:sp>
            <p:nvSpPr>
              <p:cNvPr id="65" name="Line 72"/>
              <p:cNvSpPr>
                <a:spLocks noChangeShapeType="1"/>
              </p:cNvSpPr>
              <p:nvPr/>
            </p:nvSpPr>
            <p:spPr bwMode="auto">
              <a:xfrm>
                <a:off x="2928"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66" name="Line 73"/>
              <p:cNvSpPr>
                <a:spLocks noChangeShapeType="1"/>
              </p:cNvSpPr>
              <p:nvPr/>
            </p:nvSpPr>
            <p:spPr bwMode="auto">
              <a:xfrm>
                <a:off x="2976" y="2112"/>
                <a:ext cx="0" cy="19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sp>
        <p:nvSpPr>
          <p:cNvPr id="79" name="Text Box 74"/>
          <p:cNvSpPr txBox="1">
            <a:spLocks noChangeArrowheads="1"/>
          </p:cNvSpPr>
          <p:nvPr/>
        </p:nvSpPr>
        <p:spPr bwMode="auto">
          <a:xfrm>
            <a:off x="3851275" y="5408613"/>
            <a:ext cx="43195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得到的模式和主串 “部分匹配” 的结果</a:t>
            </a:r>
          </a:p>
        </p:txBody>
      </p:sp>
      <p:grpSp>
        <p:nvGrpSpPr>
          <p:cNvPr id="80" name="Group 75"/>
          <p:cNvGrpSpPr>
            <a:grpSpLocks/>
          </p:cNvGrpSpPr>
          <p:nvPr/>
        </p:nvGrpSpPr>
        <p:grpSpPr bwMode="auto">
          <a:xfrm>
            <a:off x="3856038" y="595313"/>
            <a:ext cx="4792662" cy="762000"/>
            <a:chOff x="2562" y="391"/>
            <a:chExt cx="3019" cy="480"/>
          </a:xfrm>
        </p:grpSpPr>
        <p:sp>
          <p:nvSpPr>
            <p:cNvPr id="81" name="AutoShape 76"/>
            <p:cNvSpPr>
              <a:spLocks noChangeArrowheads="1"/>
            </p:cNvSpPr>
            <p:nvPr/>
          </p:nvSpPr>
          <p:spPr bwMode="auto">
            <a:xfrm flipH="1">
              <a:off x="2562" y="436"/>
              <a:ext cx="2949" cy="407"/>
            </a:xfrm>
            <a:prstGeom prst="wedgeRectCallout">
              <a:avLst>
                <a:gd name="adj1" fmla="val -4426"/>
                <a:gd name="adj2" fmla="val 98153"/>
              </a:avLst>
            </a:prstGeom>
            <a:gradFill rotWithShape="0">
              <a:gsLst>
                <a:gs pos="0">
                  <a:srgbClr val="FFFFFF"/>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82" name="Text Box 77"/>
            <p:cNvSpPr txBox="1">
              <a:spLocks noChangeArrowheads="1"/>
            </p:cNvSpPr>
            <p:nvPr/>
          </p:nvSpPr>
          <p:spPr bwMode="auto">
            <a:xfrm>
              <a:off x="3107" y="466"/>
              <a:ext cx="2474" cy="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关键的问题是如何确定位置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k</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pic>
          <p:nvPicPr>
            <p:cNvPr id="83" name="Picture 78" descr="问号"/>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672" y="391"/>
              <a:ext cx="48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4" name="Group 38"/>
          <p:cNvGrpSpPr>
            <a:grpSpLocks/>
          </p:cNvGrpSpPr>
          <p:nvPr/>
        </p:nvGrpSpPr>
        <p:grpSpPr bwMode="auto">
          <a:xfrm>
            <a:off x="4708525" y="3346450"/>
            <a:ext cx="2303463" cy="322263"/>
            <a:chOff x="2971" y="2119"/>
            <a:chExt cx="1451" cy="203"/>
          </a:xfrm>
        </p:grpSpPr>
        <p:sp>
          <p:nvSpPr>
            <p:cNvPr id="85" name="Text Box 39"/>
            <p:cNvSpPr txBox="1">
              <a:spLocks noChangeArrowheads="1"/>
            </p:cNvSpPr>
            <p:nvPr/>
          </p:nvSpPr>
          <p:spPr bwMode="auto">
            <a:xfrm>
              <a:off x="2971" y="2119"/>
              <a:ext cx="409"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1</a:t>
              </a:r>
            </a:p>
          </p:txBody>
        </p:sp>
        <p:sp>
          <p:nvSpPr>
            <p:cNvPr id="86" name="Text Box 40"/>
            <p:cNvSpPr txBox="1">
              <a:spLocks noChangeArrowheads="1"/>
            </p:cNvSpPr>
            <p:nvPr/>
          </p:nvSpPr>
          <p:spPr bwMode="auto">
            <a:xfrm>
              <a:off x="3333" y="2119"/>
              <a:ext cx="409"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2</a:t>
              </a:r>
            </a:p>
          </p:txBody>
        </p:sp>
        <p:sp>
          <p:nvSpPr>
            <p:cNvPr id="87" name="Text Box 41"/>
            <p:cNvSpPr txBox="1">
              <a:spLocks noChangeArrowheads="1"/>
            </p:cNvSpPr>
            <p:nvPr/>
          </p:nvSpPr>
          <p:spPr bwMode="auto">
            <a:xfrm>
              <a:off x="3696" y="2119"/>
              <a:ext cx="409"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endParaRPr>
            </a:p>
          </p:txBody>
        </p:sp>
        <p:sp>
          <p:nvSpPr>
            <p:cNvPr id="88" name="Text Box 42"/>
            <p:cNvSpPr txBox="1">
              <a:spLocks noChangeArrowheads="1"/>
            </p:cNvSpPr>
            <p:nvPr/>
          </p:nvSpPr>
          <p:spPr bwMode="auto">
            <a:xfrm>
              <a:off x="4013" y="2119"/>
              <a:ext cx="409"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k-1</a:t>
              </a:r>
            </a:p>
          </p:txBody>
        </p:sp>
      </p:grpSp>
      <p:grpSp>
        <p:nvGrpSpPr>
          <p:cNvPr id="89" name="Group 49"/>
          <p:cNvGrpSpPr>
            <a:grpSpLocks/>
          </p:cNvGrpSpPr>
          <p:nvPr/>
        </p:nvGrpSpPr>
        <p:grpSpPr bwMode="auto">
          <a:xfrm>
            <a:off x="4724400" y="4913313"/>
            <a:ext cx="2303463" cy="369887"/>
            <a:chOff x="2971" y="3106"/>
            <a:chExt cx="1451" cy="233"/>
          </a:xfrm>
        </p:grpSpPr>
        <p:sp>
          <p:nvSpPr>
            <p:cNvPr id="90" name="Text Box 50"/>
            <p:cNvSpPr txBox="1">
              <a:spLocks noChangeArrowheads="1"/>
            </p:cNvSpPr>
            <p:nvPr/>
          </p:nvSpPr>
          <p:spPr bwMode="auto">
            <a:xfrm>
              <a:off x="2971" y="3106"/>
              <a:ext cx="40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j-k+1</a:t>
              </a:r>
            </a:p>
          </p:txBody>
        </p:sp>
        <p:sp>
          <p:nvSpPr>
            <p:cNvPr id="91" name="Text Box 51"/>
            <p:cNvSpPr txBox="1">
              <a:spLocks noChangeArrowheads="1"/>
            </p:cNvSpPr>
            <p:nvPr/>
          </p:nvSpPr>
          <p:spPr bwMode="auto">
            <a:xfrm>
              <a:off x="3333" y="3106"/>
              <a:ext cx="40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j-k+2</a:t>
              </a:r>
            </a:p>
          </p:txBody>
        </p:sp>
        <p:sp>
          <p:nvSpPr>
            <p:cNvPr id="92" name="Text Box 52"/>
            <p:cNvSpPr txBox="1">
              <a:spLocks noChangeArrowheads="1"/>
            </p:cNvSpPr>
            <p:nvPr/>
          </p:nvSpPr>
          <p:spPr bwMode="auto">
            <a:xfrm>
              <a:off x="3696" y="3106"/>
              <a:ext cx="40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a:t>
              </a:r>
              <a:endPar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endParaRPr>
            </a:p>
          </p:txBody>
        </p:sp>
        <p:sp>
          <p:nvSpPr>
            <p:cNvPr id="93" name="Text Box 53"/>
            <p:cNvSpPr txBox="1">
              <a:spLocks noChangeArrowheads="1"/>
            </p:cNvSpPr>
            <p:nvPr/>
          </p:nvSpPr>
          <p:spPr bwMode="auto">
            <a:xfrm>
              <a:off x="4013" y="3106"/>
              <a:ext cx="40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468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en-US" altLang="zh-CN" b="1">
                  <a:solidFill>
                    <a:srgbClr val="FF00FF"/>
                  </a:solidFill>
                  <a:latin typeface="Arial" panose="020B0604020202020204" pitchFamily="34" charset="0"/>
                  <a:ea typeface="楷体" panose="02010609060101010101" pitchFamily="49" charset="-122"/>
                  <a:cs typeface="Arial" panose="020B0604020202020204" pitchFamily="34" charset="0"/>
                </a:rPr>
                <a:t>t</a:t>
              </a:r>
              <a:r>
                <a:rPr kumimoji="1" lang="en-US" altLang="zh-CN" b="1" baseline="-25000">
                  <a:solidFill>
                    <a:srgbClr val="FF00FF"/>
                  </a:solidFill>
                  <a:latin typeface="Arial" panose="020B0604020202020204" pitchFamily="34" charset="0"/>
                  <a:ea typeface="楷体" panose="02010609060101010101" pitchFamily="49" charset="-122"/>
                  <a:cs typeface="Arial" panose="020B0604020202020204" pitchFamily="34" charset="0"/>
                </a:rPr>
                <a:t>j-1</a:t>
              </a:r>
            </a:p>
          </p:txBody>
        </p:sp>
      </p:grpSp>
      <p:grpSp>
        <p:nvGrpSpPr>
          <p:cNvPr id="94" name="Group 15"/>
          <p:cNvGrpSpPr>
            <a:grpSpLocks/>
          </p:cNvGrpSpPr>
          <p:nvPr/>
        </p:nvGrpSpPr>
        <p:grpSpPr bwMode="auto">
          <a:xfrm>
            <a:off x="5005388" y="3848100"/>
            <a:ext cx="1731962" cy="254000"/>
            <a:chOff x="3153" y="2501"/>
            <a:chExt cx="1091" cy="160"/>
          </a:xfrm>
        </p:grpSpPr>
        <p:grpSp>
          <p:nvGrpSpPr>
            <p:cNvPr id="95" name="Group 16"/>
            <p:cNvGrpSpPr>
              <a:grpSpLocks/>
            </p:cNvGrpSpPr>
            <p:nvPr/>
          </p:nvGrpSpPr>
          <p:grpSpPr bwMode="auto">
            <a:xfrm>
              <a:off x="3153" y="2501"/>
              <a:ext cx="48" cy="160"/>
              <a:chOff x="2928" y="2112"/>
              <a:chExt cx="48" cy="192"/>
            </a:xfrm>
          </p:grpSpPr>
          <p:sp>
            <p:nvSpPr>
              <p:cNvPr id="102" name="Line 17"/>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03" name="Line 18"/>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96" name="Group 19"/>
            <p:cNvGrpSpPr>
              <a:grpSpLocks/>
            </p:cNvGrpSpPr>
            <p:nvPr/>
          </p:nvGrpSpPr>
          <p:grpSpPr bwMode="auto">
            <a:xfrm>
              <a:off x="3515" y="2501"/>
              <a:ext cx="48" cy="160"/>
              <a:chOff x="2928" y="2112"/>
              <a:chExt cx="48" cy="192"/>
            </a:xfrm>
          </p:grpSpPr>
          <p:sp>
            <p:nvSpPr>
              <p:cNvPr id="100" name="Line 20"/>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01" name="Line 21"/>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97" name="Group 22"/>
            <p:cNvGrpSpPr>
              <a:grpSpLocks/>
            </p:cNvGrpSpPr>
            <p:nvPr/>
          </p:nvGrpSpPr>
          <p:grpSpPr bwMode="auto">
            <a:xfrm>
              <a:off x="4196" y="2501"/>
              <a:ext cx="48" cy="160"/>
              <a:chOff x="2928" y="2112"/>
              <a:chExt cx="48" cy="192"/>
            </a:xfrm>
          </p:grpSpPr>
          <p:sp>
            <p:nvSpPr>
              <p:cNvPr id="98" name="Line 23"/>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99" name="Line 24"/>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grpSp>
        <p:nvGrpSpPr>
          <p:cNvPr id="104" name="Group 57"/>
          <p:cNvGrpSpPr>
            <a:grpSpLocks/>
          </p:cNvGrpSpPr>
          <p:nvPr/>
        </p:nvGrpSpPr>
        <p:grpSpPr bwMode="auto">
          <a:xfrm>
            <a:off x="5003800" y="4629150"/>
            <a:ext cx="1731963" cy="254000"/>
            <a:chOff x="3152" y="2998"/>
            <a:chExt cx="1091" cy="160"/>
          </a:xfrm>
        </p:grpSpPr>
        <p:grpSp>
          <p:nvGrpSpPr>
            <p:cNvPr id="105" name="Group 58"/>
            <p:cNvGrpSpPr>
              <a:grpSpLocks/>
            </p:cNvGrpSpPr>
            <p:nvPr/>
          </p:nvGrpSpPr>
          <p:grpSpPr bwMode="auto">
            <a:xfrm>
              <a:off x="3152" y="2998"/>
              <a:ext cx="48" cy="160"/>
              <a:chOff x="2928" y="2112"/>
              <a:chExt cx="48" cy="192"/>
            </a:xfrm>
          </p:grpSpPr>
          <p:sp>
            <p:nvSpPr>
              <p:cNvPr id="112" name="Line 59"/>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13" name="Line 60"/>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106" name="Group 61"/>
            <p:cNvGrpSpPr>
              <a:grpSpLocks/>
            </p:cNvGrpSpPr>
            <p:nvPr/>
          </p:nvGrpSpPr>
          <p:grpSpPr bwMode="auto">
            <a:xfrm>
              <a:off x="3514" y="2998"/>
              <a:ext cx="48" cy="160"/>
              <a:chOff x="2928" y="2112"/>
              <a:chExt cx="48" cy="192"/>
            </a:xfrm>
          </p:grpSpPr>
          <p:sp>
            <p:nvSpPr>
              <p:cNvPr id="110" name="Line 62"/>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11" name="Line 63"/>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nvGrpSpPr>
            <p:cNvPr id="107" name="Group 64"/>
            <p:cNvGrpSpPr>
              <a:grpSpLocks/>
            </p:cNvGrpSpPr>
            <p:nvPr/>
          </p:nvGrpSpPr>
          <p:grpSpPr bwMode="auto">
            <a:xfrm>
              <a:off x="4195" y="2998"/>
              <a:ext cx="48" cy="160"/>
              <a:chOff x="2928" y="2112"/>
              <a:chExt cx="48" cy="192"/>
            </a:xfrm>
          </p:grpSpPr>
          <p:sp>
            <p:nvSpPr>
              <p:cNvPr id="108" name="Line 65"/>
              <p:cNvSpPr>
                <a:spLocks noChangeShapeType="1"/>
              </p:cNvSpPr>
              <p:nvPr/>
            </p:nvSpPr>
            <p:spPr bwMode="auto">
              <a:xfrm>
                <a:off x="2928"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sp>
            <p:nvSpPr>
              <p:cNvPr id="109" name="Line 66"/>
              <p:cNvSpPr>
                <a:spLocks noChangeShapeType="1"/>
              </p:cNvSpPr>
              <p:nvPr/>
            </p:nvSpPr>
            <p:spPr bwMode="auto">
              <a:xfrm>
                <a:off x="2976" y="2112"/>
                <a:ext cx="0" cy="192"/>
              </a:xfrm>
              <a:prstGeom prst="line">
                <a:avLst/>
              </a:prstGeom>
              <a:noFill/>
              <a:ln w="3810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endParaRPr lang="zh-CN" altLang="en-US"/>
              </a:p>
            </p:txBody>
          </p:sp>
        </p:grpSp>
      </p:grpSp>
      <p:grpSp>
        <p:nvGrpSpPr>
          <p:cNvPr id="114" name="Group 32"/>
          <p:cNvGrpSpPr>
            <a:grpSpLocks/>
          </p:cNvGrpSpPr>
          <p:nvPr/>
        </p:nvGrpSpPr>
        <p:grpSpPr bwMode="auto">
          <a:xfrm>
            <a:off x="439738" y="3128963"/>
            <a:ext cx="3786187" cy="2393950"/>
            <a:chOff x="158" y="1298"/>
            <a:chExt cx="1935" cy="1646"/>
          </a:xfrm>
        </p:grpSpPr>
        <p:sp>
          <p:nvSpPr>
            <p:cNvPr id="115" name="AutoShape 33"/>
            <p:cNvSpPr>
              <a:spLocks noChangeArrowheads="1"/>
            </p:cNvSpPr>
            <p:nvPr/>
          </p:nvSpPr>
          <p:spPr bwMode="auto">
            <a:xfrm>
              <a:off x="158" y="1298"/>
              <a:ext cx="1935" cy="1646"/>
            </a:xfrm>
            <a:prstGeom prst="foldedCorner">
              <a:avLst>
                <a:gd name="adj" fmla="val 12500"/>
              </a:avLst>
            </a:prstGeom>
            <a:gradFill rotWithShape="1">
              <a:gsLst>
                <a:gs pos="0">
                  <a:srgbClr val="FF8200"/>
                </a:gs>
                <a:gs pos="10001">
                  <a:srgbClr val="FF0000"/>
                </a:gs>
                <a:gs pos="35001">
                  <a:srgbClr val="BA0066"/>
                </a:gs>
                <a:gs pos="70000">
                  <a:srgbClr val="66008F"/>
                </a:gs>
                <a:gs pos="100000">
                  <a:srgbClr val="000082"/>
                </a:gs>
              </a:gsLst>
              <a:lin ang="2700000" scaled="1"/>
            </a:gradFill>
            <a:ln w="57150">
              <a:solidFill>
                <a:srgbClr val="FFFF00"/>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6" name="Text Box 34"/>
            <p:cNvSpPr txBox="1">
              <a:spLocks noChangeArrowheads="1"/>
            </p:cNvSpPr>
            <p:nvPr/>
          </p:nvSpPr>
          <p:spPr bwMode="auto">
            <a:xfrm>
              <a:off x="241" y="1437"/>
              <a:ext cx="1746" cy="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b="1">
                  <a:solidFill>
                    <a:srgbClr val="CC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模式中每一个字符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都对应一个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k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值，而这个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k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值仅依赖于模式本身字符序列的构成，而与主串无关。</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blinds(horizontal)">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0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dissolve">
                                      <p:cBhvr>
                                        <p:cTn id="26" dur="500"/>
                                        <p:tgtEl>
                                          <p:spTgt spid="79"/>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1000"/>
                                        <p:tgtEl>
                                          <p:spTgt spid="50"/>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1000"/>
                                        <p:tgtEl>
                                          <p:spTgt spid="54"/>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left)">
                                      <p:cBhvr>
                                        <p:cTn id="38" dur="1000"/>
                                        <p:tgtEl>
                                          <p:spTgt spid="59"/>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down)">
                                      <p:cBhvr>
                                        <p:cTn id="42" dur="10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dissolve">
                                      <p:cBhvr>
                                        <p:cTn id="47" dur="500"/>
                                        <p:tgtEl>
                                          <p:spTgt spid="49"/>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left)">
                                      <p:cBhvr>
                                        <p:cTn id="55" dur="500"/>
                                        <p:tgtEl>
                                          <p:spTgt spid="48"/>
                                        </p:tgtEl>
                                      </p:cBhvr>
                                    </p:animEffect>
                                  </p:childTnLst>
                                </p:cTn>
                              </p:par>
                            </p:childTnLst>
                          </p:cTn>
                        </p:par>
                        <p:par>
                          <p:cTn id="56" fill="hold">
                            <p:stCondLst>
                              <p:cond delay="1500"/>
                            </p:stCondLst>
                            <p:childTnLst>
                              <p:par>
                                <p:cTn id="57" presetID="22" presetClass="entr" presetSubtype="1"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10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35" presetClass="emph" presetSubtype="0" repeatCount="3000" fill="hold" nodeType="clickEffect">
                                  <p:stCondLst>
                                    <p:cond delay="1000"/>
                                  </p:stCondLst>
                                  <p:childTnLst>
                                    <p:anim calcmode="discrete" valueType="str">
                                      <p:cBhvr>
                                        <p:cTn id="63" dur="2000" fill="hold"/>
                                        <p:tgtEl>
                                          <p:spTgt spid="54"/>
                                        </p:tgtEl>
                                        <p:attrNameLst>
                                          <p:attrName>style.visibility</p:attrName>
                                        </p:attrNameLst>
                                      </p:cBhvr>
                                      <p:tavLst>
                                        <p:tav tm="0">
                                          <p:val>
                                            <p:strVal val="hidden"/>
                                          </p:val>
                                        </p:tav>
                                        <p:tav tm="50000">
                                          <p:val>
                                            <p:strVal val="visible"/>
                                          </p:val>
                                        </p:tav>
                                      </p:tavLst>
                                    </p:anim>
                                  </p:childTnLst>
                                </p:cTn>
                              </p:par>
                              <p:par>
                                <p:cTn id="64" presetID="35" presetClass="emph" presetSubtype="0" repeatCount="3000" fill="hold" nodeType="withEffect">
                                  <p:stCondLst>
                                    <p:cond delay="0"/>
                                  </p:stCondLst>
                                  <p:childTnLst>
                                    <p:anim calcmode="discrete" valueType="str">
                                      <p:cBhvr>
                                        <p:cTn id="65" dur="2000" fill="hold"/>
                                        <p:tgtEl>
                                          <p:spTgt spid="42"/>
                                        </p:tgtEl>
                                        <p:attrNameLst>
                                          <p:attrName>style.visibility</p:attrName>
                                        </p:attrNameLst>
                                      </p:cBhvr>
                                      <p:tavLst>
                                        <p:tav tm="0">
                                          <p:val>
                                            <p:strVal val="hidden"/>
                                          </p:val>
                                        </p:tav>
                                        <p:tav tm="50000">
                                          <p:val>
                                            <p:strVal val="visible"/>
                                          </p:val>
                                        </p:tav>
                                      </p:tavLst>
                                    </p:anim>
                                  </p:childTnLst>
                                </p:cTn>
                              </p:par>
                            </p:childTnLst>
                          </p:cTn>
                        </p:par>
                        <p:par>
                          <p:cTn id="66" fill="hold">
                            <p:stCondLst>
                              <p:cond delay="7000"/>
                            </p:stCondLst>
                            <p:childTnLst>
                              <p:par>
                                <p:cTn id="67" presetID="10" presetClass="entr" presetSubtype="0" fill="hold"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500"/>
                                        <p:tgtEl>
                                          <p:spTgt spid="89"/>
                                        </p:tgtEl>
                                      </p:cBhvr>
                                    </p:animEffect>
                                  </p:childTnLst>
                                </p:cTn>
                              </p:par>
                              <p:par>
                                <p:cTn id="73" presetID="10" presetClass="entr" presetSubtype="0" fill="hold"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par>
                                <p:cTn id="76" presetID="10" presetClass="entr" presetSubtype="0" fill="hold" nodeType="with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fade">
                                      <p:cBhvr>
                                        <p:cTn id="78" dur="500"/>
                                        <p:tgtEl>
                                          <p:spTgt spid="104"/>
                                        </p:tgtEl>
                                      </p:cBhvr>
                                    </p:animEffect>
                                  </p:childTnLst>
                                </p:cTn>
                              </p:par>
                            </p:childTnLst>
                          </p:cTn>
                        </p:par>
                        <p:par>
                          <p:cTn id="79" fill="hold">
                            <p:stCondLst>
                              <p:cond delay="7500"/>
                            </p:stCondLst>
                            <p:childTnLst>
                              <p:par>
                                <p:cTn id="80" presetID="3" presetClass="entr" presetSubtype="10" fill="hold" grpId="0" nodeType="afterEffect">
                                  <p:stCondLst>
                                    <p:cond delay="1000"/>
                                  </p:stCondLst>
                                  <p:childTnLst>
                                    <p:set>
                                      <p:cBhvr>
                                        <p:cTn id="81" dur="1" fill="hold">
                                          <p:stCondLst>
                                            <p:cond delay="0"/>
                                          </p:stCondLst>
                                        </p:cTn>
                                        <p:tgtEl>
                                          <p:spTgt spid="60"/>
                                        </p:tgtEl>
                                        <p:attrNameLst>
                                          <p:attrName>style.visibility</p:attrName>
                                        </p:attrNameLst>
                                      </p:cBhvr>
                                      <p:to>
                                        <p:strVal val="visible"/>
                                      </p:to>
                                    </p:set>
                                    <p:animEffect transition="in" filter="blinds(horizontal)">
                                      <p:cBhvr>
                                        <p:cTn id="82" dur="50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strips(downLeft)">
                                      <p:cBhvr>
                                        <p:cTn id="87" dur="500"/>
                                        <p:tgtEl>
                                          <p:spTgt spid="80"/>
                                        </p:tgtEl>
                                      </p:cBhvr>
                                    </p:animEffect>
                                  </p:childTnLst>
                                </p:cTn>
                              </p:par>
                            </p:childTnLst>
                          </p:cTn>
                        </p:par>
                      </p:childTnLst>
                    </p:cTn>
                  </p:par>
                  <p:par>
                    <p:cTn id="88" fill="hold">
                      <p:stCondLst>
                        <p:cond delay="indefinite"/>
                      </p:stCondLst>
                      <p:childTnLst>
                        <p:par>
                          <p:cTn id="89" fill="hold">
                            <p:stCondLst>
                              <p:cond delay="0"/>
                            </p:stCondLst>
                            <p:childTnLst>
                              <p:par>
                                <p:cTn id="90" presetID="18" presetClass="entr" presetSubtype="6" fill="hold" nodeType="clickEffect">
                                  <p:stCondLst>
                                    <p:cond delay="0"/>
                                  </p:stCondLst>
                                  <p:childTnLst>
                                    <p:set>
                                      <p:cBhvr>
                                        <p:cTn id="91" dur="1" fill="hold">
                                          <p:stCondLst>
                                            <p:cond delay="0"/>
                                          </p:stCondLst>
                                        </p:cTn>
                                        <p:tgtEl>
                                          <p:spTgt spid="114"/>
                                        </p:tgtEl>
                                        <p:attrNameLst>
                                          <p:attrName>style.visibility</p:attrName>
                                        </p:attrNameLst>
                                      </p:cBhvr>
                                      <p:to>
                                        <p:strVal val="visible"/>
                                      </p:to>
                                    </p:set>
                                    <p:animEffect transition="in" filter="strips(downRight)">
                                      <p:cBhvr>
                                        <p:cTn id="9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build="p"/>
      <p:bldP spid="48" grpId="0"/>
      <p:bldP spid="49" grpId="0"/>
      <p:bldP spid="59" grpId="0"/>
      <p:bldP spid="60" grpId="0"/>
      <p:bldP spid="7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组合 2"/>
          <p:cNvGrpSpPr>
            <a:grpSpLocks/>
          </p:cNvGrpSpPr>
          <p:nvPr/>
        </p:nvGrpSpPr>
        <p:grpSpPr bwMode="auto">
          <a:xfrm>
            <a:off x="34925" y="92075"/>
            <a:ext cx="7632700" cy="1025525"/>
            <a:chOff x="34925" y="92075"/>
            <a:chExt cx="7632700" cy="1025525"/>
          </a:xfrm>
        </p:grpSpPr>
        <p:grpSp>
          <p:nvGrpSpPr>
            <p:cNvPr id="87051" name="组合 1"/>
            <p:cNvGrpSpPr>
              <a:grpSpLocks/>
            </p:cNvGrpSpPr>
            <p:nvPr/>
          </p:nvGrpSpPr>
          <p:grpSpPr bwMode="auto">
            <a:xfrm>
              <a:off x="34925" y="92075"/>
              <a:ext cx="7632700" cy="457200"/>
              <a:chOff x="34925" y="92075"/>
              <a:chExt cx="7632700" cy="457200"/>
            </a:xfrm>
          </p:grpSpPr>
          <p:sp>
            <p:nvSpPr>
              <p:cNvPr id="8705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7056"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7052" name="Group 2"/>
            <p:cNvGrpSpPr>
              <a:grpSpLocks/>
            </p:cNvGrpSpPr>
            <p:nvPr/>
          </p:nvGrpSpPr>
          <p:grpSpPr bwMode="auto">
            <a:xfrm>
              <a:off x="107949" y="620713"/>
              <a:ext cx="5336117" cy="496887"/>
              <a:chOff x="68" y="391"/>
              <a:chExt cx="2919" cy="313"/>
            </a:xfrm>
          </p:grpSpPr>
          <p:sp>
            <p:nvSpPr>
              <p:cNvPr id="87053"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705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9" name="Group 2"/>
          <p:cNvGrpSpPr>
            <a:grpSpLocks/>
          </p:cNvGrpSpPr>
          <p:nvPr/>
        </p:nvGrpSpPr>
        <p:grpSpPr bwMode="auto">
          <a:xfrm>
            <a:off x="250825" y="1196975"/>
            <a:ext cx="3681413" cy="496888"/>
            <a:chOff x="158" y="754"/>
            <a:chExt cx="1909" cy="313"/>
          </a:xfrm>
        </p:grpSpPr>
        <p:sp>
          <p:nvSpPr>
            <p:cNvPr id="87047"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Times New Roman" panose="02020603050405020304" pitchFamily="18" charset="0"/>
                </a:rPr>
                <a:t>● </a:t>
              </a:r>
              <a:r>
                <a:rPr kumimoji="1" lang="en-US" altLang="zh-CN" sz="2200" b="1" dirty="0" smtClean="0">
                  <a:solidFill>
                    <a:srgbClr val="FF33CC"/>
                  </a:solidFill>
                  <a:latin typeface="Arial" panose="020B0604020202020204" pitchFamily="34" charset="0"/>
                  <a:ea typeface="黑体" panose="02010609060101010101" pitchFamily="49" charset="-122"/>
                </a:rPr>
                <a:t>next </a:t>
              </a:r>
              <a:r>
                <a:rPr kumimoji="1" lang="zh-CN" altLang="en-US" sz="2200" b="1" dirty="0" smtClean="0">
                  <a:solidFill>
                    <a:srgbClr val="FF33CC"/>
                  </a:solidFill>
                  <a:latin typeface="Arial" panose="020B0604020202020204" pitchFamily="34" charset="0"/>
                  <a:ea typeface="黑体" panose="02010609060101010101" pitchFamily="49" charset="-122"/>
                </a:rPr>
                <a:t>数组</a:t>
              </a:r>
              <a:r>
                <a:rPr kumimoji="1" lang="zh-CN" altLang="en-US" sz="2200" b="1" dirty="0">
                  <a:solidFill>
                    <a:srgbClr val="FF33CC"/>
                  </a:solidFill>
                  <a:latin typeface="Arial" panose="020B0604020202020204" pitchFamily="34" charset="0"/>
                  <a:ea typeface="黑体" panose="02010609060101010101" pitchFamily="49" charset="-122"/>
                </a:rPr>
                <a:t>的定义</a:t>
              </a:r>
            </a:p>
          </p:txBody>
        </p:sp>
        <p:sp>
          <p:nvSpPr>
            <p:cNvPr id="87048"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7" name="Group 13"/>
          <p:cNvGrpSpPr>
            <a:grpSpLocks/>
          </p:cNvGrpSpPr>
          <p:nvPr/>
        </p:nvGrpSpPr>
        <p:grpSpPr bwMode="auto">
          <a:xfrm>
            <a:off x="677863" y="4200525"/>
            <a:ext cx="7813675" cy="1303338"/>
            <a:chOff x="2744" y="1584"/>
            <a:chExt cx="2812" cy="821"/>
          </a:xfrm>
        </p:grpSpPr>
        <p:sp>
          <p:nvSpPr>
            <p:cNvPr id="18" name="AutoShape 14"/>
            <p:cNvSpPr>
              <a:spLocks noChangeArrowheads="1"/>
            </p:cNvSpPr>
            <p:nvPr/>
          </p:nvSpPr>
          <p:spPr bwMode="auto">
            <a:xfrm flipH="1" flipV="1">
              <a:off x="2744" y="1584"/>
              <a:ext cx="2812" cy="821"/>
            </a:xfrm>
            <a:prstGeom prst="wedgeRectCallout">
              <a:avLst>
                <a:gd name="adj1" fmla="val -4606"/>
                <a:gd name="adj2" fmla="val 82190"/>
              </a:avLst>
            </a:prstGeom>
            <a:gradFill rotWithShape="0">
              <a:gsLst>
                <a:gs pos="0">
                  <a:srgbClr val="FFFFFF"/>
                </a:gs>
                <a:gs pos="100000">
                  <a:srgbClr val="CC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19" name="Text Box 15"/>
            <p:cNvSpPr txBox="1">
              <a:spLocks noChangeArrowheads="1"/>
            </p:cNvSpPr>
            <p:nvPr/>
          </p:nvSpPr>
          <p:spPr bwMode="auto">
            <a:xfrm>
              <a:off x="2793" y="1672"/>
              <a:ext cx="2714" cy="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next[j]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表明当模式中第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j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个字符与主串中相应字符“失配”时，在模式中需要重新和主串中该字符进行比较的字符位置。</a:t>
              </a:r>
            </a:p>
          </p:txBody>
        </p:sp>
      </p:grpSp>
      <p:sp>
        <p:nvSpPr>
          <p:cNvPr id="20" name="Text Box 13"/>
          <p:cNvSpPr txBox="1">
            <a:spLocks noChangeArrowheads="1"/>
          </p:cNvSpPr>
          <p:nvPr/>
        </p:nvSpPr>
        <p:spPr bwMode="auto">
          <a:xfrm>
            <a:off x="179388" y="1773238"/>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模式的 </a:t>
            </a:r>
            <a:r>
              <a:rPr kumimoji="1" lang="en-US" altLang="zh-CN" sz="2000" b="1">
                <a:latin typeface="Arial" panose="020B0604020202020204" pitchFamily="34" charset="0"/>
                <a:ea typeface="仿宋" panose="02010609060101010101" pitchFamily="49" charset="-122"/>
                <a:cs typeface="Arial" panose="020B0604020202020204" pitchFamily="34" charset="0"/>
              </a:rPr>
              <a:t>next[j] </a:t>
            </a:r>
            <a:r>
              <a:rPr kumimoji="1" lang="zh-CN" altLang="en-US" sz="2000" b="1">
                <a:latin typeface="Arial" panose="020B0604020202020204" pitchFamily="34" charset="0"/>
                <a:ea typeface="仿宋" panose="02010609060101010101" pitchFamily="49" charset="-122"/>
                <a:cs typeface="Arial" panose="020B0604020202020204" pitchFamily="34" charset="0"/>
              </a:rPr>
              <a:t>函数用来表示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对应的 </a:t>
            </a:r>
            <a:r>
              <a:rPr kumimoji="1" lang="en-US" altLang="zh-CN" sz="2000" b="1">
                <a:latin typeface="Arial" panose="020B0604020202020204" pitchFamily="34" charset="0"/>
                <a:ea typeface="仿宋" panose="02010609060101010101" pitchFamily="49" charset="-122"/>
                <a:cs typeface="Arial" panose="020B0604020202020204" pitchFamily="34" charset="0"/>
              </a:rPr>
              <a:t>k </a:t>
            </a:r>
            <a:r>
              <a:rPr kumimoji="1" lang="zh-CN" altLang="en-US" sz="2000" b="1">
                <a:latin typeface="Arial" panose="020B0604020202020204" pitchFamily="34" charset="0"/>
                <a:ea typeface="仿宋" panose="02010609060101010101" pitchFamily="49" charset="-122"/>
                <a:cs typeface="Arial" panose="020B0604020202020204" pitchFamily="34" charset="0"/>
              </a:rPr>
              <a:t>值（</a:t>
            </a:r>
            <a:r>
              <a:rPr kumimoji="1" lang="en-US" altLang="zh-CN" sz="2000" b="1">
                <a:latin typeface="Arial" panose="020B0604020202020204" pitchFamily="34" charset="0"/>
                <a:ea typeface="仿宋" panose="02010609060101010101" pitchFamily="49" charset="-122"/>
                <a:cs typeface="Arial" panose="020B0604020202020204" pitchFamily="34" charset="0"/>
              </a:rPr>
              <a:t>1≤j≤m</a:t>
            </a:r>
            <a:r>
              <a:rPr kumimoji="1" lang="zh-CN" altLang="en-US" sz="2000" b="1">
                <a:latin typeface="Arial" panose="020B0604020202020204" pitchFamily="34" charset="0"/>
                <a:ea typeface="仿宋" panose="02010609060101010101" pitchFamily="49" charset="-122"/>
                <a:cs typeface="Arial" panose="020B0604020202020204" pitchFamily="34" charset="0"/>
              </a:rPr>
              <a:t>）。其定义如下： </a:t>
            </a:r>
          </a:p>
        </p:txBody>
      </p:sp>
      <p:pic>
        <p:nvPicPr>
          <p:cNvPr id="21" name="Picture 1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6375" y="2628900"/>
            <a:ext cx="633571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13"/>
          <p:cNvGrpSpPr>
            <a:grpSpLocks/>
          </p:cNvGrpSpPr>
          <p:nvPr/>
        </p:nvGrpSpPr>
        <p:grpSpPr bwMode="auto">
          <a:xfrm>
            <a:off x="677863" y="4200525"/>
            <a:ext cx="7813675" cy="1303338"/>
            <a:chOff x="2744" y="1584"/>
            <a:chExt cx="2812" cy="821"/>
          </a:xfrm>
        </p:grpSpPr>
        <p:sp>
          <p:nvSpPr>
            <p:cNvPr id="23" name="AutoShape 14"/>
            <p:cNvSpPr>
              <a:spLocks noChangeArrowheads="1"/>
            </p:cNvSpPr>
            <p:nvPr/>
          </p:nvSpPr>
          <p:spPr bwMode="auto">
            <a:xfrm flipH="1" flipV="1">
              <a:off x="2744" y="1584"/>
              <a:ext cx="2812" cy="821"/>
            </a:xfrm>
            <a:prstGeom prst="wedgeRectCallout">
              <a:avLst>
                <a:gd name="adj1" fmla="val -4606"/>
                <a:gd name="adj2" fmla="val 82190"/>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24" name="Text Box 15"/>
            <p:cNvSpPr txBox="1">
              <a:spLocks noChangeArrowheads="1"/>
            </p:cNvSpPr>
            <p:nvPr/>
          </p:nvSpPr>
          <p:spPr bwMode="auto">
            <a:xfrm>
              <a:off x="2793" y="1672"/>
              <a:ext cx="2714" cy="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模式中相似部分越多，则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next[j]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函数越大，模式串向右滑动得越远，与主串进行比较的次数越少，时间复杂度就越低。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linds(horizontal)">
                                      <p:cBhvr>
                                        <p:cTn id="12" dur="500"/>
                                        <p:tgtEl>
                                          <p:spTgt spid="20">
                                            <p:txEl>
                                              <p:pRg st="0" end="0"/>
                                            </p:txEl>
                                          </p:spTgt>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9"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trips(upLeft)">
                                      <p:cBhvr>
                                        <p:cTn id="21" dur="500"/>
                                        <p:tgtEl>
                                          <p:spTgt spid="17"/>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childTnLst>
                    </p:cTn>
                  </p:par>
                  <p:par>
                    <p:cTn id="22" fill="hold">
                      <p:stCondLst>
                        <p:cond delay="indefinite"/>
                      </p:stCondLst>
                      <p:childTnLst>
                        <p:par>
                          <p:cTn id="23" fill="hold">
                            <p:stCondLst>
                              <p:cond delay="0"/>
                            </p:stCondLst>
                            <p:childTnLst>
                              <p:par>
                                <p:cTn id="24" presetID="18" presetClass="exit" presetSubtype="9" fill="hold" nodeType="clickEffect">
                                  <p:stCondLst>
                                    <p:cond delay="0"/>
                                  </p:stCondLst>
                                  <p:childTnLst>
                                    <p:animEffect transition="out" filter="strips(upLeft)">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par>
                          <p:cTn id="27" fill="hold">
                            <p:stCondLst>
                              <p:cond delay="500"/>
                            </p:stCondLst>
                            <p:childTnLst>
                              <p:par>
                                <p:cTn id="28" presetID="18" presetClass="entr" presetSubtype="9"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strips(upLeft)">
                                      <p:cBhvr>
                                        <p:cTn id="30" dur="500"/>
                                        <p:tgtEl>
                                          <p:spTgt spid="22"/>
                                        </p:tgtEl>
                                      </p:cBhvr>
                                    </p:animEffect>
                                  </p:childTnLst>
                                  <p:subTnLst>
                                    <p:audio>
                                      <p:cMediaNode>
                                        <p:cTn display="0" masterRel="sameClick">
                                          <p:stCondLst>
                                            <p:cond evt="begin" delay="0">
                                              <p:tn val="28"/>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组合 3"/>
          <p:cNvGrpSpPr>
            <a:grpSpLocks/>
          </p:cNvGrpSpPr>
          <p:nvPr/>
        </p:nvGrpSpPr>
        <p:grpSpPr bwMode="auto">
          <a:xfrm>
            <a:off x="34925" y="92075"/>
            <a:ext cx="7632700" cy="1601788"/>
            <a:chOff x="34925" y="92075"/>
            <a:chExt cx="7632700" cy="1601788"/>
          </a:xfrm>
        </p:grpSpPr>
        <p:grpSp>
          <p:nvGrpSpPr>
            <p:cNvPr id="88071" name="组合 2"/>
            <p:cNvGrpSpPr>
              <a:grpSpLocks/>
            </p:cNvGrpSpPr>
            <p:nvPr/>
          </p:nvGrpSpPr>
          <p:grpSpPr bwMode="auto">
            <a:xfrm>
              <a:off x="34925" y="92075"/>
              <a:ext cx="7632700" cy="1025525"/>
              <a:chOff x="34925" y="92075"/>
              <a:chExt cx="7632700" cy="1025525"/>
            </a:xfrm>
          </p:grpSpPr>
          <p:grpSp>
            <p:nvGrpSpPr>
              <p:cNvPr id="88075" name="组合 1"/>
              <p:cNvGrpSpPr>
                <a:grpSpLocks/>
              </p:cNvGrpSpPr>
              <p:nvPr/>
            </p:nvGrpSpPr>
            <p:grpSpPr bwMode="auto">
              <a:xfrm>
                <a:off x="34925" y="92075"/>
                <a:ext cx="7632700" cy="457200"/>
                <a:chOff x="34925" y="92075"/>
                <a:chExt cx="7632700" cy="457200"/>
              </a:xfrm>
            </p:grpSpPr>
            <p:sp>
              <p:nvSpPr>
                <p:cNvPr id="8807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8080"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8076" name="Group 2"/>
              <p:cNvGrpSpPr>
                <a:grpSpLocks/>
              </p:cNvGrpSpPr>
              <p:nvPr/>
            </p:nvGrpSpPr>
            <p:grpSpPr bwMode="auto">
              <a:xfrm>
                <a:off x="107949" y="620713"/>
                <a:ext cx="5336117" cy="496887"/>
                <a:chOff x="68" y="391"/>
                <a:chExt cx="2919" cy="313"/>
              </a:xfrm>
            </p:grpSpPr>
            <p:sp>
              <p:nvSpPr>
                <p:cNvPr id="88077"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807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8072" name="Group 2"/>
            <p:cNvGrpSpPr>
              <a:grpSpLocks/>
            </p:cNvGrpSpPr>
            <p:nvPr/>
          </p:nvGrpSpPr>
          <p:grpSpPr bwMode="auto">
            <a:xfrm>
              <a:off x="250824" y="1196975"/>
              <a:ext cx="3144309" cy="496888"/>
              <a:chOff x="158" y="754"/>
              <a:chExt cx="1909" cy="313"/>
            </a:xfrm>
          </p:grpSpPr>
          <p:sp>
            <p:nvSpPr>
              <p:cNvPr id="88073"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Times New Roman" panose="02020603050405020304" pitchFamily="18" charset="0"/>
                  </a:rPr>
                  <a:t>● </a:t>
                </a:r>
                <a:r>
                  <a:rPr kumimoji="1" lang="en-US" altLang="zh-CN" sz="2200" b="1" dirty="0" smtClean="0">
                    <a:solidFill>
                      <a:srgbClr val="FF33CC"/>
                    </a:solidFill>
                    <a:latin typeface="Arial" panose="020B0604020202020204" pitchFamily="34" charset="0"/>
                    <a:ea typeface="黑体" panose="02010609060101010101" pitchFamily="49" charset="-122"/>
                  </a:rPr>
                  <a:t>next </a:t>
                </a:r>
                <a:r>
                  <a:rPr kumimoji="1" lang="zh-CN" altLang="en-US" sz="2200" b="1" dirty="0" smtClean="0">
                    <a:solidFill>
                      <a:srgbClr val="FF33CC"/>
                    </a:solidFill>
                    <a:latin typeface="Arial" panose="020B0604020202020204" pitchFamily="34" charset="0"/>
                    <a:ea typeface="黑体" panose="02010609060101010101" pitchFamily="49" charset="-122"/>
                  </a:rPr>
                  <a:t>数组</a:t>
                </a:r>
                <a:r>
                  <a:rPr kumimoji="1" lang="zh-CN" altLang="en-US" sz="2200" b="1" dirty="0">
                    <a:solidFill>
                      <a:srgbClr val="FF33CC"/>
                    </a:solidFill>
                    <a:latin typeface="Arial" panose="020B0604020202020204" pitchFamily="34" charset="0"/>
                    <a:ea typeface="黑体" panose="02010609060101010101" pitchFamily="49" charset="-122"/>
                  </a:rPr>
                  <a:t>的定义</a:t>
                </a:r>
              </a:p>
            </p:txBody>
          </p:sp>
          <p:sp>
            <p:nvSpPr>
              <p:cNvPr id="88074"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13"/>
          <p:cNvSpPr txBox="1">
            <a:spLocks noChangeArrowheads="1"/>
          </p:cNvSpPr>
          <p:nvPr/>
        </p:nvSpPr>
        <p:spPr bwMode="auto">
          <a:xfrm>
            <a:off x="179388" y="3957638"/>
            <a:ext cx="8785225" cy="9017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假设已求出 </a:t>
            </a:r>
            <a:r>
              <a:rPr kumimoji="1" lang="de-DE" altLang="zh-CN" sz="2000" b="1">
                <a:latin typeface="Arial" panose="020B0604020202020204" pitchFamily="34" charset="0"/>
                <a:ea typeface="仿宋" panose="02010609060101010101" pitchFamily="49" charset="-122"/>
                <a:cs typeface="Arial" panose="020B0604020202020204" pitchFamily="34" charset="0"/>
              </a:rPr>
              <a:t>next[1]</a:t>
            </a:r>
            <a:r>
              <a:rPr kumimoji="1" lang="zh-CN" altLang="de-DE" sz="2000" b="1">
                <a:latin typeface="Arial" panose="020B0604020202020204" pitchFamily="34" charset="0"/>
                <a:ea typeface="仿宋" panose="02010609060101010101" pitchFamily="49" charset="-122"/>
                <a:cs typeface="Arial" panose="020B0604020202020204" pitchFamily="34" charset="0"/>
              </a:rPr>
              <a:t>，</a:t>
            </a:r>
            <a:r>
              <a:rPr kumimoji="1" lang="de-DE" altLang="zh-CN" sz="2000" b="1">
                <a:latin typeface="Arial" panose="020B0604020202020204" pitchFamily="34" charset="0"/>
                <a:ea typeface="仿宋" panose="02010609060101010101" pitchFamily="49" charset="-122"/>
                <a:cs typeface="Arial" panose="020B0604020202020204" pitchFamily="34" charset="0"/>
              </a:rPr>
              <a:t>next[2]</a:t>
            </a:r>
            <a:r>
              <a:rPr kumimoji="1" lang="zh-CN" altLang="de-DE" sz="2000" b="1">
                <a:latin typeface="Arial" panose="020B0604020202020204" pitchFamily="34" charset="0"/>
                <a:ea typeface="仿宋" panose="02010609060101010101" pitchFamily="49" charset="-122"/>
                <a:cs typeface="Arial" panose="020B0604020202020204" pitchFamily="34" charset="0"/>
              </a:rPr>
              <a:t>，</a:t>
            </a:r>
            <a:r>
              <a:rPr kumimoji="1" lang="de-DE" altLang="zh-CN" sz="2000" b="1">
                <a:latin typeface="Arial" panose="020B0604020202020204" pitchFamily="34" charset="0"/>
                <a:ea typeface="仿宋" panose="02010609060101010101" pitchFamily="49" charset="-122"/>
                <a:cs typeface="Arial" panose="020B0604020202020204" pitchFamily="34" charset="0"/>
              </a:rPr>
              <a:t>…</a:t>
            </a:r>
            <a:r>
              <a:rPr kumimoji="1" lang="zh-CN" altLang="de-DE" sz="2000" b="1">
                <a:latin typeface="Arial" panose="020B0604020202020204" pitchFamily="34" charset="0"/>
                <a:ea typeface="仿宋" panose="02010609060101010101" pitchFamily="49" charset="-122"/>
                <a:cs typeface="Arial" panose="020B0604020202020204" pitchFamily="34" charset="0"/>
              </a:rPr>
              <a:t>，</a:t>
            </a:r>
            <a:r>
              <a:rPr kumimoji="1" lang="de-DE" altLang="zh-CN" sz="2000" b="1">
                <a:latin typeface="Arial" panose="020B0604020202020204" pitchFamily="34" charset="0"/>
                <a:ea typeface="仿宋" panose="02010609060101010101" pitchFamily="49" charset="-122"/>
                <a:cs typeface="Arial" panose="020B0604020202020204" pitchFamily="34" charset="0"/>
              </a:rPr>
              <a:t>next[j]</a:t>
            </a:r>
            <a:r>
              <a:rPr kumimoji="1" lang="zh-CN" altLang="de-DE" sz="2000" b="1">
                <a:latin typeface="Arial" panose="020B0604020202020204" pitchFamily="34" charset="0"/>
                <a:ea typeface="仿宋" panose="02010609060101010101" pitchFamily="49" charset="-122"/>
                <a:cs typeface="Arial" panose="020B0604020202020204" pitchFamily="34" charset="0"/>
              </a:rPr>
              <a:t>，则</a:t>
            </a:r>
            <a:r>
              <a:rPr kumimoji="1" lang="zh-CN" altLang="en-US" sz="2000" b="1">
                <a:latin typeface="Arial" panose="020B0604020202020204" pitchFamily="34" charset="0"/>
                <a:ea typeface="仿宋" panose="02010609060101010101" pitchFamily="49" charset="-122"/>
                <a:cs typeface="Arial" panose="020B0604020202020204" pitchFamily="34" charset="0"/>
              </a:rPr>
              <a:t>用递推法求 </a:t>
            </a:r>
            <a:r>
              <a:rPr kumimoji="1" lang="de-DE" altLang="zh-CN" sz="2000" b="1">
                <a:latin typeface="Arial" panose="020B0604020202020204" pitchFamily="34" charset="0"/>
                <a:ea typeface="仿宋" panose="02010609060101010101" pitchFamily="49" charset="-122"/>
                <a:cs typeface="Arial" panose="020B0604020202020204" pitchFamily="34" charset="0"/>
              </a:rPr>
              <a:t>next[j+1]</a:t>
            </a:r>
            <a:r>
              <a:rPr kumimoji="1" lang="zh-CN" altLang="en-US" sz="2000" b="1">
                <a:latin typeface="Arial" panose="020B0604020202020204" pitchFamily="34" charset="0"/>
                <a:ea typeface="仿宋" panose="02010609060101010101" pitchFamily="49" charset="-122"/>
                <a:cs typeface="Arial" panose="020B0604020202020204" pitchFamily="34" charset="0"/>
              </a:rPr>
              <a:t>。令 </a:t>
            </a:r>
            <a:r>
              <a:rPr kumimoji="1" lang="de-DE" altLang="zh-CN" sz="2000" b="1">
                <a:latin typeface="Arial" panose="020B0604020202020204" pitchFamily="34" charset="0"/>
                <a:ea typeface="仿宋" panose="02010609060101010101" pitchFamily="49" charset="-122"/>
                <a:cs typeface="Arial" panose="020B0604020202020204" pitchFamily="34" charset="0"/>
              </a:rPr>
              <a:t>next[j]=k</a:t>
            </a:r>
            <a:r>
              <a:rPr kumimoji="1" lang="zh-CN" altLang="de-DE"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那么 </a:t>
            </a:r>
            <a:r>
              <a:rPr kumimoji="1" lang="de-DE" altLang="zh-CN" sz="2000" b="1">
                <a:latin typeface="Arial" panose="020B0604020202020204" pitchFamily="34" charset="0"/>
                <a:ea typeface="仿宋" panose="02010609060101010101" pitchFamily="49" charset="-122"/>
                <a:cs typeface="Arial" panose="020B0604020202020204" pitchFamily="34" charset="0"/>
              </a:rPr>
              <a:t>next[j+1] </a:t>
            </a:r>
            <a:r>
              <a:rPr kumimoji="1" lang="zh-CN" altLang="en-US" sz="2000" b="1">
                <a:latin typeface="Arial" panose="020B0604020202020204" pitchFamily="34" charset="0"/>
                <a:ea typeface="仿宋" panose="02010609060101010101" pitchFamily="49" charset="-122"/>
                <a:cs typeface="Arial" panose="020B0604020202020204" pitchFamily="34" charset="0"/>
              </a:rPr>
              <a:t>可能有下面两种情况</a:t>
            </a:r>
            <a:r>
              <a:rPr kumimoji="1" lang="zh-CN" altLang="de-DE" sz="2000" b="1">
                <a:latin typeface="Arial" panose="020B0604020202020204" pitchFamily="34" charset="0"/>
                <a:ea typeface="仿宋" panose="02010609060101010101" pitchFamily="49" charset="-122"/>
                <a:cs typeface="Arial" panose="020B0604020202020204" pitchFamily="34" charset="0"/>
              </a:rPr>
              <a:t>：</a:t>
            </a:r>
            <a:r>
              <a:rPr kumimoji="1" lang="zh-CN" altLang="de-DE" sz="2000">
                <a:latin typeface="Arial" panose="020B0604020202020204" pitchFamily="34" charset="0"/>
                <a:ea typeface="仿宋" panose="02010609060101010101" pitchFamily="49" charset="-122"/>
                <a:cs typeface="Arial" panose="020B0604020202020204" pitchFamily="34" charset="0"/>
              </a:rPr>
              <a:t> </a:t>
            </a:r>
            <a:endParaRPr kumimoji="1" lang="zh-CN" altLang="en-US" sz="2000">
              <a:latin typeface="Arial" panose="020B0604020202020204" pitchFamily="34" charset="0"/>
              <a:ea typeface="仿宋" panose="02010609060101010101" pitchFamily="49" charset="-122"/>
              <a:cs typeface="Arial" panose="020B0604020202020204" pitchFamily="34" charset="0"/>
            </a:endParaRPr>
          </a:p>
        </p:txBody>
      </p:sp>
      <p:grpSp>
        <p:nvGrpSpPr>
          <p:cNvPr id="20" name="Group 14"/>
          <p:cNvGrpSpPr>
            <a:grpSpLocks/>
          </p:cNvGrpSpPr>
          <p:nvPr/>
        </p:nvGrpSpPr>
        <p:grpSpPr bwMode="auto">
          <a:xfrm>
            <a:off x="179388" y="1773238"/>
            <a:ext cx="8785225" cy="2311400"/>
            <a:chOff x="113" y="1117"/>
            <a:chExt cx="5534" cy="1456"/>
          </a:xfrm>
        </p:grpSpPr>
        <p:sp>
          <p:nvSpPr>
            <p:cNvPr id="22" name="Text Box 15"/>
            <p:cNvSpPr txBox="1">
              <a:spLocks noChangeArrowheads="1"/>
            </p:cNvSpPr>
            <p:nvPr/>
          </p:nvSpPr>
          <p:spPr bwMode="auto">
            <a:xfrm>
              <a:off x="113" y="1117"/>
              <a:ext cx="5534" cy="1456"/>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由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next[j]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函数的定义可知：</a:t>
              </a: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当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next[1]=0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当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j&gt;1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next[j]=k</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，表明在模式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中存在关系</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gn="just">
                <a:lnSpc>
                  <a:spcPct val="140000"/>
                </a:lnSpc>
              </a:pP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其中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是满足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1&lt;k&lt;j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的某个值，且不可能存在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k'&gt;k</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
          <p:nvSpPr>
            <p:cNvPr id="23" name="Text Box 16"/>
            <p:cNvSpPr txBox="1">
              <a:spLocks noChangeArrowheads="1"/>
            </p:cNvSpPr>
            <p:nvPr/>
          </p:nvSpPr>
          <p:spPr bwMode="auto">
            <a:xfrm>
              <a:off x="113" y="1933"/>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k-1</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j-1</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linds(horizontal)">
                                      <p:cBhvr>
                                        <p:cTn id="1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0" name="组合 3"/>
          <p:cNvGrpSpPr>
            <a:grpSpLocks/>
          </p:cNvGrpSpPr>
          <p:nvPr/>
        </p:nvGrpSpPr>
        <p:grpSpPr bwMode="auto">
          <a:xfrm>
            <a:off x="34925" y="92075"/>
            <a:ext cx="7632700" cy="1601788"/>
            <a:chOff x="34925" y="92075"/>
            <a:chExt cx="7632700" cy="1601788"/>
          </a:xfrm>
        </p:grpSpPr>
        <p:grpSp>
          <p:nvGrpSpPr>
            <p:cNvPr id="89104" name="组合 2"/>
            <p:cNvGrpSpPr>
              <a:grpSpLocks/>
            </p:cNvGrpSpPr>
            <p:nvPr/>
          </p:nvGrpSpPr>
          <p:grpSpPr bwMode="auto">
            <a:xfrm>
              <a:off x="34925" y="92075"/>
              <a:ext cx="7632700" cy="1025525"/>
              <a:chOff x="34925" y="92075"/>
              <a:chExt cx="7632700" cy="1025525"/>
            </a:xfrm>
          </p:grpSpPr>
          <p:grpSp>
            <p:nvGrpSpPr>
              <p:cNvPr id="89108" name="组合 1"/>
              <p:cNvGrpSpPr>
                <a:grpSpLocks/>
              </p:cNvGrpSpPr>
              <p:nvPr/>
            </p:nvGrpSpPr>
            <p:grpSpPr bwMode="auto">
              <a:xfrm>
                <a:off x="34925" y="92075"/>
                <a:ext cx="7632700" cy="457200"/>
                <a:chOff x="34925" y="92075"/>
                <a:chExt cx="7632700" cy="457200"/>
              </a:xfrm>
            </p:grpSpPr>
            <p:sp>
              <p:nvSpPr>
                <p:cNvPr id="8911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9113"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89109" name="Group 2"/>
              <p:cNvGrpSpPr>
                <a:grpSpLocks/>
              </p:cNvGrpSpPr>
              <p:nvPr/>
            </p:nvGrpSpPr>
            <p:grpSpPr bwMode="auto">
              <a:xfrm>
                <a:off x="107949" y="620713"/>
                <a:ext cx="5336117" cy="496887"/>
                <a:chOff x="68" y="391"/>
                <a:chExt cx="2919" cy="313"/>
              </a:xfrm>
            </p:grpSpPr>
            <p:sp>
              <p:nvSpPr>
                <p:cNvPr id="89110"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89111"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9105" name="Group 2"/>
            <p:cNvGrpSpPr>
              <a:grpSpLocks/>
            </p:cNvGrpSpPr>
            <p:nvPr/>
          </p:nvGrpSpPr>
          <p:grpSpPr bwMode="auto">
            <a:xfrm>
              <a:off x="250824" y="1196975"/>
              <a:ext cx="3144309" cy="496888"/>
              <a:chOff x="158" y="754"/>
              <a:chExt cx="1909" cy="313"/>
            </a:xfrm>
          </p:grpSpPr>
          <p:sp>
            <p:nvSpPr>
              <p:cNvPr id="89106"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Times New Roman" panose="02020603050405020304" pitchFamily="18" charset="0"/>
                  </a:rPr>
                  <a:t>● </a:t>
                </a:r>
                <a:r>
                  <a:rPr kumimoji="1" lang="en-US" altLang="zh-CN" sz="2200" b="1" dirty="0" smtClean="0">
                    <a:solidFill>
                      <a:srgbClr val="FF33CC"/>
                    </a:solidFill>
                    <a:latin typeface="Arial" panose="020B0604020202020204" pitchFamily="34" charset="0"/>
                    <a:ea typeface="黑体" panose="02010609060101010101" pitchFamily="49" charset="-122"/>
                  </a:rPr>
                  <a:t>next </a:t>
                </a:r>
                <a:r>
                  <a:rPr kumimoji="1" lang="zh-CN" altLang="en-US" sz="2200" b="1" dirty="0" smtClean="0">
                    <a:solidFill>
                      <a:srgbClr val="FF33CC"/>
                    </a:solidFill>
                    <a:latin typeface="Arial" panose="020B0604020202020204" pitchFamily="34" charset="0"/>
                    <a:ea typeface="黑体" panose="02010609060101010101" pitchFamily="49" charset="-122"/>
                  </a:rPr>
                  <a:t>数组</a:t>
                </a:r>
                <a:r>
                  <a:rPr kumimoji="1" lang="zh-CN" altLang="en-US" sz="2200" b="1" dirty="0">
                    <a:solidFill>
                      <a:srgbClr val="FF33CC"/>
                    </a:solidFill>
                    <a:latin typeface="Arial" panose="020B0604020202020204" pitchFamily="34" charset="0"/>
                    <a:ea typeface="黑体" panose="02010609060101010101" pitchFamily="49" charset="-122"/>
                  </a:rPr>
                  <a:t>的定义</a:t>
                </a:r>
              </a:p>
            </p:txBody>
          </p:sp>
          <p:sp>
            <p:nvSpPr>
              <p:cNvPr id="89107"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cxnSp>
        <p:nvCxnSpPr>
          <p:cNvPr id="26" name="直接连接符 25"/>
          <p:cNvCxnSpPr/>
          <p:nvPr/>
        </p:nvCxnSpPr>
        <p:spPr>
          <a:xfrm>
            <a:off x="92075" y="3331879"/>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7" name="Group 20"/>
          <p:cNvGrpSpPr>
            <a:grpSpLocks/>
          </p:cNvGrpSpPr>
          <p:nvPr/>
        </p:nvGrpSpPr>
        <p:grpSpPr bwMode="auto">
          <a:xfrm>
            <a:off x="179388" y="1773238"/>
            <a:ext cx="8785225" cy="1384300"/>
            <a:chOff x="113" y="1117"/>
            <a:chExt cx="5534" cy="872"/>
          </a:xfrm>
        </p:grpSpPr>
        <p:sp>
          <p:nvSpPr>
            <p:cNvPr id="28" name="Text Box 21"/>
            <p:cNvSpPr txBox="1">
              <a:spLocks noChangeArrowheads="1"/>
            </p:cNvSpPr>
            <p:nvPr/>
          </p:nvSpPr>
          <p:spPr bwMode="auto">
            <a:xfrm>
              <a:off x="113" y="1117"/>
              <a:ext cx="5534" cy="87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1</a:t>
              </a:r>
              <a:r>
                <a:rPr kumimoji="1" lang="zh-CN" altLang="en-US"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t</a:t>
              </a:r>
              <a:r>
                <a:rPr kumimoji="1" lang="de-DE" altLang="zh-CN" sz="2000" b="1" baseline="-25000" dirty="0">
                  <a:latin typeface="Arial" panose="020B0604020202020204" pitchFamily="34" charset="0"/>
                  <a:ea typeface="仿宋" panose="02010609060101010101" pitchFamily="49" charset="-122"/>
                  <a:cs typeface="Arial" panose="020B0604020202020204" pitchFamily="34" charset="0"/>
                </a:rPr>
                <a:t>k</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则表明在模式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de-DE" sz="2000" dirty="0">
                  <a:latin typeface="Arial" panose="020B0604020202020204" pitchFamily="34" charset="0"/>
                  <a:ea typeface="仿宋" panose="02010609060101010101" pitchFamily="49" charset="-122"/>
                  <a:cs typeface="Arial" panose="020B0604020202020204" pitchFamily="34" charset="0"/>
                </a:rPr>
                <a:t> </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且不可能存在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k'&gt;k</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说明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next[j+1]=k+1</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即</a:t>
              </a:r>
              <a:r>
                <a:rPr kumimoji="1" lang="zh-CN" altLang="de-DE" sz="2000" b="1" dirty="0" smtClean="0">
                  <a:latin typeface="Arial" panose="020B0604020202020204" pitchFamily="34" charset="0"/>
                  <a:ea typeface="仿宋" panose="02010609060101010101" pitchFamily="49" charset="-122"/>
                  <a:cs typeface="Arial" panose="020B0604020202020204" pitchFamily="34" charset="0"/>
                </a:rPr>
                <a:t>：</a:t>
              </a:r>
              <a:r>
                <a:rPr kumimoji="1" lang="de-DE" altLang="zh-CN" sz="2000" b="1" dirty="0" smtClean="0">
                  <a:latin typeface="Arial" panose="020B0604020202020204" pitchFamily="34" charset="0"/>
                  <a:ea typeface="仿宋" panose="02010609060101010101" pitchFamily="49" charset="-122"/>
                  <a:cs typeface="Arial" panose="020B0604020202020204" pitchFamily="34" charset="0"/>
                </a:rPr>
                <a:t>next[j+1</a:t>
              </a:r>
              <a:r>
                <a:rPr kumimoji="1" lang="de-DE" altLang="zh-CN" sz="2000" b="1" dirty="0">
                  <a:latin typeface="Arial" panose="020B0604020202020204" pitchFamily="34" charset="0"/>
                  <a:ea typeface="仿宋" panose="02010609060101010101" pitchFamily="49" charset="-122"/>
                  <a:cs typeface="Arial" panose="020B0604020202020204" pitchFamily="34" charset="0"/>
                </a:rPr>
                <a:t>]=next[j]+1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sp>
          <p:nvSpPr>
            <p:cNvPr id="35" name="Text Box 22"/>
            <p:cNvSpPr txBox="1">
              <a:spLocks noChangeArrowheads="1"/>
            </p:cNvSpPr>
            <p:nvPr/>
          </p:nvSpPr>
          <p:spPr bwMode="auto">
            <a:xfrm>
              <a:off x="113" y="1389"/>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j-k+1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j-k+2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36" name="Group 23"/>
          <p:cNvGrpSpPr>
            <a:grpSpLocks/>
          </p:cNvGrpSpPr>
          <p:nvPr/>
        </p:nvGrpSpPr>
        <p:grpSpPr bwMode="auto">
          <a:xfrm>
            <a:off x="179388" y="3395379"/>
            <a:ext cx="8785225" cy="1384300"/>
            <a:chOff x="113" y="2432"/>
            <a:chExt cx="5534" cy="872"/>
          </a:xfrm>
        </p:grpSpPr>
        <p:sp>
          <p:nvSpPr>
            <p:cNvPr id="37" name="Text Box 24"/>
            <p:cNvSpPr txBox="1">
              <a:spLocks noChangeArrowheads="1"/>
            </p:cNvSpPr>
            <p:nvPr/>
          </p:nvSpPr>
          <p:spPr bwMode="auto">
            <a:xfrm>
              <a:off x="113" y="2432"/>
              <a:ext cx="5534" cy="87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2</a:t>
              </a:r>
              <a:r>
                <a:rPr kumimoji="1" lang="zh-CN" altLang="en-US"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t</a:t>
              </a:r>
              <a:r>
                <a:rPr kumimoji="1" lang="de-DE" altLang="zh-CN" sz="2000" b="1" baseline="-25000" dirty="0">
                  <a:latin typeface="Arial" panose="020B0604020202020204" pitchFamily="34" charset="0"/>
                  <a:ea typeface="仿宋" panose="02010609060101010101" pitchFamily="49" charset="-122"/>
                  <a:cs typeface="Arial" panose="020B0604020202020204" pitchFamily="34" charset="0"/>
                </a:rPr>
                <a:t>k</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则表明在模式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de-DE" sz="2000" dirty="0">
                  <a:latin typeface="Arial" panose="020B0604020202020204" pitchFamily="34" charset="0"/>
                  <a:ea typeface="仿宋" panose="02010609060101010101" pitchFamily="49" charset="-122"/>
                  <a:cs typeface="Arial" panose="020B0604020202020204" pitchFamily="34" charset="0"/>
                </a:rPr>
                <a:t> </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则令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k'=next[k</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dirty="0" smtClean="0">
                  <a:latin typeface="Arial" panose="020B0604020202020204" pitchFamily="34" charset="0"/>
                  <a:ea typeface="仿宋" panose="02010609060101010101" pitchFamily="49" charset="-122"/>
                  <a:cs typeface="Arial" panose="020B0604020202020204" pitchFamily="34" charset="0"/>
                </a:rPr>
                <a:t> </a:t>
              </a:r>
              <a:endParaRPr kumimoji="1" lang="zh-CN" altLang="de-DE" sz="2000" dirty="0">
                <a:latin typeface="Arial" panose="020B0604020202020204" pitchFamily="34" charset="0"/>
                <a:ea typeface="仿宋" panose="02010609060101010101" pitchFamily="49" charset="-122"/>
                <a:cs typeface="Arial" panose="020B0604020202020204" pitchFamily="34" charset="0"/>
              </a:endParaRPr>
            </a:p>
          </p:txBody>
        </p:sp>
        <p:sp>
          <p:nvSpPr>
            <p:cNvPr id="38" name="Text Box 25"/>
            <p:cNvSpPr txBox="1">
              <a:spLocks noChangeArrowheads="1"/>
            </p:cNvSpPr>
            <p:nvPr/>
          </p:nvSpPr>
          <p:spPr bwMode="auto">
            <a:xfrm>
              <a:off x="113" y="2704"/>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j-k+1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dirty="0">
                  <a:latin typeface="Arial" panose="020B0604020202020204" pitchFamily="34" charset="0"/>
                  <a:ea typeface="仿宋" panose="02010609060101010101" pitchFamily="49" charset="-122"/>
                  <a:cs typeface="Arial" panose="020B0604020202020204" pitchFamily="34" charset="0"/>
                </a:rPr>
                <a:t>j-k+2</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41" name="Group 17"/>
          <p:cNvGrpSpPr>
            <a:grpSpLocks/>
          </p:cNvGrpSpPr>
          <p:nvPr/>
        </p:nvGrpSpPr>
        <p:grpSpPr bwMode="auto">
          <a:xfrm>
            <a:off x="1511732" y="1894904"/>
            <a:ext cx="6407150" cy="1225550"/>
            <a:chOff x="1656" y="3568"/>
            <a:chExt cx="4036" cy="679"/>
          </a:xfrm>
        </p:grpSpPr>
        <p:sp>
          <p:nvSpPr>
            <p:cNvPr id="43" name="AutoShape 18"/>
            <p:cNvSpPr>
              <a:spLocks noChangeArrowheads="1"/>
            </p:cNvSpPr>
            <p:nvPr/>
          </p:nvSpPr>
          <p:spPr bwMode="auto">
            <a:xfrm flipH="1" flipV="1">
              <a:off x="1656" y="3568"/>
              <a:ext cx="4036" cy="679"/>
            </a:xfrm>
            <a:prstGeom prst="wedgeRectCallout">
              <a:avLst>
                <a:gd name="adj1" fmla="val -6432"/>
                <a:gd name="adj2" fmla="val -76100"/>
              </a:avLst>
            </a:prstGeom>
            <a:gradFill rotWithShape="0">
              <a:gsLst>
                <a:gs pos="0">
                  <a:srgbClr val="FFFFFF"/>
                </a:gs>
                <a:gs pos="100000">
                  <a:srgbClr val="CC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44" name="Text Box 19"/>
            <p:cNvSpPr txBox="1">
              <a:spLocks noChangeArrowheads="1"/>
            </p:cNvSpPr>
            <p:nvPr/>
          </p:nvSpPr>
          <p:spPr bwMode="auto">
            <a:xfrm>
              <a:off x="1731" y="3635"/>
              <a:ext cx="3894" cy="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当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k</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时，应该将模式向右滑动至以模式中的第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next[k]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个字符和主串中的第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j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相比较。 </a:t>
              </a:r>
            </a:p>
          </p:txBody>
        </p:sp>
      </p:grpSp>
      <p:grpSp>
        <p:nvGrpSpPr>
          <p:cNvPr id="45" name="组合 44"/>
          <p:cNvGrpSpPr/>
          <p:nvPr/>
        </p:nvGrpSpPr>
        <p:grpSpPr>
          <a:xfrm>
            <a:off x="2471327" y="4478959"/>
            <a:ext cx="5014145" cy="1052292"/>
            <a:chOff x="2984792" y="908479"/>
            <a:chExt cx="4995431" cy="1052292"/>
          </a:xfrm>
        </p:grpSpPr>
        <p:sp>
          <p:nvSpPr>
            <p:cNvPr id="46" name="矩形 45"/>
            <p:cNvSpPr/>
            <p:nvPr/>
          </p:nvSpPr>
          <p:spPr>
            <a:xfrm>
              <a:off x="2984792" y="908479"/>
              <a:ext cx="4995431" cy="1052292"/>
            </a:xfrm>
            <a:prstGeom prst="rect">
              <a:avLst/>
            </a:prstGeom>
            <a:solidFill>
              <a:srgbClr val="FFFFFF"/>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145175" y="1089232"/>
              <a:ext cx="4705731" cy="871538"/>
              <a:chOff x="2123728" y="2996952"/>
              <a:chExt cx="4705731" cy="871538"/>
            </a:xfrm>
          </p:grpSpPr>
          <p:sp>
            <p:nvSpPr>
              <p:cNvPr id="48" name="Text Box 142"/>
              <p:cNvSpPr txBox="1">
                <a:spLocks noChangeArrowheads="1"/>
              </p:cNvSpPr>
              <p:nvPr/>
            </p:nvSpPr>
            <p:spPr bwMode="auto">
              <a:xfrm>
                <a:off x="2123728" y="2998540"/>
                <a:ext cx="4705731" cy="86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2000">
                    <a:solidFill>
                      <a:schemeClr val="tx1"/>
                    </a:solidFill>
                    <a:latin typeface="Times New Roman" panose="02020603050405020304" pitchFamily="18" charset="0"/>
                    <a:ea typeface="仿宋_GB2312"/>
                    <a:cs typeface="仿宋_GB2312"/>
                  </a:defRPr>
                </a:lvl1pPr>
                <a:lvl2pPr marL="742950" indent="-285750">
                  <a:defRPr sz="2000">
                    <a:solidFill>
                      <a:schemeClr val="tx1"/>
                    </a:solidFill>
                    <a:latin typeface="Times New Roman" panose="02020603050405020304" pitchFamily="18" charset="0"/>
                    <a:ea typeface="仿宋_GB2312"/>
                    <a:cs typeface="仿宋_GB2312"/>
                  </a:defRPr>
                </a:lvl2pPr>
                <a:lvl3pPr marL="1143000" indent="-228600">
                  <a:defRPr sz="2000">
                    <a:solidFill>
                      <a:schemeClr val="tx1"/>
                    </a:solidFill>
                    <a:latin typeface="Times New Roman" panose="02020603050405020304" pitchFamily="18" charset="0"/>
                    <a:ea typeface="仿宋_GB2312"/>
                    <a:cs typeface="仿宋_GB2312"/>
                  </a:defRPr>
                </a:lvl3pPr>
                <a:lvl4pPr marL="1600200" indent="-228600">
                  <a:defRPr sz="2000">
                    <a:solidFill>
                      <a:schemeClr val="tx1"/>
                    </a:solidFill>
                    <a:latin typeface="Times New Roman" panose="02020603050405020304" pitchFamily="18" charset="0"/>
                    <a:ea typeface="仿宋_GB2312"/>
                    <a:cs typeface="仿宋_GB2312"/>
                  </a:defRPr>
                </a:lvl4pPr>
                <a:lvl5pPr marL="2057400" indent="-228600">
                  <a:defRPr sz="2000">
                    <a:solidFill>
                      <a:schemeClr val="tx1"/>
                    </a:solidFill>
                    <a:latin typeface="Times New Roman" panose="02020603050405020304" pitchFamily="18" charset="0"/>
                    <a:ea typeface="仿宋_GB2312"/>
                    <a:cs typeface="仿宋_GB231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9pPr>
              </a:lstStyle>
              <a:p>
                <a:pPr algn="just"/>
                <a:endParaRPr lang="zh-CN" altLang="en-US" b="1" dirty="0">
                  <a:latin typeface="Arial" panose="020B0604020202020204" pitchFamily="34" charset="0"/>
                  <a:ea typeface="楷体" panose="02010609060101010101" pitchFamily="49" charset="-122"/>
                  <a:cs typeface="Arial" panose="020B0604020202020204" pitchFamily="34" charset="0"/>
                </a:endParaRPr>
              </a:p>
              <a:p>
                <a:pPr algn="just"/>
                <a:r>
                  <a:rPr lang="en-US" altLang="zh-CN" b="1" dirty="0">
                    <a:latin typeface="Arial" panose="020B0604020202020204" pitchFamily="34" charset="0"/>
                    <a:ea typeface="楷体" panose="02010609060101010101" pitchFamily="49" charset="-122"/>
                    <a:cs typeface="Arial" panose="020B0604020202020204" pitchFamily="34" charset="0"/>
                  </a:rPr>
                  <a:t>t</a:t>
                </a:r>
                <a:r>
                  <a:rPr lang="en-US" altLang="zh-CN" b="1" baseline="-25000" dirty="0">
                    <a:latin typeface="Arial" panose="020B0604020202020204" pitchFamily="34" charset="0"/>
                    <a:ea typeface="楷体" panose="02010609060101010101" pitchFamily="49" charset="-122"/>
                    <a:cs typeface="Arial" panose="020B0604020202020204" pitchFamily="34" charset="0"/>
                  </a:rPr>
                  <a:t>1</a:t>
                </a:r>
                <a:r>
                  <a:rPr lang="en-US" altLang="zh-CN" b="1" dirty="0">
                    <a:latin typeface="Arial" panose="020B0604020202020204" pitchFamily="34" charset="0"/>
                    <a:ea typeface="楷体" panose="02010609060101010101" pitchFamily="49" charset="-122"/>
                    <a:cs typeface="Arial" panose="020B0604020202020204" pitchFamily="34" charset="0"/>
                  </a:rPr>
                  <a:t>  … </a:t>
                </a:r>
                <a:r>
                  <a:rPr lang="en-US" altLang="zh-CN" b="1" dirty="0" smtClean="0">
                    <a:latin typeface="Arial" panose="020B0604020202020204" pitchFamily="34" charset="0"/>
                    <a:ea typeface="楷体" panose="02010609060101010101" pitchFamily="49" charset="-122"/>
                    <a:cs typeface="Arial" panose="020B0604020202020204" pitchFamily="34" charset="0"/>
                  </a:rPr>
                  <a:t>t</a:t>
                </a:r>
                <a:r>
                  <a:rPr lang="en-US" altLang="zh-CN" b="1" baseline="-25000" dirty="0" smtClean="0">
                    <a:latin typeface="Arial" panose="020B0604020202020204" pitchFamily="34" charset="0"/>
                    <a:ea typeface="楷体" panose="02010609060101010101" pitchFamily="49" charset="-122"/>
                    <a:cs typeface="Arial" panose="020B0604020202020204" pitchFamily="34" charset="0"/>
                  </a:rPr>
                  <a:t>k'-1 </a:t>
                </a:r>
                <a:r>
                  <a:rPr lang="en-US" altLang="zh-CN" b="1" dirty="0" err="1" smtClean="0">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smtClean="0">
                    <a:latin typeface="Arial" panose="020B0604020202020204" pitchFamily="34" charset="0"/>
                    <a:ea typeface="楷体" panose="02010609060101010101" pitchFamily="49" charset="-122"/>
                    <a:cs typeface="Arial" panose="020B0604020202020204" pitchFamily="34" charset="0"/>
                  </a:rPr>
                  <a:t>k</a:t>
                </a:r>
                <a:r>
                  <a:rPr lang="en-US" altLang="zh-CN" b="1" baseline="-25000" dirty="0" smtClean="0">
                    <a:latin typeface="Arial" panose="020B0604020202020204" pitchFamily="34" charset="0"/>
                    <a:ea typeface="楷体" panose="02010609060101010101" pitchFamily="49" charset="-122"/>
                    <a:cs typeface="Arial" panose="020B0604020202020204" pitchFamily="34" charset="0"/>
                  </a:rPr>
                  <a:t>'</a:t>
                </a:r>
                <a:r>
                  <a:rPr lang="en-US" altLang="zh-CN" b="1" dirty="0" smtClean="0">
                    <a:latin typeface="Arial" panose="020B0604020202020204" pitchFamily="34" charset="0"/>
                    <a:ea typeface="楷体" panose="02010609060101010101" pitchFamily="49" charset="-122"/>
                    <a:cs typeface="Arial" panose="020B0604020202020204" pitchFamily="34" charset="0"/>
                  </a:rPr>
                  <a:t> </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k-1 </a:t>
                </a:r>
                <a:r>
                  <a:rPr lang="en-US" altLang="zh-CN" b="1" dirty="0" err="1">
                    <a:solidFill>
                      <a:srgbClr val="FF0000"/>
                    </a:solidFill>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a:solidFill>
                      <a:srgbClr val="FF0000"/>
                    </a:solidFill>
                    <a:latin typeface="Arial" panose="020B0604020202020204" pitchFamily="34" charset="0"/>
                    <a:ea typeface="楷体" panose="02010609060101010101" pitchFamily="49" charset="-122"/>
                    <a:cs typeface="Arial" panose="020B0604020202020204" pitchFamily="34" charset="0"/>
                  </a:rPr>
                  <a:t>k</a:t>
                </a:r>
                <a:r>
                  <a:rPr lang="en-US" altLang="zh-CN" b="1" dirty="0">
                    <a:latin typeface="Arial" panose="020B0604020202020204" pitchFamily="34" charset="0"/>
                    <a:ea typeface="楷体" panose="02010609060101010101" pitchFamily="49" charset="-122"/>
                    <a:cs typeface="Arial" panose="020B0604020202020204" pitchFamily="34" charset="0"/>
                  </a:rPr>
                  <a:t> … </a:t>
                </a:r>
                <a:r>
                  <a:rPr lang="en-US" altLang="zh-CN" b="1" dirty="0" smtClean="0">
                    <a:latin typeface="Arial" panose="020B0604020202020204" pitchFamily="34" charset="0"/>
                    <a:ea typeface="楷体" panose="02010609060101010101" pitchFamily="49" charset="-122"/>
                    <a:cs typeface="Arial" panose="020B0604020202020204" pitchFamily="34" charset="0"/>
                  </a:rPr>
                  <a:t>t</a:t>
                </a:r>
                <a:r>
                  <a:rPr lang="en-US" altLang="zh-CN" b="1" baseline="-25000" dirty="0" smtClean="0">
                    <a:latin typeface="Arial" panose="020B0604020202020204" pitchFamily="34" charset="0"/>
                    <a:ea typeface="楷体" panose="02010609060101010101" pitchFamily="49" charset="-122"/>
                    <a:cs typeface="Arial" panose="020B0604020202020204" pitchFamily="34" charset="0"/>
                  </a:rPr>
                  <a:t>j-k'+1 </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j-1</a:t>
                </a:r>
                <a:r>
                  <a:rPr lang="en-US" altLang="zh-CN" b="1" dirty="0">
                    <a:latin typeface="Arial" panose="020B0604020202020204" pitchFamily="34" charset="0"/>
                    <a:ea typeface="楷体" panose="02010609060101010101" pitchFamily="49" charset="-122"/>
                    <a:cs typeface="Arial" panose="020B0604020202020204" pitchFamily="34" charset="0"/>
                  </a:rPr>
                  <a:t> </a:t>
                </a:r>
                <a:r>
                  <a:rPr lang="en-US" altLang="zh-CN" b="1" dirty="0" err="1">
                    <a:solidFill>
                      <a:srgbClr val="FF0000"/>
                    </a:solidFill>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a:solidFill>
                      <a:srgbClr val="FF0000"/>
                    </a:solidFill>
                    <a:latin typeface="Arial" panose="020B0604020202020204" pitchFamily="34" charset="0"/>
                    <a:ea typeface="楷体" panose="02010609060101010101" pitchFamily="49" charset="-122"/>
                    <a:cs typeface="Arial" panose="020B0604020202020204" pitchFamily="34" charset="0"/>
                  </a:rPr>
                  <a:t>j</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j+1</a:t>
                </a:r>
                <a:r>
                  <a:rPr lang="en-US" altLang="zh-CN" b="1" dirty="0">
                    <a:latin typeface="Arial" panose="020B0604020202020204" pitchFamily="34" charset="0"/>
                    <a:ea typeface="楷体" panose="02010609060101010101" pitchFamily="49" charset="-122"/>
                    <a:cs typeface="Arial" panose="020B0604020202020204" pitchFamily="34" charset="0"/>
                  </a:rPr>
                  <a:t> </a:t>
                </a:r>
              </a:p>
              <a:p>
                <a:pPr algn="just"/>
                <a:endParaRPr lang="en-US" altLang="zh-CN" b="1" dirty="0">
                  <a:latin typeface="Arial" panose="020B0604020202020204" pitchFamily="34" charset="0"/>
                  <a:ea typeface="楷体" panose="02010609060101010101" pitchFamily="49" charset="-122"/>
                  <a:cs typeface="Arial" panose="020B0604020202020204" pitchFamily="34" charset="0"/>
                </a:endParaRPr>
              </a:p>
              <a:p>
                <a:pPr algn="just"/>
                <a:endParaRPr lang="en-US" altLang="zh-CN" b="1" dirty="0">
                  <a:latin typeface="Arial" panose="020B0604020202020204" pitchFamily="34" charset="0"/>
                  <a:ea typeface="楷体" panose="02010609060101010101" pitchFamily="49" charset="-122"/>
                  <a:cs typeface="Arial" panose="020B0604020202020204" pitchFamily="34" charset="0"/>
                </a:endParaRPr>
              </a:p>
            </p:txBody>
          </p:sp>
          <p:sp>
            <p:nvSpPr>
              <p:cNvPr id="49" name="Line 136"/>
              <p:cNvSpPr>
                <a:spLocks noChangeShapeType="1"/>
              </p:cNvSpPr>
              <p:nvPr/>
            </p:nvSpPr>
            <p:spPr bwMode="auto">
              <a:xfrm>
                <a:off x="4355381" y="3117602"/>
                <a:ext cx="1800795"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0" name="Line 137"/>
              <p:cNvSpPr>
                <a:spLocks noChangeShapeType="1"/>
              </p:cNvSpPr>
              <p:nvPr/>
            </p:nvSpPr>
            <p:spPr bwMode="auto">
              <a:xfrm>
                <a:off x="6156176" y="3138240"/>
                <a:ext cx="0" cy="227013"/>
              </a:xfrm>
              <a:prstGeom prst="line">
                <a:avLst/>
              </a:prstGeom>
              <a:noFill/>
              <a:ln w="28575">
                <a:solidFill>
                  <a:srgbClr val="3333FF"/>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1" name="Line 138"/>
              <p:cNvSpPr>
                <a:spLocks noChangeShapeType="1"/>
              </p:cNvSpPr>
              <p:nvPr/>
            </p:nvSpPr>
            <p:spPr bwMode="auto">
              <a:xfrm>
                <a:off x="4355381" y="3135065"/>
                <a:ext cx="0" cy="227013"/>
              </a:xfrm>
              <a:prstGeom prst="line">
                <a:avLst/>
              </a:prstGeom>
              <a:noFill/>
              <a:ln w="28575">
                <a:solidFill>
                  <a:srgbClr val="3333FF"/>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2" name="Line 139"/>
              <p:cNvSpPr>
                <a:spLocks noChangeShapeType="1"/>
              </p:cNvSpPr>
              <p:nvPr/>
            </p:nvSpPr>
            <p:spPr bwMode="auto">
              <a:xfrm>
                <a:off x="5203155" y="2996952"/>
                <a:ext cx="160338" cy="21590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grpSp>
        <p:nvGrpSpPr>
          <p:cNvPr id="53" name="组合 52"/>
          <p:cNvGrpSpPr/>
          <p:nvPr/>
        </p:nvGrpSpPr>
        <p:grpSpPr>
          <a:xfrm>
            <a:off x="2475946" y="5675069"/>
            <a:ext cx="5014145" cy="1052292"/>
            <a:chOff x="2475946" y="5675069"/>
            <a:chExt cx="5014145" cy="1052292"/>
          </a:xfrm>
        </p:grpSpPr>
        <p:sp>
          <p:nvSpPr>
            <p:cNvPr id="54" name="矩形 53"/>
            <p:cNvSpPr/>
            <p:nvPr/>
          </p:nvSpPr>
          <p:spPr>
            <a:xfrm>
              <a:off x="2475946" y="5675069"/>
              <a:ext cx="5014145" cy="1052292"/>
            </a:xfrm>
            <a:prstGeom prst="rect">
              <a:avLst/>
            </a:prstGeom>
            <a:solidFill>
              <a:srgbClr val="FFFFFF"/>
            </a:solidFill>
            <a:ln w="57150">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 Box 127"/>
            <p:cNvSpPr txBox="1">
              <a:spLocks noChangeArrowheads="1"/>
            </p:cNvSpPr>
            <p:nvPr/>
          </p:nvSpPr>
          <p:spPr bwMode="auto">
            <a:xfrm>
              <a:off x="2635343" y="5860796"/>
              <a:ext cx="4720328"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2000">
                  <a:solidFill>
                    <a:schemeClr val="tx1"/>
                  </a:solidFill>
                  <a:latin typeface="Times New Roman" panose="02020603050405020304" pitchFamily="18" charset="0"/>
                  <a:ea typeface="仿宋_GB2312"/>
                  <a:cs typeface="仿宋_GB2312"/>
                </a:defRPr>
              </a:lvl1pPr>
              <a:lvl2pPr marL="742950" indent="-285750">
                <a:defRPr sz="2000">
                  <a:solidFill>
                    <a:schemeClr val="tx1"/>
                  </a:solidFill>
                  <a:latin typeface="Times New Roman" panose="02020603050405020304" pitchFamily="18" charset="0"/>
                  <a:ea typeface="仿宋_GB2312"/>
                  <a:cs typeface="仿宋_GB2312"/>
                </a:defRPr>
              </a:lvl2pPr>
              <a:lvl3pPr marL="1143000" indent="-228600">
                <a:defRPr sz="2000">
                  <a:solidFill>
                    <a:schemeClr val="tx1"/>
                  </a:solidFill>
                  <a:latin typeface="Times New Roman" panose="02020603050405020304" pitchFamily="18" charset="0"/>
                  <a:ea typeface="仿宋_GB2312"/>
                  <a:cs typeface="仿宋_GB2312"/>
                </a:defRPr>
              </a:lvl3pPr>
              <a:lvl4pPr marL="1600200" indent="-228600">
                <a:defRPr sz="2000">
                  <a:solidFill>
                    <a:schemeClr val="tx1"/>
                  </a:solidFill>
                  <a:latin typeface="Times New Roman" panose="02020603050405020304" pitchFamily="18" charset="0"/>
                  <a:ea typeface="仿宋_GB2312"/>
                  <a:cs typeface="仿宋_GB2312"/>
                </a:defRPr>
              </a:lvl4pPr>
              <a:lvl5pPr marL="2057400" indent="-228600">
                <a:defRPr sz="2000">
                  <a:solidFill>
                    <a:schemeClr val="tx1"/>
                  </a:solidFill>
                  <a:latin typeface="Times New Roman" panose="02020603050405020304" pitchFamily="18" charset="0"/>
                  <a:ea typeface="仿宋_GB2312"/>
                  <a:cs typeface="仿宋_GB231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仿宋_GB2312"/>
                  <a:cs typeface="仿宋_GB2312"/>
                </a:defRPr>
              </a:lvl9pPr>
            </a:lstStyle>
            <a:p>
              <a:pPr algn="just"/>
              <a:endParaRPr lang="zh-CN" altLang="en-US" b="1" dirty="0">
                <a:latin typeface="Arial" panose="020B0604020202020204" pitchFamily="34" charset="0"/>
                <a:ea typeface="楷体" panose="02010609060101010101" pitchFamily="49" charset="-122"/>
                <a:cs typeface="Arial" panose="020B0604020202020204" pitchFamily="34" charset="0"/>
              </a:endParaRPr>
            </a:p>
            <a:p>
              <a:pPr algn="just"/>
              <a:r>
                <a:rPr lang="en-US" altLang="zh-CN" b="1" dirty="0">
                  <a:latin typeface="Arial" panose="020B0604020202020204" pitchFamily="34" charset="0"/>
                  <a:ea typeface="楷体" panose="02010609060101010101" pitchFamily="49" charset="-122"/>
                  <a:cs typeface="Arial" panose="020B0604020202020204" pitchFamily="34" charset="0"/>
                </a:rPr>
                <a:t>t</a:t>
              </a:r>
              <a:r>
                <a:rPr lang="en-US" altLang="zh-CN" b="1" baseline="-25000" dirty="0">
                  <a:latin typeface="Arial" panose="020B0604020202020204" pitchFamily="34" charset="0"/>
                  <a:ea typeface="楷体" panose="02010609060101010101" pitchFamily="49" charset="-122"/>
                  <a:cs typeface="Arial" panose="020B0604020202020204" pitchFamily="34" charset="0"/>
                </a:rPr>
                <a:t>1</a:t>
              </a:r>
              <a:r>
                <a:rPr lang="en-US" altLang="zh-CN" b="1" dirty="0">
                  <a:latin typeface="Arial" panose="020B0604020202020204" pitchFamily="34" charset="0"/>
                  <a:ea typeface="楷体" panose="02010609060101010101" pitchFamily="49" charset="-122"/>
                  <a:cs typeface="Arial" panose="020B0604020202020204" pitchFamily="34" charset="0"/>
                </a:rPr>
                <a:t>  … </a:t>
              </a:r>
              <a:r>
                <a:rPr lang="en-US" altLang="zh-CN" b="1" dirty="0" smtClean="0">
                  <a:latin typeface="Arial" panose="020B0604020202020204" pitchFamily="34" charset="0"/>
                  <a:ea typeface="楷体" panose="02010609060101010101" pitchFamily="49" charset="-122"/>
                  <a:cs typeface="Arial" panose="020B0604020202020204" pitchFamily="34" charset="0"/>
                </a:rPr>
                <a:t>t</a:t>
              </a:r>
              <a:r>
                <a:rPr lang="en-US" altLang="zh-CN" b="1" baseline="-25000" dirty="0" smtClean="0">
                  <a:latin typeface="Arial" panose="020B0604020202020204" pitchFamily="34" charset="0"/>
                  <a:ea typeface="楷体" panose="02010609060101010101" pitchFamily="49" charset="-122"/>
                  <a:cs typeface="Arial" panose="020B0604020202020204" pitchFamily="34" charset="0"/>
                </a:rPr>
                <a:t>k'-1 </a:t>
              </a:r>
              <a:r>
                <a:rPr lang="en-US" altLang="zh-CN" b="1" dirty="0" err="1" smtClean="0">
                  <a:solidFill>
                    <a:srgbClr val="3333FF"/>
                  </a:solidFill>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smtClean="0">
                  <a:solidFill>
                    <a:srgbClr val="3333FF"/>
                  </a:solidFill>
                  <a:latin typeface="Arial" panose="020B0604020202020204" pitchFamily="34" charset="0"/>
                  <a:ea typeface="楷体" panose="02010609060101010101" pitchFamily="49" charset="-122"/>
                  <a:cs typeface="Arial" panose="020B0604020202020204" pitchFamily="34" charset="0"/>
                </a:rPr>
                <a:t>k</a:t>
              </a:r>
              <a:r>
                <a:rPr lang="en-US" altLang="zh-CN" b="1" baseline="-25000" dirty="0" smtClean="0">
                  <a:solidFill>
                    <a:srgbClr val="3333FF"/>
                  </a:solidFill>
                  <a:latin typeface="Arial" panose="020B0604020202020204" pitchFamily="34" charset="0"/>
                  <a:ea typeface="楷体" panose="02010609060101010101" pitchFamily="49" charset="-122"/>
                  <a:cs typeface="Arial" panose="020B0604020202020204" pitchFamily="34" charset="0"/>
                </a:rPr>
                <a:t>'</a:t>
              </a:r>
              <a:r>
                <a:rPr lang="en-US" altLang="zh-CN" b="1" dirty="0" smtClean="0">
                  <a:latin typeface="Arial" panose="020B0604020202020204" pitchFamily="34" charset="0"/>
                  <a:ea typeface="楷体" panose="02010609060101010101" pitchFamily="49" charset="-122"/>
                  <a:cs typeface="Arial" panose="020B0604020202020204" pitchFamily="34" charset="0"/>
                </a:rPr>
                <a:t> </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k-1 </a:t>
              </a:r>
              <a:r>
                <a:rPr lang="en-US" altLang="zh-CN" b="1" dirty="0" err="1">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a:latin typeface="Arial" panose="020B0604020202020204" pitchFamily="34" charset="0"/>
                  <a:ea typeface="楷体" panose="02010609060101010101" pitchFamily="49" charset="-122"/>
                  <a:cs typeface="Arial" panose="020B0604020202020204" pitchFamily="34" charset="0"/>
                </a:rPr>
                <a:t>k</a:t>
              </a:r>
              <a:r>
                <a:rPr lang="en-US" altLang="zh-CN" b="1" dirty="0">
                  <a:latin typeface="Arial" panose="020B0604020202020204" pitchFamily="34" charset="0"/>
                  <a:ea typeface="楷体" panose="02010609060101010101" pitchFamily="49" charset="-122"/>
                  <a:cs typeface="Arial" panose="020B0604020202020204" pitchFamily="34" charset="0"/>
                </a:rPr>
                <a:t> … </a:t>
              </a:r>
              <a:r>
                <a:rPr lang="en-US" altLang="zh-CN" b="1" dirty="0" smtClean="0">
                  <a:latin typeface="Arial" panose="020B0604020202020204" pitchFamily="34" charset="0"/>
                  <a:ea typeface="楷体" panose="02010609060101010101" pitchFamily="49" charset="-122"/>
                  <a:cs typeface="Arial" panose="020B0604020202020204" pitchFamily="34" charset="0"/>
                </a:rPr>
                <a:t>t</a:t>
              </a:r>
              <a:r>
                <a:rPr lang="en-US" altLang="zh-CN" b="1" baseline="-25000" dirty="0" smtClean="0">
                  <a:latin typeface="Arial" panose="020B0604020202020204" pitchFamily="34" charset="0"/>
                  <a:ea typeface="楷体" panose="02010609060101010101" pitchFamily="49" charset="-122"/>
                  <a:cs typeface="Arial" panose="020B0604020202020204" pitchFamily="34" charset="0"/>
                </a:rPr>
                <a:t>j-k'+1 </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j-1</a:t>
              </a:r>
              <a:r>
                <a:rPr lang="en-US" altLang="zh-CN" b="1" dirty="0">
                  <a:latin typeface="Arial" panose="020B0604020202020204" pitchFamily="34" charset="0"/>
                  <a:ea typeface="楷体" panose="02010609060101010101" pitchFamily="49" charset="-122"/>
                  <a:cs typeface="Arial" panose="020B0604020202020204" pitchFamily="34" charset="0"/>
                </a:rPr>
                <a:t> </a:t>
              </a:r>
              <a:r>
                <a:rPr lang="en-US" altLang="zh-CN" b="1" dirty="0" err="1">
                  <a:solidFill>
                    <a:srgbClr val="3333FF"/>
                  </a:solidFill>
                  <a:latin typeface="Arial" panose="020B0604020202020204" pitchFamily="34" charset="0"/>
                  <a:ea typeface="楷体" panose="02010609060101010101" pitchFamily="49" charset="-122"/>
                  <a:cs typeface="Arial" panose="020B0604020202020204" pitchFamily="34" charset="0"/>
                </a:rPr>
                <a:t>t</a:t>
              </a:r>
              <a:r>
                <a:rPr lang="en-US" altLang="zh-CN" b="1" baseline="-25000" dirty="0" err="1">
                  <a:solidFill>
                    <a:srgbClr val="3333FF"/>
                  </a:solidFill>
                  <a:latin typeface="Arial" panose="020B0604020202020204" pitchFamily="34" charset="0"/>
                  <a:ea typeface="楷体" panose="02010609060101010101" pitchFamily="49" charset="-122"/>
                  <a:cs typeface="Arial" panose="020B0604020202020204" pitchFamily="34" charset="0"/>
                </a:rPr>
                <a:t>j</a:t>
              </a:r>
              <a:r>
                <a:rPr lang="en-US" altLang="zh-CN" b="1" dirty="0">
                  <a:latin typeface="Arial" panose="020B0604020202020204" pitchFamily="34" charset="0"/>
                  <a:ea typeface="楷体" panose="02010609060101010101" pitchFamily="49" charset="-122"/>
                  <a:cs typeface="Arial" panose="020B0604020202020204" pitchFamily="34" charset="0"/>
                </a:rPr>
                <a:t> t</a:t>
              </a:r>
              <a:r>
                <a:rPr lang="en-US" altLang="zh-CN" b="1" baseline="-25000" dirty="0">
                  <a:latin typeface="Arial" panose="020B0604020202020204" pitchFamily="34" charset="0"/>
                  <a:ea typeface="楷体" panose="02010609060101010101" pitchFamily="49" charset="-122"/>
                  <a:cs typeface="Arial" panose="020B0604020202020204" pitchFamily="34" charset="0"/>
                </a:rPr>
                <a:t>j+1</a:t>
              </a:r>
              <a:r>
                <a:rPr lang="en-US" altLang="zh-CN" b="1" dirty="0">
                  <a:latin typeface="Arial" panose="020B0604020202020204" pitchFamily="34" charset="0"/>
                  <a:ea typeface="楷体" panose="02010609060101010101" pitchFamily="49" charset="-122"/>
                  <a:cs typeface="Arial" panose="020B0604020202020204" pitchFamily="34" charset="0"/>
                </a:rPr>
                <a:t> </a:t>
              </a:r>
            </a:p>
          </p:txBody>
        </p:sp>
        <p:sp>
          <p:nvSpPr>
            <p:cNvPr id="56" name="Line 132"/>
            <p:cNvSpPr>
              <a:spLocks noChangeShapeType="1"/>
            </p:cNvSpPr>
            <p:nvPr/>
          </p:nvSpPr>
          <p:spPr bwMode="auto">
            <a:xfrm>
              <a:off x="6667196" y="6006846"/>
              <a:ext cx="0" cy="227012"/>
            </a:xfrm>
            <a:prstGeom prst="line">
              <a:avLst/>
            </a:prstGeom>
            <a:noFill/>
            <a:ln w="28575">
              <a:solidFill>
                <a:srgbClr val="FF0000"/>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7" name="Line 133"/>
            <p:cNvSpPr>
              <a:spLocks noChangeShapeType="1"/>
            </p:cNvSpPr>
            <p:nvPr/>
          </p:nvSpPr>
          <p:spPr bwMode="auto">
            <a:xfrm>
              <a:off x="3859851" y="6006846"/>
              <a:ext cx="0" cy="227012"/>
            </a:xfrm>
            <a:prstGeom prst="line">
              <a:avLst/>
            </a:prstGeom>
            <a:noFill/>
            <a:ln w="28575">
              <a:solidFill>
                <a:srgbClr val="FF0000"/>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58" name="Line 134"/>
            <p:cNvSpPr>
              <a:spLocks noChangeShapeType="1"/>
            </p:cNvSpPr>
            <p:nvPr/>
          </p:nvSpPr>
          <p:spPr bwMode="auto">
            <a:xfrm>
              <a:off x="3859851" y="6005233"/>
              <a:ext cx="2807345"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ea typeface="楷体" panose="02010609060101010101" pitchFamily="49" charset="-122"/>
                <a:cs typeface="Arial" panose="020B0604020202020204" pitchFamily="34" charset="0"/>
              </a:endParaRPr>
            </a:p>
          </p:txBody>
        </p:sp>
      </p:grpSp>
      <p:sp>
        <p:nvSpPr>
          <p:cNvPr id="59" name="Text Box 24"/>
          <p:cNvSpPr txBox="1">
            <a:spLocks noChangeArrowheads="1"/>
          </p:cNvSpPr>
          <p:nvPr/>
        </p:nvSpPr>
        <p:spPr bwMode="auto">
          <a:xfrm>
            <a:off x="179388" y="3404615"/>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endParaRPr kumimoji="1" lang="zh-CN" altLang="en-US" sz="2000" b="1" dirty="0" smtClean="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那么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next[j+1]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会有下面两种可能：</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endParaRPr kumimoji="1" lang="zh-CN" altLang="de-DE"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circle(out)">
                                      <p:cBhvr>
                                        <p:cTn id="12" dur="500"/>
                                        <p:tgtEl>
                                          <p:spTgt spid="26"/>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dissolv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Left)">
                                      <p:cBhvr>
                                        <p:cTn id="35" dur="500"/>
                                        <p:tgtEl>
                                          <p:spTgt spid="4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41"/>
                                        </p:tgtEl>
                                      </p:cBhvr>
                                    </p:animEffect>
                                    <p:set>
                                      <p:cBhvr>
                                        <p:cTn id="40" dur="1" fill="hold">
                                          <p:stCondLst>
                                            <p:cond delay="499"/>
                                          </p:stCondLst>
                                        </p:cTn>
                                        <p:tgtEl>
                                          <p:spTgt spid="41"/>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5"/>
                                        </p:tgtEl>
                                      </p:cBhvr>
                                    </p:animEffect>
                                    <p:set>
                                      <p:cBhvr>
                                        <p:cTn id="43" dur="1" fill="hold">
                                          <p:stCondLst>
                                            <p:cond delay="499"/>
                                          </p:stCondLst>
                                        </p:cTn>
                                        <p:tgtEl>
                                          <p:spTgt spid="4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3"/>
                                        </p:tgtEl>
                                      </p:cBhvr>
                                    </p:animEffect>
                                    <p:set>
                                      <p:cBhvr>
                                        <p:cTn id="46" dur="1" fill="hold">
                                          <p:stCondLst>
                                            <p:cond delay="499"/>
                                          </p:stCondLst>
                                        </p:cTn>
                                        <p:tgtEl>
                                          <p:spTgt spid="53"/>
                                        </p:tgtEl>
                                        <p:attrNameLst>
                                          <p:attrName>style.visibility</p:attrName>
                                        </p:attrNameLst>
                                      </p:cBhvr>
                                      <p:to>
                                        <p:strVal val="hidden"/>
                                      </p:to>
                                    </p:se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left)">
                                      <p:cBhvr>
                                        <p:cTn id="5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4" name="组合 3"/>
          <p:cNvGrpSpPr>
            <a:grpSpLocks/>
          </p:cNvGrpSpPr>
          <p:nvPr/>
        </p:nvGrpSpPr>
        <p:grpSpPr bwMode="auto">
          <a:xfrm>
            <a:off x="34925" y="92075"/>
            <a:ext cx="7632700" cy="1601788"/>
            <a:chOff x="34925" y="92075"/>
            <a:chExt cx="7632700" cy="1601788"/>
          </a:xfrm>
        </p:grpSpPr>
        <p:grpSp>
          <p:nvGrpSpPr>
            <p:cNvPr id="90128" name="组合 2"/>
            <p:cNvGrpSpPr>
              <a:grpSpLocks/>
            </p:cNvGrpSpPr>
            <p:nvPr/>
          </p:nvGrpSpPr>
          <p:grpSpPr bwMode="auto">
            <a:xfrm>
              <a:off x="34925" y="92075"/>
              <a:ext cx="7632700" cy="1025525"/>
              <a:chOff x="34925" y="92075"/>
              <a:chExt cx="7632700" cy="1025525"/>
            </a:xfrm>
          </p:grpSpPr>
          <p:grpSp>
            <p:nvGrpSpPr>
              <p:cNvPr id="90132" name="组合 1"/>
              <p:cNvGrpSpPr>
                <a:grpSpLocks/>
              </p:cNvGrpSpPr>
              <p:nvPr/>
            </p:nvGrpSpPr>
            <p:grpSpPr bwMode="auto">
              <a:xfrm>
                <a:off x="34925" y="92075"/>
                <a:ext cx="7632700" cy="457200"/>
                <a:chOff x="34925" y="92075"/>
                <a:chExt cx="7632700" cy="457200"/>
              </a:xfrm>
            </p:grpSpPr>
            <p:sp>
              <p:nvSpPr>
                <p:cNvPr id="9013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137"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90133" name="Group 2"/>
              <p:cNvGrpSpPr>
                <a:grpSpLocks/>
              </p:cNvGrpSpPr>
              <p:nvPr/>
            </p:nvGrpSpPr>
            <p:grpSpPr bwMode="auto">
              <a:xfrm>
                <a:off x="107949" y="620713"/>
                <a:ext cx="5336117" cy="496887"/>
                <a:chOff x="68" y="391"/>
                <a:chExt cx="2919" cy="313"/>
              </a:xfrm>
            </p:grpSpPr>
            <p:sp>
              <p:nvSpPr>
                <p:cNvPr id="90134"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90135"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0129" name="Group 2"/>
            <p:cNvGrpSpPr>
              <a:grpSpLocks/>
            </p:cNvGrpSpPr>
            <p:nvPr/>
          </p:nvGrpSpPr>
          <p:grpSpPr bwMode="auto">
            <a:xfrm>
              <a:off x="250824" y="1196975"/>
              <a:ext cx="3144309" cy="496888"/>
              <a:chOff x="158" y="754"/>
              <a:chExt cx="1909" cy="313"/>
            </a:xfrm>
          </p:grpSpPr>
          <p:sp>
            <p:nvSpPr>
              <p:cNvPr id="90130" name="Text Box 3"/>
              <p:cNvSpPr txBox="1">
                <a:spLocks noChangeArrowheads="1"/>
              </p:cNvSpPr>
              <p:nvPr/>
            </p:nvSpPr>
            <p:spPr bwMode="auto">
              <a:xfrm>
                <a:off x="158" y="754"/>
                <a:ext cx="186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Times New Roman" panose="02020603050405020304" pitchFamily="18" charset="0"/>
                  </a:rPr>
                  <a:t>● </a:t>
                </a:r>
                <a:r>
                  <a:rPr kumimoji="1" lang="en-US" altLang="zh-CN" sz="2200" b="1" dirty="0" smtClean="0">
                    <a:solidFill>
                      <a:srgbClr val="FF33CC"/>
                    </a:solidFill>
                    <a:latin typeface="Arial" panose="020B0604020202020204" pitchFamily="34" charset="0"/>
                    <a:ea typeface="黑体" panose="02010609060101010101" pitchFamily="49" charset="-122"/>
                  </a:rPr>
                  <a:t>next </a:t>
                </a:r>
                <a:r>
                  <a:rPr kumimoji="1" lang="zh-CN" altLang="en-US" sz="2200" b="1" dirty="0" smtClean="0">
                    <a:solidFill>
                      <a:srgbClr val="FF33CC"/>
                    </a:solidFill>
                    <a:latin typeface="Arial" panose="020B0604020202020204" pitchFamily="34" charset="0"/>
                    <a:ea typeface="黑体" panose="02010609060101010101" pitchFamily="49" charset="-122"/>
                  </a:rPr>
                  <a:t>数组</a:t>
                </a:r>
                <a:r>
                  <a:rPr kumimoji="1" lang="zh-CN" altLang="en-US" sz="2200" b="1" dirty="0">
                    <a:solidFill>
                      <a:srgbClr val="FF33CC"/>
                    </a:solidFill>
                    <a:latin typeface="Arial" panose="020B0604020202020204" pitchFamily="34" charset="0"/>
                    <a:ea typeface="黑体" panose="02010609060101010101" pitchFamily="49" charset="-122"/>
                  </a:rPr>
                  <a:t>的定义</a:t>
                </a:r>
              </a:p>
            </p:txBody>
          </p:sp>
          <p:sp>
            <p:nvSpPr>
              <p:cNvPr id="90131" name="Rectangle 4"/>
              <p:cNvSpPr>
                <a:spLocks noChangeArrowheads="1"/>
              </p:cNvSpPr>
              <p:nvPr/>
            </p:nvSpPr>
            <p:spPr bwMode="auto">
              <a:xfrm>
                <a:off x="233"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Group 17"/>
          <p:cNvGrpSpPr>
            <a:grpSpLocks/>
          </p:cNvGrpSpPr>
          <p:nvPr/>
        </p:nvGrpSpPr>
        <p:grpSpPr bwMode="auto">
          <a:xfrm>
            <a:off x="179388" y="1773238"/>
            <a:ext cx="8785225" cy="1384300"/>
            <a:chOff x="113" y="1117"/>
            <a:chExt cx="5534" cy="872"/>
          </a:xfrm>
        </p:grpSpPr>
        <p:sp>
          <p:nvSpPr>
            <p:cNvPr id="27" name="Text Box 18"/>
            <p:cNvSpPr txBox="1">
              <a:spLocks noChangeArrowheads="1"/>
            </p:cNvSpPr>
            <p:nvPr/>
          </p:nvSpPr>
          <p:spPr bwMode="auto">
            <a:xfrm>
              <a:off x="113" y="1117"/>
              <a:ext cx="5534" cy="87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FF0000"/>
                  </a:solidFill>
                  <a:ea typeface="仿宋" panose="02010609060101010101" pitchFamily="49" charset="-122"/>
                  <a:cs typeface="Arial" panose="020B0604020202020204" pitchFamily="34" charset="0"/>
                  <a:sym typeface="Symbol" panose="05050102010706020507" pitchFamily="18" charset="2"/>
                </a:rPr>
                <a:t>①</a:t>
              </a:r>
              <a:r>
                <a:rPr kumimoji="1" lang="en-US" altLang="zh-CN" sz="2000" b="1" dirty="0" smtClean="0">
                  <a:solidFill>
                    <a:srgbClr val="FF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t</a:t>
              </a:r>
              <a:r>
                <a:rPr kumimoji="1" lang="de-DE" altLang="zh-CN" sz="2000" b="1" baseline="-25000" dirty="0">
                  <a:latin typeface="Arial" panose="020B0604020202020204" pitchFamily="34" charset="0"/>
                  <a:ea typeface="仿宋" panose="02010609060101010101" pitchFamily="49" charset="-122"/>
                  <a:cs typeface="Arial" panose="020B0604020202020204" pitchFamily="34" charset="0"/>
                </a:rPr>
                <a:t>k'</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则表明在模式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de-DE" sz="2000" dirty="0">
                  <a:latin typeface="Arial" panose="020B0604020202020204" pitchFamily="34" charset="0"/>
                  <a:ea typeface="仿宋" panose="02010609060101010101" pitchFamily="49" charset="-122"/>
                  <a:cs typeface="Arial" panose="020B0604020202020204" pitchFamily="34" charset="0"/>
                </a:rPr>
                <a:t> </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且不可能存在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k''&gt;k'</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说明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next[j+1]=k'+1</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即</a:t>
              </a:r>
              <a:r>
                <a:rPr kumimoji="1" lang="zh-CN" altLang="de-DE" sz="2000" b="1" dirty="0" smtClean="0">
                  <a:latin typeface="Arial" panose="020B0604020202020204" pitchFamily="34" charset="0"/>
                  <a:ea typeface="仿宋" panose="02010609060101010101" pitchFamily="49" charset="-122"/>
                  <a:cs typeface="Arial" panose="020B0604020202020204" pitchFamily="34" charset="0"/>
                </a:rPr>
                <a:t>：</a:t>
              </a:r>
              <a:r>
                <a:rPr kumimoji="1" lang="de-DE" altLang="zh-CN" sz="2000" b="1" dirty="0" smtClean="0">
                  <a:latin typeface="Arial" panose="020B0604020202020204" pitchFamily="34" charset="0"/>
                  <a:ea typeface="仿宋" panose="02010609060101010101" pitchFamily="49" charset="-122"/>
                  <a:cs typeface="Arial" panose="020B0604020202020204" pitchFamily="34" charset="0"/>
                </a:rPr>
                <a:t>next[j+1</a:t>
              </a:r>
              <a:r>
                <a:rPr kumimoji="1" lang="de-DE" altLang="zh-CN" sz="2000" b="1" dirty="0">
                  <a:latin typeface="Arial" panose="020B0604020202020204" pitchFamily="34" charset="0"/>
                  <a:ea typeface="仿宋" panose="02010609060101010101" pitchFamily="49" charset="-122"/>
                  <a:cs typeface="Arial" panose="020B0604020202020204" pitchFamily="34" charset="0"/>
                </a:rPr>
                <a:t>]=next[k]+1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sp>
          <p:nvSpPr>
            <p:cNvPr id="28" name="Text Box 19"/>
            <p:cNvSpPr txBox="1">
              <a:spLocks noChangeArrowheads="1"/>
            </p:cNvSpPr>
            <p:nvPr/>
          </p:nvSpPr>
          <p:spPr bwMode="auto">
            <a:xfrm>
              <a:off x="113" y="1389"/>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k'</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p:txBody>
        </p:sp>
      </p:grpSp>
      <p:cxnSp>
        <p:nvCxnSpPr>
          <p:cNvPr id="29" name="直接连接符 28"/>
          <p:cNvCxnSpPr/>
          <p:nvPr/>
        </p:nvCxnSpPr>
        <p:spPr>
          <a:xfrm>
            <a:off x="92075" y="3331877"/>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0" name="Group 20"/>
          <p:cNvGrpSpPr>
            <a:grpSpLocks/>
          </p:cNvGrpSpPr>
          <p:nvPr/>
        </p:nvGrpSpPr>
        <p:grpSpPr bwMode="auto">
          <a:xfrm>
            <a:off x="179388" y="3350927"/>
            <a:ext cx="8785225" cy="1384300"/>
            <a:chOff x="113" y="2478"/>
            <a:chExt cx="5534" cy="872"/>
          </a:xfrm>
        </p:grpSpPr>
        <p:sp>
          <p:nvSpPr>
            <p:cNvPr id="31" name="Text Box 21"/>
            <p:cNvSpPr txBox="1">
              <a:spLocks noChangeArrowheads="1"/>
            </p:cNvSpPr>
            <p:nvPr/>
          </p:nvSpPr>
          <p:spPr bwMode="auto">
            <a:xfrm>
              <a:off x="113" y="2478"/>
              <a:ext cx="5534" cy="87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solidFill>
                    <a:srgbClr val="FF0000"/>
                  </a:solidFill>
                  <a:latin typeface="宋体" panose="02010600030101010101" pitchFamily="2" charset="-122"/>
                  <a:cs typeface="Arial" panose="020B0604020202020204" pitchFamily="34" charset="0"/>
                  <a:sym typeface="Symbol" panose="05050102010706020507" pitchFamily="18" charset="2"/>
                </a:rPr>
                <a:t>②</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 </a:t>
              </a:r>
              <a:r>
                <a:rPr kumimoji="1" lang="de-DE" altLang="zh-CN" sz="2000" b="1" dirty="0">
                  <a:latin typeface="Arial" panose="020B0604020202020204" pitchFamily="34" charset="0"/>
                  <a:ea typeface="仿宋" panose="02010609060101010101" pitchFamily="49" charset="-122"/>
                  <a:cs typeface="Arial" panose="020B0604020202020204" pitchFamily="34" charset="0"/>
                </a:rPr>
                <a:t>t</a:t>
              </a:r>
              <a:r>
                <a:rPr kumimoji="1" lang="de-DE" altLang="zh-CN" sz="2000" b="1" baseline="-25000" dirty="0">
                  <a:latin typeface="Arial" panose="020B0604020202020204" pitchFamily="34" charset="0"/>
                  <a:ea typeface="仿宋" panose="02010609060101010101" pitchFamily="49" charset="-122"/>
                  <a:cs typeface="Arial" panose="020B0604020202020204" pitchFamily="34" charset="0"/>
                </a:rPr>
                <a:t>k'</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de-DE"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dirty="0" err="1">
                  <a:latin typeface="Arial" panose="020B0604020202020204" pitchFamily="34" charset="0"/>
                  <a:ea typeface="仿宋" panose="02010609060101010101" pitchFamily="49" charset="-122"/>
                  <a:cs typeface="Arial" panose="020B0604020202020204" pitchFamily="34" charset="0"/>
                </a:rPr>
                <a:t>j</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则表明在模式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a:t>
              </a:r>
              <a:r>
                <a:rPr kumimoji="1" lang="zh-CN" altLang="de-DE" sz="2000" b="1" dirty="0">
                  <a:latin typeface="Arial" panose="020B0604020202020204" pitchFamily="34" charset="0"/>
                  <a:ea typeface="仿宋" panose="02010609060101010101" pitchFamily="49" charset="-122"/>
                  <a:cs typeface="Arial" panose="020B0604020202020204" pitchFamily="34" charset="0"/>
                </a:rPr>
                <a:t>：</a:t>
              </a:r>
              <a:r>
                <a:rPr kumimoji="1" lang="zh-CN" altLang="de-DE" sz="2000" dirty="0">
                  <a:latin typeface="Arial" panose="020B0604020202020204" pitchFamily="34" charset="0"/>
                  <a:ea typeface="仿宋" panose="02010609060101010101" pitchFamily="49" charset="-122"/>
                  <a:cs typeface="Arial" panose="020B0604020202020204" pitchFamily="34" charset="0"/>
                </a:rPr>
                <a:t> </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则令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k''=next[k']</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，那么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next[j+1]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会有两种可能。</a:t>
              </a:r>
              <a:endParaRPr kumimoji="1" lang="zh-CN" altLang="de-DE" sz="2000" dirty="0">
                <a:latin typeface="Arial" panose="020B0604020202020204" pitchFamily="34" charset="0"/>
                <a:ea typeface="仿宋" panose="02010609060101010101" pitchFamily="49" charset="-122"/>
                <a:cs typeface="Arial" panose="020B0604020202020204" pitchFamily="34" charset="0"/>
              </a:endParaRPr>
            </a:p>
          </p:txBody>
        </p:sp>
        <p:sp>
          <p:nvSpPr>
            <p:cNvPr id="32" name="Text Box 22"/>
            <p:cNvSpPr txBox="1">
              <a:spLocks noChangeArrowheads="1"/>
            </p:cNvSpPr>
            <p:nvPr/>
          </p:nvSpPr>
          <p:spPr bwMode="auto">
            <a:xfrm>
              <a:off x="113" y="2750"/>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1</a:t>
              </a:r>
              <a:r>
                <a:rPr kumimoji="1" lang="en-US" altLang="zh-CN" sz="2000" b="1">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2</a:t>
              </a:r>
              <a:r>
                <a:rPr kumimoji="1" lang="en-US" altLang="zh-CN" sz="2000" b="1">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k'</a:t>
              </a:r>
              <a:r>
                <a:rPr kumimoji="1" lang="en-US" altLang="zh-CN" sz="2000" b="1">
                  <a:latin typeface="Arial" panose="020B0604020202020204" pitchFamily="34" charset="0"/>
                  <a:ea typeface="楷体" panose="02010609060101010101" pitchFamily="49" charset="-122"/>
                  <a:cs typeface="Arial" panose="020B0604020202020204" pitchFamily="34" charset="0"/>
                </a:rPr>
                <a:t>"</a:t>
              </a:r>
              <a:r>
                <a:rPr kumimoji="1" lang="en-US" altLang="zh-CN" sz="2000">
                  <a:latin typeface="Arial" panose="020B0604020202020204" pitchFamily="34" charset="0"/>
                  <a:ea typeface="楷体" panose="02010609060101010101" pitchFamily="49" charset="-122"/>
                  <a:cs typeface="Arial" panose="020B0604020202020204" pitchFamily="34" charset="0"/>
                </a:rPr>
                <a:t>  </a:t>
              </a:r>
              <a:r>
                <a:rPr kumimoji="1" lang="en-US" altLang="zh-CN" sz="2000" b="1">
                  <a:latin typeface="Arial" panose="020B0604020202020204" pitchFamily="34" charset="0"/>
                  <a:ea typeface="楷体" panose="02010609060101010101" pitchFamily="49" charset="-122"/>
                  <a:cs typeface="Arial" panose="020B0604020202020204" pitchFamily="34" charset="0"/>
                </a:rPr>
                <a:t>≠</a:t>
              </a:r>
              <a:r>
                <a:rPr kumimoji="1" lang="en-US" altLang="zh-CN" sz="2000">
                  <a:latin typeface="Arial" panose="020B0604020202020204" pitchFamily="34" charset="0"/>
                  <a:ea typeface="楷体" panose="02010609060101010101" pitchFamily="49" charset="-122"/>
                  <a:cs typeface="Arial" panose="020B0604020202020204" pitchFamily="34" charset="0"/>
                </a:rPr>
                <a:t>  </a:t>
              </a:r>
              <a:r>
                <a:rPr kumimoji="1" lang="en-US" altLang="zh-CN" sz="2000" b="1">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j-k'+1</a:t>
              </a:r>
              <a:r>
                <a:rPr kumimoji="1" lang="en-US" altLang="zh-CN" sz="2000" b="1">
                  <a:latin typeface="Arial" panose="020B0604020202020204" pitchFamily="34" charset="0"/>
                  <a:ea typeface="楷体"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j-k'+2</a:t>
              </a:r>
              <a:r>
                <a:rPr kumimoji="1" lang="en-US" altLang="zh-CN" sz="2000" b="1">
                  <a:latin typeface="Arial" panose="020B0604020202020204" pitchFamily="34" charset="0"/>
                  <a:ea typeface="楷体"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楷体" panose="02010609060101010101" pitchFamily="49" charset="-122"/>
                  <a:cs typeface="Arial" panose="020B0604020202020204" pitchFamily="34" charset="0"/>
                </a:rPr>
                <a:t>j</a:t>
              </a:r>
              <a:r>
                <a:rPr kumimoji="1" lang="en-US" altLang="zh-CN" sz="2000" b="1">
                  <a:latin typeface="Arial" panose="020B0604020202020204" pitchFamily="34" charset="0"/>
                  <a:ea typeface="楷体" panose="02010609060101010101" pitchFamily="49" charset="-122"/>
                  <a:cs typeface="Arial" panose="020B0604020202020204" pitchFamily="34" charset="0"/>
                </a:rPr>
                <a:t>"</a:t>
              </a:r>
            </a:p>
          </p:txBody>
        </p:sp>
      </p:grpSp>
      <p:grpSp>
        <p:nvGrpSpPr>
          <p:cNvPr id="33" name="Group 14"/>
          <p:cNvGrpSpPr>
            <a:grpSpLocks/>
          </p:cNvGrpSpPr>
          <p:nvPr/>
        </p:nvGrpSpPr>
        <p:grpSpPr bwMode="auto">
          <a:xfrm>
            <a:off x="1995488" y="5129932"/>
            <a:ext cx="6983412" cy="1222375"/>
            <a:chOff x="1656" y="3568"/>
            <a:chExt cx="4036" cy="679"/>
          </a:xfrm>
        </p:grpSpPr>
        <p:sp>
          <p:nvSpPr>
            <p:cNvPr id="34" name="AutoShape 15"/>
            <p:cNvSpPr>
              <a:spLocks noChangeArrowheads="1"/>
            </p:cNvSpPr>
            <p:nvPr/>
          </p:nvSpPr>
          <p:spPr bwMode="auto">
            <a:xfrm flipH="1" flipV="1">
              <a:off x="1656" y="3568"/>
              <a:ext cx="4036" cy="679"/>
            </a:xfrm>
            <a:prstGeom prst="wedgeRectCallout">
              <a:avLst>
                <a:gd name="adj1" fmla="val -6000"/>
                <a:gd name="adj2" fmla="val 85935"/>
              </a:avLst>
            </a:prstGeom>
            <a:gradFill rotWithShape="0">
              <a:gsLst>
                <a:gs pos="0">
                  <a:srgbClr val="FFFFFF"/>
                </a:gs>
                <a:gs pos="100000">
                  <a:srgbClr val="CC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35" name="Text Box 16"/>
            <p:cNvSpPr txBox="1">
              <a:spLocks noChangeArrowheads="1"/>
            </p:cNvSpPr>
            <p:nvPr/>
          </p:nvSpPr>
          <p:spPr bwMode="auto">
            <a:xfrm>
              <a:off x="1730" y="3627"/>
              <a:ext cx="3894" cy="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同理，当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k'</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sym typeface="Symbol" panose="05050102010706020507" pitchFamily="18" charset="2"/>
                </a:rPr>
                <a:t></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时，应该将模式向右滑动至以模式中的第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next[k']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个字符和主串中的第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j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个字符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j</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相比较。 </a:t>
              </a:r>
            </a:p>
          </p:txBody>
        </p:sp>
      </p:grpSp>
      <p:grpSp>
        <p:nvGrpSpPr>
          <p:cNvPr id="36" name="Group 23"/>
          <p:cNvGrpSpPr>
            <a:grpSpLocks/>
          </p:cNvGrpSpPr>
          <p:nvPr/>
        </p:nvGrpSpPr>
        <p:grpSpPr bwMode="auto">
          <a:xfrm>
            <a:off x="179388" y="4773327"/>
            <a:ext cx="8785225" cy="954087"/>
            <a:chOff x="113" y="3374"/>
            <a:chExt cx="5534" cy="601"/>
          </a:xfrm>
        </p:grpSpPr>
        <p:sp>
          <p:nvSpPr>
            <p:cNvPr id="37" name="Text Box 24"/>
            <p:cNvSpPr txBox="1">
              <a:spLocks noChangeArrowheads="1"/>
            </p:cNvSpPr>
            <p:nvPr/>
          </p:nvSpPr>
          <p:spPr bwMode="auto">
            <a:xfrm>
              <a:off x="113" y="3374"/>
              <a:ext cx="5534" cy="601"/>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依次类推，直至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和某个字符匹配成功，</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或</a:t>
              </a:r>
              <a:r>
                <a:rPr kumimoji="1" lang="zh-CN" altLang="en-US" sz="2000" b="1">
                  <a:latin typeface="Arial" panose="020B0604020202020204" pitchFamily="34" charset="0"/>
                  <a:ea typeface="仿宋" panose="02010609060101010101" pitchFamily="49" charset="-122"/>
                  <a:cs typeface="Arial" panose="020B0604020202020204" pitchFamily="34" charset="0"/>
                </a:rPr>
                <a:t>不存在任何 </a:t>
              </a:r>
              <a:r>
                <a:rPr kumimoji="1" lang="en-US" altLang="zh-CN" sz="2000" b="1">
                  <a:latin typeface="Arial" panose="020B0604020202020204" pitchFamily="34" charset="0"/>
                  <a:ea typeface="仿宋" panose="02010609060101010101" pitchFamily="49" charset="-122"/>
                  <a:cs typeface="Arial" panose="020B0604020202020204" pitchFamily="34" charset="0"/>
                </a:rPr>
                <a:t>k'</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1&lt;k'&lt;j</a:t>
              </a:r>
              <a:r>
                <a:rPr kumimoji="1" lang="zh-CN" altLang="en-US" sz="2000" b="1">
                  <a:latin typeface="Arial" panose="020B0604020202020204" pitchFamily="34" charset="0"/>
                  <a:ea typeface="仿宋" panose="02010609060101010101" pitchFamily="49" charset="-122"/>
                  <a:cs typeface="Arial" panose="020B0604020202020204" pitchFamily="34" charset="0"/>
                </a:rPr>
                <a:t>）满足			                   ，则有 </a:t>
              </a:r>
              <a:r>
                <a:rPr kumimoji="1" lang="en-US" altLang="zh-CN" sz="2000" b="1">
                  <a:latin typeface="Arial" panose="020B0604020202020204" pitchFamily="34" charset="0"/>
                  <a:ea typeface="仿宋" panose="02010609060101010101" pitchFamily="49" charset="-122"/>
                  <a:cs typeface="Arial" panose="020B0604020202020204" pitchFamily="34" charset="0"/>
                </a:rPr>
                <a:t>next[j+1]=1</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a:latin typeface="Arial" panose="020B0604020202020204" pitchFamily="34" charset="0"/>
                  <a:ea typeface="仿宋" panose="02010609060101010101" pitchFamily="49" charset="-122"/>
                  <a:cs typeface="Arial" panose="020B0604020202020204" pitchFamily="34" charset="0"/>
                </a:rPr>
                <a:t> </a:t>
              </a:r>
              <a:endParaRPr kumimoji="1" lang="zh-CN" altLang="de-DE" sz="2000">
                <a:latin typeface="Arial" panose="020B0604020202020204" pitchFamily="34" charset="0"/>
                <a:ea typeface="仿宋" panose="02010609060101010101" pitchFamily="49" charset="-122"/>
                <a:cs typeface="Arial" panose="020B0604020202020204" pitchFamily="34" charset="0"/>
              </a:endParaRPr>
            </a:p>
          </p:txBody>
        </p:sp>
        <p:sp>
          <p:nvSpPr>
            <p:cNvPr id="38" name="Text Box 25"/>
            <p:cNvSpPr txBox="1">
              <a:spLocks noChangeArrowheads="1"/>
            </p:cNvSpPr>
            <p:nvPr/>
          </p:nvSpPr>
          <p:spPr bwMode="auto">
            <a:xfrm>
              <a:off x="340" y="3647"/>
              <a:ext cx="4082"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k'</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j-k'+1</a:t>
              </a:r>
              <a:r>
                <a:rPr kumimoji="1" lang="en-US" altLang="zh-CN" sz="2000" b="1">
                  <a:latin typeface="Arial" panose="020B0604020202020204" pitchFamily="34" charset="0"/>
                  <a:ea typeface="仿宋" panose="02010609060101010101" pitchFamily="49" charset="-122"/>
                  <a:cs typeface="Arial" panose="020B0604020202020204" pitchFamily="34" charset="0"/>
                </a:rPr>
                <a:t>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j-k'+2</a:t>
              </a:r>
              <a:r>
                <a:rPr kumimoji="1" lang="en-US" altLang="zh-CN" sz="2000" b="1">
                  <a:latin typeface="Arial" panose="020B0604020202020204" pitchFamily="34" charset="0"/>
                  <a:ea typeface="仿宋" panose="02010609060101010101" pitchFamily="49" charset="-122"/>
                  <a:cs typeface="Arial" panose="020B0604020202020204" pitchFamily="34" charset="0"/>
                </a:rPr>
                <a:t> … t</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j</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circle(out)">
                                      <p:cBhvr>
                                        <p:cTn id="12" dur="500"/>
                                        <p:tgtEl>
                                          <p:spTgt spid="2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9"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trips(upLeft)">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xit" presetSubtype="16" fill="hold" nodeType="clickEffect">
                                  <p:stCondLst>
                                    <p:cond delay="0"/>
                                  </p:stCondLst>
                                  <p:childTnLst>
                                    <p:animEffect transition="out" filter="box(in)">
                                      <p:cBhvr>
                                        <p:cTn id="25" dur="500"/>
                                        <p:tgtEl>
                                          <p:spTgt spid="33"/>
                                        </p:tgtEl>
                                      </p:cBhvr>
                                    </p:animEffect>
                                    <p:set>
                                      <p:cBhvr>
                                        <p:cTn id="26" dur="1" fill="hold">
                                          <p:stCondLst>
                                            <p:cond delay="499"/>
                                          </p:stCondLst>
                                        </p:cTn>
                                        <p:tgtEl>
                                          <p:spTgt spid="33"/>
                                        </p:tgtEl>
                                        <p:attrNameLst>
                                          <p:attrName>style.visibility</p:attrName>
                                        </p:attrNameLst>
                                      </p:cBhvr>
                                      <p:to>
                                        <p:strVal val="hidden"/>
                                      </p:to>
                                    </p:set>
                                  </p:child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dissolve">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2" name="组合 2"/>
          <p:cNvGrpSpPr>
            <a:grpSpLocks/>
          </p:cNvGrpSpPr>
          <p:nvPr/>
        </p:nvGrpSpPr>
        <p:grpSpPr bwMode="auto">
          <a:xfrm>
            <a:off x="34925" y="92075"/>
            <a:ext cx="7632700" cy="1025525"/>
            <a:chOff x="34925" y="92075"/>
            <a:chExt cx="7632700" cy="1025525"/>
          </a:xfrm>
        </p:grpSpPr>
        <p:grpSp>
          <p:nvGrpSpPr>
            <p:cNvPr id="92167" name="组合 1"/>
            <p:cNvGrpSpPr>
              <a:grpSpLocks/>
            </p:cNvGrpSpPr>
            <p:nvPr/>
          </p:nvGrpSpPr>
          <p:grpSpPr bwMode="auto">
            <a:xfrm>
              <a:off x="34925" y="92075"/>
              <a:ext cx="7632700" cy="457200"/>
              <a:chOff x="34925" y="92075"/>
              <a:chExt cx="7632700" cy="457200"/>
            </a:xfrm>
          </p:grpSpPr>
          <p:sp>
            <p:nvSpPr>
              <p:cNvPr id="9217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172"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92168" name="Group 2"/>
            <p:cNvGrpSpPr>
              <a:grpSpLocks/>
            </p:cNvGrpSpPr>
            <p:nvPr/>
          </p:nvGrpSpPr>
          <p:grpSpPr bwMode="auto">
            <a:xfrm>
              <a:off x="107949" y="620713"/>
              <a:ext cx="5336117" cy="496887"/>
              <a:chOff x="68" y="391"/>
              <a:chExt cx="2919" cy="313"/>
            </a:xfrm>
          </p:grpSpPr>
          <p:sp>
            <p:nvSpPr>
              <p:cNvPr id="92169"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9217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2" name="Group 9"/>
          <p:cNvGrpSpPr>
            <a:grpSpLocks/>
          </p:cNvGrpSpPr>
          <p:nvPr/>
        </p:nvGrpSpPr>
        <p:grpSpPr bwMode="auto">
          <a:xfrm>
            <a:off x="250825" y="1196975"/>
            <a:ext cx="3055938" cy="496888"/>
            <a:chOff x="158" y="754"/>
            <a:chExt cx="1925" cy="313"/>
          </a:xfrm>
        </p:grpSpPr>
        <p:sp>
          <p:nvSpPr>
            <p:cNvPr id="92165" name="Text Box 10"/>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dirty="0">
                  <a:solidFill>
                    <a:srgbClr val="FF9900"/>
                  </a:solidFill>
                  <a:latin typeface="Arial" panose="020B0604020202020204" pitchFamily="34" charset="0"/>
                  <a:cs typeface="Arial" panose="020B0604020202020204" pitchFamily="34" charset="0"/>
                </a:rPr>
                <a:t>● </a:t>
              </a:r>
              <a:r>
                <a:rPr kumimoji="1" lang="en-US" altLang="zh-CN" sz="2200" b="1" dirty="0">
                  <a:solidFill>
                    <a:srgbClr val="FF33CC"/>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dirty="0">
                  <a:solidFill>
                    <a:srgbClr val="FF33CC"/>
                  </a:solidFill>
                  <a:latin typeface="Arial" panose="020B0604020202020204" pitchFamily="34" charset="0"/>
                  <a:ea typeface="黑体" panose="02010609060101010101" pitchFamily="49" charset="-122"/>
                  <a:cs typeface="Arial" panose="020B0604020202020204" pitchFamily="34" charset="0"/>
                </a:rPr>
                <a:t>算法设计</a:t>
              </a:r>
            </a:p>
          </p:txBody>
        </p:sp>
        <p:sp>
          <p:nvSpPr>
            <p:cNvPr id="92166" name="Rectangle 11"/>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25" name="Text Box 17"/>
          <p:cNvSpPr txBox="1">
            <a:spLocks noChangeArrowheads="1"/>
          </p:cNvSpPr>
          <p:nvPr/>
        </p:nvSpPr>
        <p:spPr bwMode="auto">
          <a:xfrm>
            <a:off x="179388" y="1773238"/>
            <a:ext cx="8785225" cy="45529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）求得</a:t>
            </a:r>
            <a:r>
              <a:rPr kumimoji="1" lang="zh-CN" altLang="en-US" sz="1900" b="1" dirty="0">
                <a:latin typeface="Arial" panose="020B0604020202020204" pitchFamily="34" charset="0"/>
                <a:ea typeface="仿宋" panose="02010609060101010101" pitchFamily="49" charset="-122"/>
                <a:cs typeface="Arial" panose="020B0604020202020204" pitchFamily="34" charset="0"/>
              </a:rPr>
              <a:t>模式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的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next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函数；</a:t>
            </a:r>
          </a:p>
          <a:p>
            <a:pPr algn="just">
              <a:lnSpc>
                <a:spcPct val="140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2</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）设置</a:t>
            </a:r>
            <a:r>
              <a:rPr kumimoji="1" lang="zh-CN" altLang="en-US" sz="1900" b="1" dirty="0">
                <a:latin typeface="Arial" panose="020B0604020202020204" pitchFamily="34" charset="0"/>
                <a:ea typeface="仿宋" panose="02010609060101010101" pitchFamily="49" charset="-122"/>
                <a:cs typeface="Arial" panose="020B0604020202020204" pitchFamily="34" charset="0"/>
              </a:rPr>
              <a:t>指针 </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分别指示主串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S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和模式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中正待比较的字符；</a:t>
            </a:r>
          </a:p>
          <a:p>
            <a:pPr algn="just">
              <a:lnSpc>
                <a:spcPct val="140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3</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）在匹配中</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：如果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S[</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1900" b="1" dirty="0">
                <a:latin typeface="Arial" panose="020B0604020202020204" pitchFamily="34" charset="0"/>
                <a:ea typeface="仿宋" panose="02010609060101010101" pitchFamily="49" charset="-122"/>
                <a:cs typeface="Arial" panose="020B0604020202020204" pitchFamily="34" charset="0"/>
              </a:rPr>
              <a:t>]=T[j]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或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j=0</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，则 </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分别增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；否则 </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不变，而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向右滑行到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next[j]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的位置再比较。如果相等，则指针各自增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，否则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再向右滑行到下一个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next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值的位置，依此类推，直至下列两种可能：</a:t>
            </a:r>
          </a:p>
          <a:p>
            <a:pPr algn="just">
              <a:lnSpc>
                <a:spcPct val="140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19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退到某个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next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值（</a:t>
            </a:r>
            <a:r>
              <a:rPr kumimoji="1" lang="en-US" altLang="zh-CN" sz="1900" b="1" dirty="0">
                <a:latin typeface="Arial" panose="020B0604020202020204" pitchFamily="34" charset="0"/>
                <a:ea typeface="仿宋" panose="02010609060101010101" pitchFamily="49" charset="-122"/>
                <a:cs typeface="Arial" panose="020B0604020202020204" pitchFamily="34" charset="0"/>
              </a:rPr>
              <a:t>next[next[…next[j]]]</a:t>
            </a:r>
            <a:r>
              <a:rPr kumimoji="1" lang="zh-CN" altLang="en-US" sz="1900" b="1" dirty="0">
                <a:latin typeface="Arial" panose="020B0604020202020204" pitchFamily="34" charset="0"/>
                <a:ea typeface="仿宋" panose="02010609060101010101" pitchFamily="49" charset="-122"/>
                <a:cs typeface="Arial" panose="020B0604020202020204" pitchFamily="34" charset="0"/>
              </a:rPr>
              <a:t>）时字符比较相等，则指针各自增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继续进行匹配；</a:t>
            </a:r>
          </a:p>
          <a:p>
            <a:pPr algn="just">
              <a:lnSpc>
                <a:spcPct val="140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19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j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退到值为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0</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（即模式和第一个字符 “失配”），则此时需要将模式向右滑动一个位置，即从主串的下一个字符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S[i+1]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起和模式重新开始匹配。</a:t>
            </a:r>
            <a:endParaRPr kumimoji="1" lang="en-US" altLang="zh-CN" sz="1900" b="1" dirty="0">
              <a:latin typeface="Arial" panose="020B0604020202020204" pitchFamily="34" charset="0"/>
              <a:ea typeface="仿宋" panose="02010609060101010101" pitchFamily="49" charset="-122"/>
              <a:cs typeface="Arial" panose="020B0604020202020204" pitchFamily="34" charset="0"/>
            </a:endParaRPr>
          </a:p>
          <a:p>
            <a:pPr algn="just">
              <a:lnSpc>
                <a:spcPct val="140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4</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中的所有字符均比较完，则说明匹配成功，返回匹配的起始比较下标；否则，说明匹配失败，</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返回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blinds(horizontal)">
                                      <p:cBhvr>
                                        <p:cTn id="12" dur="500"/>
                                        <p:tgtEl>
                                          <p:spTgt spid="2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
                                            <p:txEl>
                                              <p:pRg st="1" end="1"/>
                                            </p:txEl>
                                          </p:spTgt>
                                        </p:tgtEl>
                                        <p:attrNameLst>
                                          <p:attrName>style.visibility</p:attrName>
                                        </p:attrNameLst>
                                      </p:cBhvr>
                                      <p:to>
                                        <p:strVal val="visible"/>
                                      </p:to>
                                    </p:set>
                                    <p:animEffect transition="in" filter="blinds(horizontal)">
                                      <p:cBhvr>
                                        <p:cTn id="17" dur="500"/>
                                        <p:tgtEl>
                                          <p:spTgt spid="2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xEl>
                                              <p:pRg st="2" end="2"/>
                                            </p:txEl>
                                          </p:spTgt>
                                        </p:tgtEl>
                                        <p:attrNameLst>
                                          <p:attrName>style.visibility</p:attrName>
                                        </p:attrNameLst>
                                      </p:cBhvr>
                                      <p:to>
                                        <p:strVal val="visible"/>
                                      </p:to>
                                    </p:set>
                                    <p:animEffect transition="in" filter="blinds(horizontal)">
                                      <p:cBhvr>
                                        <p:cTn id="22" dur="500"/>
                                        <p:tgtEl>
                                          <p:spTgt spid="2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
                                            <p:txEl>
                                              <p:pRg st="3" end="3"/>
                                            </p:txEl>
                                          </p:spTgt>
                                        </p:tgtEl>
                                        <p:attrNameLst>
                                          <p:attrName>style.visibility</p:attrName>
                                        </p:attrNameLst>
                                      </p:cBhvr>
                                      <p:to>
                                        <p:strVal val="visible"/>
                                      </p:to>
                                    </p:set>
                                    <p:animEffect transition="in" filter="blinds(horizontal)">
                                      <p:cBhvr>
                                        <p:cTn id="27" dur="500"/>
                                        <p:tgtEl>
                                          <p:spTgt spid="2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Effect transition="in" filter="blinds(horizontal)">
                                      <p:cBhvr>
                                        <p:cTn id="32" dur="500"/>
                                        <p:tgtEl>
                                          <p:spTgt spid="25">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Effect transition="in" filter="blinds(horizontal)">
                                      <p:cBhvr>
                                        <p:cTn id="37"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a:grpSpLocks/>
          </p:cNvGrpSpPr>
          <p:nvPr/>
        </p:nvGrpSpPr>
        <p:grpSpPr bwMode="auto">
          <a:xfrm>
            <a:off x="34925" y="92075"/>
            <a:ext cx="8963025" cy="1714500"/>
            <a:chOff x="34925" y="92075"/>
            <a:chExt cx="8963025" cy="1714500"/>
          </a:xfrm>
        </p:grpSpPr>
        <p:grpSp>
          <p:nvGrpSpPr>
            <p:cNvPr id="14345" name="组合 2"/>
            <p:cNvGrpSpPr>
              <a:grpSpLocks/>
            </p:cNvGrpSpPr>
            <p:nvPr/>
          </p:nvGrpSpPr>
          <p:grpSpPr bwMode="auto">
            <a:xfrm>
              <a:off x="34925" y="92075"/>
              <a:ext cx="7632700" cy="1025525"/>
              <a:chOff x="34925" y="92075"/>
              <a:chExt cx="7632700" cy="1025525"/>
            </a:xfrm>
          </p:grpSpPr>
          <p:grpSp>
            <p:nvGrpSpPr>
              <p:cNvPr id="14348" name="组合 1"/>
              <p:cNvGrpSpPr>
                <a:grpSpLocks/>
              </p:cNvGrpSpPr>
              <p:nvPr/>
            </p:nvGrpSpPr>
            <p:grpSpPr bwMode="auto">
              <a:xfrm>
                <a:off x="34925" y="92075"/>
                <a:ext cx="7632700" cy="457200"/>
                <a:chOff x="34925" y="92075"/>
                <a:chExt cx="7632700" cy="457200"/>
              </a:xfrm>
            </p:grpSpPr>
            <p:sp>
              <p:nvSpPr>
                <p:cNvPr id="1435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5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4.1  </a:t>
                  </a:r>
                  <a:r>
                    <a:rPr lang="zh-CN" altLang="en-US" sz="2400" b="1">
                      <a:solidFill>
                        <a:srgbClr val="FF0000"/>
                      </a:solidFill>
                      <a:latin typeface="黑体" panose="02010609060101010101" pitchFamily="49" charset="-122"/>
                      <a:ea typeface="黑体" panose="02010609060101010101" pitchFamily="49" charset="-122"/>
                    </a:rPr>
                    <a:t>串的类型定义</a:t>
                  </a:r>
                </a:p>
              </p:txBody>
            </p:sp>
          </p:grpSp>
          <p:grpSp>
            <p:nvGrpSpPr>
              <p:cNvPr id="14349" name="Group 2"/>
              <p:cNvGrpSpPr>
                <a:grpSpLocks/>
              </p:cNvGrpSpPr>
              <p:nvPr/>
            </p:nvGrpSpPr>
            <p:grpSpPr bwMode="auto">
              <a:xfrm>
                <a:off x="107950" y="620713"/>
                <a:ext cx="3887788" cy="496887"/>
                <a:chOff x="68" y="391"/>
                <a:chExt cx="2449" cy="313"/>
              </a:xfrm>
            </p:grpSpPr>
            <p:sp>
              <p:nvSpPr>
                <p:cNvPr id="14350" name="Text Box 3"/>
                <p:cNvSpPr txBox="1">
                  <a:spLocks noChangeArrowheads="1"/>
                </p:cNvSpPr>
                <p:nvPr/>
              </p:nvSpPr>
              <p:spPr bwMode="auto">
                <a:xfrm>
                  <a:off x="68" y="391"/>
                  <a:ext cx="2449"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4.1.2  </a:t>
                  </a:r>
                  <a:r>
                    <a:rPr kumimoji="1" lang="zh-CN" altLang="en-US" sz="2200" b="1">
                      <a:solidFill>
                        <a:srgbClr val="3333FF"/>
                      </a:solidFill>
                      <a:latin typeface="Arial" panose="020B0604020202020204" pitchFamily="34" charset="0"/>
                      <a:ea typeface="黑体" panose="02010609060101010101" pitchFamily="49" charset="-122"/>
                    </a:rPr>
                    <a:t>串的抽象数据类型</a:t>
                  </a:r>
                </a:p>
              </p:txBody>
            </p:sp>
            <p:sp>
              <p:nvSpPr>
                <p:cNvPr id="14351" name="Rectangle 4"/>
                <p:cNvSpPr>
                  <a:spLocks noChangeArrowheads="1"/>
                </p:cNvSpPr>
                <p:nvPr/>
              </p:nvSpPr>
              <p:spPr bwMode="auto">
                <a:xfrm>
                  <a:off x="113" y="660"/>
                  <a:ext cx="2281"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4-1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利用基本</a:t>
              </a:r>
              <a:r>
                <a:rPr kumimoji="1" lang="zh-CN" altLang="en-US" sz="2000" b="1" dirty="0">
                  <a:solidFill>
                    <a:srgbClr val="000000"/>
                  </a:solidFill>
                  <a:ea typeface="仿宋" panose="02010609060101010101" pitchFamily="49" charset="-122"/>
                  <a:cs typeface="Arial" panose="020B0604020202020204" pitchFamily="34" charset="0"/>
                </a:rPr>
                <a:t>操作实现串</a:t>
              </a:r>
              <a:r>
                <a:rPr kumimoji="1" lang="zh-CN" altLang="en-US" sz="2000" b="1" dirty="0" smtClean="0">
                  <a:solidFill>
                    <a:srgbClr val="000000"/>
                  </a:solidFill>
                  <a:ea typeface="仿宋" panose="02010609060101010101" pitchFamily="49" charset="-122"/>
                  <a:cs typeface="Arial" panose="020B0604020202020204" pitchFamily="34" charset="0"/>
                </a:rPr>
                <a:t>定位 </a:t>
              </a:r>
              <a:r>
                <a:rPr kumimoji="1" lang="en-US" altLang="zh-CN" sz="2000" b="1" dirty="0" err="1" smtClean="0">
                  <a:solidFill>
                    <a:srgbClr val="000000"/>
                  </a:solidFill>
                  <a:ea typeface="仿宋" panose="02010609060101010101" pitchFamily="49" charset="-122"/>
                  <a:cs typeface="Arial" panose="020B0604020202020204" pitchFamily="34" charset="0"/>
                </a:rPr>
                <a:t>StrIndex</a:t>
              </a:r>
              <a:r>
                <a:rPr kumimoji="1" lang="en-US" altLang="zh-CN" sz="2000" b="1" dirty="0" smtClean="0">
                  <a:solidFill>
                    <a:srgbClr val="000000"/>
                  </a:solidFill>
                  <a:ea typeface="仿宋" panose="02010609060101010101" pitchFamily="49" charset="-122"/>
                  <a:cs typeface="Arial" panose="020B0604020202020204" pitchFamily="34" charset="0"/>
                </a:rPr>
                <a:t>(S</a:t>
              </a:r>
              <a:r>
                <a:rPr kumimoji="1" lang="en-US" altLang="zh-CN" sz="2000" b="1" dirty="0">
                  <a:solidFill>
                    <a:srgbClr val="000000"/>
                  </a:solidFill>
                  <a:ea typeface="仿宋" panose="02010609060101010101" pitchFamily="49" charset="-122"/>
                  <a:cs typeface="Arial" panose="020B0604020202020204" pitchFamily="34" charset="0"/>
                </a:rPr>
                <a:t>, T, </a:t>
              </a:r>
              <a:r>
                <a:rPr kumimoji="1" lang="en-US" altLang="zh-CN" sz="2000" b="1" dirty="0" err="1">
                  <a:solidFill>
                    <a:srgbClr val="000000"/>
                  </a:solidFill>
                  <a:ea typeface="仿宋" panose="02010609060101010101" pitchFamily="49" charset="-122"/>
                  <a:cs typeface="Arial" panose="020B0604020202020204" pitchFamily="34" charset="0"/>
                </a:rPr>
                <a:t>pos</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操作。</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15" name="直接连接符 14"/>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5" name="Group 4"/>
          <p:cNvGrpSpPr>
            <a:grpSpLocks/>
          </p:cNvGrpSpPr>
          <p:nvPr/>
        </p:nvGrpSpPr>
        <p:grpSpPr bwMode="auto">
          <a:xfrm>
            <a:off x="7669213" y="692150"/>
            <a:ext cx="1295400" cy="1008063"/>
            <a:chOff x="4831" y="1253"/>
            <a:chExt cx="816" cy="726"/>
          </a:xfrm>
        </p:grpSpPr>
        <p:sp>
          <p:nvSpPr>
            <p:cNvPr id="1434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434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434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Text Box 2"/>
          <p:cNvSpPr txBox="1">
            <a:spLocks noChangeArrowheads="1"/>
          </p:cNvSpPr>
          <p:nvPr/>
        </p:nvSpPr>
        <p:spPr bwMode="auto">
          <a:xfrm>
            <a:off x="323850" y="1844675"/>
            <a:ext cx="867410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int StrIndex(String S,String T,int pos)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若在串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pos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个字符后查找到第一个与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相等子串，则返回其在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中位置；否则返回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if(pos&gt;=1)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s_len=StrLength(S);</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t_len=StrLength(T);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i=pos;</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while(i&lt;=(s_len-t_len+1))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SubString(Sub,S,i,t_len);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if(StrCompare(Sub,T)!=0)  ++i;</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return i;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在主串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中的位置</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return –1;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主串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中不存在与串</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相等子串</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StrIndex</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up)">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641" name="组合 2"/>
          <p:cNvGrpSpPr>
            <a:grpSpLocks/>
          </p:cNvGrpSpPr>
          <p:nvPr/>
        </p:nvGrpSpPr>
        <p:grpSpPr bwMode="auto">
          <a:xfrm>
            <a:off x="34925" y="92075"/>
            <a:ext cx="7632700" cy="1025525"/>
            <a:chOff x="34925" y="92075"/>
            <a:chExt cx="7632700" cy="1025525"/>
          </a:xfrm>
        </p:grpSpPr>
        <p:grpSp>
          <p:nvGrpSpPr>
            <p:cNvPr id="66645" name="组合 1"/>
            <p:cNvGrpSpPr>
              <a:grpSpLocks/>
            </p:cNvGrpSpPr>
            <p:nvPr/>
          </p:nvGrpSpPr>
          <p:grpSpPr bwMode="auto">
            <a:xfrm>
              <a:off x="34925" y="92075"/>
              <a:ext cx="7632700" cy="457200"/>
              <a:chOff x="34925" y="92075"/>
              <a:chExt cx="7632700" cy="457200"/>
            </a:xfrm>
          </p:grpSpPr>
          <p:sp>
            <p:nvSpPr>
              <p:cNvPr id="6664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650"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66646" name="Group 2"/>
            <p:cNvGrpSpPr>
              <a:grpSpLocks/>
            </p:cNvGrpSpPr>
            <p:nvPr/>
          </p:nvGrpSpPr>
          <p:grpSpPr bwMode="auto">
            <a:xfrm>
              <a:off x="107949" y="620713"/>
              <a:ext cx="5336117" cy="496887"/>
              <a:chOff x="68" y="391"/>
              <a:chExt cx="2919" cy="313"/>
            </a:xfrm>
          </p:grpSpPr>
          <p:sp>
            <p:nvSpPr>
              <p:cNvPr id="66647"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4.3.2  </a:t>
                </a:r>
                <a:r>
                  <a:rPr kumimoji="1" lang="zh-CN" altLang="en-US" sz="2200" b="1">
                    <a:solidFill>
                      <a:srgbClr val="3333FF"/>
                    </a:solidFill>
                    <a:latin typeface="Arial" panose="020B0604020202020204" pitchFamily="34" charset="0"/>
                    <a:ea typeface="黑体" panose="02010609060101010101" pitchFamily="49" charset="-122"/>
                  </a:rPr>
                  <a:t>改进的模式匹配方法 </a:t>
                </a:r>
                <a:r>
                  <a:rPr kumimoji="1" lang="en-US" altLang="zh-CN" sz="2200" b="1">
                    <a:solidFill>
                      <a:srgbClr val="3333FF"/>
                    </a:solidFill>
                    <a:latin typeface="Arial" panose="020B0604020202020204" pitchFamily="34" charset="0"/>
                    <a:ea typeface="黑体" panose="02010609060101010101" pitchFamily="49" charset="-122"/>
                  </a:rPr>
                  <a:t>– KMP </a:t>
                </a:r>
                <a:r>
                  <a:rPr kumimoji="1" lang="zh-CN" altLang="en-US" sz="2200" b="1">
                    <a:solidFill>
                      <a:srgbClr val="3333FF"/>
                    </a:solidFill>
                    <a:latin typeface="Arial" panose="020B0604020202020204" pitchFamily="34" charset="0"/>
                    <a:ea typeface="黑体" panose="02010609060101010101" pitchFamily="49" charset="-122"/>
                  </a:rPr>
                  <a:t>算法</a:t>
                </a:r>
              </a:p>
            </p:txBody>
          </p:sp>
          <p:sp>
            <p:nvSpPr>
              <p:cNvPr id="6664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 name="Group 9"/>
          <p:cNvGrpSpPr>
            <a:grpSpLocks/>
          </p:cNvGrpSpPr>
          <p:nvPr/>
        </p:nvGrpSpPr>
        <p:grpSpPr bwMode="auto">
          <a:xfrm>
            <a:off x="250825" y="1196975"/>
            <a:ext cx="3055938" cy="496888"/>
            <a:chOff x="158" y="754"/>
            <a:chExt cx="1925" cy="313"/>
          </a:xfrm>
        </p:grpSpPr>
        <p:sp>
          <p:nvSpPr>
            <p:cNvPr id="43" name="Text Box 10"/>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en-US" altLang="zh-CN" sz="2200" b="1">
                  <a:solidFill>
                    <a:srgbClr val="FF33CC"/>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算法设计</a:t>
              </a:r>
            </a:p>
          </p:txBody>
        </p:sp>
        <p:sp>
          <p:nvSpPr>
            <p:cNvPr id="46" name="Rectangle 11"/>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31" name="Text Box 19"/>
          <p:cNvSpPr txBox="1">
            <a:spLocks noChangeArrowheads="1"/>
          </p:cNvSpPr>
          <p:nvPr/>
        </p:nvSpPr>
        <p:spPr bwMode="auto">
          <a:xfrm>
            <a:off x="252413" y="1757363"/>
            <a:ext cx="8739187" cy="93256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p>
          <a:p>
            <a:pPr algn="just">
              <a:lnSpc>
                <a:spcPct val="140000"/>
              </a:lnSpc>
            </a:pPr>
            <a:r>
              <a:rPr kumimoji="1" lang="zh-CN" altLang="en-US" sz="1900" b="1" dirty="0">
                <a:latin typeface="Arial" panose="020B0604020202020204" pitchFamily="34" charset="0"/>
                <a:ea typeface="仿宋" panose="02010609060101010101" pitchFamily="49" charset="-122"/>
                <a:cs typeface="Arial" panose="020B0604020202020204" pitchFamily="34" charset="0"/>
              </a:rPr>
              <a:t>主</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S="</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ababcabcacbab</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，模式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T="</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abcac</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从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S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第一个字符开始匹配。</a:t>
            </a:r>
            <a:endParaRPr kumimoji="1" lang="zh-CN" altLang="en-US" sz="1900" dirty="0">
              <a:latin typeface="Arial" panose="020B0604020202020204" pitchFamily="34" charset="0"/>
              <a:ea typeface="仿宋" panose="02010609060101010101" pitchFamily="49" charset="-122"/>
              <a:cs typeface="Arial" panose="020B0604020202020204" pitchFamily="34" charset="0"/>
            </a:endParaRPr>
          </a:p>
        </p:txBody>
      </p:sp>
      <p:sp>
        <p:nvSpPr>
          <p:cNvPr id="32" name="AutoShape 19"/>
          <p:cNvSpPr>
            <a:spLocks noChangeArrowheads="1"/>
          </p:cNvSpPr>
          <p:nvPr/>
        </p:nvSpPr>
        <p:spPr bwMode="auto">
          <a:xfrm>
            <a:off x="1893888" y="2909888"/>
            <a:ext cx="5489575" cy="3008312"/>
          </a:xfrm>
          <a:prstGeom prst="foldedCorner">
            <a:avLst>
              <a:gd name="adj" fmla="val 12500"/>
            </a:avLst>
          </a:prstGeom>
          <a:solidFill>
            <a:srgbClr val="FFFFCC"/>
          </a:solidFill>
          <a:ln w="9525">
            <a:solidFill>
              <a:srgbClr val="000000"/>
            </a:solidFill>
            <a:round/>
            <a:headEnd/>
            <a:tailEnd/>
          </a:ln>
        </p:spPr>
        <p:txBody>
          <a:bodyPr tIns="18000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ts val="1200"/>
              </a:spcBef>
            </a:pPr>
            <a:r>
              <a:rPr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    计算 </a:t>
            </a:r>
            <a:r>
              <a:rPr lang="en-US" altLang="zh-CN" sz="2000" b="1">
                <a:solidFill>
                  <a:srgbClr val="FF0000"/>
                </a:solidFill>
                <a:latin typeface="Arial" panose="020B0604020202020204" pitchFamily="34" charset="0"/>
                <a:ea typeface="黑体" panose="02010609060101010101" pitchFamily="49" charset="-122"/>
                <a:cs typeface="Arial" panose="020B0604020202020204" pitchFamily="34" charset="0"/>
              </a:rPr>
              <a:t>next </a:t>
            </a:r>
            <a:r>
              <a:rPr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数组值：</a:t>
            </a:r>
            <a:endParaRPr lang="en-US" altLang="zh-CN" sz="2000" b="1">
              <a:solidFill>
                <a:srgbClr val="FF0000"/>
              </a:solidFill>
              <a:latin typeface="Arial" panose="020B0604020202020204" pitchFamily="34" charset="0"/>
              <a:ea typeface="黑体" panose="02010609060101010101" pitchFamily="49" charset="-122"/>
              <a:cs typeface="Arial" panose="020B0604020202020204" pitchFamily="34" charset="0"/>
            </a:endParaRPr>
          </a:p>
        </p:txBody>
      </p:sp>
      <p:sp>
        <p:nvSpPr>
          <p:cNvPr id="33" name="Text Box 14"/>
          <p:cNvSpPr txBox="1">
            <a:spLocks noChangeArrowheads="1"/>
          </p:cNvSpPr>
          <p:nvPr/>
        </p:nvSpPr>
        <p:spPr bwMode="auto">
          <a:xfrm>
            <a:off x="2168525" y="3492500"/>
            <a:ext cx="5045075" cy="21399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buClr>
                <a:srgbClr val="3333FF"/>
              </a:buClr>
              <a:buFont typeface="Wingdings" panose="05000000000000000000" pitchFamily="2" charset="2"/>
              <a:buChar char="l"/>
            </a:pPr>
            <a:r>
              <a:rPr kumimoji="1" lang="zh-CN" altLang="en-US" sz="1900" b="1">
                <a:latin typeface="Arial" panose="020B0604020202020204" pitchFamily="34" charset="0"/>
                <a:ea typeface="仿宋" panose="02010609060101010101" pitchFamily="49" charset="-122"/>
                <a:cs typeface="Arial" panose="020B0604020202020204" pitchFamily="34" charset="0"/>
              </a:rPr>
              <a:t>当 </a:t>
            </a:r>
            <a:r>
              <a:rPr kumimoji="1" lang="en-US" altLang="zh-CN" sz="1900" b="1">
                <a:latin typeface="Arial" panose="020B0604020202020204" pitchFamily="34" charset="0"/>
                <a:ea typeface="仿宋" panose="02010609060101010101" pitchFamily="49" charset="-122"/>
                <a:cs typeface="Arial" panose="020B0604020202020204" pitchFamily="34" charset="0"/>
              </a:rPr>
              <a:t>j=1 </a:t>
            </a:r>
            <a:r>
              <a:rPr kumimoji="1" lang="zh-CN" altLang="en-US" sz="1900" b="1">
                <a:latin typeface="Arial" panose="020B0604020202020204" pitchFamily="34" charset="0"/>
                <a:ea typeface="仿宋" panose="02010609060101010101" pitchFamily="49" charset="-122"/>
                <a:cs typeface="Arial" panose="020B0604020202020204" pitchFamily="34" charset="0"/>
              </a:rPr>
              <a:t>时，</a:t>
            </a:r>
            <a:r>
              <a:rPr kumimoji="1" lang="en-US" altLang="zh-CN" sz="1900" b="1">
                <a:latin typeface="Arial" panose="020B0604020202020204" pitchFamily="34" charset="0"/>
                <a:ea typeface="仿宋" panose="02010609060101010101" pitchFamily="49" charset="-122"/>
                <a:cs typeface="Arial" panose="020B0604020202020204" pitchFamily="34" charset="0"/>
              </a:rPr>
              <a:t>next[1]=0</a:t>
            </a:r>
          </a:p>
          <a:p>
            <a:pPr algn="just">
              <a:lnSpc>
                <a:spcPct val="140000"/>
              </a:lnSpc>
              <a:buClr>
                <a:srgbClr val="3333FF"/>
              </a:buClr>
              <a:buFont typeface="Wingdings" panose="05000000000000000000" pitchFamily="2" charset="2"/>
              <a:buChar char="l"/>
            </a:pPr>
            <a:r>
              <a:rPr kumimoji="1" lang="zh-CN" altLang="en-US" sz="1900" b="1">
                <a:latin typeface="Arial" panose="020B0604020202020204" pitchFamily="34" charset="0"/>
                <a:ea typeface="仿宋" panose="02010609060101010101" pitchFamily="49" charset="-122"/>
                <a:cs typeface="Arial" panose="020B0604020202020204" pitchFamily="34" charset="0"/>
              </a:rPr>
              <a:t>当 </a:t>
            </a:r>
            <a:r>
              <a:rPr kumimoji="1" lang="en-US" altLang="zh-CN" sz="1900" b="1">
                <a:latin typeface="Arial" panose="020B0604020202020204" pitchFamily="34" charset="0"/>
                <a:ea typeface="仿宋" panose="02010609060101010101" pitchFamily="49" charset="-122"/>
                <a:cs typeface="Arial" panose="020B0604020202020204" pitchFamily="34" charset="0"/>
              </a:rPr>
              <a:t>j=2 </a:t>
            </a:r>
            <a:r>
              <a:rPr kumimoji="1" lang="zh-CN" altLang="en-US" sz="1900" b="1">
                <a:latin typeface="Arial" panose="020B0604020202020204" pitchFamily="34" charset="0"/>
                <a:ea typeface="仿宋" panose="02010609060101010101" pitchFamily="49" charset="-122"/>
                <a:cs typeface="Arial" panose="020B0604020202020204" pitchFamily="34" charset="0"/>
              </a:rPr>
              <a:t>时，</a:t>
            </a:r>
            <a:r>
              <a:rPr kumimoji="1" lang="en-US" altLang="zh-CN" sz="1900" b="1">
                <a:latin typeface="Arial" panose="020B0604020202020204" pitchFamily="34" charset="0"/>
                <a:ea typeface="仿宋" panose="02010609060101010101" pitchFamily="49" charset="-122"/>
                <a:cs typeface="Arial" panose="020B0604020202020204" pitchFamily="34" charset="0"/>
              </a:rPr>
              <a:t>next[2]=1</a:t>
            </a:r>
          </a:p>
          <a:p>
            <a:pPr algn="just">
              <a:lnSpc>
                <a:spcPct val="140000"/>
              </a:lnSpc>
              <a:buClr>
                <a:srgbClr val="3333FF"/>
              </a:buClr>
              <a:buFont typeface="Wingdings" panose="05000000000000000000" pitchFamily="2" charset="2"/>
              <a:buChar char="l"/>
            </a:pPr>
            <a:r>
              <a:rPr kumimoji="1" lang="zh-CN" altLang="en-US" sz="1900" b="1">
                <a:latin typeface="Arial" panose="020B0604020202020204" pitchFamily="34" charset="0"/>
                <a:ea typeface="仿宋" panose="02010609060101010101" pitchFamily="49" charset="-122"/>
                <a:cs typeface="Arial" panose="020B0604020202020204" pitchFamily="34" charset="0"/>
              </a:rPr>
              <a:t>当 </a:t>
            </a:r>
            <a:r>
              <a:rPr kumimoji="1" lang="en-US" altLang="zh-CN" sz="1900" b="1">
                <a:latin typeface="Arial" panose="020B0604020202020204" pitchFamily="34" charset="0"/>
                <a:ea typeface="仿宋" panose="02010609060101010101" pitchFamily="49" charset="-122"/>
                <a:cs typeface="Arial" panose="020B0604020202020204" pitchFamily="34" charset="0"/>
              </a:rPr>
              <a:t>j=3 </a:t>
            </a:r>
            <a:r>
              <a:rPr kumimoji="1" lang="zh-CN" altLang="en-US" sz="1900" b="1">
                <a:latin typeface="Arial" panose="020B0604020202020204" pitchFamily="34" charset="0"/>
                <a:ea typeface="仿宋" panose="02010609060101010101" pitchFamily="49" charset="-122"/>
                <a:cs typeface="Arial" panose="020B0604020202020204" pitchFamily="34" charset="0"/>
              </a:rPr>
              <a:t>时，因为 </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1 </a:t>
            </a:r>
            <a:r>
              <a:rPr kumimoji="1" lang="en-US" altLang="zh-CN" sz="19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1900">
                <a:latin typeface="Arial" panose="020B0604020202020204" pitchFamily="34" charset="0"/>
                <a:ea typeface="仿宋" panose="02010609060101010101" pitchFamily="49" charset="-122"/>
                <a:cs typeface="Arial" panose="020B0604020202020204" pitchFamily="34" charset="0"/>
              </a:rPr>
              <a:t> </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2</a:t>
            </a:r>
            <a:r>
              <a:rPr kumimoji="1" lang="zh-CN" altLang="en-US" sz="1900" b="1">
                <a:latin typeface="Arial" panose="020B0604020202020204" pitchFamily="34" charset="0"/>
                <a:ea typeface="仿宋" panose="02010609060101010101" pitchFamily="49" charset="-122"/>
                <a:cs typeface="Arial" panose="020B0604020202020204" pitchFamily="34" charset="0"/>
              </a:rPr>
              <a:t>，所以 </a:t>
            </a:r>
            <a:r>
              <a:rPr kumimoji="1" lang="en-US" altLang="zh-CN" sz="1900" b="1">
                <a:latin typeface="Arial" panose="020B0604020202020204" pitchFamily="34" charset="0"/>
                <a:ea typeface="仿宋" panose="02010609060101010101" pitchFamily="49" charset="-122"/>
                <a:cs typeface="Arial" panose="020B0604020202020204" pitchFamily="34" charset="0"/>
              </a:rPr>
              <a:t>next[3]=1</a:t>
            </a:r>
          </a:p>
          <a:p>
            <a:pPr algn="just">
              <a:lnSpc>
                <a:spcPct val="140000"/>
              </a:lnSpc>
              <a:buClr>
                <a:srgbClr val="3333FF"/>
              </a:buClr>
              <a:buFont typeface="Wingdings" panose="05000000000000000000" pitchFamily="2" charset="2"/>
              <a:buChar char="l"/>
            </a:pPr>
            <a:r>
              <a:rPr kumimoji="1" lang="zh-CN" altLang="en-US" sz="1900" b="1">
                <a:latin typeface="Arial" panose="020B0604020202020204" pitchFamily="34" charset="0"/>
                <a:ea typeface="仿宋" panose="02010609060101010101" pitchFamily="49" charset="-122"/>
                <a:cs typeface="Arial" panose="020B0604020202020204" pitchFamily="34" charset="0"/>
              </a:rPr>
              <a:t>当 </a:t>
            </a:r>
            <a:r>
              <a:rPr kumimoji="1" lang="en-US" altLang="zh-CN" sz="1900" b="1">
                <a:latin typeface="Arial" panose="020B0604020202020204" pitchFamily="34" charset="0"/>
                <a:ea typeface="仿宋" panose="02010609060101010101" pitchFamily="49" charset="-122"/>
                <a:cs typeface="Arial" panose="020B0604020202020204" pitchFamily="34" charset="0"/>
              </a:rPr>
              <a:t>j=4 </a:t>
            </a:r>
            <a:r>
              <a:rPr kumimoji="1" lang="zh-CN" altLang="en-US" sz="1900" b="1">
                <a:latin typeface="Arial" panose="020B0604020202020204" pitchFamily="34" charset="0"/>
                <a:ea typeface="仿宋" panose="02010609060101010101" pitchFamily="49" charset="-122"/>
                <a:cs typeface="Arial" panose="020B0604020202020204" pitchFamily="34" charset="0"/>
              </a:rPr>
              <a:t>时，因为 </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1 </a:t>
            </a:r>
            <a:r>
              <a:rPr kumimoji="1" lang="en-US" altLang="zh-CN" sz="1900"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 </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3</a:t>
            </a:r>
            <a:r>
              <a:rPr kumimoji="1" lang="zh-CN" altLang="en-US" sz="1900" b="1">
                <a:latin typeface="Arial" panose="020B0604020202020204" pitchFamily="34" charset="0"/>
                <a:ea typeface="仿宋" panose="02010609060101010101" pitchFamily="49" charset="-122"/>
                <a:cs typeface="Arial" panose="020B0604020202020204" pitchFamily="34" charset="0"/>
              </a:rPr>
              <a:t>，所以 </a:t>
            </a:r>
            <a:r>
              <a:rPr kumimoji="1" lang="en-US" altLang="zh-CN" sz="1900" b="1">
                <a:latin typeface="Arial" panose="020B0604020202020204" pitchFamily="34" charset="0"/>
                <a:ea typeface="仿宋" panose="02010609060101010101" pitchFamily="49" charset="-122"/>
                <a:cs typeface="Arial" panose="020B0604020202020204" pitchFamily="34" charset="0"/>
              </a:rPr>
              <a:t>next[4]=1</a:t>
            </a:r>
          </a:p>
          <a:p>
            <a:pPr algn="just">
              <a:lnSpc>
                <a:spcPct val="140000"/>
              </a:lnSpc>
              <a:buClr>
                <a:srgbClr val="3333FF"/>
              </a:buClr>
              <a:buFont typeface="Wingdings" panose="05000000000000000000" pitchFamily="2" charset="2"/>
              <a:buChar char="l"/>
            </a:pPr>
            <a:r>
              <a:rPr kumimoji="1" lang="zh-CN" altLang="en-US" sz="1900" b="1">
                <a:latin typeface="Arial" panose="020B0604020202020204" pitchFamily="34" charset="0"/>
                <a:ea typeface="仿宋" panose="02010609060101010101" pitchFamily="49" charset="-122"/>
                <a:cs typeface="Arial" panose="020B0604020202020204" pitchFamily="34" charset="0"/>
              </a:rPr>
              <a:t>当 </a:t>
            </a:r>
            <a:r>
              <a:rPr kumimoji="1" lang="en-US" altLang="zh-CN" sz="1900" b="1">
                <a:latin typeface="Arial" panose="020B0604020202020204" pitchFamily="34" charset="0"/>
                <a:ea typeface="仿宋" panose="02010609060101010101" pitchFamily="49" charset="-122"/>
                <a:cs typeface="Arial" panose="020B0604020202020204" pitchFamily="34" charset="0"/>
              </a:rPr>
              <a:t>j=5 </a:t>
            </a:r>
            <a:r>
              <a:rPr kumimoji="1" lang="zh-CN" altLang="en-US" sz="1900" b="1">
                <a:latin typeface="Arial" panose="020B0604020202020204" pitchFamily="34" charset="0"/>
                <a:ea typeface="仿宋" panose="02010609060101010101" pitchFamily="49" charset="-122"/>
                <a:cs typeface="Arial" panose="020B0604020202020204" pitchFamily="34" charset="0"/>
              </a:rPr>
              <a:t>时，因为 </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1</a:t>
            </a:r>
            <a:r>
              <a:rPr kumimoji="1" lang="zh-CN" altLang="en-US" sz="1900" b="1">
                <a:latin typeface="Arial" panose="020B0604020202020204" pitchFamily="34" charset="0"/>
                <a:ea typeface="仿宋" panose="02010609060101010101" pitchFamily="49" charset="-122"/>
                <a:cs typeface="Arial" panose="020B0604020202020204" pitchFamily="34" charset="0"/>
              </a:rPr>
              <a:t>＝</a:t>
            </a:r>
            <a:r>
              <a:rPr kumimoji="1" lang="en-US" altLang="zh-CN" sz="1900" b="1">
                <a:latin typeface="Arial" panose="020B0604020202020204" pitchFamily="34" charset="0"/>
                <a:ea typeface="仿宋" panose="02010609060101010101" pitchFamily="49" charset="-122"/>
                <a:cs typeface="Arial" panose="020B0604020202020204" pitchFamily="34" charset="0"/>
              </a:rPr>
              <a:t>t</a:t>
            </a:r>
            <a:r>
              <a:rPr kumimoji="1" lang="en-US" altLang="zh-CN" sz="1900" b="1" baseline="-25000">
                <a:latin typeface="Arial" panose="020B0604020202020204" pitchFamily="34" charset="0"/>
                <a:ea typeface="仿宋" panose="02010609060101010101" pitchFamily="49" charset="-122"/>
                <a:cs typeface="Arial" panose="020B0604020202020204" pitchFamily="34" charset="0"/>
              </a:rPr>
              <a:t>4</a:t>
            </a:r>
            <a:r>
              <a:rPr kumimoji="1" lang="zh-CN" altLang="en-US" sz="1900" b="1">
                <a:latin typeface="Arial" panose="020B0604020202020204" pitchFamily="34" charset="0"/>
                <a:ea typeface="仿宋" panose="02010609060101010101" pitchFamily="49" charset="-122"/>
                <a:cs typeface="Arial" panose="020B0604020202020204" pitchFamily="34" charset="0"/>
              </a:rPr>
              <a:t>，所以 </a:t>
            </a:r>
            <a:r>
              <a:rPr kumimoji="1" lang="en-US" altLang="zh-CN" sz="1900" b="1">
                <a:latin typeface="Arial" panose="020B0604020202020204" pitchFamily="34" charset="0"/>
                <a:ea typeface="仿宋" panose="02010609060101010101" pitchFamily="49" charset="-122"/>
                <a:cs typeface="Arial" panose="020B0604020202020204" pitchFamily="34" charset="0"/>
              </a:rPr>
              <a:t>next[5]=2</a:t>
            </a:r>
            <a:r>
              <a:rPr kumimoji="1" lang="en-US" altLang="zh-CN" sz="1900">
                <a:latin typeface="Arial" panose="020B0604020202020204" pitchFamily="34" charset="0"/>
                <a:ea typeface="仿宋" panose="02010609060101010101" pitchFamily="49" charset="-122"/>
                <a:cs typeface="Arial" panose="020B0604020202020204" pitchFamily="34" charset="0"/>
              </a:rPr>
              <a:t>    </a:t>
            </a:r>
          </a:p>
        </p:txBody>
      </p:sp>
      <p:grpSp>
        <p:nvGrpSpPr>
          <p:cNvPr id="16" name="组合 31"/>
          <p:cNvGrpSpPr>
            <a:grpSpLocks/>
          </p:cNvGrpSpPr>
          <p:nvPr/>
        </p:nvGrpSpPr>
        <p:grpSpPr bwMode="auto">
          <a:xfrm>
            <a:off x="5576456" y="677864"/>
            <a:ext cx="3114675" cy="1516062"/>
            <a:chOff x="5850467" y="177800"/>
            <a:chExt cx="3114146" cy="1516063"/>
          </a:xfrm>
        </p:grpSpPr>
        <p:sp>
          <p:nvSpPr>
            <p:cNvPr id="17" name="矩形 16"/>
            <p:cNvSpPr/>
            <p:nvPr/>
          </p:nvSpPr>
          <p:spPr>
            <a:xfrm>
              <a:off x="5850467" y="177800"/>
              <a:ext cx="3114146" cy="1516063"/>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 name="Picture 1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57031"/>
            <a:stretch>
              <a:fillRect/>
            </a:stretch>
          </p:blipFill>
          <p:spPr bwMode="auto">
            <a:xfrm>
              <a:off x="6023773" y="320675"/>
              <a:ext cx="2722299"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 name="Picture 2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73725" y="1020763"/>
            <a:ext cx="26638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73231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500"/>
                                        <p:tgtEl>
                                          <p:spTgt spid="32"/>
                                        </p:tgtEl>
                                      </p:cBhvr>
                                    </p:animEffect>
                                  </p:childTnLst>
                                </p:cTn>
                              </p:par>
                            </p:childTnLst>
                          </p:cTn>
                        </p:par>
                        <p:par>
                          <p:cTn id="13" fill="hold">
                            <p:stCondLst>
                              <p:cond delay="500"/>
                            </p:stCondLst>
                            <p:childTnLst>
                              <p:par>
                                <p:cTn id="14" presetID="47"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3">
                                            <p:txEl>
                                              <p:pRg st="0" end="0"/>
                                            </p:txEl>
                                          </p:spTgt>
                                        </p:tgtEl>
                                        <p:attrNameLst>
                                          <p:attrName>style.visibility</p:attrName>
                                        </p:attrNameLst>
                                      </p:cBhvr>
                                      <p:to>
                                        <p:strVal val="visible"/>
                                      </p:to>
                                    </p:set>
                                    <p:animEffect transition="in" filter="dissolve">
                                      <p:cBhvr>
                                        <p:cTn id="23" dur="500"/>
                                        <p:tgtEl>
                                          <p:spTgt spid="3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3">
                                            <p:txEl>
                                              <p:pRg st="1" end="1"/>
                                            </p:txEl>
                                          </p:spTgt>
                                        </p:tgtEl>
                                        <p:attrNameLst>
                                          <p:attrName>style.visibility</p:attrName>
                                        </p:attrNameLst>
                                      </p:cBhvr>
                                      <p:to>
                                        <p:strVal val="visible"/>
                                      </p:to>
                                    </p:set>
                                    <p:animEffect transition="in" filter="dissolve">
                                      <p:cBhvr>
                                        <p:cTn id="28" dur="500"/>
                                        <p:tgtEl>
                                          <p:spTgt spid="3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3">
                                            <p:txEl>
                                              <p:pRg st="2" end="2"/>
                                            </p:txEl>
                                          </p:spTgt>
                                        </p:tgtEl>
                                        <p:attrNameLst>
                                          <p:attrName>style.visibility</p:attrName>
                                        </p:attrNameLst>
                                      </p:cBhvr>
                                      <p:to>
                                        <p:strVal val="visible"/>
                                      </p:to>
                                    </p:set>
                                    <p:animEffect transition="in" filter="dissolve">
                                      <p:cBhvr>
                                        <p:cTn id="33" dur="500"/>
                                        <p:tgtEl>
                                          <p:spTgt spid="3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3">
                                            <p:txEl>
                                              <p:pRg st="3" end="3"/>
                                            </p:txEl>
                                          </p:spTgt>
                                        </p:tgtEl>
                                        <p:attrNameLst>
                                          <p:attrName>style.visibility</p:attrName>
                                        </p:attrNameLst>
                                      </p:cBhvr>
                                      <p:to>
                                        <p:strVal val="visible"/>
                                      </p:to>
                                    </p:set>
                                    <p:animEffect transition="in" filter="dissolve">
                                      <p:cBhvr>
                                        <p:cTn id="38" dur="500"/>
                                        <p:tgtEl>
                                          <p:spTgt spid="3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3">
                                            <p:txEl>
                                              <p:pRg st="4" end="4"/>
                                            </p:txEl>
                                          </p:spTgt>
                                        </p:tgtEl>
                                        <p:attrNameLst>
                                          <p:attrName>style.visibility</p:attrName>
                                        </p:attrNameLst>
                                      </p:cBhvr>
                                      <p:to>
                                        <p:strVal val="visible"/>
                                      </p:to>
                                    </p:set>
                                    <p:animEffect transition="in" filter="dissolve">
                                      <p:cBhvr>
                                        <p:cTn id="43" dur="500"/>
                                        <p:tgtEl>
                                          <p:spTgt spid="3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xit" presetSubtype="0" fill="hold" nodeType="clickEffect">
                                  <p:stCondLst>
                                    <p:cond delay="0"/>
                                  </p:stCondLst>
                                  <p:childTnLst>
                                    <p:animEffect transition="out" filter="fade">
                                      <p:cBhvr>
                                        <p:cTn id="47" dur="1000"/>
                                        <p:tgtEl>
                                          <p:spTgt spid="16"/>
                                        </p:tgtEl>
                                      </p:cBhvr>
                                    </p:animEffect>
                                    <p:anim calcmode="lin" valueType="num">
                                      <p:cBhvr>
                                        <p:cTn id="48" dur="1000"/>
                                        <p:tgtEl>
                                          <p:spTgt spid="16"/>
                                        </p:tgtEl>
                                        <p:attrNameLst>
                                          <p:attrName>ppt_x</p:attrName>
                                        </p:attrNameLst>
                                      </p:cBhvr>
                                      <p:tavLst>
                                        <p:tav tm="0">
                                          <p:val>
                                            <p:strVal val="ppt_x"/>
                                          </p:val>
                                        </p:tav>
                                        <p:tav tm="100000">
                                          <p:val>
                                            <p:strVal val="ppt_x"/>
                                          </p:val>
                                        </p:tav>
                                      </p:tavLst>
                                    </p:anim>
                                    <p:anim calcmode="lin" valueType="num">
                                      <p:cBhvr>
                                        <p:cTn id="49" dur="1000"/>
                                        <p:tgtEl>
                                          <p:spTgt spid="16"/>
                                        </p:tgtEl>
                                        <p:attrNameLst>
                                          <p:attrName>ppt_y</p:attrName>
                                        </p:attrNameLst>
                                      </p:cBhvr>
                                      <p:tavLst>
                                        <p:tav tm="0">
                                          <p:val>
                                            <p:strVal val="ppt_y"/>
                                          </p:val>
                                        </p:tav>
                                        <p:tav tm="100000">
                                          <p:val>
                                            <p:strVal val="ppt_y-.1"/>
                                          </p:val>
                                        </p:tav>
                                      </p:tavLst>
                                    </p:anim>
                                    <p:set>
                                      <p:cBhvr>
                                        <p:cTn id="50" dur="1" fill="hold">
                                          <p:stCondLst>
                                            <p:cond delay="999"/>
                                          </p:stCondLst>
                                        </p:cTn>
                                        <p:tgtEl>
                                          <p:spTgt spid="16"/>
                                        </p:tgtEl>
                                        <p:attrNameLst>
                                          <p:attrName>style.visibility</p:attrName>
                                        </p:attrNameLst>
                                      </p:cBhvr>
                                      <p:to>
                                        <p:strVal val="hidden"/>
                                      </p:to>
                                    </p:set>
                                  </p:childTnLst>
                                </p:cTn>
                              </p:par>
                              <p:par>
                                <p:cTn id="51" presetID="9" presetClass="entr" presetSubtype="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dissolve">
                                      <p:cBhvr>
                                        <p:cTn id="5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641" name="组合 2"/>
          <p:cNvGrpSpPr>
            <a:grpSpLocks/>
          </p:cNvGrpSpPr>
          <p:nvPr/>
        </p:nvGrpSpPr>
        <p:grpSpPr bwMode="auto">
          <a:xfrm>
            <a:off x="34925" y="92075"/>
            <a:ext cx="7632700" cy="1025525"/>
            <a:chOff x="34925" y="92075"/>
            <a:chExt cx="7632700" cy="1025525"/>
          </a:xfrm>
        </p:grpSpPr>
        <p:grpSp>
          <p:nvGrpSpPr>
            <p:cNvPr id="66645" name="组合 1"/>
            <p:cNvGrpSpPr>
              <a:grpSpLocks/>
            </p:cNvGrpSpPr>
            <p:nvPr/>
          </p:nvGrpSpPr>
          <p:grpSpPr bwMode="auto">
            <a:xfrm>
              <a:off x="34925" y="92075"/>
              <a:ext cx="7632700" cy="457200"/>
              <a:chOff x="34925" y="92075"/>
              <a:chExt cx="7632700" cy="457200"/>
            </a:xfrm>
          </p:grpSpPr>
          <p:sp>
            <p:nvSpPr>
              <p:cNvPr id="6664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650"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66646" name="Group 2"/>
            <p:cNvGrpSpPr>
              <a:grpSpLocks/>
            </p:cNvGrpSpPr>
            <p:nvPr/>
          </p:nvGrpSpPr>
          <p:grpSpPr bwMode="auto">
            <a:xfrm>
              <a:off x="107949" y="620713"/>
              <a:ext cx="5336117" cy="496887"/>
              <a:chOff x="68" y="391"/>
              <a:chExt cx="2919" cy="313"/>
            </a:xfrm>
          </p:grpSpPr>
          <p:sp>
            <p:nvSpPr>
              <p:cNvPr id="66647"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4.3.2  </a:t>
                </a:r>
                <a:r>
                  <a:rPr kumimoji="1" lang="zh-CN" altLang="en-US" sz="2200" b="1">
                    <a:solidFill>
                      <a:srgbClr val="3333FF"/>
                    </a:solidFill>
                    <a:latin typeface="Arial" panose="020B0604020202020204" pitchFamily="34" charset="0"/>
                    <a:ea typeface="黑体" panose="02010609060101010101" pitchFamily="49" charset="-122"/>
                  </a:rPr>
                  <a:t>改进的模式匹配方法 </a:t>
                </a:r>
                <a:r>
                  <a:rPr kumimoji="1" lang="en-US" altLang="zh-CN" sz="2200" b="1">
                    <a:solidFill>
                      <a:srgbClr val="3333FF"/>
                    </a:solidFill>
                    <a:latin typeface="Arial" panose="020B0604020202020204" pitchFamily="34" charset="0"/>
                    <a:ea typeface="黑体" panose="02010609060101010101" pitchFamily="49" charset="-122"/>
                  </a:rPr>
                  <a:t>– KMP </a:t>
                </a:r>
                <a:r>
                  <a:rPr kumimoji="1" lang="zh-CN" altLang="en-US" sz="2200" b="1">
                    <a:solidFill>
                      <a:srgbClr val="3333FF"/>
                    </a:solidFill>
                    <a:latin typeface="Arial" panose="020B0604020202020204" pitchFamily="34" charset="0"/>
                    <a:ea typeface="黑体" panose="02010609060101010101" pitchFamily="49" charset="-122"/>
                  </a:rPr>
                  <a:t>算法</a:t>
                </a:r>
              </a:p>
            </p:txBody>
          </p:sp>
          <p:sp>
            <p:nvSpPr>
              <p:cNvPr id="6664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6" name="Group 9"/>
          <p:cNvGrpSpPr>
            <a:grpSpLocks/>
          </p:cNvGrpSpPr>
          <p:nvPr/>
        </p:nvGrpSpPr>
        <p:grpSpPr bwMode="auto">
          <a:xfrm>
            <a:off x="250825" y="1196975"/>
            <a:ext cx="3055938" cy="496888"/>
            <a:chOff x="158" y="754"/>
            <a:chExt cx="1925" cy="313"/>
          </a:xfrm>
        </p:grpSpPr>
        <p:sp>
          <p:nvSpPr>
            <p:cNvPr id="43" name="Text Box 10"/>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en-US" altLang="zh-CN" sz="2200" b="1">
                  <a:solidFill>
                    <a:srgbClr val="FF33CC"/>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算法设计</a:t>
              </a:r>
            </a:p>
          </p:txBody>
        </p:sp>
        <p:sp>
          <p:nvSpPr>
            <p:cNvPr id="46" name="Rectangle 11"/>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15" name="Rectangle 42"/>
          <p:cNvSpPr>
            <a:spLocks noChangeArrowheads="1"/>
          </p:cNvSpPr>
          <p:nvPr/>
        </p:nvSpPr>
        <p:spPr bwMode="auto">
          <a:xfrm>
            <a:off x="2555875" y="63182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KMP</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算法的匹配过程</a:t>
            </a:r>
            <a:endParaRPr kumimoji="1" lang="zh-CN" altLang="en-US">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pic>
        <p:nvPicPr>
          <p:cNvPr id="16" name="Picture 20"/>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b="62778"/>
          <a:stretch>
            <a:fillRect/>
          </a:stretch>
        </p:blipFill>
        <p:spPr bwMode="auto">
          <a:xfrm>
            <a:off x="1425575" y="2860675"/>
            <a:ext cx="6600825"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73725" y="1020763"/>
            <a:ext cx="26638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2"/>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t="37222" b="29164"/>
          <a:stretch>
            <a:fillRect/>
          </a:stretch>
        </p:blipFill>
        <p:spPr bwMode="auto">
          <a:xfrm>
            <a:off x="1425575" y="4129088"/>
            <a:ext cx="66008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3"/>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t="70836"/>
          <a:stretch>
            <a:fillRect/>
          </a:stretch>
        </p:blipFill>
        <p:spPr bwMode="auto">
          <a:xfrm>
            <a:off x="1425575" y="5280025"/>
            <a:ext cx="66008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9"/>
          <p:cNvSpPr txBox="1">
            <a:spLocks noChangeArrowheads="1"/>
          </p:cNvSpPr>
          <p:nvPr/>
        </p:nvSpPr>
        <p:spPr bwMode="auto">
          <a:xfrm>
            <a:off x="252413" y="1757363"/>
            <a:ext cx="8739187" cy="93256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例如：</a:t>
            </a:r>
          </a:p>
          <a:p>
            <a:pPr algn="just">
              <a:lnSpc>
                <a:spcPct val="140000"/>
              </a:lnSpc>
            </a:pPr>
            <a:r>
              <a:rPr kumimoji="1" lang="zh-CN" altLang="en-US" sz="1900" b="1" dirty="0">
                <a:latin typeface="Arial" panose="020B0604020202020204" pitchFamily="34" charset="0"/>
                <a:ea typeface="仿宋" panose="02010609060101010101" pitchFamily="49" charset="-122"/>
                <a:cs typeface="Arial" panose="020B0604020202020204" pitchFamily="34" charset="0"/>
              </a:rPr>
              <a:t>主</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S="</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ababcabcacbab</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，模式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T</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abcac</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从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S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第一个字符开始匹配。</a:t>
            </a:r>
            <a:endParaRPr kumimoji="1" lang="zh-CN" altLang="en-US" sz="1900" dirty="0">
              <a:latin typeface="Arial" panose="020B0604020202020204" pitchFamily="34" charset="0"/>
              <a:ea typeface="仿宋" panose="02010609060101010101" pitchFamily="49" charset="-122"/>
              <a:cs typeface="Arial" panose="020B0604020202020204" pitchFamily="34" charset="0"/>
            </a:endParaRPr>
          </a:p>
        </p:txBody>
      </p:sp>
    </p:spTree>
    <p:extLst>
      <p:ext uri="{BB962C8B-B14F-4D97-AF65-F5344CB8AC3E}">
        <p14:creationId xmlns:p14="http://schemas.microsoft.com/office/powerpoint/2010/main" val="13345132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25" y="92075"/>
            <a:ext cx="7632700" cy="1601788"/>
            <a:chOff x="34925" y="92075"/>
            <a:chExt cx="7632700" cy="1601788"/>
          </a:xfrm>
        </p:grpSpPr>
        <p:grpSp>
          <p:nvGrpSpPr>
            <p:cNvPr id="25" name="组合 2"/>
            <p:cNvGrpSpPr>
              <a:grpSpLocks/>
            </p:cNvGrpSpPr>
            <p:nvPr/>
          </p:nvGrpSpPr>
          <p:grpSpPr bwMode="auto">
            <a:xfrm>
              <a:off x="34925" y="92075"/>
              <a:ext cx="7632700" cy="1025525"/>
              <a:chOff x="34925" y="92075"/>
              <a:chExt cx="7632700" cy="1025525"/>
            </a:xfrm>
          </p:grpSpPr>
          <p:grpSp>
            <p:nvGrpSpPr>
              <p:cNvPr id="27" name="组合 1"/>
              <p:cNvGrpSpPr>
                <a:grpSpLocks/>
              </p:cNvGrpSpPr>
              <p:nvPr/>
            </p:nvGrpSpPr>
            <p:grpSpPr bwMode="auto">
              <a:xfrm>
                <a:off x="34925" y="92075"/>
                <a:ext cx="7632700" cy="457200"/>
                <a:chOff x="34925" y="92075"/>
                <a:chExt cx="7632700" cy="457200"/>
              </a:xfrm>
            </p:grpSpPr>
            <p:sp>
              <p:nvSpPr>
                <p:cNvPr id="3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28" name="Group 2"/>
              <p:cNvGrpSpPr>
                <a:grpSpLocks/>
              </p:cNvGrpSpPr>
              <p:nvPr/>
            </p:nvGrpSpPr>
            <p:grpSpPr bwMode="auto">
              <a:xfrm>
                <a:off x="107949" y="620713"/>
                <a:ext cx="5336117" cy="496887"/>
                <a:chOff x="68" y="391"/>
                <a:chExt cx="2919" cy="313"/>
              </a:xfrm>
            </p:grpSpPr>
            <p:sp>
              <p:nvSpPr>
                <p:cNvPr id="29"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4.3.2  </a:t>
                  </a:r>
                  <a:r>
                    <a:rPr kumimoji="1" lang="zh-CN" altLang="en-US" sz="2200" b="1">
                      <a:solidFill>
                        <a:srgbClr val="3333FF"/>
                      </a:solidFill>
                      <a:latin typeface="Arial" panose="020B0604020202020204" pitchFamily="34" charset="0"/>
                      <a:ea typeface="黑体" panose="02010609060101010101" pitchFamily="49" charset="-122"/>
                    </a:rPr>
                    <a:t>改进的模式匹配方法 </a:t>
                  </a:r>
                  <a:r>
                    <a:rPr kumimoji="1" lang="en-US" altLang="zh-CN" sz="2200" b="1">
                      <a:solidFill>
                        <a:srgbClr val="3333FF"/>
                      </a:solidFill>
                      <a:latin typeface="Arial" panose="020B0604020202020204" pitchFamily="34" charset="0"/>
                      <a:ea typeface="黑体" panose="02010609060101010101" pitchFamily="49" charset="-122"/>
                    </a:rPr>
                    <a:t>– KMP </a:t>
                  </a:r>
                  <a:r>
                    <a:rPr kumimoji="1" lang="zh-CN" altLang="en-US" sz="2200" b="1">
                      <a:solidFill>
                        <a:srgbClr val="3333FF"/>
                      </a:solidFill>
                      <a:latin typeface="Arial" panose="020B0604020202020204" pitchFamily="34" charset="0"/>
                      <a:ea typeface="黑体" panose="02010609060101010101" pitchFamily="49" charset="-122"/>
                    </a:rPr>
                    <a:t>算法</a:t>
                  </a:r>
                </a:p>
              </p:txBody>
            </p:sp>
            <p:sp>
              <p:nvSpPr>
                <p:cNvPr id="30"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3" name="Group 9"/>
            <p:cNvGrpSpPr>
              <a:grpSpLocks/>
            </p:cNvGrpSpPr>
            <p:nvPr/>
          </p:nvGrpSpPr>
          <p:grpSpPr bwMode="auto">
            <a:xfrm>
              <a:off x="250825" y="1196975"/>
              <a:ext cx="3055938" cy="496888"/>
              <a:chOff x="158" y="754"/>
              <a:chExt cx="1925" cy="313"/>
            </a:xfrm>
          </p:grpSpPr>
          <p:sp>
            <p:nvSpPr>
              <p:cNvPr id="34" name="Text Box 10"/>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en-US" altLang="zh-CN" sz="2200" b="1">
                    <a:solidFill>
                      <a:srgbClr val="FF33CC"/>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算法设计</a:t>
                </a:r>
              </a:p>
            </p:txBody>
          </p:sp>
          <p:sp>
            <p:nvSpPr>
              <p:cNvPr id="35" name="Rectangle 11"/>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grpSp>
      <p:grpSp>
        <p:nvGrpSpPr>
          <p:cNvPr id="18" name="Group 4"/>
          <p:cNvGrpSpPr>
            <a:grpSpLocks/>
          </p:cNvGrpSpPr>
          <p:nvPr/>
        </p:nvGrpSpPr>
        <p:grpSpPr bwMode="auto">
          <a:xfrm>
            <a:off x="7669213" y="692150"/>
            <a:ext cx="1295400" cy="1008063"/>
            <a:chOff x="4831" y="1253"/>
            <a:chExt cx="816" cy="726"/>
          </a:xfrm>
        </p:grpSpPr>
        <p:sp>
          <p:nvSpPr>
            <p:cNvPr id="9421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421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1"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4-21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94216"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 Box 21"/>
          <p:cNvSpPr txBox="1">
            <a:spLocks noChangeArrowheads="1"/>
          </p:cNvSpPr>
          <p:nvPr/>
        </p:nvSpPr>
        <p:spPr bwMode="auto">
          <a:xfrm>
            <a:off x="323850" y="1844675"/>
            <a:ext cx="8820150"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StrIndex_KMP</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SString</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S,SString</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T,int</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pos</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利用</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next</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函数求解，返回模式</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在主串</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pos</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个字符之后的位置；若不存在返回</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pos</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j=1;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设置</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和</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比较的起始下标</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while((</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&lt;=S[0])&amp;&amp;(j&lt;=T[0])) {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if((j==0)||(S[</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]==T[j]))  {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字符相等或</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j=0</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，比较下个字符</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j=</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next[j]</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模式</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向右移动</a:t>
            </a:r>
            <a:endPar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if(j==0)  {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j++</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endPar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if(j&gt;T[0])  return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-T[0]);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匹配成功，返回</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中位置</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else  return 0;			    // </a:t>
            </a:r>
            <a:r>
              <a:rPr lang="zh-CN" altLang="en-US"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匹配不成功，返回</a:t>
            </a: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0 </a:t>
            </a:r>
          </a:p>
          <a:p>
            <a:pPr eaLnBrk="1" hangingPunct="1">
              <a:lnSpc>
                <a:spcPct val="120000"/>
              </a:lnSpc>
            </a:pPr>
            <a:r>
              <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solidFill>
                  <a:srgbClr val="000000"/>
                </a:solidFill>
                <a:latin typeface="Courier New" panose="02070309020205020404" pitchFamily="49" charset="0"/>
                <a:ea typeface="仿宋" panose="02010609060101010101" pitchFamily="49" charset="-122"/>
                <a:cs typeface="Courier New" panose="02070309020205020404" pitchFamily="49" charset="0"/>
              </a:rPr>
              <a:t>StrIndex_KMP</a:t>
            </a:r>
            <a:endParaRPr lang="en-US" altLang="zh-CN" sz="1600" b="1" dirty="0">
              <a:solidFill>
                <a:srgbClr val="000000"/>
              </a:solidFill>
              <a:latin typeface="Courier New" panose="02070309020205020404" pitchFamily="49" charset="0"/>
              <a:ea typeface="仿宋" panose="02010609060101010101" pitchFamily="49" charset="-122"/>
              <a:cs typeface="Courier New" panose="02070309020205020404" pitchFamily="49" charset="0"/>
            </a:endParaRPr>
          </a:p>
        </p:txBody>
      </p:sp>
      <p:sp>
        <p:nvSpPr>
          <p:cNvPr id="20" name="Text Box 2"/>
          <p:cNvSpPr txBox="1">
            <a:spLocks noChangeArrowheads="1"/>
          </p:cNvSpPr>
          <p:nvPr/>
        </p:nvSpPr>
        <p:spPr bwMode="auto">
          <a:xfrm>
            <a:off x="3561095" y="92075"/>
            <a:ext cx="5412316" cy="3418986"/>
          </a:xfrm>
          <a:prstGeom prst="rect">
            <a:avLst/>
          </a:prstGeom>
          <a:solidFill>
            <a:srgbClr val="FFFFCC"/>
          </a:solidFill>
          <a:ln w="38100">
            <a:solidFill>
              <a:srgbClr val="FF0000"/>
            </a:solidFill>
            <a:miter lim="800000"/>
            <a:headEnd/>
            <a:tailEnd/>
          </a:ln>
        </p:spPr>
        <p:txBody>
          <a:bodyPr wrap="square" lIns="252000" tIns="108000" bIns="108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Get_next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SString</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&amp;next[])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用数组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next[]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返回模式</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next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函数值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next[1]=0;  k=0;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设置初值</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while(j&lt;T[0])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if((k==0)||(T[j]==T[k]))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k</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next[j</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]=k;</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k=next[k];</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Get_next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2" name="Group 13"/>
          <p:cNvGrpSpPr>
            <a:grpSpLocks/>
          </p:cNvGrpSpPr>
          <p:nvPr/>
        </p:nvGrpSpPr>
        <p:grpSpPr bwMode="auto">
          <a:xfrm>
            <a:off x="4614142" y="3417700"/>
            <a:ext cx="4202834" cy="600802"/>
            <a:chOff x="2744" y="1584"/>
            <a:chExt cx="2730" cy="418"/>
          </a:xfrm>
        </p:grpSpPr>
        <p:sp>
          <p:nvSpPr>
            <p:cNvPr id="23" name="AutoShape 14"/>
            <p:cNvSpPr>
              <a:spLocks noChangeArrowheads="1"/>
            </p:cNvSpPr>
            <p:nvPr/>
          </p:nvSpPr>
          <p:spPr bwMode="auto">
            <a:xfrm flipH="1" flipV="1">
              <a:off x="2744" y="1584"/>
              <a:ext cx="2679" cy="418"/>
            </a:xfrm>
            <a:prstGeom prst="wedgeRectCallout">
              <a:avLst>
                <a:gd name="adj1" fmla="val -4931"/>
                <a:gd name="adj2" fmla="val 102329"/>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24" name="Text Box 15"/>
            <p:cNvSpPr txBox="1">
              <a:spLocks noChangeArrowheads="1"/>
            </p:cNvSpPr>
            <p:nvPr/>
          </p:nvSpPr>
          <p:spPr bwMode="auto">
            <a:xfrm>
              <a:off x="2760" y="1632"/>
              <a:ext cx="2714" cy="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KMP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算法基于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next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函数执行</a:t>
              </a: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strips(upLeft)">
                                      <p:cBhvr>
                                        <p:cTn id="29" dur="500"/>
                                        <p:tgtEl>
                                          <p:spTgt spid="22"/>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22"/>
                                        </p:tgtEl>
                                      </p:cBhvr>
                                    </p:animEffect>
                                    <p:set>
                                      <p:cBhvr>
                                        <p:cTn id="38" dur="1" fill="hold">
                                          <p:stCondLst>
                                            <p:cond delay="499"/>
                                          </p:stCondLst>
                                        </p:cTn>
                                        <p:tgtEl>
                                          <p:spTgt spid="2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0"/>
                                        </p:tgtEl>
                                      </p:cBhvr>
                                    </p:animEffect>
                                    <p:set>
                                      <p:cBhvr>
                                        <p:cTn id="41"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0"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8" name="组合 2"/>
          <p:cNvGrpSpPr>
            <a:grpSpLocks/>
          </p:cNvGrpSpPr>
          <p:nvPr/>
        </p:nvGrpSpPr>
        <p:grpSpPr bwMode="auto">
          <a:xfrm>
            <a:off x="34925" y="92075"/>
            <a:ext cx="7632700" cy="1025525"/>
            <a:chOff x="34925" y="92075"/>
            <a:chExt cx="7632700" cy="1025525"/>
          </a:xfrm>
        </p:grpSpPr>
        <p:grpSp>
          <p:nvGrpSpPr>
            <p:cNvPr id="96263" name="组合 1"/>
            <p:cNvGrpSpPr>
              <a:grpSpLocks/>
            </p:cNvGrpSpPr>
            <p:nvPr/>
          </p:nvGrpSpPr>
          <p:grpSpPr bwMode="auto">
            <a:xfrm>
              <a:off x="34925" y="92075"/>
              <a:ext cx="7632700" cy="457200"/>
              <a:chOff x="34925" y="92075"/>
              <a:chExt cx="7632700" cy="457200"/>
            </a:xfrm>
          </p:grpSpPr>
          <p:sp>
            <p:nvSpPr>
              <p:cNvPr id="9626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6268"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96264" name="Group 2"/>
            <p:cNvGrpSpPr>
              <a:grpSpLocks/>
            </p:cNvGrpSpPr>
            <p:nvPr/>
          </p:nvGrpSpPr>
          <p:grpSpPr bwMode="auto">
            <a:xfrm>
              <a:off x="107949" y="620713"/>
              <a:ext cx="5336117" cy="496887"/>
              <a:chOff x="68" y="391"/>
              <a:chExt cx="2919" cy="313"/>
            </a:xfrm>
          </p:grpSpPr>
          <p:sp>
            <p:nvSpPr>
              <p:cNvPr id="96265"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96266"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7" name="Group 9"/>
          <p:cNvGrpSpPr>
            <a:grpSpLocks/>
          </p:cNvGrpSpPr>
          <p:nvPr/>
        </p:nvGrpSpPr>
        <p:grpSpPr bwMode="auto">
          <a:xfrm>
            <a:off x="250825" y="1196975"/>
            <a:ext cx="3055938" cy="496888"/>
            <a:chOff x="158" y="754"/>
            <a:chExt cx="1925" cy="313"/>
          </a:xfrm>
        </p:grpSpPr>
        <p:sp>
          <p:nvSpPr>
            <p:cNvPr id="96261" name="Text Box 10"/>
            <p:cNvSpPr txBox="1">
              <a:spLocks noChangeArrowheads="1"/>
            </p:cNvSpPr>
            <p:nvPr/>
          </p:nvSpPr>
          <p:spPr bwMode="auto">
            <a:xfrm>
              <a:off x="158" y="754"/>
              <a:ext cx="186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dirty="0">
                  <a:solidFill>
                    <a:srgbClr val="FF9900"/>
                  </a:solidFill>
                  <a:latin typeface="Arial" panose="020B0604020202020204" pitchFamily="34" charset="0"/>
                  <a:cs typeface="Arial" panose="020B0604020202020204" pitchFamily="34" charset="0"/>
                </a:rPr>
                <a:t>● </a:t>
              </a:r>
              <a:r>
                <a:rPr kumimoji="1" lang="en-US" altLang="zh-CN" sz="2200" b="1" dirty="0">
                  <a:solidFill>
                    <a:srgbClr val="FF33CC"/>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dirty="0">
                  <a:solidFill>
                    <a:srgbClr val="FF33CC"/>
                  </a:solidFill>
                  <a:latin typeface="Arial" panose="020B0604020202020204" pitchFamily="34" charset="0"/>
                  <a:ea typeface="黑体" panose="02010609060101010101" pitchFamily="49" charset="-122"/>
                  <a:cs typeface="Arial" panose="020B0604020202020204" pitchFamily="34" charset="0"/>
                </a:rPr>
                <a:t>算法分析</a:t>
              </a:r>
            </a:p>
          </p:txBody>
        </p:sp>
        <p:sp>
          <p:nvSpPr>
            <p:cNvPr id="96262" name="Rectangle 11"/>
            <p:cNvSpPr>
              <a:spLocks noChangeArrowheads="1"/>
            </p:cNvSpPr>
            <p:nvPr/>
          </p:nvSpPr>
          <p:spPr bwMode="auto">
            <a:xfrm>
              <a:off x="249" y="1023"/>
              <a:ext cx="1834"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30" name="Text Box 17"/>
          <p:cNvSpPr txBox="1">
            <a:spLocks noChangeArrowheads="1"/>
          </p:cNvSpPr>
          <p:nvPr/>
        </p:nvSpPr>
        <p:spPr bwMode="auto">
          <a:xfrm>
            <a:off x="179388" y="1773238"/>
            <a:ext cx="8785225" cy="254793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a:lnSpc>
                <a:spcPct val="140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）设</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主</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串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S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长度为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模式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长度为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StrIndex_KMP</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函数</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在任何情况下的时间复杂度均</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Get_next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函数</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的时间复杂度</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O(m</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，但通常模式的长度比主串的长度要小得多。</a:t>
            </a:r>
          </a:p>
          <a:p>
            <a:pPr algn="just">
              <a:lnSpc>
                <a:spcPct val="140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2</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KMP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算法</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仅当模式与主串存在许多“部分匹配”情况下才显得</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比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BF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算法</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快得多。</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虽然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BF </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算法</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的时间复杂度</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n</a:t>
            </a:r>
            <a:r>
              <a:rPr kumimoji="1" lang="en-US" altLang="zh-CN" sz="1900" b="1" dirty="0" err="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1900" b="1" dirty="0" err="1">
                <a:latin typeface="Arial" panose="020B0604020202020204" pitchFamily="34" charset="0"/>
                <a:ea typeface="仿宋" panose="02010609060101010101" pitchFamily="49" charset="-122"/>
                <a:cs typeface="Arial" panose="020B0604020202020204" pitchFamily="34" charset="0"/>
              </a:rPr>
              <a:t>m</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，但在一般情况下其实际执行时间近似</a:t>
            </a:r>
            <a:r>
              <a:rPr kumimoji="1" lang="zh-CN" altLang="en-US" sz="1900" b="1" dirty="0" smtClean="0">
                <a:latin typeface="Arial" panose="020B0604020202020204" pitchFamily="34" charset="0"/>
                <a:ea typeface="仿宋" panose="02010609060101010101" pitchFamily="49" charset="-122"/>
                <a:cs typeface="Arial" panose="020B0604020202020204" pitchFamily="34" charset="0"/>
              </a:rPr>
              <a:t>于 </a:t>
            </a:r>
            <a:r>
              <a:rPr kumimoji="1" lang="en-US" altLang="zh-CN" sz="19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19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，因此至今仍被广泛采用。</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
                                            <p:txEl>
                                              <p:pRg st="0" end="0"/>
                                            </p:txEl>
                                          </p:spTgt>
                                        </p:tgtEl>
                                        <p:attrNameLst>
                                          <p:attrName>style.visibility</p:attrName>
                                        </p:attrNameLst>
                                      </p:cBhvr>
                                      <p:to>
                                        <p:strVal val="visible"/>
                                      </p:to>
                                    </p:set>
                                    <p:animEffect transition="in" filter="blinds(horizontal)">
                                      <p:cBhvr>
                                        <p:cTn id="12" dur="500"/>
                                        <p:tgtEl>
                                          <p:spTgt spid="3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xEl>
                                              <p:pRg st="1" end="1"/>
                                            </p:txEl>
                                          </p:spTgt>
                                        </p:tgtEl>
                                        <p:attrNameLst>
                                          <p:attrName>style.visibility</p:attrName>
                                        </p:attrNameLst>
                                      </p:cBhvr>
                                      <p:to>
                                        <p:strVal val="visible"/>
                                      </p:to>
                                    </p:set>
                                    <p:animEffect transition="in" filter="blinds(horizontal)">
                                      <p:cBhvr>
                                        <p:cTn id="17"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2" name="组合 2"/>
          <p:cNvGrpSpPr>
            <a:grpSpLocks/>
          </p:cNvGrpSpPr>
          <p:nvPr/>
        </p:nvGrpSpPr>
        <p:grpSpPr bwMode="auto">
          <a:xfrm>
            <a:off x="34925" y="92075"/>
            <a:ext cx="7632700" cy="1025525"/>
            <a:chOff x="34925" y="92075"/>
            <a:chExt cx="7632700" cy="1025525"/>
          </a:xfrm>
        </p:grpSpPr>
        <p:grpSp>
          <p:nvGrpSpPr>
            <p:cNvPr id="97285" name="组合 1"/>
            <p:cNvGrpSpPr>
              <a:grpSpLocks/>
            </p:cNvGrpSpPr>
            <p:nvPr/>
          </p:nvGrpSpPr>
          <p:grpSpPr bwMode="auto">
            <a:xfrm>
              <a:off x="34925" y="92075"/>
              <a:ext cx="7632700" cy="457200"/>
              <a:chOff x="34925" y="92075"/>
              <a:chExt cx="7632700" cy="457200"/>
            </a:xfrm>
          </p:grpSpPr>
          <p:sp>
            <p:nvSpPr>
              <p:cNvPr id="9728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7290"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4.3  </a:t>
                </a:r>
                <a:r>
                  <a:rPr lang="zh-CN" altLang="en-US" sz="2400" b="1">
                    <a:solidFill>
                      <a:srgbClr val="FF0000"/>
                    </a:solidFill>
                    <a:latin typeface="黑体" panose="02010609060101010101" pitchFamily="49" charset="-122"/>
                    <a:ea typeface="黑体" panose="02010609060101010101" pitchFamily="49" charset="-122"/>
                  </a:rPr>
                  <a:t>串的模式匹配</a:t>
                </a:r>
              </a:p>
            </p:txBody>
          </p:sp>
        </p:grpSp>
        <p:grpSp>
          <p:nvGrpSpPr>
            <p:cNvPr id="97286" name="Group 2"/>
            <p:cNvGrpSpPr>
              <a:grpSpLocks/>
            </p:cNvGrpSpPr>
            <p:nvPr/>
          </p:nvGrpSpPr>
          <p:grpSpPr bwMode="auto">
            <a:xfrm>
              <a:off x="107949" y="620713"/>
              <a:ext cx="5336117" cy="496887"/>
              <a:chOff x="68" y="391"/>
              <a:chExt cx="2919" cy="313"/>
            </a:xfrm>
          </p:grpSpPr>
          <p:sp>
            <p:nvSpPr>
              <p:cNvPr id="97287"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4.3.2  </a:t>
                </a:r>
                <a:r>
                  <a:rPr kumimoji="1" lang="zh-CN" altLang="en-US" sz="2200" b="1" dirty="0">
                    <a:solidFill>
                      <a:srgbClr val="3333FF"/>
                    </a:solidFill>
                    <a:latin typeface="Arial" panose="020B0604020202020204" pitchFamily="34" charset="0"/>
                    <a:ea typeface="黑体" panose="02010609060101010101" pitchFamily="49" charset="-122"/>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rPr>
                  <a:t>– </a:t>
                </a:r>
                <a:r>
                  <a:rPr kumimoji="1" lang="en-US" altLang="zh-CN" sz="2200" b="1" dirty="0" smtClean="0">
                    <a:solidFill>
                      <a:srgbClr val="3333FF"/>
                    </a:solidFill>
                    <a:latin typeface="Arial" panose="020B0604020202020204" pitchFamily="34" charset="0"/>
                    <a:ea typeface="黑体" panose="02010609060101010101" pitchFamily="49" charset="-122"/>
                  </a:rPr>
                  <a:t>KMP </a:t>
                </a:r>
                <a:r>
                  <a:rPr kumimoji="1" lang="zh-CN" altLang="en-US" sz="2200" b="1" dirty="0" smtClean="0">
                    <a:solidFill>
                      <a:srgbClr val="3333FF"/>
                    </a:solidFill>
                    <a:latin typeface="Arial" panose="020B0604020202020204" pitchFamily="34" charset="0"/>
                    <a:ea typeface="黑体" panose="02010609060101010101" pitchFamily="49" charset="-122"/>
                  </a:rPr>
                  <a:t>算法</a:t>
                </a:r>
                <a:endParaRPr kumimoji="1" lang="zh-CN" altLang="en-US" sz="2200" b="1" dirty="0">
                  <a:solidFill>
                    <a:srgbClr val="3333FF"/>
                  </a:solidFill>
                  <a:latin typeface="Arial" panose="020B0604020202020204" pitchFamily="34" charset="0"/>
                  <a:ea typeface="黑体" panose="02010609060101010101" pitchFamily="49" charset="-122"/>
                </a:endParaRPr>
              </a:p>
            </p:txBody>
          </p:sp>
          <p:sp>
            <p:nvSpPr>
              <p:cNvPr id="97288"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3" name="Text Box 5"/>
          <p:cNvSpPr txBox="1">
            <a:spLocks noChangeArrowheads="1"/>
          </p:cNvSpPr>
          <p:nvPr/>
        </p:nvSpPr>
        <p:spPr bwMode="auto">
          <a:xfrm>
            <a:off x="179388" y="1196975"/>
            <a:ext cx="87852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buClr>
                <a:schemeClr val="accent2"/>
              </a:buClr>
              <a:buSzPct val="80000"/>
              <a:buFont typeface="Wingdings" panose="05000000000000000000" pitchFamily="2" charset="2"/>
              <a:buNone/>
              <a:defRPr/>
            </a:pPr>
            <a:r>
              <a:rPr kumimoji="1" lang="en-US" altLang="zh-CN" b="1" dirty="0" smtClean="0">
                <a:cs typeface="Arial" panose="020B0604020202020204" pitchFamily="34" charset="0"/>
              </a:rPr>
              <a:t>        </a:t>
            </a:r>
            <a:r>
              <a:rPr kumimoji="1" lang="zh-CN" altLang="en-US" b="1" dirty="0" smtClean="0">
                <a:solidFill>
                  <a:srgbClr val="FF0000"/>
                </a:solidFill>
                <a:ea typeface="黑体" panose="02010609060101010101" pitchFamily="49" charset="-122"/>
                <a:cs typeface="Arial" panose="020B0604020202020204" pitchFamily="34" charset="0"/>
              </a:rPr>
              <a:t>例</a:t>
            </a:r>
            <a:r>
              <a:rPr kumimoji="1" lang="en-US" altLang="zh-CN" b="1" dirty="0" smtClean="0">
                <a:solidFill>
                  <a:srgbClr val="FF0000"/>
                </a:solidFill>
                <a:ea typeface="黑体" panose="02010609060101010101" pitchFamily="49" charset="-122"/>
                <a:cs typeface="Arial" panose="020B0604020202020204" pitchFamily="34" charset="0"/>
              </a:rPr>
              <a:t>4-15  </a:t>
            </a:r>
            <a:r>
              <a:rPr kumimoji="1" lang="zh-CN" altLang="en-US" b="1" dirty="0" smtClean="0">
                <a:ea typeface="仿宋" panose="02010609060101010101" pitchFamily="49" charset="-122"/>
                <a:cs typeface="Arial" panose="020B0604020202020204" pitchFamily="34" charset="0"/>
              </a:rPr>
              <a:t>试</a:t>
            </a:r>
            <a:r>
              <a:rPr kumimoji="1" lang="zh-CN" altLang="en-US" b="1" dirty="0">
                <a:ea typeface="仿宋" panose="02010609060101010101" pitchFamily="49" charset="-122"/>
                <a:cs typeface="Arial" panose="020B0604020202020204" pitchFamily="34" charset="0"/>
              </a:rPr>
              <a:t>求解</a:t>
            </a:r>
            <a:r>
              <a:rPr kumimoji="1" lang="zh-CN" altLang="en-US" b="1" dirty="0" smtClean="0">
                <a:ea typeface="仿宋" panose="02010609060101010101" pitchFamily="49" charset="-122"/>
                <a:cs typeface="Arial" panose="020B0604020202020204" pitchFamily="34" charset="0"/>
              </a:rPr>
              <a:t>模式 </a:t>
            </a:r>
            <a:r>
              <a:rPr kumimoji="1" lang="en-US" altLang="zh-CN" b="1" dirty="0" smtClean="0">
                <a:ea typeface="仿宋" panose="02010609060101010101" pitchFamily="49" charset="-122"/>
                <a:cs typeface="Arial" panose="020B0604020202020204" pitchFamily="34" charset="0"/>
              </a:rPr>
              <a:t>T="</a:t>
            </a:r>
            <a:r>
              <a:rPr kumimoji="1" lang="en-US" altLang="zh-CN" b="1" dirty="0" err="1" smtClean="0">
                <a:ea typeface="仿宋" panose="02010609060101010101" pitchFamily="49" charset="-122"/>
                <a:cs typeface="Arial" panose="020B0604020202020204" pitchFamily="34" charset="0"/>
              </a:rPr>
              <a:t>abcaabbabcabaac</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的</a:t>
            </a:r>
            <a:r>
              <a:rPr kumimoji="1" lang="zh-CN" altLang="en-US" b="1" dirty="0">
                <a:ea typeface="仿宋" panose="02010609060101010101" pitchFamily="49" charset="-122"/>
                <a:cs typeface="Arial" panose="020B0604020202020204" pitchFamily="34" charset="0"/>
              </a:rPr>
              <a:t>滑动位置</a:t>
            </a:r>
            <a:r>
              <a:rPr kumimoji="1" lang="zh-CN" altLang="en-US" b="1" dirty="0" smtClean="0">
                <a:ea typeface="仿宋" panose="02010609060101010101" pitchFamily="49" charset="-122"/>
                <a:cs typeface="Arial" panose="020B0604020202020204" pitchFamily="34" charset="0"/>
              </a:rPr>
              <a:t>函数 </a:t>
            </a:r>
            <a:r>
              <a:rPr kumimoji="1" lang="en-US" altLang="zh-CN" b="1" dirty="0" smtClean="0">
                <a:ea typeface="仿宋" panose="02010609060101010101" pitchFamily="49" charset="-122"/>
                <a:cs typeface="Arial" panose="020B0604020202020204" pitchFamily="34" charset="0"/>
              </a:rPr>
              <a:t>next</a:t>
            </a:r>
            <a:r>
              <a:rPr kumimoji="1" lang="zh-CN" altLang="en-US" b="1" dirty="0">
                <a:ea typeface="仿宋" panose="02010609060101010101" pitchFamily="49" charset="-122"/>
                <a:cs typeface="Arial" panose="020B0604020202020204" pitchFamily="34" charset="0"/>
              </a:rPr>
              <a:t>。</a:t>
            </a:r>
            <a:endParaRPr kumimoji="1" lang="zh-CN" altLang="en-US" dirty="0" smtClean="0">
              <a:ea typeface="仿宋" panose="02010609060101010101" pitchFamily="49" charset="-122"/>
              <a:cs typeface="Arial" panose="020B0604020202020204" pitchFamily="34" charset="0"/>
            </a:endParaRPr>
          </a:p>
        </p:txBody>
      </p:sp>
      <p:sp>
        <p:nvSpPr>
          <p:cNvPr id="16" name="Text Box 17"/>
          <p:cNvSpPr txBox="1">
            <a:spLocks noChangeArrowheads="1"/>
          </p:cNvSpPr>
          <p:nvPr/>
        </p:nvSpPr>
        <p:spPr bwMode="auto">
          <a:xfrm>
            <a:off x="1449388" y="1704975"/>
            <a:ext cx="6805612" cy="48641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next[1]=0</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next[2]=1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next[3]=1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next[4]=1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5</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next[5]=2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6</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t2≠t5</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则继续比较有</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t1=t5</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next[6]=2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7</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t2=t6</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next[7]=3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8</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t3≠t7</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则继续比较有</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t1t7</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next[8]=1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 = 9</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t1=t8</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next[9]=2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j=10</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t2=t9</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next[10]=3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t3=t10</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next[11]=4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t4=t11</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next[12]=5</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t5≠t12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则继续比较有</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t2=t12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next[13]=3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t3≠t13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则继续比较有</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t1=t13</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next[14]=2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a:p>
            <a:pPr marL="285750" indent="-285750" algn="just">
              <a:lnSpc>
                <a:spcPct val="130000"/>
              </a:lnSpc>
              <a:buFont typeface="Wingdings" panose="05000000000000000000" pitchFamily="2" charset="2"/>
              <a:buChar char="l"/>
              <a:defRPr/>
            </a:pPr>
            <a:r>
              <a:rPr kumimoji="1" lang="zh-CN" altLang="en-US" sz="1600" b="1" dirty="0">
                <a:latin typeface="Arial" panose="020B0604020202020204" pitchFamily="34" charset="0"/>
                <a:ea typeface="仿宋" panose="02010609060101010101" pitchFamily="49" charset="-122"/>
                <a:cs typeface="Arial" panose="020B0604020202020204" pitchFamily="34" charset="0"/>
              </a:rPr>
              <a:t>当</a:t>
            </a:r>
            <a:r>
              <a:rPr kumimoji="1" lang="en-US" altLang="zh-CN" sz="1600" b="1" dirty="0">
                <a:latin typeface="Arial" panose="020B0604020202020204" pitchFamily="34" charset="0"/>
                <a:ea typeface="仿宋" panose="02010609060101010101" pitchFamily="49" charset="-122"/>
                <a:cs typeface="Arial" panose="020B0604020202020204" pitchFamily="34" charset="0"/>
              </a:rPr>
              <a:t>j=15</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时，因为</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t2≠t14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	则继续比较有</a:t>
            </a:r>
            <a:r>
              <a:rPr kumimoji="1" lang="en-US" altLang="zh-CN" sz="1600" b="1" dirty="0">
                <a:latin typeface="Arial" panose="020B0604020202020204" pitchFamily="34" charset="0"/>
                <a:ea typeface="仿宋" panose="02010609060101010101" pitchFamily="49" charset="-122"/>
                <a:cs typeface="Arial" panose="020B0604020202020204" pitchFamily="34" charset="0"/>
              </a:rPr>
              <a:t>t1=t14</a:t>
            </a:r>
            <a:r>
              <a:rPr kumimoji="1" lang="zh-CN" altLang="en-US" sz="1600" b="1" dirty="0">
                <a:latin typeface="Arial" panose="020B0604020202020204" pitchFamily="34" charset="0"/>
                <a:ea typeface="仿宋" panose="02010609060101010101" pitchFamily="49" charset="-122"/>
                <a:cs typeface="Arial" panose="020B0604020202020204" pitchFamily="34" charset="0"/>
              </a:rPr>
              <a:t>，所以</a:t>
            </a:r>
            <a:r>
              <a:rPr kumimoji="1" lang="en-US" altLang="zh-CN" sz="1600" b="1" dirty="0">
                <a:latin typeface="Arial" panose="020B0604020202020204" pitchFamily="34" charset="0"/>
                <a:ea typeface="仿宋" panose="02010609060101010101" pitchFamily="49" charset="-122"/>
                <a:cs typeface="Arial" panose="020B0604020202020204" pitchFamily="34" charset="0"/>
              </a:rPr>
              <a:t>next[14]=2</a:t>
            </a:r>
            <a:r>
              <a:rPr kumimoji="1" lang="zh-CN" altLang="en-US" sz="16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blinds(horizontal)">
                                      <p:cBhvr>
                                        <p:cTn id="12" dur="500"/>
                                        <p:tgtEl>
                                          <p:spTgt spid="1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blinds(horizontal)">
                                      <p:cBhvr>
                                        <p:cTn id="17" dur="500"/>
                                        <p:tgtEl>
                                          <p:spTgt spid="1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Effect transition="in" filter="blinds(horizontal)">
                                      <p:cBhvr>
                                        <p:cTn id="22" dur="500"/>
                                        <p:tgtEl>
                                          <p:spTgt spid="1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Effect transition="in" filter="blinds(horizontal)">
                                      <p:cBhvr>
                                        <p:cTn id="27" dur="500"/>
                                        <p:tgtEl>
                                          <p:spTgt spid="16">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xEl>
                                              <p:pRg st="4" end="4"/>
                                            </p:txEl>
                                          </p:spTgt>
                                        </p:tgtEl>
                                        <p:attrNameLst>
                                          <p:attrName>style.visibility</p:attrName>
                                        </p:attrNameLst>
                                      </p:cBhvr>
                                      <p:to>
                                        <p:strVal val="visible"/>
                                      </p:to>
                                    </p:set>
                                    <p:animEffect transition="in" filter="blinds(horizontal)">
                                      <p:cBhvr>
                                        <p:cTn id="32" dur="500"/>
                                        <p:tgtEl>
                                          <p:spTgt spid="16">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xEl>
                                              <p:pRg st="5" end="5"/>
                                            </p:txEl>
                                          </p:spTgt>
                                        </p:tgtEl>
                                        <p:attrNameLst>
                                          <p:attrName>style.visibility</p:attrName>
                                        </p:attrNameLst>
                                      </p:cBhvr>
                                      <p:to>
                                        <p:strVal val="visible"/>
                                      </p:to>
                                    </p:set>
                                    <p:animEffect transition="in" filter="blinds(horizontal)">
                                      <p:cBhvr>
                                        <p:cTn id="37" dur="500"/>
                                        <p:tgtEl>
                                          <p:spTgt spid="16">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6" end="6"/>
                                            </p:txEl>
                                          </p:spTgt>
                                        </p:tgtEl>
                                        <p:attrNameLst>
                                          <p:attrName>style.visibility</p:attrName>
                                        </p:attrNameLst>
                                      </p:cBhvr>
                                      <p:to>
                                        <p:strVal val="visible"/>
                                      </p:to>
                                    </p:set>
                                    <p:animEffect transition="in" filter="blinds(horizontal)">
                                      <p:cBhvr>
                                        <p:cTn id="42" dur="500"/>
                                        <p:tgtEl>
                                          <p:spTgt spid="16">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xEl>
                                              <p:pRg st="7" end="7"/>
                                            </p:txEl>
                                          </p:spTgt>
                                        </p:tgtEl>
                                        <p:attrNameLst>
                                          <p:attrName>style.visibility</p:attrName>
                                        </p:attrNameLst>
                                      </p:cBhvr>
                                      <p:to>
                                        <p:strVal val="visible"/>
                                      </p:to>
                                    </p:set>
                                    <p:animEffect transition="in" filter="blinds(horizontal)">
                                      <p:cBhvr>
                                        <p:cTn id="47" dur="500"/>
                                        <p:tgtEl>
                                          <p:spTgt spid="16">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xEl>
                                              <p:pRg st="8" end="8"/>
                                            </p:txEl>
                                          </p:spTgt>
                                        </p:tgtEl>
                                        <p:attrNameLst>
                                          <p:attrName>style.visibility</p:attrName>
                                        </p:attrNameLst>
                                      </p:cBhvr>
                                      <p:to>
                                        <p:strVal val="visible"/>
                                      </p:to>
                                    </p:set>
                                    <p:animEffect transition="in" filter="blinds(horizontal)">
                                      <p:cBhvr>
                                        <p:cTn id="52" dur="500"/>
                                        <p:tgtEl>
                                          <p:spTgt spid="16">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xEl>
                                              <p:pRg st="9" end="9"/>
                                            </p:txEl>
                                          </p:spTgt>
                                        </p:tgtEl>
                                        <p:attrNameLst>
                                          <p:attrName>style.visibility</p:attrName>
                                        </p:attrNameLst>
                                      </p:cBhvr>
                                      <p:to>
                                        <p:strVal val="visible"/>
                                      </p:to>
                                    </p:set>
                                    <p:animEffect transition="in" filter="blinds(horizontal)">
                                      <p:cBhvr>
                                        <p:cTn id="57" dur="500"/>
                                        <p:tgtEl>
                                          <p:spTgt spid="16">
                                            <p:txEl>
                                              <p:pRg st="9" end="9"/>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xEl>
                                              <p:pRg st="10" end="10"/>
                                            </p:txEl>
                                          </p:spTgt>
                                        </p:tgtEl>
                                        <p:attrNameLst>
                                          <p:attrName>style.visibility</p:attrName>
                                        </p:attrNameLst>
                                      </p:cBhvr>
                                      <p:to>
                                        <p:strVal val="visible"/>
                                      </p:to>
                                    </p:set>
                                    <p:animEffect transition="in" filter="blinds(horizontal)">
                                      <p:cBhvr>
                                        <p:cTn id="62" dur="500"/>
                                        <p:tgtEl>
                                          <p:spTgt spid="16">
                                            <p:txEl>
                                              <p:pRg st="10" end="1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xEl>
                                              <p:pRg st="11" end="11"/>
                                            </p:txEl>
                                          </p:spTgt>
                                        </p:tgtEl>
                                        <p:attrNameLst>
                                          <p:attrName>style.visibility</p:attrName>
                                        </p:attrNameLst>
                                      </p:cBhvr>
                                      <p:to>
                                        <p:strVal val="visible"/>
                                      </p:to>
                                    </p:set>
                                    <p:animEffect transition="in" filter="blinds(horizontal)">
                                      <p:cBhvr>
                                        <p:cTn id="67" dur="500"/>
                                        <p:tgtEl>
                                          <p:spTgt spid="16">
                                            <p:txEl>
                                              <p:pRg st="11" end="11"/>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xEl>
                                              <p:pRg st="12" end="12"/>
                                            </p:txEl>
                                          </p:spTgt>
                                        </p:tgtEl>
                                        <p:attrNameLst>
                                          <p:attrName>style.visibility</p:attrName>
                                        </p:attrNameLst>
                                      </p:cBhvr>
                                      <p:to>
                                        <p:strVal val="visible"/>
                                      </p:to>
                                    </p:set>
                                    <p:animEffect transition="in" filter="blinds(horizontal)">
                                      <p:cBhvr>
                                        <p:cTn id="72" dur="500"/>
                                        <p:tgtEl>
                                          <p:spTgt spid="16">
                                            <p:txEl>
                                              <p:pRg st="12" end="12"/>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6">
                                            <p:txEl>
                                              <p:pRg st="13" end="13"/>
                                            </p:txEl>
                                          </p:spTgt>
                                        </p:tgtEl>
                                        <p:attrNameLst>
                                          <p:attrName>style.visibility</p:attrName>
                                        </p:attrNameLst>
                                      </p:cBhvr>
                                      <p:to>
                                        <p:strVal val="visible"/>
                                      </p:to>
                                    </p:set>
                                    <p:animEffect transition="in" filter="blinds(horizontal)">
                                      <p:cBhvr>
                                        <p:cTn id="77" dur="500"/>
                                        <p:tgtEl>
                                          <p:spTgt spid="16">
                                            <p:txEl>
                                              <p:pRg st="13" end="13"/>
                                            </p:txEl>
                                          </p:spTgt>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6">
                                            <p:txEl>
                                              <p:pRg st="14" end="14"/>
                                            </p:txEl>
                                          </p:spTgt>
                                        </p:tgtEl>
                                        <p:attrNameLst>
                                          <p:attrName>style.visibility</p:attrName>
                                        </p:attrNameLst>
                                      </p:cBhvr>
                                      <p:to>
                                        <p:strVal val="visible"/>
                                      </p:to>
                                    </p:set>
                                    <p:animEffect transition="in" filter="blinds(horizontal)">
                                      <p:cBhvr>
                                        <p:cTn id="82" dur="500"/>
                                        <p:tgtEl>
                                          <p:spTgt spid="1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6"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6" name="组合 3"/>
          <p:cNvGrpSpPr>
            <a:grpSpLocks/>
          </p:cNvGrpSpPr>
          <p:nvPr/>
        </p:nvGrpSpPr>
        <p:grpSpPr bwMode="auto">
          <a:xfrm>
            <a:off x="34925" y="92075"/>
            <a:ext cx="8929688" cy="1628775"/>
            <a:chOff x="34925" y="92075"/>
            <a:chExt cx="8929688" cy="1628120"/>
          </a:xfrm>
        </p:grpSpPr>
        <p:grpSp>
          <p:nvGrpSpPr>
            <p:cNvPr id="98309" name="组合 2"/>
            <p:cNvGrpSpPr>
              <a:grpSpLocks/>
            </p:cNvGrpSpPr>
            <p:nvPr/>
          </p:nvGrpSpPr>
          <p:grpSpPr bwMode="auto">
            <a:xfrm>
              <a:off x="34925" y="92075"/>
              <a:ext cx="7632700" cy="1025525"/>
              <a:chOff x="34925" y="92075"/>
              <a:chExt cx="7632700" cy="1025525"/>
            </a:xfrm>
          </p:grpSpPr>
          <p:grpSp>
            <p:nvGrpSpPr>
              <p:cNvPr id="98311" name="组合 1"/>
              <p:cNvGrpSpPr>
                <a:grpSpLocks/>
              </p:cNvGrpSpPr>
              <p:nvPr/>
            </p:nvGrpSpPr>
            <p:grpSpPr bwMode="auto">
              <a:xfrm>
                <a:off x="34925" y="92075"/>
                <a:ext cx="7632700" cy="457200"/>
                <a:chOff x="34925" y="92075"/>
                <a:chExt cx="7632700" cy="457200"/>
              </a:xfrm>
            </p:grpSpPr>
            <p:sp>
              <p:nvSpPr>
                <p:cNvPr id="9831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98316" name="Rectangle 3"/>
                <p:cNvSpPr>
                  <a:spLocks noChangeArrowheads="1"/>
                </p:cNvSpPr>
                <p:nvPr/>
              </p:nvSpPr>
              <p:spPr bwMode="auto">
                <a:xfrm>
                  <a:off x="58738" y="92075"/>
                  <a:ext cx="3649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4.3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串的模式匹配</a:t>
                  </a:r>
                </a:p>
              </p:txBody>
            </p:sp>
          </p:grpSp>
          <p:grpSp>
            <p:nvGrpSpPr>
              <p:cNvPr id="98312" name="Group 2"/>
              <p:cNvGrpSpPr>
                <a:grpSpLocks/>
              </p:cNvGrpSpPr>
              <p:nvPr/>
            </p:nvGrpSpPr>
            <p:grpSpPr bwMode="auto">
              <a:xfrm>
                <a:off x="107949" y="620713"/>
                <a:ext cx="5336117" cy="496887"/>
                <a:chOff x="68" y="391"/>
                <a:chExt cx="2919" cy="313"/>
              </a:xfrm>
            </p:grpSpPr>
            <p:sp>
              <p:nvSpPr>
                <p:cNvPr id="98313" name="Text Box 3"/>
                <p:cNvSpPr txBox="1">
                  <a:spLocks noChangeArrowheads="1"/>
                </p:cNvSpPr>
                <p:nvPr/>
              </p:nvSpPr>
              <p:spPr bwMode="auto">
                <a:xfrm>
                  <a:off x="68" y="391"/>
                  <a:ext cx="2919"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cs typeface="Arial" panose="020B0604020202020204" pitchFamily="34" charset="0"/>
                    </a:rPr>
                    <a:t>4.3.2  </a:t>
                  </a:r>
                  <a:r>
                    <a:rPr kumimoji="1" lang="zh-CN" altLang="en-US" sz="2200" b="1" dirty="0">
                      <a:solidFill>
                        <a:srgbClr val="3333FF"/>
                      </a:solidFill>
                      <a:latin typeface="Arial" panose="020B0604020202020204" pitchFamily="34" charset="0"/>
                      <a:ea typeface="黑体" panose="02010609060101010101" pitchFamily="49" charset="-122"/>
                      <a:cs typeface="Arial" panose="020B0604020202020204" pitchFamily="34" charset="0"/>
                    </a:rPr>
                    <a:t>改进的模式匹配方法 </a:t>
                  </a:r>
                  <a:r>
                    <a:rPr kumimoji="1" lang="en-US" altLang="zh-CN" sz="2200" b="1" dirty="0">
                      <a:solidFill>
                        <a:srgbClr val="3333FF"/>
                      </a:solidFill>
                      <a:latin typeface="Arial" panose="020B0604020202020204" pitchFamily="34" charset="0"/>
                      <a:ea typeface="黑体" panose="02010609060101010101" pitchFamily="49" charset="-122"/>
                      <a:cs typeface="Arial" panose="020B0604020202020204" pitchFamily="34" charset="0"/>
                    </a:rPr>
                    <a:t>– </a:t>
                  </a:r>
                  <a:r>
                    <a:rPr kumimoji="1" lang="en-US" altLang="zh-CN" sz="2200" b="1" dirty="0" smtClean="0">
                      <a:solidFill>
                        <a:srgbClr val="3333FF"/>
                      </a:solidFill>
                      <a:latin typeface="Arial" panose="020B0604020202020204" pitchFamily="34" charset="0"/>
                      <a:ea typeface="黑体" panose="02010609060101010101" pitchFamily="49" charset="-122"/>
                      <a:cs typeface="Arial" panose="020B0604020202020204" pitchFamily="34" charset="0"/>
                    </a:rPr>
                    <a:t>KMP </a:t>
                  </a:r>
                  <a:r>
                    <a:rPr kumimoji="1" lang="zh-CN" altLang="en-US" sz="2200" b="1" dirty="0" smtClean="0">
                      <a:solidFill>
                        <a:srgbClr val="3333FF"/>
                      </a:solidFill>
                      <a:latin typeface="Arial" panose="020B0604020202020204" pitchFamily="34" charset="0"/>
                      <a:ea typeface="黑体" panose="02010609060101010101" pitchFamily="49" charset="-122"/>
                      <a:cs typeface="Arial" panose="020B0604020202020204" pitchFamily="34" charset="0"/>
                    </a:rPr>
                    <a:t>算法</a:t>
                  </a:r>
                  <a:endParaRPr kumimoji="1" lang="zh-CN" altLang="en-US" sz="2200" b="1" dirty="0">
                    <a:solidFill>
                      <a:srgbClr val="3333FF"/>
                    </a:solidFill>
                    <a:latin typeface="Arial" panose="020B0604020202020204" pitchFamily="34" charset="0"/>
                    <a:ea typeface="黑体" panose="02010609060101010101" pitchFamily="49" charset="-122"/>
                    <a:cs typeface="Arial" panose="020B0604020202020204" pitchFamily="34" charset="0"/>
                  </a:endParaRPr>
                </a:p>
              </p:txBody>
            </p:sp>
            <p:sp>
              <p:nvSpPr>
                <p:cNvPr id="98314" name="Rectangle 4"/>
                <p:cNvSpPr>
                  <a:spLocks noChangeArrowheads="1"/>
                </p:cNvSpPr>
                <p:nvPr/>
              </p:nvSpPr>
              <p:spPr bwMode="auto">
                <a:xfrm>
                  <a:off x="137" y="660"/>
                  <a:ext cx="226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sp>
          <p:nvSpPr>
            <p:cNvPr id="13" name="Text Box 5"/>
            <p:cNvSpPr txBox="1">
              <a:spLocks noChangeArrowheads="1"/>
            </p:cNvSpPr>
            <p:nvPr/>
          </p:nvSpPr>
          <p:spPr bwMode="auto">
            <a:xfrm>
              <a:off x="179388" y="1196531"/>
              <a:ext cx="8785225" cy="52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buClr>
                  <a:schemeClr val="accent2"/>
                </a:buClr>
                <a:buSzPct val="80000"/>
                <a:buFont typeface="Wingdings" panose="05000000000000000000" pitchFamily="2" charset="2"/>
                <a:buNone/>
                <a:defRPr/>
              </a:pPr>
              <a:r>
                <a:rPr kumimoji="1" lang="en-US" altLang="zh-CN" b="1" dirty="0" smtClean="0">
                  <a:cs typeface="Arial" panose="020B0604020202020204" pitchFamily="34" charset="0"/>
                </a:rPr>
                <a:t>        </a:t>
              </a:r>
              <a:r>
                <a:rPr kumimoji="1" lang="zh-CN" altLang="en-US" b="1" dirty="0" smtClean="0">
                  <a:solidFill>
                    <a:srgbClr val="FF0000"/>
                  </a:solidFill>
                  <a:ea typeface="黑体" panose="02010609060101010101" pitchFamily="49" charset="-122"/>
                  <a:cs typeface="Arial" panose="020B0604020202020204" pitchFamily="34" charset="0"/>
                </a:rPr>
                <a:t>例</a:t>
              </a:r>
              <a:r>
                <a:rPr kumimoji="1" lang="en-US" altLang="zh-CN" b="1" dirty="0" smtClean="0">
                  <a:solidFill>
                    <a:srgbClr val="FF0000"/>
                  </a:solidFill>
                  <a:ea typeface="黑体" panose="02010609060101010101" pitchFamily="49" charset="-122"/>
                  <a:cs typeface="Arial" panose="020B0604020202020204" pitchFamily="34" charset="0"/>
                </a:rPr>
                <a:t>4-15  </a:t>
              </a:r>
              <a:r>
                <a:rPr kumimoji="1" lang="zh-CN" altLang="en-US" b="1" dirty="0" smtClean="0">
                  <a:ea typeface="仿宋" panose="02010609060101010101" pitchFamily="49" charset="-122"/>
                  <a:cs typeface="Arial" panose="020B0604020202020204" pitchFamily="34" charset="0"/>
                </a:rPr>
                <a:t>试</a:t>
              </a:r>
              <a:r>
                <a:rPr kumimoji="1" lang="zh-CN" altLang="en-US" b="1" dirty="0">
                  <a:ea typeface="仿宋" panose="02010609060101010101" pitchFamily="49" charset="-122"/>
                  <a:cs typeface="Arial" panose="020B0604020202020204" pitchFamily="34" charset="0"/>
                </a:rPr>
                <a:t>求解</a:t>
              </a:r>
              <a:r>
                <a:rPr kumimoji="1" lang="zh-CN" altLang="en-US" b="1" dirty="0" smtClean="0">
                  <a:ea typeface="仿宋" panose="02010609060101010101" pitchFamily="49" charset="-122"/>
                  <a:cs typeface="Arial" panose="020B0604020202020204" pitchFamily="34" charset="0"/>
                </a:rPr>
                <a:t>模式 </a:t>
              </a:r>
              <a:r>
                <a:rPr kumimoji="1" lang="en-US" altLang="zh-CN" b="1" dirty="0" smtClean="0">
                  <a:ea typeface="仿宋" panose="02010609060101010101" pitchFamily="49" charset="-122"/>
                  <a:cs typeface="Arial" panose="020B0604020202020204" pitchFamily="34" charset="0"/>
                </a:rPr>
                <a:t>T="</a:t>
              </a:r>
              <a:r>
                <a:rPr kumimoji="1" lang="en-US" altLang="zh-CN" b="1" dirty="0" err="1" smtClean="0">
                  <a:ea typeface="仿宋" panose="02010609060101010101" pitchFamily="49" charset="-122"/>
                  <a:cs typeface="Arial" panose="020B0604020202020204" pitchFamily="34" charset="0"/>
                </a:rPr>
                <a:t>abcaabbabcabaac</a:t>
              </a:r>
              <a:r>
                <a:rPr kumimoji="1" lang="en-US" altLang="zh-CN" b="1" dirty="0" smtClean="0">
                  <a:ea typeface="仿宋" panose="02010609060101010101" pitchFamily="49" charset="-122"/>
                  <a:cs typeface="Arial" panose="020B0604020202020204" pitchFamily="34" charset="0"/>
                </a:rPr>
                <a:t>" </a:t>
              </a:r>
              <a:r>
                <a:rPr kumimoji="1" lang="zh-CN" altLang="en-US" b="1" dirty="0" smtClean="0">
                  <a:ea typeface="仿宋" panose="02010609060101010101" pitchFamily="49" charset="-122"/>
                  <a:cs typeface="Arial" panose="020B0604020202020204" pitchFamily="34" charset="0"/>
                </a:rPr>
                <a:t>的</a:t>
              </a:r>
              <a:r>
                <a:rPr kumimoji="1" lang="zh-CN" altLang="en-US" b="1" dirty="0">
                  <a:ea typeface="仿宋" panose="02010609060101010101" pitchFamily="49" charset="-122"/>
                  <a:cs typeface="Arial" panose="020B0604020202020204" pitchFamily="34" charset="0"/>
                </a:rPr>
                <a:t>滑动位置</a:t>
              </a:r>
              <a:r>
                <a:rPr kumimoji="1" lang="zh-CN" altLang="en-US" b="1" dirty="0" smtClean="0">
                  <a:ea typeface="仿宋" panose="02010609060101010101" pitchFamily="49" charset="-122"/>
                  <a:cs typeface="Arial" panose="020B0604020202020204" pitchFamily="34" charset="0"/>
                </a:rPr>
                <a:t>函数 </a:t>
              </a:r>
              <a:r>
                <a:rPr kumimoji="1" lang="en-US" altLang="zh-CN" b="1" dirty="0" smtClean="0">
                  <a:ea typeface="仿宋" panose="02010609060101010101" pitchFamily="49" charset="-122"/>
                  <a:cs typeface="Arial" panose="020B0604020202020204" pitchFamily="34" charset="0"/>
                </a:rPr>
                <a:t>next</a:t>
              </a:r>
              <a:r>
                <a:rPr kumimoji="1" lang="zh-CN" altLang="en-US" b="1" dirty="0">
                  <a:ea typeface="仿宋" panose="02010609060101010101" pitchFamily="49" charset="-122"/>
                  <a:cs typeface="Arial" panose="020B0604020202020204" pitchFamily="34" charset="0"/>
                </a:rPr>
                <a:t>。</a:t>
              </a:r>
              <a:endParaRPr kumimoji="1" lang="zh-CN" altLang="en-US" dirty="0" smtClean="0">
                <a:ea typeface="仿宋" panose="02010609060101010101" pitchFamily="49" charset="-122"/>
                <a:cs typeface="Arial" panose="020B0604020202020204" pitchFamily="34" charset="0"/>
              </a:endParaRPr>
            </a:p>
          </p:txBody>
        </p:sp>
      </p:grpSp>
      <p:sp>
        <p:nvSpPr>
          <p:cNvPr id="12" name="Rectangle 42"/>
          <p:cNvSpPr>
            <a:spLocks noChangeArrowheads="1"/>
          </p:cNvSpPr>
          <p:nvPr/>
        </p:nvSpPr>
        <p:spPr bwMode="auto">
          <a:xfrm>
            <a:off x="2454275" y="34734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模式</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T="</a:t>
            </a:r>
            <a:r>
              <a:rPr kumimoji="1" lang="en-US" altLang="zh-CN" b="1" dirty="0" err="1">
                <a:solidFill>
                  <a:srgbClr val="000000"/>
                </a:solidFill>
                <a:latin typeface="Arial" panose="020B0604020202020204" pitchFamily="34" charset="0"/>
                <a:ea typeface="楷体" panose="02010609060101010101" pitchFamily="49" charset="-122"/>
                <a:cs typeface="Arial" panose="020B0604020202020204" pitchFamily="34" charset="0"/>
              </a:rPr>
              <a:t>abcaabbabcabaac</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的滑动位置函数</a:t>
            </a:r>
            <a:r>
              <a:rPr kumimoji="1" lang="en-US" altLang="zh-CN" b="1" dirty="0">
                <a:solidFill>
                  <a:srgbClr val="000000"/>
                </a:solidFill>
                <a:latin typeface="Arial" panose="020B0604020202020204" pitchFamily="34" charset="0"/>
                <a:ea typeface="楷体" panose="02010609060101010101" pitchFamily="49" charset="-122"/>
                <a:cs typeface="Arial" panose="020B0604020202020204" pitchFamily="34" charset="0"/>
              </a:rPr>
              <a:t>next</a:t>
            </a: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值</a:t>
            </a:r>
            <a:endParaRPr kumimoji="1" lang="zh-CN" altLang="en-US" dirty="0">
              <a:solidFill>
                <a:srgbClr val="000000"/>
              </a:solidFill>
              <a:latin typeface="Arial" panose="020B0604020202020204" pitchFamily="34" charset="0"/>
              <a:ea typeface="楷体" panose="02010609060101010101" pitchFamily="49" charset="-122"/>
              <a:cs typeface="Arial" panose="020B0604020202020204" pitchFamily="34" charset="0"/>
            </a:endParaRPr>
          </a:p>
        </p:txBody>
      </p:sp>
      <p:pic>
        <p:nvPicPr>
          <p:cNvPr id="808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11263" y="2227263"/>
            <a:ext cx="6445250"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80898"/>
                                        </p:tgtEl>
                                        <p:attrNameLst>
                                          <p:attrName>style.visibility</p:attrName>
                                        </p:attrNameLst>
                                      </p:cBhvr>
                                      <p:to>
                                        <p:strVal val="visible"/>
                                      </p:to>
                                    </p:set>
                                    <p:animEffect transition="in" filter="wipe(left)">
                                      <p:cBhvr>
                                        <p:cTn id="11"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Group 2"/>
          <p:cNvGrpSpPr>
            <a:grpSpLocks/>
          </p:cNvGrpSpPr>
          <p:nvPr/>
        </p:nvGrpSpPr>
        <p:grpSpPr bwMode="auto">
          <a:xfrm>
            <a:off x="0" y="0"/>
            <a:ext cx="9144000" cy="6858000"/>
            <a:chOff x="0" y="0"/>
            <a:chExt cx="5760" cy="4320"/>
          </a:xfrm>
        </p:grpSpPr>
        <p:sp>
          <p:nvSpPr>
            <p:cNvPr id="99340"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99341" name="Group 4"/>
            <p:cNvGrpSpPr>
              <a:grpSpLocks/>
            </p:cNvGrpSpPr>
            <p:nvPr/>
          </p:nvGrpSpPr>
          <p:grpSpPr bwMode="auto">
            <a:xfrm>
              <a:off x="0" y="0"/>
              <a:ext cx="5760" cy="4320"/>
              <a:chOff x="0" y="0"/>
              <a:chExt cx="5760" cy="4320"/>
            </a:xfrm>
          </p:grpSpPr>
          <p:sp>
            <p:nvSpPr>
              <p:cNvPr id="99342"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8"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99345"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46"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47"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48"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99349" name="Group 12"/>
              <p:cNvGrpSpPr>
                <a:grpSpLocks/>
              </p:cNvGrpSpPr>
              <p:nvPr/>
            </p:nvGrpSpPr>
            <p:grpSpPr bwMode="auto">
              <a:xfrm>
                <a:off x="113" y="3561"/>
                <a:ext cx="862" cy="647"/>
                <a:chOff x="113" y="3561"/>
                <a:chExt cx="862" cy="647"/>
              </a:xfrm>
            </p:grpSpPr>
            <p:grpSp>
              <p:nvGrpSpPr>
                <p:cNvPr id="99350" name="Group 13"/>
                <p:cNvGrpSpPr>
                  <a:grpSpLocks/>
                </p:cNvGrpSpPr>
                <p:nvPr/>
              </p:nvGrpSpPr>
              <p:grpSpPr bwMode="auto">
                <a:xfrm flipH="1">
                  <a:off x="666" y="3561"/>
                  <a:ext cx="309" cy="506"/>
                  <a:chOff x="4694" y="2523"/>
                  <a:chExt cx="350" cy="573"/>
                </a:xfrm>
              </p:grpSpPr>
              <p:sp>
                <p:nvSpPr>
                  <p:cNvPr id="99367"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99368"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99369"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99370"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99371"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99372"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99373"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99351" name="Group 21"/>
                <p:cNvGrpSpPr>
                  <a:grpSpLocks/>
                </p:cNvGrpSpPr>
                <p:nvPr/>
              </p:nvGrpSpPr>
              <p:grpSpPr bwMode="auto">
                <a:xfrm flipH="1">
                  <a:off x="207" y="3972"/>
                  <a:ext cx="232" cy="96"/>
                  <a:chOff x="5301" y="2989"/>
                  <a:chExt cx="263" cy="108"/>
                </a:xfrm>
              </p:grpSpPr>
              <p:sp>
                <p:nvSpPr>
                  <p:cNvPr id="99365"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99366"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99352" name="Group 24"/>
                <p:cNvGrpSpPr>
                  <a:grpSpLocks/>
                </p:cNvGrpSpPr>
                <p:nvPr/>
              </p:nvGrpSpPr>
              <p:grpSpPr bwMode="auto">
                <a:xfrm flipH="1">
                  <a:off x="319" y="4057"/>
                  <a:ext cx="165" cy="143"/>
                  <a:chOff x="5250" y="3085"/>
                  <a:chExt cx="188" cy="162"/>
                </a:xfrm>
              </p:grpSpPr>
              <p:sp>
                <p:nvSpPr>
                  <p:cNvPr id="99363"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64"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9353" name="Group 27"/>
                <p:cNvGrpSpPr>
                  <a:grpSpLocks/>
                </p:cNvGrpSpPr>
                <p:nvPr/>
              </p:nvGrpSpPr>
              <p:grpSpPr bwMode="auto">
                <a:xfrm flipH="1">
                  <a:off x="113" y="4095"/>
                  <a:ext cx="196" cy="113"/>
                  <a:chOff x="5449" y="3128"/>
                  <a:chExt cx="222" cy="128"/>
                </a:xfrm>
              </p:grpSpPr>
              <p:sp>
                <p:nvSpPr>
                  <p:cNvPr id="99361"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62"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9354" name="Group 30"/>
                <p:cNvGrpSpPr>
                  <a:grpSpLocks/>
                </p:cNvGrpSpPr>
                <p:nvPr/>
              </p:nvGrpSpPr>
              <p:grpSpPr bwMode="auto">
                <a:xfrm flipH="1">
                  <a:off x="445" y="3670"/>
                  <a:ext cx="241" cy="406"/>
                  <a:chOff x="5022" y="2646"/>
                  <a:chExt cx="273" cy="460"/>
                </a:xfrm>
              </p:grpSpPr>
              <p:sp>
                <p:nvSpPr>
                  <p:cNvPr id="99355"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56"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57"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58"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59"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360"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99331" name="组合 38"/>
          <p:cNvGrpSpPr>
            <a:grpSpLocks/>
          </p:cNvGrpSpPr>
          <p:nvPr/>
        </p:nvGrpSpPr>
        <p:grpSpPr bwMode="auto">
          <a:xfrm>
            <a:off x="7637463" y="33338"/>
            <a:ext cx="1422400" cy="617537"/>
            <a:chOff x="6053670" y="2277533"/>
            <a:chExt cx="1422400" cy="617092"/>
          </a:xfrm>
        </p:grpSpPr>
        <p:sp>
          <p:nvSpPr>
            <p:cNvPr id="99338"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99332" name="Group 42"/>
          <p:cNvGrpSpPr>
            <a:grpSpLocks/>
          </p:cNvGrpSpPr>
          <p:nvPr/>
        </p:nvGrpSpPr>
        <p:grpSpPr bwMode="auto">
          <a:xfrm>
            <a:off x="250825" y="2155825"/>
            <a:ext cx="3810000" cy="2209800"/>
            <a:chOff x="249" y="1358"/>
            <a:chExt cx="2400" cy="1392"/>
          </a:xfrm>
        </p:grpSpPr>
        <p:sp>
          <p:nvSpPr>
            <p:cNvPr id="99335"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串</a:t>
              </a:r>
            </a:p>
          </p:txBody>
        </p:sp>
        <p:sp>
          <p:nvSpPr>
            <p:cNvPr id="99336"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99337"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4</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48" name="WordArt 42"/>
          <p:cNvSpPr>
            <a:spLocks noChangeArrowheads="1" noChangeShapeType="1" noTextEdit="1"/>
          </p:cNvSpPr>
          <p:nvPr/>
        </p:nvSpPr>
        <p:spPr bwMode="auto">
          <a:xfrm>
            <a:off x="5003800" y="801688"/>
            <a:ext cx="3744913" cy="466725"/>
          </a:xfrm>
          <a:prstGeom prst="rect">
            <a:avLst/>
          </a:prstGeom>
        </p:spPr>
        <p:txBody>
          <a:bodyPr wrap="none" fromWordArt="1">
            <a:prstTxWarp prst="textPlain">
              <a:avLst>
                <a:gd name="adj" fmla="val 50000"/>
              </a:avLst>
            </a:prstTxWarp>
          </a:bodyPr>
          <a:lstStyle/>
          <a:p>
            <a:pPr algn="ctr"/>
            <a:r>
              <a:rPr lang="zh-CN" altLang="en-US" sz="3600" kern="10">
                <a:ln w="12700">
                  <a:solidFill>
                    <a:srgbClr val="99CCFF"/>
                  </a:solidFill>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a:effectLst>
                  <a:outerShdw dist="35921" dir="2700000" sy="50000" kx="2115830" algn="bl" rotWithShape="0">
                    <a:srgbClr val="FF9900">
                      <a:alpha val="79999"/>
                    </a:srgbClr>
                  </a:outerShdw>
                </a:effectLst>
                <a:latin typeface="华文琥珀" panose="02010800040101010101" pitchFamily="2" charset="-122"/>
                <a:ea typeface="华文琥珀" panose="02010800040101010101" pitchFamily="2" charset="-122"/>
              </a:rPr>
              <a:t>课  程  小  结</a:t>
            </a:r>
          </a:p>
        </p:txBody>
      </p:sp>
      <p:sp>
        <p:nvSpPr>
          <p:cNvPr id="49" name="Text Box 43"/>
          <p:cNvSpPr txBox="1">
            <a:spLocks noChangeArrowheads="1"/>
          </p:cNvSpPr>
          <p:nvPr/>
        </p:nvSpPr>
        <p:spPr bwMode="auto">
          <a:xfrm>
            <a:off x="4767263" y="2073275"/>
            <a:ext cx="4198937" cy="2554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200000"/>
              </a:lnSpc>
            </a:pPr>
            <a:r>
              <a:rPr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串的类型定义</a:t>
            </a:r>
          </a:p>
          <a:p>
            <a:pPr algn="just">
              <a:lnSpc>
                <a:spcPct val="20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串的存储表示，以及基于存储</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200000"/>
              </a:lnSpc>
            </a:pP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结构的基本操作实现</a:t>
            </a:r>
          </a:p>
          <a:p>
            <a:pPr algn="just">
              <a:lnSpc>
                <a:spcPct val="20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ea typeface="黑体" panose="02010609060101010101" pitchFamily="49" charset="-122"/>
                <a:cs typeface="Times New Roman" panose="02020603050405020304" pitchFamily="18" charset="0"/>
              </a:rPr>
              <a:t>串的模式匹配</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
                                        <p:tgtEl>
                                          <p:spTgt spid="48"/>
                                        </p:tgtEl>
                                      </p:cBhvr>
                                    </p:animEffect>
                                    <p:anim calcmode="lin" valueType="num">
                                      <p:cBhvr>
                                        <p:cTn id="8" dur="400" fill="hold"/>
                                        <p:tgtEl>
                                          <p:spTgt spid="48"/>
                                        </p:tgtEl>
                                        <p:attrNameLst>
                                          <p:attrName>ppt_x</p:attrName>
                                        </p:attrNameLst>
                                      </p:cBhvr>
                                      <p:tavLst>
                                        <p:tav tm="0">
                                          <p:val>
                                            <p:strVal val="#ppt_x"/>
                                          </p:val>
                                        </p:tav>
                                        <p:tav tm="100000">
                                          <p:val>
                                            <p:strVal val="#ppt_x"/>
                                          </p:val>
                                        </p:tav>
                                      </p:tavLst>
                                    </p:anim>
                                    <p:anim calcmode="lin" valueType="num">
                                      <p:cBhvr>
                                        <p:cTn id="9" dur="400" fill="hold"/>
                                        <p:tgtEl>
                                          <p:spTgt spid="4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49"/>
                                        </p:tgtEl>
                                        <p:attrNameLst>
                                          <p:attrName>style.visibility</p:attrName>
                                        </p:attrNameLst>
                                      </p:cBhvr>
                                      <p:to>
                                        <p:strVal val="visible"/>
                                      </p:to>
                                    </p:set>
                                    <p:anim calcmode="discrete" valueType="clr">
                                      <p:cBhvr override="childStyle">
                                        <p:cTn id="15" dur="100"/>
                                        <p:tgtEl>
                                          <p:spTgt spid="49"/>
                                        </p:tgtEl>
                                        <p:attrNameLst>
                                          <p:attrName>style.color</p:attrName>
                                        </p:attrNameLst>
                                      </p:cBhvr>
                                      <p:tavLst>
                                        <p:tav tm="0">
                                          <p:val>
                                            <p:clrVal>
                                              <a:srgbClr val="FFFF00"/>
                                            </p:clrVal>
                                          </p:val>
                                        </p:tav>
                                        <p:tav tm="50000">
                                          <p:val>
                                            <p:clrVal>
                                              <a:schemeClr val="hlink"/>
                                            </p:clrVal>
                                          </p:val>
                                        </p:tav>
                                      </p:tavLst>
                                    </p:anim>
                                    <p:anim calcmode="discrete" valueType="clr">
                                      <p:cBhvr>
                                        <p:cTn id="16" dur="100"/>
                                        <p:tgtEl>
                                          <p:spTgt spid="49"/>
                                        </p:tgtEl>
                                        <p:attrNameLst>
                                          <p:attrName>fillcolor</p:attrName>
                                        </p:attrNameLst>
                                      </p:cBhvr>
                                      <p:tavLst>
                                        <p:tav tm="0">
                                          <p:val>
                                            <p:clrVal>
                                              <a:schemeClr val="accent2"/>
                                            </p:clrVal>
                                          </p:val>
                                        </p:tav>
                                        <p:tav tm="50000">
                                          <p:val>
                                            <p:clrVal>
                                              <a:schemeClr val="hlink"/>
                                            </p:clrVal>
                                          </p:val>
                                        </p:tav>
                                      </p:tavLst>
                                    </p:anim>
                                    <p:set>
                                      <p:cBhvr>
                                        <p:cTn id="17" dur="100"/>
                                        <p:tgtEl>
                                          <p:spTgt spid="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a:spPr>
      <a:bodyPr lIns="90000" rIns="90000">
        <a:spAutoFit/>
      </a:bodyPr>
      <a:lstStyle>
        <a:defPPr algn="just" eaLnBrk="1" hangingPunct="1">
          <a:lnSpc>
            <a:spcPct val="140000"/>
          </a:lnSpc>
          <a:defRPr kumimoji="1" sz="2000" b="1" dirty="0">
            <a:latin typeface="+mj-lt"/>
            <a:ea typeface="仿宋"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2548</TotalTime>
  <Words>9470</Words>
  <Application>Microsoft Office PowerPoint</Application>
  <PresentationFormat>全屏显示(4:3)</PresentationFormat>
  <Paragraphs>1038</Paragraphs>
  <Slides>96</Slides>
  <Notes>1</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96</vt:i4>
      </vt:variant>
    </vt:vector>
  </HeadingPairs>
  <TitlesOfParts>
    <vt:vector size="115" baseType="lpstr">
      <vt:lpstr>方正舒体</vt:lpstr>
      <vt:lpstr>仿宋</vt:lpstr>
      <vt:lpstr>仿宋_GB2312</vt:lpstr>
      <vt:lpstr>黑体</vt:lpstr>
      <vt:lpstr>华文琥珀</vt:lpstr>
      <vt:lpstr>楷体</vt:lpstr>
      <vt:lpstr>楷体_GB2312</vt:lpstr>
      <vt:lpstr>宋体</vt:lpstr>
      <vt:lpstr>幼圆</vt:lpstr>
      <vt:lpstr>Arial</vt:lpstr>
      <vt:lpstr>Arial Black</vt:lpstr>
      <vt:lpstr>Calibri</vt:lpstr>
      <vt:lpstr>Calibri Light</vt:lpstr>
      <vt:lpstr>Courier New</vt:lpstr>
      <vt:lpstr>Symbol</vt:lpstr>
      <vt:lpstr>Times New Roman</vt:lpstr>
      <vt:lpstr>Wingdings</vt:lpstr>
      <vt:lpstr>Office 主题</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 peng</dc:creator>
  <cp:lastModifiedBy>peng bo</cp:lastModifiedBy>
  <cp:revision>168</cp:revision>
  <dcterms:created xsi:type="dcterms:W3CDTF">2016-01-02T09:07:06Z</dcterms:created>
  <dcterms:modified xsi:type="dcterms:W3CDTF">2019-08-25T10:22:06Z</dcterms:modified>
</cp:coreProperties>
</file>