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av" ContentType="audio/x-wav"/>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4"/>
  </p:notesMasterIdLst>
  <p:sldIdLst>
    <p:sldId id="257" r:id="rId2"/>
    <p:sldId id="329" r:id="rId3"/>
    <p:sldId id="258" r:id="rId4"/>
    <p:sldId id="330"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 id="430" r:id="rId21"/>
    <p:sldId id="431" r:id="rId22"/>
    <p:sldId id="432" r:id="rId23"/>
    <p:sldId id="433" r:id="rId24"/>
    <p:sldId id="434" r:id="rId25"/>
    <p:sldId id="435" r:id="rId26"/>
    <p:sldId id="352" r:id="rId27"/>
    <p:sldId id="353" r:id="rId28"/>
    <p:sldId id="354" r:id="rId29"/>
    <p:sldId id="355" r:id="rId30"/>
    <p:sldId id="356" r:id="rId31"/>
    <p:sldId id="357" r:id="rId32"/>
    <p:sldId id="358" r:id="rId33"/>
    <p:sldId id="359" r:id="rId34"/>
    <p:sldId id="360" r:id="rId35"/>
    <p:sldId id="361" r:id="rId36"/>
    <p:sldId id="362" r:id="rId37"/>
    <p:sldId id="363" r:id="rId38"/>
    <p:sldId id="364" r:id="rId39"/>
    <p:sldId id="365" r:id="rId40"/>
    <p:sldId id="366" r:id="rId41"/>
    <p:sldId id="368" r:id="rId42"/>
    <p:sldId id="367" r:id="rId43"/>
    <p:sldId id="369" r:id="rId44"/>
    <p:sldId id="370" r:id="rId45"/>
    <p:sldId id="371" r:id="rId46"/>
    <p:sldId id="372" r:id="rId47"/>
    <p:sldId id="373" r:id="rId48"/>
    <p:sldId id="374" r:id="rId49"/>
    <p:sldId id="376" r:id="rId50"/>
    <p:sldId id="375" r:id="rId51"/>
    <p:sldId id="377" r:id="rId52"/>
    <p:sldId id="378" r:id="rId53"/>
    <p:sldId id="380" r:id="rId54"/>
    <p:sldId id="379" r:id="rId55"/>
    <p:sldId id="381" r:id="rId56"/>
    <p:sldId id="382" r:id="rId57"/>
    <p:sldId id="383" r:id="rId58"/>
    <p:sldId id="384" r:id="rId59"/>
    <p:sldId id="385" r:id="rId60"/>
    <p:sldId id="386" r:id="rId61"/>
    <p:sldId id="387" r:id="rId62"/>
    <p:sldId id="388" r:id="rId63"/>
    <p:sldId id="389" r:id="rId64"/>
    <p:sldId id="390" r:id="rId65"/>
    <p:sldId id="391" r:id="rId66"/>
    <p:sldId id="393" r:id="rId67"/>
    <p:sldId id="392" r:id="rId68"/>
    <p:sldId id="394" r:id="rId69"/>
    <p:sldId id="395" r:id="rId70"/>
    <p:sldId id="396" r:id="rId71"/>
    <p:sldId id="397" r:id="rId72"/>
    <p:sldId id="398" r:id="rId73"/>
    <p:sldId id="399" r:id="rId74"/>
    <p:sldId id="400" r:id="rId75"/>
    <p:sldId id="401" r:id="rId76"/>
    <p:sldId id="402" r:id="rId77"/>
    <p:sldId id="403" r:id="rId78"/>
    <p:sldId id="404" r:id="rId79"/>
    <p:sldId id="405" r:id="rId80"/>
    <p:sldId id="406" r:id="rId81"/>
    <p:sldId id="407" r:id="rId82"/>
    <p:sldId id="408" r:id="rId83"/>
    <p:sldId id="409" r:id="rId84"/>
    <p:sldId id="410" r:id="rId85"/>
    <p:sldId id="411" r:id="rId86"/>
    <p:sldId id="412" r:id="rId87"/>
    <p:sldId id="413" r:id="rId88"/>
    <p:sldId id="414" r:id="rId89"/>
    <p:sldId id="415" r:id="rId90"/>
    <p:sldId id="416" r:id="rId91"/>
    <p:sldId id="417" r:id="rId92"/>
    <p:sldId id="418" r:id="rId93"/>
    <p:sldId id="419" r:id="rId94"/>
    <p:sldId id="420" r:id="rId95"/>
    <p:sldId id="421" r:id="rId96"/>
    <p:sldId id="422" r:id="rId97"/>
    <p:sldId id="423" r:id="rId98"/>
    <p:sldId id="424" r:id="rId99"/>
    <p:sldId id="426" r:id="rId100"/>
    <p:sldId id="427" r:id="rId101"/>
    <p:sldId id="428" r:id="rId102"/>
    <p:sldId id="429" r:id="rId103"/>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a:srgbClr val="9933FF"/>
    <a:srgbClr val="000000"/>
    <a:srgbClr val="339933"/>
    <a:srgbClr val="3333FF"/>
    <a:srgbClr val="FFFFCC"/>
    <a:srgbClr val="99CCFF"/>
    <a:srgbClr val="CCFFCC"/>
    <a:srgbClr val="CCFFFF"/>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32" autoAdjust="0"/>
    <p:restoredTop sz="94660"/>
  </p:normalViewPr>
  <p:slideViewPr>
    <p:cSldViewPr snapToGrid="0">
      <p:cViewPr varScale="1">
        <p:scale>
          <a:sx n="75" d="100"/>
          <a:sy n="75" d="100"/>
        </p:scale>
        <p:origin x="1068"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heme" Target="theme/theme1.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image" Target="../media/image3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9B728CF1-A314-4E72-836A-1AC1548379AF}" type="datetimeFigureOut">
              <a:rPr lang="zh-CN" altLang="en-US"/>
              <a:pPr>
                <a:defRPr/>
              </a:pPr>
              <a:t>2019/8/25</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8A9D75F8-B4B0-4567-A065-483C89B6CB7A}" type="slidenum">
              <a:rPr lang="zh-CN" altLang="en-US"/>
              <a:pPr>
                <a:defRPr/>
              </a:pPr>
              <a:t>‹#›</a:t>
            </a:fld>
            <a:endParaRPr lang="zh-CN" altLang="en-US"/>
          </a:p>
        </p:txBody>
      </p:sp>
    </p:spTree>
    <p:extLst>
      <p:ext uri="{BB962C8B-B14F-4D97-AF65-F5344CB8AC3E}">
        <p14:creationId xmlns:p14="http://schemas.microsoft.com/office/powerpoint/2010/main" val="16700706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1271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57064555"/>
      </p:ext>
    </p:extLst>
  </p:cSld>
  <p:clrMapOvr>
    <a:masterClrMapping/>
  </p:clrMapOvr>
  <p:transition>
    <p:split orient="vert"/>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7" name="Slide Number Placeholder 5"/>
          <p:cNvSpPr>
            <a:spLocks noGrp="1"/>
          </p:cNvSpPr>
          <p:nvPr userDrawn="1"/>
        </p:nvSpPr>
        <p:spPr>
          <a:xfrm>
            <a:off x="993775" y="6475413"/>
            <a:ext cx="863600" cy="365125"/>
          </a:xfrm>
          <a:prstGeom prst="rect">
            <a:avLst/>
          </a:prstGeom>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r">
              <a:defRPr/>
            </a:pPr>
            <a:fld id="{9763A114-8E91-49DE-8A30-9FFFD8AC90E8}" type="slidenum">
              <a:rPr lang="zh-CN" altLang="en-US" sz="1400" b="1" smtClean="0">
                <a:solidFill>
                  <a:srgbClr val="6699FF"/>
                </a:solidFill>
                <a:latin typeface="Arial" panose="020B0604020202020204" pitchFamily="34" charset="0"/>
                <a:cs typeface="Arial" panose="020B0604020202020204" pitchFamily="34" charset="0"/>
              </a:rPr>
              <a:pPr algn="r">
                <a:defRPr/>
              </a:pPr>
              <a:t>‹#›</a:t>
            </a:fld>
            <a:r>
              <a:rPr lang="en-US" altLang="zh-CN" sz="1400" b="1" dirty="0" smtClean="0">
                <a:solidFill>
                  <a:srgbClr val="6699FF"/>
                </a:solidFill>
                <a:latin typeface="Arial" panose="020B0604020202020204" pitchFamily="34" charset="0"/>
                <a:cs typeface="Arial" panose="020B0604020202020204" pitchFamily="34" charset="0"/>
              </a:rPr>
              <a:t>/102</a:t>
            </a:r>
            <a:endParaRPr lang="zh-CN" altLang="en-US" sz="1400" b="1" dirty="0">
              <a:solidFill>
                <a:srgbClr val="6699FF"/>
              </a:solidFill>
              <a:latin typeface="Arial" panose="020B0604020202020204" pitchFamily="34" charset="0"/>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audio" Target="../media/audio2.wav"/><Relationship Id="rId7" Type="http://schemas.openxmlformats.org/officeDocument/2006/relationships/image" Target="../media/image16.png"/><Relationship Id="rId2" Type="http://schemas.openxmlformats.org/officeDocument/2006/relationships/audio" Target="../media/audio3.wav"/><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7.png"/><Relationship Id="rId9" Type="http://schemas.openxmlformats.org/officeDocument/2006/relationships/image" Target="../media/image18.png"/></Relationships>
</file>

<file path=ppt/slides/_rels/slide10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audio" Target="../media/audio2.wav"/><Relationship Id="rId7" Type="http://schemas.openxmlformats.org/officeDocument/2006/relationships/image" Target="../media/image20.wmf"/><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19.wmf"/><Relationship Id="rId4" Type="http://schemas.openxmlformats.org/officeDocument/2006/relationships/oleObject" Target="../embeddings/oleObject3.bin"/><Relationship Id="rId9" Type="http://schemas.openxmlformats.org/officeDocument/2006/relationships/image" Target="../media/image21.wmf"/></Relationships>
</file>

<file path=ppt/slides/_rels/slide1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23.wmf"/><Relationship Id="rId5" Type="http://schemas.openxmlformats.org/officeDocument/2006/relationships/oleObject" Target="../embeddings/oleObject6.bin"/><Relationship Id="rId4" Type="http://schemas.openxmlformats.org/officeDocument/2006/relationships/audio" Target="../media/audio2.wav"/></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audio" Target="../media/audio2.wav"/><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27.wmf"/><Relationship Id="rId4" Type="http://schemas.openxmlformats.org/officeDocument/2006/relationships/oleObject" Target="../embeddings/oleObject7.bin"/></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1.xml"/><Relationship Id="rId1" Type="http://schemas.openxmlformats.org/officeDocument/2006/relationships/vmlDrawing" Target="../drawings/vmlDrawing5.vml"/><Relationship Id="rId5" Type="http://schemas.openxmlformats.org/officeDocument/2006/relationships/image" Target="../media/image28.wmf"/><Relationship Id="rId4" Type="http://schemas.openxmlformats.org/officeDocument/2006/relationships/oleObject" Target="../embeddings/oleObject8.bin"/></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audio" Target="../media/audio2.wav"/><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35.gif"/></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image" Target="../media/image33.png"/><Relationship Id="rId7" Type="http://schemas.openxmlformats.org/officeDocument/2006/relationships/image" Target="../media/image37.wmf"/><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oleObject" Target="../embeddings/oleObject9.bin"/><Relationship Id="rId5" Type="http://schemas.openxmlformats.org/officeDocument/2006/relationships/image" Target="../media/image35.gif"/><Relationship Id="rId4" Type="http://schemas.openxmlformats.org/officeDocument/2006/relationships/image" Target="../media/image34.png"/><Relationship Id="rId9" Type="http://schemas.openxmlformats.org/officeDocument/2006/relationships/image" Target="../media/image38.emf"/></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37.wmf"/><Relationship Id="rId5" Type="http://schemas.openxmlformats.org/officeDocument/2006/relationships/oleObject" Target="../embeddings/oleObject11.bin"/><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audio" Target="../media/audio2.wav"/><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Layout" Target="../slideLayouts/slideLayout1.xml"/><Relationship Id="rId1" Type="http://schemas.openxmlformats.org/officeDocument/2006/relationships/vmlDrawing" Target="../drawings/vmlDrawing8.vml"/><Relationship Id="rId5" Type="http://schemas.openxmlformats.org/officeDocument/2006/relationships/image" Target="../media/image41.wmf"/><Relationship Id="rId4" Type="http://schemas.openxmlformats.org/officeDocument/2006/relationships/oleObject" Target="../embeddings/oleObject12.bin"/></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8" Type="http://schemas.openxmlformats.org/officeDocument/2006/relationships/image" Target="../media/image45.gif"/><Relationship Id="rId3" Type="http://schemas.openxmlformats.org/officeDocument/2006/relationships/audio" Target="../media/audio2.wav"/><Relationship Id="rId7" Type="http://schemas.openxmlformats.org/officeDocument/2006/relationships/image" Target="../media/image44.png"/><Relationship Id="rId2" Type="http://schemas.openxmlformats.org/officeDocument/2006/relationships/audio" Target="../media/audio3.wav"/><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audio" Target="../media/audio4.wav"/></Relationships>
</file>

<file path=ppt/slides/_rels/slide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8" Type="http://schemas.openxmlformats.org/officeDocument/2006/relationships/image" Target="../media/image54.gif"/><Relationship Id="rId3" Type="http://schemas.openxmlformats.org/officeDocument/2006/relationships/image" Target="../media/image50.jpeg"/><Relationship Id="rId7" Type="http://schemas.openxmlformats.org/officeDocument/2006/relationships/image" Target="../media/image53.gif"/><Relationship Id="rId2" Type="http://schemas.openxmlformats.org/officeDocument/2006/relationships/image" Target="../media/image49.png"/><Relationship Id="rId1" Type="http://schemas.openxmlformats.org/officeDocument/2006/relationships/slideLayout" Target="../slideLayouts/slideLayout1.xml"/><Relationship Id="rId6" Type="http://schemas.openxmlformats.org/officeDocument/2006/relationships/image" Target="../media/image52.gif"/><Relationship Id="rId5" Type="http://schemas.openxmlformats.org/officeDocument/2006/relationships/image" Target="../media/image51.gif"/><Relationship Id="rId4" Type="http://schemas.openxmlformats.org/officeDocument/2006/relationships/hyperlink" Target="../&#21345;&#36890;&#22270;&#38598;/&#31526;&#21495;/&#38382;&#21495;/&#38382;&#21495;1.files/10.gif" TargetMode="External"/><Relationship Id="rId9" Type="http://schemas.openxmlformats.org/officeDocument/2006/relationships/image" Target="../media/image45.gif"/></Relationships>
</file>

<file path=ppt/slides/_rels/slide4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49.png"/><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4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5.emf"/><Relationship Id="rId5" Type="http://schemas.openxmlformats.org/officeDocument/2006/relationships/oleObject" Target="../embeddings/oleObject2.bin"/><Relationship Id="rId4" Type="http://schemas.openxmlformats.org/officeDocument/2006/relationships/image" Target="../media/image4.emf"/></Relationships>
</file>

<file path=ppt/slides/_rels/slide5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57.png"/><Relationship Id="rId1" Type="http://schemas.openxmlformats.org/officeDocument/2006/relationships/slideLayout" Target="../slideLayouts/slideLayout1.xml"/><Relationship Id="rId4" Type="http://schemas.openxmlformats.org/officeDocument/2006/relationships/image" Target="../media/image58.gif"/></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8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audio" Target="../media/audio2.wav"/><Relationship Id="rId7" Type="http://schemas.openxmlformats.org/officeDocument/2006/relationships/image" Target="../media/image10.png"/><Relationship Id="rId2" Type="http://schemas.openxmlformats.org/officeDocument/2006/relationships/audio" Target="../media/audio3.wav"/><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9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2"/>
          <p:cNvGrpSpPr>
            <a:grpSpLocks/>
          </p:cNvGrpSpPr>
          <p:nvPr/>
        </p:nvGrpSpPr>
        <p:grpSpPr bwMode="auto">
          <a:xfrm>
            <a:off x="0" y="0"/>
            <a:ext cx="9144000" cy="6858000"/>
            <a:chOff x="0" y="0"/>
            <a:chExt cx="5760" cy="4320"/>
          </a:xfrm>
        </p:grpSpPr>
        <p:sp>
          <p:nvSpPr>
            <p:cNvPr id="6157" name="Rectangle 3"/>
            <p:cNvSpPr>
              <a:spLocks noChangeArrowheads="1"/>
            </p:cNvSpPr>
            <p:nvPr/>
          </p:nvSpPr>
          <p:spPr bwMode="auto">
            <a:xfrm>
              <a:off x="0" y="0"/>
              <a:ext cx="5760" cy="4320"/>
            </a:xfrm>
            <a:prstGeom prst="rect">
              <a:avLst/>
            </a:prstGeom>
            <a:gradFill rotWithShape="1">
              <a:gsLst>
                <a:gs pos="0">
                  <a:srgbClr val="99CCFF"/>
                </a:gs>
                <a:gs pos="50000">
                  <a:srgbClr val="FFFFFF"/>
                </a:gs>
                <a:gs pos="100000">
                  <a:srgbClr val="99CCFF"/>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latin typeface="Times New Roman" panose="02020603050405020304" pitchFamily="18" charset="0"/>
                <a:ea typeface="幼圆" panose="02010509060101010101" pitchFamily="49" charset="-122"/>
              </a:endParaRPr>
            </a:p>
          </p:txBody>
        </p:sp>
        <p:grpSp>
          <p:nvGrpSpPr>
            <p:cNvPr id="6158" name="Group 4"/>
            <p:cNvGrpSpPr>
              <a:grpSpLocks/>
            </p:cNvGrpSpPr>
            <p:nvPr/>
          </p:nvGrpSpPr>
          <p:grpSpPr bwMode="auto">
            <a:xfrm>
              <a:off x="0" y="0"/>
              <a:ext cx="5760" cy="4320"/>
              <a:chOff x="0" y="0"/>
              <a:chExt cx="5760" cy="4320"/>
            </a:xfrm>
          </p:grpSpPr>
          <p:sp>
            <p:nvSpPr>
              <p:cNvPr id="6159" name="Rectangle 5"/>
              <p:cNvSpPr>
                <a:spLocks noChangeArrowheads="1"/>
              </p:cNvSpPr>
              <p:nvPr/>
            </p:nvSpPr>
            <p:spPr bwMode="auto">
              <a:xfrm>
                <a:off x="0" y="432"/>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5" name="Rectangle 6"/>
              <p:cNvSpPr>
                <a:spLocks noChangeArrowheads="1"/>
              </p:cNvSpPr>
              <p:nvPr/>
            </p:nvSpPr>
            <p:spPr bwMode="auto">
              <a:xfrm>
                <a:off x="0" y="3312"/>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56" name="Rectangle 7"/>
              <p:cNvSpPr>
                <a:spLocks noChangeArrowheads="1"/>
              </p:cNvSpPr>
              <p:nvPr/>
            </p:nvSpPr>
            <p:spPr bwMode="auto">
              <a:xfrm>
                <a:off x="0" y="864"/>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6162" name="Rectangle 8"/>
              <p:cNvSpPr>
                <a:spLocks noChangeArrowheads="1"/>
              </p:cNvSpPr>
              <p:nvPr/>
            </p:nvSpPr>
            <p:spPr bwMode="auto">
              <a:xfrm>
                <a:off x="2789" y="0"/>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163" name="Rectangle 9"/>
              <p:cNvSpPr>
                <a:spLocks noChangeArrowheads="1"/>
              </p:cNvSpPr>
              <p:nvPr/>
            </p:nvSpPr>
            <p:spPr bwMode="auto">
              <a:xfrm>
                <a:off x="2789" y="3888"/>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164" name="Rectangle 10"/>
              <p:cNvSpPr>
                <a:spLocks noChangeArrowheads="1"/>
              </p:cNvSpPr>
              <p:nvPr/>
            </p:nvSpPr>
            <p:spPr bwMode="auto">
              <a:xfrm>
                <a:off x="0" y="3456"/>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165" name="Rectangle 11"/>
              <p:cNvSpPr>
                <a:spLocks noChangeArrowheads="1"/>
              </p:cNvSpPr>
              <p:nvPr/>
            </p:nvSpPr>
            <p:spPr bwMode="auto">
              <a:xfrm>
                <a:off x="2789" y="1008"/>
                <a:ext cx="2971" cy="2304"/>
              </a:xfrm>
              <a:prstGeom prst="rect">
                <a:avLst/>
              </a:prstGeom>
              <a:gradFill rotWithShape="1">
                <a:gsLst>
                  <a:gs pos="0">
                    <a:srgbClr val="000000"/>
                  </a:gs>
                  <a:gs pos="100000">
                    <a:srgbClr val="333399"/>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nvGrpSpPr>
              <p:cNvPr id="6166" name="Group 12"/>
              <p:cNvGrpSpPr>
                <a:grpSpLocks/>
              </p:cNvGrpSpPr>
              <p:nvPr/>
            </p:nvGrpSpPr>
            <p:grpSpPr bwMode="auto">
              <a:xfrm>
                <a:off x="113" y="3561"/>
                <a:ext cx="862" cy="647"/>
                <a:chOff x="113" y="3561"/>
                <a:chExt cx="862" cy="647"/>
              </a:xfrm>
            </p:grpSpPr>
            <p:grpSp>
              <p:nvGrpSpPr>
                <p:cNvPr id="6172" name="Group 13"/>
                <p:cNvGrpSpPr>
                  <a:grpSpLocks/>
                </p:cNvGrpSpPr>
                <p:nvPr/>
              </p:nvGrpSpPr>
              <p:grpSpPr bwMode="auto">
                <a:xfrm flipH="1">
                  <a:off x="666" y="3561"/>
                  <a:ext cx="309" cy="506"/>
                  <a:chOff x="4694" y="2523"/>
                  <a:chExt cx="350" cy="573"/>
                </a:xfrm>
              </p:grpSpPr>
              <p:sp>
                <p:nvSpPr>
                  <p:cNvPr id="6189" name="Freeform 14"/>
                  <p:cNvSpPr>
                    <a:spLocks/>
                  </p:cNvSpPr>
                  <p:nvPr/>
                </p:nvSpPr>
                <p:spPr bwMode="auto">
                  <a:xfrm>
                    <a:off x="4714" y="2567"/>
                    <a:ext cx="330" cy="400"/>
                  </a:xfrm>
                  <a:custGeom>
                    <a:avLst/>
                    <a:gdLst>
                      <a:gd name="T0" fmla="*/ 0 w 1318"/>
                      <a:gd name="T1" fmla="*/ 0 h 1597"/>
                      <a:gd name="T2" fmla="*/ 0 w 1318"/>
                      <a:gd name="T3" fmla="*/ 0 h 1597"/>
                      <a:gd name="T4" fmla="*/ 0 w 1318"/>
                      <a:gd name="T5" fmla="*/ 0 h 1597"/>
                      <a:gd name="T6" fmla="*/ 0 w 1318"/>
                      <a:gd name="T7" fmla="*/ 0 h 1597"/>
                      <a:gd name="T8" fmla="*/ 0 w 1318"/>
                      <a:gd name="T9" fmla="*/ 0 h 1597"/>
                      <a:gd name="T10" fmla="*/ 0 w 1318"/>
                      <a:gd name="T11" fmla="*/ 0 h 1597"/>
                      <a:gd name="T12" fmla="*/ 0 w 1318"/>
                      <a:gd name="T13" fmla="*/ 0 h 1597"/>
                      <a:gd name="T14" fmla="*/ 0 w 1318"/>
                      <a:gd name="T15" fmla="*/ 0 h 1597"/>
                      <a:gd name="T16" fmla="*/ 0 w 1318"/>
                      <a:gd name="T17" fmla="*/ 0 h 1597"/>
                      <a:gd name="T18" fmla="*/ 0 w 1318"/>
                      <a:gd name="T19" fmla="*/ 0 h 1597"/>
                      <a:gd name="T20" fmla="*/ 0 w 1318"/>
                      <a:gd name="T21" fmla="*/ 0 h 1597"/>
                      <a:gd name="T22" fmla="*/ 0 w 1318"/>
                      <a:gd name="T23" fmla="*/ 0 h 1597"/>
                      <a:gd name="T24" fmla="*/ 0 w 1318"/>
                      <a:gd name="T25" fmla="*/ 0 h 1597"/>
                      <a:gd name="T26" fmla="*/ 0 w 1318"/>
                      <a:gd name="T27" fmla="*/ 0 h 1597"/>
                      <a:gd name="T28" fmla="*/ 0 w 1318"/>
                      <a:gd name="T29" fmla="*/ 0 h 1597"/>
                      <a:gd name="T30" fmla="*/ 0 w 1318"/>
                      <a:gd name="T31" fmla="*/ 0 h 1597"/>
                      <a:gd name="T32" fmla="*/ 0 w 1318"/>
                      <a:gd name="T33" fmla="*/ 0 h 1597"/>
                      <a:gd name="T34" fmla="*/ 0 w 1318"/>
                      <a:gd name="T35" fmla="*/ 0 h 1597"/>
                      <a:gd name="T36" fmla="*/ 0 w 1318"/>
                      <a:gd name="T37" fmla="*/ 0 h 1597"/>
                      <a:gd name="T38" fmla="*/ 0 w 1318"/>
                      <a:gd name="T39" fmla="*/ 0 h 1597"/>
                      <a:gd name="T40" fmla="*/ 0 w 1318"/>
                      <a:gd name="T41" fmla="*/ 0 h 1597"/>
                      <a:gd name="T42" fmla="*/ 0 w 1318"/>
                      <a:gd name="T43" fmla="*/ 0 h 1597"/>
                      <a:gd name="T44" fmla="*/ 0 w 1318"/>
                      <a:gd name="T45" fmla="*/ 0 h 1597"/>
                      <a:gd name="T46" fmla="*/ 0 w 1318"/>
                      <a:gd name="T47" fmla="*/ 0 h 1597"/>
                      <a:gd name="T48" fmla="*/ 0 w 1318"/>
                      <a:gd name="T49" fmla="*/ 0 h 1597"/>
                      <a:gd name="T50" fmla="*/ 0 w 1318"/>
                      <a:gd name="T51" fmla="*/ 0 h 1597"/>
                      <a:gd name="T52" fmla="*/ 0 w 1318"/>
                      <a:gd name="T53" fmla="*/ 0 h 1597"/>
                      <a:gd name="T54" fmla="*/ 0 w 1318"/>
                      <a:gd name="T55" fmla="*/ 0 h 1597"/>
                      <a:gd name="T56" fmla="*/ 0 w 1318"/>
                      <a:gd name="T57" fmla="*/ 0 h 1597"/>
                      <a:gd name="T58" fmla="*/ 0 w 1318"/>
                      <a:gd name="T59" fmla="*/ 0 h 1597"/>
                      <a:gd name="T60" fmla="*/ 0 w 1318"/>
                      <a:gd name="T61" fmla="*/ 0 h 1597"/>
                      <a:gd name="T62" fmla="*/ 0 w 1318"/>
                      <a:gd name="T63" fmla="*/ 0 h 1597"/>
                      <a:gd name="T64" fmla="*/ 0 w 1318"/>
                      <a:gd name="T65" fmla="*/ 0 h 1597"/>
                      <a:gd name="T66" fmla="*/ 0 w 1318"/>
                      <a:gd name="T67" fmla="*/ 0 h 1597"/>
                      <a:gd name="T68" fmla="*/ 0 w 1318"/>
                      <a:gd name="T69" fmla="*/ 0 h 1597"/>
                      <a:gd name="T70" fmla="*/ 0 w 1318"/>
                      <a:gd name="T71" fmla="*/ 0 h 1597"/>
                      <a:gd name="T72" fmla="*/ 0 w 1318"/>
                      <a:gd name="T73" fmla="*/ 0 h 1597"/>
                      <a:gd name="T74" fmla="*/ 0 w 1318"/>
                      <a:gd name="T75" fmla="*/ 0 h 1597"/>
                      <a:gd name="T76" fmla="*/ 0 w 1318"/>
                      <a:gd name="T77" fmla="*/ 0 h 1597"/>
                      <a:gd name="T78" fmla="*/ 0 w 1318"/>
                      <a:gd name="T79" fmla="*/ 0 h 1597"/>
                      <a:gd name="T80" fmla="*/ 0 w 1318"/>
                      <a:gd name="T81" fmla="*/ 0 h 1597"/>
                      <a:gd name="T82" fmla="*/ 0 w 1318"/>
                      <a:gd name="T83" fmla="*/ 0 h 1597"/>
                      <a:gd name="T84" fmla="*/ 0 w 1318"/>
                      <a:gd name="T85" fmla="*/ 0 h 1597"/>
                      <a:gd name="T86" fmla="*/ 0 w 1318"/>
                      <a:gd name="T87" fmla="*/ 0 h 1597"/>
                      <a:gd name="T88" fmla="*/ 0 w 1318"/>
                      <a:gd name="T89" fmla="*/ 0 h 1597"/>
                      <a:gd name="T90" fmla="*/ 0 w 1318"/>
                      <a:gd name="T91" fmla="*/ 0 h 1597"/>
                      <a:gd name="T92" fmla="*/ 0 w 1318"/>
                      <a:gd name="T93" fmla="*/ 0 h 1597"/>
                      <a:gd name="T94" fmla="*/ 0 w 1318"/>
                      <a:gd name="T95" fmla="*/ 0 h 1597"/>
                      <a:gd name="T96" fmla="*/ 0 w 1318"/>
                      <a:gd name="T97" fmla="*/ 0 h 1597"/>
                      <a:gd name="T98" fmla="*/ 0 w 1318"/>
                      <a:gd name="T99" fmla="*/ 0 h 1597"/>
                      <a:gd name="T100" fmla="*/ 0 w 1318"/>
                      <a:gd name="T101" fmla="*/ 0 h 1597"/>
                      <a:gd name="T102" fmla="*/ 0 w 1318"/>
                      <a:gd name="T103" fmla="*/ 0 h 1597"/>
                      <a:gd name="T104" fmla="*/ 0 w 1318"/>
                      <a:gd name="T105" fmla="*/ 0 h 1597"/>
                      <a:gd name="T106" fmla="*/ 0 w 1318"/>
                      <a:gd name="T107" fmla="*/ 0 h 1597"/>
                      <a:gd name="T108" fmla="*/ 0 w 1318"/>
                      <a:gd name="T109" fmla="*/ 0 h 1597"/>
                      <a:gd name="T110" fmla="*/ 0 w 1318"/>
                      <a:gd name="T111" fmla="*/ 0 h 1597"/>
                      <a:gd name="T112" fmla="*/ 0 w 1318"/>
                      <a:gd name="T113" fmla="*/ 0 h 1597"/>
                      <a:gd name="T114" fmla="*/ 0 w 1318"/>
                      <a:gd name="T115" fmla="*/ 0 h 15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18" h="1597">
                        <a:moveTo>
                          <a:pt x="910" y="44"/>
                        </a:moveTo>
                        <a:lnTo>
                          <a:pt x="958" y="264"/>
                        </a:lnTo>
                        <a:lnTo>
                          <a:pt x="1006" y="437"/>
                        </a:lnTo>
                        <a:lnTo>
                          <a:pt x="1068" y="626"/>
                        </a:lnTo>
                        <a:lnTo>
                          <a:pt x="1122" y="765"/>
                        </a:lnTo>
                        <a:lnTo>
                          <a:pt x="1180" y="899"/>
                        </a:lnTo>
                        <a:lnTo>
                          <a:pt x="1213" y="981"/>
                        </a:lnTo>
                        <a:lnTo>
                          <a:pt x="958" y="1149"/>
                        </a:lnTo>
                        <a:lnTo>
                          <a:pt x="741" y="1289"/>
                        </a:lnTo>
                        <a:lnTo>
                          <a:pt x="559" y="1405"/>
                        </a:lnTo>
                        <a:lnTo>
                          <a:pt x="452" y="1492"/>
                        </a:lnTo>
                        <a:lnTo>
                          <a:pt x="424" y="1487"/>
                        </a:lnTo>
                        <a:lnTo>
                          <a:pt x="385" y="1429"/>
                        </a:lnTo>
                        <a:lnTo>
                          <a:pt x="323" y="1140"/>
                        </a:lnTo>
                        <a:lnTo>
                          <a:pt x="212" y="832"/>
                        </a:lnTo>
                        <a:lnTo>
                          <a:pt x="106" y="616"/>
                        </a:lnTo>
                        <a:lnTo>
                          <a:pt x="120" y="582"/>
                        </a:lnTo>
                        <a:lnTo>
                          <a:pt x="391" y="432"/>
                        </a:lnTo>
                        <a:lnTo>
                          <a:pt x="597" y="308"/>
                        </a:lnTo>
                        <a:lnTo>
                          <a:pt x="780" y="207"/>
                        </a:lnTo>
                        <a:lnTo>
                          <a:pt x="900" y="105"/>
                        </a:lnTo>
                        <a:lnTo>
                          <a:pt x="881" y="82"/>
                        </a:lnTo>
                        <a:lnTo>
                          <a:pt x="833" y="77"/>
                        </a:lnTo>
                        <a:lnTo>
                          <a:pt x="818" y="82"/>
                        </a:lnTo>
                        <a:lnTo>
                          <a:pt x="804" y="91"/>
                        </a:lnTo>
                        <a:lnTo>
                          <a:pt x="799" y="105"/>
                        </a:lnTo>
                        <a:lnTo>
                          <a:pt x="795" y="121"/>
                        </a:lnTo>
                        <a:lnTo>
                          <a:pt x="785" y="135"/>
                        </a:lnTo>
                        <a:lnTo>
                          <a:pt x="770" y="144"/>
                        </a:lnTo>
                        <a:lnTo>
                          <a:pt x="756" y="144"/>
                        </a:lnTo>
                        <a:lnTo>
                          <a:pt x="741" y="144"/>
                        </a:lnTo>
                        <a:lnTo>
                          <a:pt x="727" y="140"/>
                        </a:lnTo>
                        <a:lnTo>
                          <a:pt x="713" y="140"/>
                        </a:lnTo>
                        <a:lnTo>
                          <a:pt x="698" y="149"/>
                        </a:lnTo>
                        <a:lnTo>
                          <a:pt x="698" y="163"/>
                        </a:lnTo>
                        <a:lnTo>
                          <a:pt x="688" y="178"/>
                        </a:lnTo>
                        <a:lnTo>
                          <a:pt x="674" y="192"/>
                        </a:lnTo>
                        <a:lnTo>
                          <a:pt x="660" y="207"/>
                        </a:lnTo>
                        <a:lnTo>
                          <a:pt x="645" y="207"/>
                        </a:lnTo>
                        <a:lnTo>
                          <a:pt x="626" y="207"/>
                        </a:lnTo>
                        <a:lnTo>
                          <a:pt x="611" y="207"/>
                        </a:lnTo>
                        <a:lnTo>
                          <a:pt x="597" y="196"/>
                        </a:lnTo>
                        <a:lnTo>
                          <a:pt x="583" y="202"/>
                        </a:lnTo>
                        <a:lnTo>
                          <a:pt x="568" y="212"/>
                        </a:lnTo>
                        <a:lnTo>
                          <a:pt x="559" y="226"/>
                        </a:lnTo>
                        <a:lnTo>
                          <a:pt x="549" y="240"/>
                        </a:lnTo>
                        <a:lnTo>
                          <a:pt x="545" y="255"/>
                        </a:lnTo>
                        <a:lnTo>
                          <a:pt x="529" y="269"/>
                        </a:lnTo>
                        <a:lnTo>
                          <a:pt x="515" y="269"/>
                        </a:lnTo>
                        <a:lnTo>
                          <a:pt x="501" y="269"/>
                        </a:lnTo>
                        <a:lnTo>
                          <a:pt x="487" y="264"/>
                        </a:lnTo>
                        <a:lnTo>
                          <a:pt x="472" y="264"/>
                        </a:lnTo>
                        <a:lnTo>
                          <a:pt x="457" y="274"/>
                        </a:lnTo>
                        <a:lnTo>
                          <a:pt x="443" y="294"/>
                        </a:lnTo>
                        <a:lnTo>
                          <a:pt x="438" y="308"/>
                        </a:lnTo>
                        <a:lnTo>
                          <a:pt x="429" y="322"/>
                        </a:lnTo>
                        <a:lnTo>
                          <a:pt x="410" y="332"/>
                        </a:lnTo>
                        <a:lnTo>
                          <a:pt x="395" y="332"/>
                        </a:lnTo>
                        <a:lnTo>
                          <a:pt x="380" y="317"/>
                        </a:lnTo>
                        <a:lnTo>
                          <a:pt x="366" y="317"/>
                        </a:lnTo>
                        <a:lnTo>
                          <a:pt x="352" y="317"/>
                        </a:lnTo>
                        <a:lnTo>
                          <a:pt x="337" y="317"/>
                        </a:lnTo>
                        <a:lnTo>
                          <a:pt x="323" y="332"/>
                        </a:lnTo>
                        <a:lnTo>
                          <a:pt x="314" y="346"/>
                        </a:lnTo>
                        <a:lnTo>
                          <a:pt x="308" y="361"/>
                        </a:lnTo>
                        <a:lnTo>
                          <a:pt x="298" y="375"/>
                        </a:lnTo>
                        <a:lnTo>
                          <a:pt x="293" y="390"/>
                        </a:lnTo>
                        <a:lnTo>
                          <a:pt x="279" y="394"/>
                        </a:lnTo>
                        <a:lnTo>
                          <a:pt x="265" y="394"/>
                        </a:lnTo>
                        <a:lnTo>
                          <a:pt x="251" y="390"/>
                        </a:lnTo>
                        <a:lnTo>
                          <a:pt x="241" y="404"/>
                        </a:lnTo>
                        <a:lnTo>
                          <a:pt x="226" y="413"/>
                        </a:lnTo>
                        <a:lnTo>
                          <a:pt x="216" y="432"/>
                        </a:lnTo>
                        <a:lnTo>
                          <a:pt x="207" y="448"/>
                        </a:lnTo>
                        <a:lnTo>
                          <a:pt x="188" y="448"/>
                        </a:lnTo>
                        <a:lnTo>
                          <a:pt x="174" y="448"/>
                        </a:lnTo>
                        <a:lnTo>
                          <a:pt x="160" y="437"/>
                        </a:lnTo>
                        <a:lnTo>
                          <a:pt x="144" y="437"/>
                        </a:lnTo>
                        <a:lnTo>
                          <a:pt x="130" y="448"/>
                        </a:lnTo>
                        <a:lnTo>
                          <a:pt x="130" y="467"/>
                        </a:lnTo>
                        <a:lnTo>
                          <a:pt x="130" y="481"/>
                        </a:lnTo>
                        <a:lnTo>
                          <a:pt x="125" y="495"/>
                        </a:lnTo>
                        <a:lnTo>
                          <a:pt x="116" y="509"/>
                        </a:lnTo>
                        <a:lnTo>
                          <a:pt x="101" y="509"/>
                        </a:lnTo>
                        <a:lnTo>
                          <a:pt x="87" y="509"/>
                        </a:lnTo>
                        <a:lnTo>
                          <a:pt x="72" y="505"/>
                        </a:lnTo>
                        <a:lnTo>
                          <a:pt x="58" y="500"/>
                        </a:lnTo>
                        <a:lnTo>
                          <a:pt x="43" y="500"/>
                        </a:lnTo>
                        <a:lnTo>
                          <a:pt x="24" y="500"/>
                        </a:lnTo>
                        <a:lnTo>
                          <a:pt x="10" y="509"/>
                        </a:lnTo>
                        <a:lnTo>
                          <a:pt x="0" y="525"/>
                        </a:lnTo>
                        <a:lnTo>
                          <a:pt x="0" y="539"/>
                        </a:lnTo>
                        <a:lnTo>
                          <a:pt x="0" y="553"/>
                        </a:lnTo>
                        <a:lnTo>
                          <a:pt x="6" y="567"/>
                        </a:lnTo>
                        <a:lnTo>
                          <a:pt x="24" y="582"/>
                        </a:lnTo>
                        <a:lnTo>
                          <a:pt x="39" y="586"/>
                        </a:lnTo>
                        <a:lnTo>
                          <a:pt x="48" y="602"/>
                        </a:lnTo>
                        <a:lnTo>
                          <a:pt x="43" y="616"/>
                        </a:lnTo>
                        <a:lnTo>
                          <a:pt x="34" y="630"/>
                        </a:lnTo>
                        <a:lnTo>
                          <a:pt x="24" y="644"/>
                        </a:lnTo>
                        <a:lnTo>
                          <a:pt x="24" y="659"/>
                        </a:lnTo>
                        <a:lnTo>
                          <a:pt x="24" y="673"/>
                        </a:lnTo>
                        <a:lnTo>
                          <a:pt x="39" y="684"/>
                        </a:lnTo>
                        <a:lnTo>
                          <a:pt x="53" y="693"/>
                        </a:lnTo>
                        <a:lnTo>
                          <a:pt x="67" y="703"/>
                        </a:lnTo>
                        <a:lnTo>
                          <a:pt x="83" y="712"/>
                        </a:lnTo>
                        <a:lnTo>
                          <a:pt x="87" y="731"/>
                        </a:lnTo>
                        <a:lnTo>
                          <a:pt x="77" y="745"/>
                        </a:lnTo>
                        <a:lnTo>
                          <a:pt x="67" y="765"/>
                        </a:lnTo>
                        <a:lnTo>
                          <a:pt x="62" y="780"/>
                        </a:lnTo>
                        <a:lnTo>
                          <a:pt x="62" y="799"/>
                        </a:lnTo>
                        <a:lnTo>
                          <a:pt x="72" y="813"/>
                        </a:lnTo>
                        <a:lnTo>
                          <a:pt x="87" y="813"/>
                        </a:lnTo>
                        <a:lnTo>
                          <a:pt x="101" y="818"/>
                        </a:lnTo>
                        <a:lnTo>
                          <a:pt x="116" y="822"/>
                        </a:lnTo>
                        <a:lnTo>
                          <a:pt x="130" y="832"/>
                        </a:lnTo>
                        <a:lnTo>
                          <a:pt x="160" y="836"/>
                        </a:lnTo>
                        <a:lnTo>
                          <a:pt x="179" y="852"/>
                        </a:lnTo>
                        <a:lnTo>
                          <a:pt x="183" y="866"/>
                        </a:lnTo>
                        <a:lnTo>
                          <a:pt x="179" y="880"/>
                        </a:lnTo>
                        <a:lnTo>
                          <a:pt x="174" y="895"/>
                        </a:lnTo>
                        <a:lnTo>
                          <a:pt x="169" y="909"/>
                        </a:lnTo>
                        <a:lnTo>
                          <a:pt x="160" y="924"/>
                        </a:lnTo>
                        <a:lnTo>
                          <a:pt x="160" y="938"/>
                        </a:lnTo>
                        <a:lnTo>
                          <a:pt x="164" y="953"/>
                        </a:lnTo>
                        <a:lnTo>
                          <a:pt x="183" y="972"/>
                        </a:lnTo>
                        <a:lnTo>
                          <a:pt x="193" y="986"/>
                        </a:lnTo>
                        <a:lnTo>
                          <a:pt x="202" y="1001"/>
                        </a:lnTo>
                        <a:lnTo>
                          <a:pt x="202" y="1015"/>
                        </a:lnTo>
                        <a:lnTo>
                          <a:pt x="197" y="1034"/>
                        </a:lnTo>
                        <a:lnTo>
                          <a:pt x="193" y="1053"/>
                        </a:lnTo>
                        <a:lnTo>
                          <a:pt x="188" y="1068"/>
                        </a:lnTo>
                        <a:lnTo>
                          <a:pt x="188" y="1083"/>
                        </a:lnTo>
                        <a:lnTo>
                          <a:pt x="197" y="1102"/>
                        </a:lnTo>
                        <a:lnTo>
                          <a:pt x="212" y="1111"/>
                        </a:lnTo>
                        <a:lnTo>
                          <a:pt x="231" y="1121"/>
                        </a:lnTo>
                        <a:lnTo>
                          <a:pt x="270" y="1130"/>
                        </a:lnTo>
                        <a:lnTo>
                          <a:pt x="284" y="1135"/>
                        </a:lnTo>
                        <a:lnTo>
                          <a:pt x="270" y="1149"/>
                        </a:lnTo>
                        <a:lnTo>
                          <a:pt x="256" y="1165"/>
                        </a:lnTo>
                        <a:lnTo>
                          <a:pt x="237" y="1184"/>
                        </a:lnTo>
                        <a:lnTo>
                          <a:pt x="226" y="1203"/>
                        </a:lnTo>
                        <a:lnTo>
                          <a:pt x="226" y="1222"/>
                        </a:lnTo>
                        <a:lnTo>
                          <a:pt x="260" y="1242"/>
                        </a:lnTo>
                        <a:lnTo>
                          <a:pt x="289" y="1270"/>
                        </a:lnTo>
                        <a:lnTo>
                          <a:pt x="303" y="1280"/>
                        </a:lnTo>
                        <a:lnTo>
                          <a:pt x="314" y="1294"/>
                        </a:lnTo>
                        <a:lnTo>
                          <a:pt x="318" y="1308"/>
                        </a:lnTo>
                        <a:lnTo>
                          <a:pt x="308" y="1324"/>
                        </a:lnTo>
                        <a:lnTo>
                          <a:pt x="298" y="1343"/>
                        </a:lnTo>
                        <a:lnTo>
                          <a:pt x="293" y="1361"/>
                        </a:lnTo>
                        <a:lnTo>
                          <a:pt x="293" y="1376"/>
                        </a:lnTo>
                        <a:lnTo>
                          <a:pt x="308" y="1390"/>
                        </a:lnTo>
                        <a:lnTo>
                          <a:pt x="323" y="1395"/>
                        </a:lnTo>
                        <a:lnTo>
                          <a:pt x="337" y="1405"/>
                        </a:lnTo>
                        <a:lnTo>
                          <a:pt x="347" y="1420"/>
                        </a:lnTo>
                        <a:lnTo>
                          <a:pt x="342" y="1434"/>
                        </a:lnTo>
                        <a:lnTo>
                          <a:pt x="337" y="1448"/>
                        </a:lnTo>
                        <a:lnTo>
                          <a:pt x="333" y="1462"/>
                        </a:lnTo>
                        <a:lnTo>
                          <a:pt x="333" y="1476"/>
                        </a:lnTo>
                        <a:lnTo>
                          <a:pt x="333" y="1497"/>
                        </a:lnTo>
                        <a:lnTo>
                          <a:pt x="333" y="1516"/>
                        </a:lnTo>
                        <a:lnTo>
                          <a:pt x="342" y="1530"/>
                        </a:lnTo>
                        <a:lnTo>
                          <a:pt x="352" y="1544"/>
                        </a:lnTo>
                        <a:lnTo>
                          <a:pt x="366" y="1549"/>
                        </a:lnTo>
                        <a:lnTo>
                          <a:pt x="380" y="1544"/>
                        </a:lnTo>
                        <a:lnTo>
                          <a:pt x="395" y="1544"/>
                        </a:lnTo>
                        <a:lnTo>
                          <a:pt x="410" y="1544"/>
                        </a:lnTo>
                        <a:lnTo>
                          <a:pt x="424" y="1553"/>
                        </a:lnTo>
                        <a:lnTo>
                          <a:pt x="433" y="1574"/>
                        </a:lnTo>
                        <a:lnTo>
                          <a:pt x="438" y="1593"/>
                        </a:lnTo>
                        <a:lnTo>
                          <a:pt x="452" y="1597"/>
                        </a:lnTo>
                        <a:lnTo>
                          <a:pt x="468" y="1597"/>
                        </a:lnTo>
                        <a:lnTo>
                          <a:pt x="482" y="1597"/>
                        </a:lnTo>
                        <a:lnTo>
                          <a:pt x="496" y="1597"/>
                        </a:lnTo>
                        <a:lnTo>
                          <a:pt x="510" y="1593"/>
                        </a:lnTo>
                        <a:lnTo>
                          <a:pt x="515" y="1578"/>
                        </a:lnTo>
                        <a:lnTo>
                          <a:pt x="534" y="1569"/>
                        </a:lnTo>
                        <a:lnTo>
                          <a:pt x="549" y="1553"/>
                        </a:lnTo>
                        <a:lnTo>
                          <a:pt x="554" y="1535"/>
                        </a:lnTo>
                        <a:lnTo>
                          <a:pt x="554" y="1520"/>
                        </a:lnTo>
                        <a:lnTo>
                          <a:pt x="559" y="1506"/>
                        </a:lnTo>
                        <a:lnTo>
                          <a:pt x="564" y="1492"/>
                        </a:lnTo>
                        <a:lnTo>
                          <a:pt x="583" y="1476"/>
                        </a:lnTo>
                        <a:lnTo>
                          <a:pt x="597" y="1472"/>
                        </a:lnTo>
                        <a:lnTo>
                          <a:pt x="611" y="1482"/>
                        </a:lnTo>
                        <a:lnTo>
                          <a:pt x="622" y="1497"/>
                        </a:lnTo>
                        <a:lnTo>
                          <a:pt x="636" y="1497"/>
                        </a:lnTo>
                        <a:lnTo>
                          <a:pt x="650" y="1487"/>
                        </a:lnTo>
                        <a:lnTo>
                          <a:pt x="660" y="1472"/>
                        </a:lnTo>
                        <a:lnTo>
                          <a:pt x="660" y="1457"/>
                        </a:lnTo>
                        <a:lnTo>
                          <a:pt x="655" y="1443"/>
                        </a:lnTo>
                        <a:lnTo>
                          <a:pt x="655" y="1429"/>
                        </a:lnTo>
                        <a:lnTo>
                          <a:pt x="1112" y="1126"/>
                        </a:lnTo>
                        <a:lnTo>
                          <a:pt x="1136" y="1160"/>
                        </a:lnTo>
                        <a:lnTo>
                          <a:pt x="1150" y="1165"/>
                        </a:lnTo>
                        <a:lnTo>
                          <a:pt x="1166" y="1165"/>
                        </a:lnTo>
                        <a:lnTo>
                          <a:pt x="1170" y="1149"/>
                        </a:lnTo>
                        <a:lnTo>
                          <a:pt x="1175" y="1135"/>
                        </a:lnTo>
                        <a:lnTo>
                          <a:pt x="1189" y="1126"/>
                        </a:lnTo>
                        <a:lnTo>
                          <a:pt x="1208" y="1116"/>
                        </a:lnTo>
                        <a:lnTo>
                          <a:pt x="1222" y="1116"/>
                        </a:lnTo>
                        <a:lnTo>
                          <a:pt x="1237" y="1116"/>
                        </a:lnTo>
                        <a:lnTo>
                          <a:pt x="1252" y="1111"/>
                        </a:lnTo>
                        <a:lnTo>
                          <a:pt x="1266" y="1097"/>
                        </a:lnTo>
                        <a:lnTo>
                          <a:pt x="1262" y="1083"/>
                        </a:lnTo>
                        <a:lnTo>
                          <a:pt x="1262" y="1068"/>
                        </a:lnTo>
                        <a:lnTo>
                          <a:pt x="1281" y="1058"/>
                        </a:lnTo>
                        <a:lnTo>
                          <a:pt x="1295" y="1058"/>
                        </a:lnTo>
                        <a:lnTo>
                          <a:pt x="1309" y="1058"/>
                        </a:lnTo>
                        <a:lnTo>
                          <a:pt x="1318" y="1044"/>
                        </a:lnTo>
                        <a:lnTo>
                          <a:pt x="1318" y="1030"/>
                        </a:lnTo>
                        <a:lnTo>
                          <a:pt x="1318" y="1015"/>
                        </a:lnTo>
                        <a:lnTo>
                          <a:pt x="1318" y="1001"/>
                        </a:lnTo>
                        <a:lnTo>
                          <a:pt x="1318" y="981"/>
                        </a:lnTo>
                        <a:lnTo>
                          <a:pt x="1314" y="967"/>
                        </a:lnTo>
                        <a:lnTo>
                          <a:pt x="1299" y="953"/>
                        </a:lnTo>
                        <a:lnTo>
                          <a:pt x="1281" y="943"/>
                        </a:lnTo>
                        <a:lnTo>
                          <a:pt x="1266" y="934"/>
                        </a:lnTo>
                        <a:lnTo>
                          <a:pt x="1257" y="919"/>
                        </a:lnTo>
                        <a:lnTo>
                          <a:pt x="1257" y="904"/>
                        </a:lnTo>
                        <a:lnTo>
                          <a:pt x="1257" y="890"/>
                        </a:lnTo>
                        <a:lnTo>
                          <a:pt x="1266" y="876"/>
                        </a:lnTo>
                        <a:lnTo>
                          <a:pt x="1266" y="857"/>
                        </a:lnTo>
                        <a:lnTo>
                          <a:pt x="1257" y="842"/>
                        </a:lnTo>
                        <a:lnTo>
                          <a:pt x="1243" y="832"/>
                        </a:lnTo>
                        <a:lnTo>
                          <a:pt x="1227" y="827"/>
                        </a:lnTo>
                        <a:lnTo>
                          <a:pt x="1213" y="822"/>
                        </a:lnTo>
                        <a:lnTo>
                          <a:pt x="1208" y="808"/>
                        </a:lnTo>
                        <a:lnTo>
                          <a:pt x="1208" y="794"/>
                        </a:lnTo>
                        <a:lnTo>
                          <a:pt x="1213" y="780"/>
                        </a:lnTo>
                        <a:lnTo>
                          <a:pt x="1208" y="765"/>
                        </a:lnTo>
                        <a:lnTo>
                          <a:pt x="1208" y="736"/>
                        </a:lnTo>
                        <a:lnTo>
                          <a:pt x="1203" y="717"/>
                        </a:lnTo>
                        <a:lnTo>
                          <a:pt x="1189" y="712"/>
                        </a:lnTo>
                        <a:lnTo>
                          <a:pt x="1175" y="707"/>
                        </a:lnTo>
                        <a:lnTo>
                          <a:pt x="1160" y="698"/>
                        </a:lnTo>
                        <a:lnTo>
                          <a:pt x="1155" y="684"/>
                        </a:lnTo>
                        <a:lnTo>
                          <a:pt x="1155" y="668"/>
                        </a:lnTo>
                        <a:lnTo>
                          <a:pt x="1160" y="654"/>
                        </a:lnTo>
                        <a:lnTo>
                          <a:pt x="1170" y="640"/>
                        </a:lnTo>
                        <a:lnTo>
                          <a:pt x="1170" y="621"/>
                        </a:lnTo>
                        <a:lnTo>
                          <a:pt x="1170" y="607"/>
                        </a:lnTo>
                        <a:lnTo>
                          <a:pt x="1155" y="591"/>
                        </a:lnTo>
                        <a:lnTo>
                          <a:pt x="1141" y="582"/>
                        </a:lnTo>
                        <a:lnTo>
                          <a:pt x="1122" y="567"/>
                        </a:lnTo>
                        <a:lnTo>
                          <a:pt x="1108" y="563"/>
                        </a:lnTo>
                        <a:lnTo>
                          <a:pt x="1093" y="548"/>
                        </a:lnTo>
                        <a:lnTo>
                          <a:pt x="1089" y="534"/>
                        </a:lnTo>
                        <a:lnTo>
                          <a:pt x="1093" y="520"/>
                        </a:lnTo>
                        <a:lnTo>
                          <a:pt x="1098" y="505"/>
                        </a:lnTo>
                        <a:lnTo>
                          <a:pt x="1098" y="490"/>
                        </a:lnTo>
                        <a:lnTo>
                          <a:pt x="1103" y="476"/>
                        </a:lnTo>
                        <a:lnTo>
                          <a:pt x="1103" y="462"/>
                        </a:lnTo>
                        <a:lnTo>
                          <a:pt x="1098" y="448"/>
                        </a:lnTo>
                        <a:lnTo>
                          <a:pt x="1098" y="432"/>
                        </a:lnTo>
                        <a:lnTo>
                          <a:pt x="1078" y="418"/>
                        </a:lnTo>
                        <a:lnTo>
                          <a:pt x="1064" y="409"/>
                        </a:lnTo>
                        <a:lnTo>
                          <a:pt x="1049" y="404"/>
                        </a:lnTo>
                        <a:lnTo>
                          <a:pt x="1049" y="390"/>
                        </a:lnTo>
                        <a:lnTo>
                          <a:pt x="1049" y="375"/>
                        </a:lnTo>
                        <a:lnTo>
                          <a:pt x="1049" y="361"/>
                        </a:lnTo>
                        <a:lnTo>
                          <a:pt x="1049" y="346"/>
                        </a:lnTo>
                        <a:lnTo>
                          <a:pt x="1054" y="327"/>
                        </a:lnTo>
                        <a:lnTo>
                          <a:pt x="1049" y="313"/>
                        </a:lnTo>
                        <a:lnTo>
                          <a:pt x="1040" y="298"/>
                        </a:lnTo>
                        <a:lnTo>
                          <a:pt x="1026" y="289"/>
                        </a:lnTo>
                        <a:lnTo>
                          <a:pt x="1012" y="284"/>
                        </a:lnTo>
                        <a:lnTo>
                          <a:pt x="1012" y="269"/>
                        </a:lnTo>
                        <a:lnTo>
                          <a:pt x="1012" y="255"/>
                        </a:lnTo>
                        <a:lnTo>
                          <a:pt x="1016" y="240"/>
                        </a:lnTo>
                        <a:lnTo>
                          <a:pt x="1021" y="226"/>
                        </a:lnTo>
                        <a:lnTo>
                          <a:pt x="1021" y="212"/>
                        </a:lnTo>
                        <a:lnTo>
                          <a:pt x="1021" y="196"/>
                        </a:lnTo>
                        <a:lnTo>
                          <a:pt x="1016" y="182"/>
                        </a:lnTo>
                        <a:lnTo>
                          <a:pt x="1001" y="173"/>
                        </a:lnTo>
                        <a:lnTo>
                          <a:pt x="987" y="159"/>
                        </a:lnTo>
                        <a:lnTo>
                          <a:pt x="972" y="149"/>
                        </a:lnTo>
                        <a:lnTo>
                          <a:pt x="982" y="130"/>
                        </a:lnTo>
                        <a:lnTo>
                          <a:pt x="982" y="115"/>
                        </a:lnTo>
                        <a:lnTo>
                          <a:pt x="982" y="101"/>
                        </a:lnTo>
                        <a:lnTo>
                          <a:pt x="987" y="86"/>
                        </a:lnTo>
                        <a:lnTo>
                          <a:pt x="996" y="72"/>
                        </a:lnTo>
                        <a:lnTo>
                          <a:pt x="996" y="53"/>
                        </a:lnTo>
                        <a:lnTo>
                          <a:pt x="991" y="38"/>
                        </a:lnTo>
                        <a:lnTo>
                          <a:pt x="987" y="23"/>
                        </a:lnTo>
                        <a:lnTo>
                          <a:pt x="977" y="9"/>
                        </a:lnTo>
                        <a:lnTo>
                          <a:pt x="963" y="5"/>
                        </a:lnTo>
                        <a:lnTo>
                          <a:pt x="949" y="0"/>
                        </a:lnTo>
                        <a:lnTo>
                          <a:pt x="935" y="0"/>
                        </a:lnTo>
                        <a:lnTo>
                          <a:pt x="919" y="9"/>
                        </a:lnTo>
                        <a:lnTo>
                          <a:pt x="905" y="19"/>
                        </a:lnTo>
                        <a:lnTo>
                          <a:pt x="910" y="44"/>
                        </a:lnTo>
                        <a:close/>
                      </a:path>
                    </a:pathLst>
                  </a:custGeom>
                  <a:solidFill>
                    <a:srgbClr val="FF33CC"/>
                  </a:solidFill>
                  <a:ln w="9525">
                    <a:solidFill>
                      <a:srgbClr val="FF33CC"/>
                    </a:solidFill>
                    <a:round/>
                    <a:headEnd/>
                    <a:tailEnd/>
                  </a:ln>
                </p:spPr>
                <p:txBody>
                  <a:bodyPr/>
                  <a:lstStyle/>
                  <a:p>
                    <a:endParaRPr lang="zh-CN" altLang="en-US"/>
                  </a:p>
                </p:txBody>
              </p:sp>
              <p:sp>
                <p:nvSpPr>
                  <p:cNvPr id="6190" name="Freeform 15"/>
                  <p:cNvSpPr>
                    <a:spLocks/>
                  </p:cNvSpPr>
                  <p:nvPr/>
                </p:nvSpPr>
                <p:spPr bwMode="auto">
                  <a:xfrm>
                    <a:off x="4768" y="2624"/>
                    <a:ext cx="228" cy="284"/>
                  </a:xfrm>
                  <a:custGeom>
                    <a:avLst/>
                    <a:gdLst>
                      <a:gd name="T0" fmla="*/ 0 w 909"/>
                      <a:gd name="T1" fmla="*/ 0 h 1135"/>
                      <a:gd name="T2" fmla="*/ 0 w 909"/>
                      <a:gd name="T3" fmla="*/ 0 h 1135"/>
                      <a:gd name="T4" fmla="*/ 0 w 909"/>
                      <a:gd name="T5" fmla="*/ 0 h 1135"/>
                      <a:gd name="T6" fmla="*/ 0 w 909"/>
                      <a:gd name="T7" fmla="*/ 0 h 1135"/>
                      <a:gd name="T8" fmla="*/ 0 w 909"/>
                      <a:gd name="T9" fmla="*/ 0 h 1135"/>
                      <a:gd name="T10" fmla="*/ 0 w 909"/>
                      <a:gd name="T11" fmla="*/ 0 h 1135"/>
                      <a:gd name="T12" fmla="*/ 0 w 909"/>
                      <a:gd name="T13" fmla="*/ 0 h 1135"/>
                      <a:gd name="T14" fmla="*/ 0 w 909"/>
                      <a:gd name="T15" fmla="*/ 0 h 1135"/>
                      <a:gd name="T16" fmla="*/ 0 w 909"/>
                      <a:gd name="T17" fmla="*/ 0 h 1135"/>
                      <a:gd name="T18" fmla="*/ 0 w 909"/>
                      <a:gd name="T19" fmla="*/ 0 h 1135"/>
                      <a:gd name="T20" fmla="*/ 0 w 909"/>
                      <a:gd name="T21" fmla="*/ 0 h 1135"/>
                      <a:gd name="T22" fmla="*/ 0 w 909"/>
                      <a:gd name="T23" fmla="*/ 0 h 1135"/>
                      <a:gd name="T24" fmla="*/ 0 w 909"/>
                      <a:gd name="T25" fmla="*/ 0 h 1135"/>
                      <a:gd name="T26" fmla="*/ 0 w 909"/>
                      <a:gd name="T27" fmla="*/ 0 h 1135"/>
                      <a:gd name="T28" fmla="*/ 0 w 909"/>
                      <a:gd name="T29" fmla="*/ 0 h 1135"/>
                      <a:gd name="T30" fmla="*/ 0 w 909"/>
                      <a:gd name="T31" fmla="*/ 0 h 1135"/>
                      <a:gd name="T32" fmla="*/ 0 w 909"/>
                      <a:gd name="T33" fmla="*/ 0 h 1135"/>
                      <a:gd name="T34" fmla="*/ 0 w 909"/>
                      <a:gd name="T35" fmla="*/ 0 h 1135"/>
                      <a:gd name="T36" fmla="*/ 0 w 909"/>
                      <a:gd name="T37" fmla="*/ 0 h 1135"/>
                      <a:gd name="T38" fmla="*/ 0 w 909"/>
                      <a:gd name="T39" fmla="*/ 0 h 1135"/>
                      <a:gd name="T40" fmla="*/ 0 w 909"/>
                      <a:gd name="T41" fmla="*/ 0 h 1135"/>
                      <a:gd name="T42" fmla="*/ 0 w 909"/>
                      <a:gd name="T43" fmla="*/ 0 h 1135"/>
                      <a:gd name="T44" fmla="*/ 0 w 909"/>
                      <a:gd name="T45" fmla="*/ 0 h 1135"/>
                      <a:gd name="T46" fmla="*/ 0 w 909"/>
                      <a:gd name="T47" fmla="*/ 0 h 1135"/>
                      <a:gd name="T48" fmla="*/ 0 w 909"/>
                      <a:gd name="T49" fmla="*/ 0 h 1135"/>
                      <a:gd name="T50" fmla="*/ 0 w 909"/>
                      <a:gd name="T51" fmla="*/ 0 h 1135"/>
                      <a:gd name="T52" fmla="*/ 0 w 909"/>
                      <a:gd name="T53" fmla="*/ 0 h 1135"/>
                      <a:gd name="T54" fmla="*/ 0 w 909"/>
                      <a:gd name="T55" fmla="*/ 0 h 1135"/>
                      <a:gd name="T56" fmla="*/ 0 w 909"/>
                      <a:gd name="T57" fmla="*/ 0 h 1135"/>
                      <a:gd name="T58" fmla="*/ 0 w 909"/>
                      <a:gd name="T59" fmla="*/ 0 h 1135"/>
                      <a:gd name="T60" fmla="*/ 0 w 909"/>
                      <a:gd name="T61" fmla="*/ 0 h 1135"/>
                      <a:gd name="T62" fmla="*/ 0 w 909"/>
                      <a:gd name="T63" fmla="*/ 0 h 1135"/>
                      <a:gd name="T64" fmla="*/ 0 w 909"/>
                      <a:gd name="T65" fmla="*/ 0 h 1135"/>
                      <a:gd name="T66" fmla="*/ 0 w 909"/>
                      <a:gd name="T67" fmla="*/ 0 h 1135"/>
                      <a:gd name="T68" fmla="*/ 0 w 909"/>
                      <a:gd name="T69" fmla="*/ 0 h 11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09" h="1135">
                        <a:moveTo>
                          <a:pt x="665" y="0"/>
                        </a:moveTo>
                        <a:lnTo>
                          <a:pt x="732" y="241"/>
                        </a:lnTo>
                        <a:lnTo>
                          <a:pt x="785" y="404"/>
                        </a:lnTo>
                        <a:lnTo>
                          <a:pt x="852" y="582"/>
                        </a:lnTo>
                        <a:lnTo>
                          <a:pt x="909" y="727"/>
                        </a:lnTo>
                        <a:lnTo>
                          <a:pt x="895" y="741"/>
                        </a:lnTo>
                        <a:lnTo>
                          <a:pt x="713" y="862"/>
                        </a:lnTo>
                        <a:lnTo>
                          <a:pt x="482" y="1000"/>
                        </a:lnTo>
                        <a:lnTo>
                          <a:pt x="285" y="1117"/>
                        </a:lnTo>
                        <a:lnTo>
                          <a:pt x="252" y="1135"/>
                        </a:lnTo>
                        <a:lnTo>
                          <a:pt x="236" y="1126"/>
                        </a:lnTo>
                        <a:lnTo>
                          <a:pt x="164" y="851"/>
                        </a:lnTo>
                        <a:lnTo>
                          <a:pt x="73" y="592"/>
                        </a:lnTo>
                        <a:lnTo>
                          <a:pt x="0" y="404"/>
                        </a:lnTo>
                        <a:lnTo>
                          <a:pt x="0" y="381"/>
                        </a:lnTo>
                        <a:lnTo>
                          <a:pt x="299" y="212"/>
                        </a:lnTo>
                        <a:lnTo>
                          <a:pt x="506" y="87"/>
                        </a:lnTo>
                        <a:lnTo>
                          <a:pt x="636" y="14"/>
                        </a:lnTo>
                        <a:lnTo>
                          <a:pt x="645" y="44"/>
                        </a:lnTo>
                        <a:lnTo>
                          <a:pt x="453" y="154"/>
                        </a:lnTo>
                        <a:lnTo>
                          <a:pt x="189" y="308"/>
                        </a:lnTo>
                        <a:lnTo>
                          <a:pt x="30" y="400"/>
                        </a:lnTo>
                        <a:lnTo>
                          <a:pt x="102" y="582"/>
                        </a:lnTo>
                        <a:lnTo>
                          <a:pt x="189" y="813"/>
                        </a:lnTo>
                        <a:lnTo>
                          <a:pt x="231" y="953"/>
                        </a:lnTo>
                        <a:lnTo>
                          <a:pt x="261" y="1082"/>
                        </a:lnTo>
                        <a:lnTo>
                          <a:pt x="544" y="923"/>
                        </a:lnTo>
                        <a:lnTo>
                          <a:pt x="785" y="775"/>
                        </a:lnTo>
                        <a:lnTo>
                          <a:pt x="862" y="717"/>
                        </a:lnTo>
                        <a:lnTo>
                          <a:pt x="799" y="554"/>
                        </a:lnTo>
                        <a:lnTo>
                          <a:pt x="732" y="371"/>
                        </a:lnTo>
                        <a:lnTo>
                          <a:pt x="679" y="197"/>
                        </a:lnTo>
                        <a:lnTo>
                          <a:pt x="640" y="49"/>
                        </a:lnTo>
                        <a:lnTo>
                          <a:pt x="636" y="19"/>
                        </a:lnTo>
                        <a:lnTo>
                          <a:pt x="665" y="0"/>
                        </a:lnTo>
                        <a:close/>
                      </a:path>
                    </a:pathLst>
                  </a:custGeom>
                  <a:solidFill>
                    <a:srgbClr val="FF33CC"/>
                  </a:solidFill>
                  <a:ln w="9525">
                    <a:solidFill>
                      <a:srgbClr val="FF33CC"/>
                    </a:solidFill>
                    <a:round/>
                    <a:headEnd/>
                    <a:tailEnd/>
                  </a:ln>
                </p:spPr>
                <p:txBody>
                  <a:bodyPr/>
                  <a:lstStyle/>
                  <a:p>
                    <a:endParaRPr lang="zh-CN" altLang="en-US"/>
                  </a:p>
                </p:txBody>
              </p:sp>
              <p:sp>
                <p:nvSpPr>
                  <p:cNvPr id="6191" name="Freeform 16"/>
                  <p:cNvSpPr>
                    <a:spLocks/>
                  </p:cNvSpPr>
                  <p:nvPr/>
                </p:nvSpPr>
                <p:spPr bwMode="auto">
                  <a:xfrm>
                    <a:off x="4881" y="2862"/>
                    <a:ext cx="124" cy="89"/>
                  </a:xfrm>
                  <a:custGeom>
                    <a:avLst/>
                    <a:gdLst>
                      <a:gd name="T0" fmla="*/ 0 w 496"/>
                      <a:gd name="T1" fmla="*/ 0 h 357"/>
                      <a:gd name="T2" fmla="*/ 0 w 496"/>
                      <a:gd name="T3" fmla="*/ 0 h 357"/>
                      <a:gd name="T4" fmla="*/ 0 w 496"/>
                      <a:gd name="T5" fmla="*/ 0 h 357"/>
                      <a:gd name="T6" fmla="*/ 0 w 496"/>
                      <a:gd name="T7" fmla="*/ 0 h 357"/>
                      <a:gd name="T8" fmla="*/ 0 w 496"/>
                      <a:gd name="T9" fmla="*/ 0 h 357"/>
                      <a:gd name="T10" fmla="*/ 0 w 496"/>
                      <a:gd name="T11" fmla="*/ 0 h 357"/>
                      <a:gd name="T12" fmla="*/ 0 w 496"/>
                      <a:gd name="T13" fmla="*/ 0 h 3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6" h="357">
                        <a:moveTo>
                          <a:pt x="482" y="0"/>
                        </a:moveTo>
                        <a:lnTo>
                          <a:pt x="496" y="43"/>
                        </a:lnTo>
                        <a:lnTo>
                          <a:pt x="20" y="357"/>
                        </a:lnTo>
                        <a:lnTo>
                          <a:pt x="0" y="308"/>
                        </a:lnTo>
                        <a:lnTo>
                          <a:pt x="39" y="308"/>
                        </a:lnTo>
                        <a:lnTo>
                          <a:pt x="458" y="33"/>
                        </a:lnTo>
                        <a:lnTo>
                          <a:pt x="482" y="0"/>
                        </a:lnTo>
                        <a:close/>
                      </a:path>
                    </a:pathLst>
                  </a:custGeom>
                  <a:solidFill>
                    <a:srgbClr val="FF33CC"/>
                  </a:solidFill>
                  <a:ln w="9525">
                    <a:solidFill>
                      <a:srgbClr val="FF33CC"/>
                    </a:solidFill>
                    <a:round/>
                    <a:headEnd/>
                    <a:tailEnd/>
                  </a:ln>
                </p:spPr>
                <p:txBody>
                  <a:bodyPr/>
                  <a:lstStyle/>
                  <a:p>
                    <a:endParaRPr lang="zh-CN" altLang="en-US"/>
                  </a:p>
                </p:txBody>
              </p:sp>
              <p:sp>
                <p:nvSpPr>
                  <p:cNvPr id="6192" name="Freeform 17"/>
                  <p:cNvSpPr>
                    <a:spLocks/>
                  </p:cNvSpPr>
                  <p:nvPr/>
                </p:nvSpPr>
                <p:spPr bwMode="auto">
                  <a:xfrm>
                    <a:off x="4935" y="2903"/>
                    <a:ext cx="82" cy="142"/>
                  </a:xfrm>
                  <a:custGeom>
                    <a:avLst/>
                    <a:gdLst>
                      <a:gd name="T0" fmla="*/ 0 w 332"/>
                      <a:gd name="T1" fmla="*/ 0 h 567"/>
                      <a:gd name="T2" fmla="*/ 0 w 332"/>
                      <a:gd name="T3" fmla="*/ 0 h 567"/>
                      <a:gd name="T4" fmla="*/ 0 w 332"/>
                      <a:gd name="T5" fmla="*/ 0 h 567"/>
                      <a:gd name="T6" fmla="*/ 0 w 332"/>
                      <a:gd name="T7" fmla="*/ 0 h 567"/>
                      <a:gd name="T8" fmla="*/ 0 w 332"/>
                      <a:gd name="T9" fmla="*/ 0 h 567"/>
                      <a:gd name="T10" fmla="*/ 0 w 332"/>
                      <a:gd name="T11" fmla="*/ 0 h 567"/>
                      <a:gd name="T12" fmla="*/ 0 w 332"/>
                      <a:gd name="T13" fmla="*/ 0 h 567"/>
                      <a:gd name="T14" fmla="*/ 0 w 332"/>
                      <a:gd name="T15" fmla="*/ 0 h 567"/>
                      <a:gd name="T16" fmla="*/ 0 w 332"/>
                      <a:gd name="T17" fmla="*/ 0 h 567"/>
                      <a:gd name="T18" fmla="*/ 0 w 332"/>
                      <a:gd name="T19" fmla="*/ 0 h 567"/>
                      <a:gd name="T20" fmla="*/ 0 w 332"/>
                      <a:gd name="T21" fmla="*/ 0 h 567"/>
                      <a:gd name="T22" fmla="*/ 0 w 332"/>
                      <a:gd name="T23" fmla="*/ 0 h 5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2" h="567">
                        <a:moveTo>
                          <a:pt x="101" y="0"/>
                        </a:moveTo>
                        <a:lnTo>
                          <a:pt x="332" y="504"/>
                        </a:lnTo>
                        <a:lnTo>
                          <a:pt x="288" y="561"/>
                        </a:lnTo>
                        <a:lnTo>
                          <a:pt x="212" y="567"/>
                        </a:lnTo>
                        <a:lnTo>
                          <a:pt x="0" y="52"/>
                        </a:lnTo>
                        <a:lnTo>
                          <a:pt x="24" y="33"/>
                        </a:lnTo>
                        <a:lnTo>
                          <a:pt x="231" y="528"/>
                        </a:lnTo>
                        <a:lnTo>
                          <a:pt x="260" y="528"/>
                        </a:lnTo>
                        <a:lnTo>
                          <a:pt x="279" y="528"/>
                        </a:lnTo>
                        <a:lnTo>
                          <a:pt x="304" y="500"/>
                        </a:lnTo>
                        <a:lnTo>
                          <a:pt x="77" y="14"/>
                        </a:lnTo>
                        <a:lnTo>
                          <a:pt x="101" y="0"/>
                        </a:lnTo>
                        <a:close/>
                      </a:path>
                    </a:pathLst>
                  </a:custGeom>
                  <a:solidFill>
                    <a:srgbClr val="FF33CC"/>
                  </a:solidFill>
                  <a:ln w="9525">
                    <a:solidFill>
                      <a:srgbClr val="FF33CC"/>
                    </a:solidFill>
                    <a:round/>
                    <a:headEnd/>
                    <a:tailEnd/>
                  </a:ln>
                </p:spPr>
                <p:txBody>
                  <a:bodyPr/>
                  <a:lstStyle/>
                  <a:p>
                    <a:endParaRPr lang="zh-CN" altLang="en-US"/>
                  </a:p>
                </p:txBody>
              </p:sp>
              <p:sp>
                <p:nvSpPr>
                  <p:cNvPr id="6193" name="Freeform 18"/>
                  <p:cNvSpPr>
                    <a:spLocks/>
                  </p:cNvSpPr>
                  <p:nvPr/>
                </p:nvSpPr>
                <p:spPr bwMode="auto">
                  <a:xfrm>
                    <a:off x="4852" y="2932"/>
                    <a:ext cx="49" cy="164"/>
                  </a:xfrm>
                  <a:custGeom>
                    <a:avLst/>
                    <a:gdLst>
                      <a:gd name="T0" fmla="*/ 0 w 197"/>
                      <a:gd name="T1" fmla="*/ 0 h 654"/>
                      <a:gd name="T2" fmla="*/ 0 w 197"/>
                      <a:gd name="T3" fmla="*/ 0 h 654"/>
                      <a:gd name="T4" fmla="*/ 0 w 197"/>
                      <a:gd name="T5" fmla="*/ 0 h 654"/>
                      <a:gd name="T6" fmla="*/ 0 w 197"/>
                      <a:gd name="T7" fmla="*/ 0 h 654"/>
                      <a:gd name="T8" fmla="*/ 0 w 197"/>
                      <a:gd name="T9" fmla="*/ 0 h 654"/>
                      <a:gd name="T10" fmla="*/ 0 w 197"/>
                      <a:gd name="T11" fmla="*/ 0 h 654"/>
                      <a:gd name="T12" fmla="*/ 0 w 197"/>
                      <a:gd name="T13" fmla="*/ 0 h 654"/>
                      <a:gd name="T14" fmla="*/ 0 w 197"/>
                      <a:gd name="T15" fmla="*/ 0 h 654"/>
                      <a:gd name="T16" fmla="*/ 0 w 197"/>
                      <a:gd name="T17" fmla="*/ 0 h 654"/>
                      <a:gd name="T18" fmla="*/ 0 w 197"/>
                      <a:gd name="T19" fmla="*/ 0 h 654"/>
                      <a:gd name="T20" fmla="*/ 0 w 197"/>
                      <a:gd name="T21" fmla="*/ 0 h 654"/>
                      <a:gd name="T22" fmla="*/ 0 w 197"/>
                      <a:gd name="T23" fmla="*/ 0 h 6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7" h="654">
                        <a:moveTo>
                          <a:pt x="96" y="23"/>
                        </a:moveTo>
                        <a:lnTo>
                          <a:pt x="197" y="605"/>
                        </a:lnTo>
                        <a:lnTo>
                          <a:pt x="169" y="649"/>
                        </a:lnTo>
                        <a:lnTo>
                          <a:pt x="106" y="654"/>
                        </a:lnTo>
                        <a:lnTo>
                          <a:pt x="58" y="640"/>
                        </a:lnTo>
                        <a:lnTo>
                          <a:pt x="0" y="48"/>
                        </a:lnTo>
                        <a:lnTo>
                          <a:pt x="19" y="14"/>
                        </a:lnTo>
                        <a:lnTo>
                          <a:pt x="82" y="616"/>
                        </a:lnTo>
                        <a:lnTo>
                          <a:pt x="115" y="625"/>
                        </a:lnTo>
                        <a:lnTo>
                          <a:pt x="159" y="616"/>
                        </a:lnTo>
                        <a:lnTo>
                          <a:pt x="63" y="0"/>
                        </a:lnTo>
                        <a:lnTo>
                          <a:pt x="96" y="23"/>
                        </a:lnTo>
                        <a:close/>
                      </a:path>
                    </a:pathLst>
                  </a:custGeom>
                  <a:solidFill>
                    <a:srgbClr val="FF33CC"/>
                  </a:solidFill>
                  <a:ln w="9525">
                    <a:solidFill>
                      <a:srgbClr val="FF33CC"/>
                    </a:solidFill>
                    <a:round/>
                    <a:headEnd/>
                    <a:tailEnd/>
                  </a:ln>
                </p:spPr>
                <p:txBody>
                  <a:bodyPr/>
                  <a:lstStyle/>
                  <a:p>
                    <a:endParaRPr lang="zh-CN" altLang="en-US"/>
                  </a:p>
                </p:txBody>
              </p:sp>
              <p:sp>
                <p:nvSpPr>
                  <p:cNvPr id="6194" name="Freeform 19"/>
                  <p:cNvSpPr>
                    <a:spLocks/>
                  </p:cNvSpPr>
                  <p:nvPr/>
                </p:nvSpPr>
                <p:spPr bwMode="auto">
                  <a:xfrm>
                    <a:off x="4748" y="2523"/>
                    <a:ext cx="101" cy="172"/>
                  </a:xfrm>
                  <a:custGeom>
                    <a:avLst/>
                    <a:gdLst>
                      <a:gd name="T0" fmla="*/ 0 w 403"/>
                      <a:gd name="T1" fmla="*/ 0 h 688"/>
                      <a:gd name="T2" fmla="*/ 0 w 403"/>
                      <a:gd name="T3" fmla="*/ 0 h 688"/>
                      <a:gd name="T4" fmla="*/ 0 w 403"/>
                      <a:gd name="T5" fmla="*/ 0 h 688"/>
                      <a:gd name="T6" fmla="*/ 0 w 403"/>
                      <a:gd name="T7" fmla="*/ 0 h 688"/>
                      <a:gd name="T8" fmla="*/ 0 w 403"/>
                      <a:gd name="T9" fmla="*/ 0 h 688"/>
                      <a:gd name="T10" fmla="*/ 0 w 403"/>
                      <a:gd name="T11" fmla="*/ 0 h 688"/>
                      <a:gd name="T12" fmla="*/ 0 w 403"/>
                      <a:gd name="T13" fmla="*/ 0 h 688"/>
                      <a:gd name="T14" fmla="*/ 0 w 403"/>
                      <a:gd name="T15" fmla="*/ 0 h 688"/>
                      <a:gd name="T16" fmla="*/ 0 w 403"/>
                      <a:gd name="T17" fmla="*/ 0 h 688"/>
                      <a:gd name="T18" fmla="*/ 0 w 403"/>
                      <a:gd name="T19" fmla="*/ 0 h 688"/>
                      <a:gd name="T20" fmla="*/ 0 w 403"/>
                      <a:gd name="T21" fmla="*/ 0 h 6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03" h="688">
                        <a:moveTo>
                          <a:pt x="143" y="0"/>
                        </a:moveTo>
                        <a:lnTo>
                          <a:pt x="403" y="468"/>
                        </a:lnTo>
                        <a:lnTo>
                          <a:pt x="346" y="492"/>
                        </a:lnTo>
                        <a:lnTo>
                          <a:pt x="168" y="111"/>
                        </a:lnTo>
                        <a:lnTo>
                          <a:pt x="220" y="550"/>
                        </a:lnTo>
                        <a:lnTo>
                          <a:pt x="163" y="578"/>
                        </a:lnTo>
                        <a:lnTo>
                          <a:pt x="134" y="155"/>
                        </a:lnTo>
                        <a:lnTo>
                          <a:pt x="52" y="665"/>
                        </a:lnTo>
                        <a:lnTo>
                          <a:pt x="0" y="688"/>
                        </a:lnTo>
                        <a:lnTo>
                          <a:pt x="110" y="15"/>
                        </a:lnTo>
                        <a:lnTo>
                          <a:pt x="143" y="0"/>
                        </a:lnTo>
                        <a:close/>
                      </a:path>
                    </a:pathLst>
                  </a:custGeom>
                  <a:solidFill>
                    <a:srgbClr val="FF33CC"/>
                  </a:solidFill>
                  <a:ln w="9525">
                    <a:solidFill>
                      <a:srgbClr val="FF33CC"/>
                    </a:solidFill>
                    <a:round/>
                    <a:headEnd/>
                    <a:tailEnd/>
                  </a:ln>
                </p:spPr>
                <p:txBody>
                  <a:bodyPr/>
                  <a:lstStyle/>
                  <a:p>
                    <a:endParaRPr lang="zh-CN" altLang="en-US"/>
                  </a:p>
                </p:txBody>
              </p:sp>
              <p:sp>
                <p:nvSpPr>
                  <p:cNvPr id="6195" name="Freeform 20"/>
                  <p:cNvSpPr>
                    <a:spLocks/>
                  </p:cNvSpPr>
                  <p:nvPr/>
                </p:nvSpPr>
                <p:spPr bwMode="auto">
                  <a:xfrm>
                    <a:off x="4694" y="2761"/>
                    <a:ext cx="57" cy="236"/>
                  </a:xfrm>
                  <a:custGeom>
                    <a:avLst/>
                    <a:gdLst>
                      <a:gd name="T0" fmla="*/ 0 w 231"/>
                      <a:gd name="T1" fmla="*/ 0 h 943"/>
                      <a:gd name="T2" fmla="*/ 0 w 231"/>
                      <a:gd name="T3" fmla="*/ 0 h 943"/>
                      <a:gd name="T4" fmla="*/ 0 w 231"/>
                      <a:gd name="T5" fmla="*/ 0 h 943"/>
                      <a:gd name="T6" fmla="*/ 0 w 231"/>
                      <a:gd name="T7" fmla="*/ 0 h 943"/>
                      <a:gd name="T8" fmla="*/ 0 w 231"/>
                      <a:gd name="T9" fmla="*/ 0 h 943"/>
                      <a:gd name="T10" fmla="*/ 0 w 231"/>
                      <a:gd name="T11" fmla="*/ 0 h 943"/>
                      <a:gd name="T12" fmla="*/ 0 w 231"/>
                      <a:gd name="T13" fmla="*/ 0 h 943"/>
                      <a:gd name="T14" fmla="*/ 0 w 231"/>
                      <a:gd name="T15" fmla="*/ 0 h 943"/>
                      <a:gd name="T16" fmla="*/ 0 w 231"/>
                      <a:gd name="T17" fmla="*/ 0 h 943"/>
                      <a:gd name="T18" fmla="*/ 0 w 231"/>
                      <a:gd name="T19" fmla="*/ 0 h 943"/>
                      <a:gd name="T20" fmla="*/ 0 w 231"/>
                      <a:gd name="T21" fmla="*/ 0 h 943"/>
                      <a:gd name="T22" fmla="*/ 0 w 231"/>
                      <a:gd name="T23" fmla="*/ 0 h 943"/>
                      <a:gd name="T24" fmla="*/ 0 w 231"/>
                      <a:gd name="T25" fmla="*/ 0 h 943"/>
                      <a:gd name="T26" fmla="*/ 0 w 231"/>
                      <a:gd name="T27" fmla="*/ 0 h 943"/>
                      <a:gd name="T28" fmla="*/ 0 w 231"/>
                      <a:gd name="T29" fmla="*/ 0 h 943"/>
                      <a:gd name="T30" fmla="*/ 0 w 231"/>
                      <a:gd name="T31" fmla="*/ 0 h 943"/>
                      <a:gd name="T32" fmla="*/ 0 w 231"/>
                      <a:gd name="T33" fmla="*/ 0 h 943"/>
                      <a:gd name="T34" fmla="*/ 0 w 231"/>
                      <a:gd name="T35" fmla="*/ 0 h 943"/>
                      <a:gd name="T36" fmla="*/ 0 w 231"/>
                      <a:gd name="T37" fmla="*/ 0 h 943"/>
                      <a:gd name="T38" fmla="*/ 0 w 231"/>
                      <a:gd name="T39" fmla="*/ 0 h 9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31" h="943">
                        <a:moveTo>
                          <a:pt x="160" y="9"/>
                        </a:moveTo>
                        <a:lnTo>
                          <a:pt x="102" y="505"/>
                        </a:lnTo>
                        <a:lnTo>
                          <a:pt x="0" y="871"/>
                        </a:lnTo>
                        <a:lnTo>
                          <a:pt x="6" y="915"/>
                        </a:lnTo>
                        <a:lnTo>
                          <a:pt x="44" y="943"/>
                        </a:lnTo>
                        <a:lnTo>
                          <a:pt x="102" y="943"/>
                        </a:lnTo>
                        <a:lnTo>
                          <a:pt x="183" y="515"/>
                        </a:lnTo>
                        <a:lnTo>
                          <a:pt x="217" y="207"/>
                        </a:lnTo>
                        <a:lnTo>
                          <a:pt x="231" y="33"/>
                        </a:lnTo>
                        <a:lnTo>
                          <a:pt x="207" y="19"/>
                        </a:lnTo>
                        <a:lnTo>
                          <a:pt x="193" y="245"/>
                        </a:lnTo>
                        <a:lnTo>
                          <a:pt x="160" y="520"/>
                        </a:lnTo>
                        <a:lnTo>
                          <a:pt x="92" y="842"/>
                        </a:lnTo>
                        <a:lnTo>
                          <a:pt x="77" y="910"/>
                        </a:lnTo>
                        <a:lnTo>
                          <a:pt x="48" y="910"/>
                        </a:lnTo>
                        <a:lnTo>
                          <a:pt x="25" y="880"/>
                        </a:lnTo>
                        <a:lnTo>
                          <a:pt x="130" y="500"/>
                        </a:lnTo>
                        <a:lnTo>
                          <a:pt x="154" y="259"/>
                        </a:lnTo>
                        <a:lnTo>
                          <a:pt x="188" y="0"/>
                        </a:lnTo>
                        <a:lnTo>
                          <a:pt x="160" y="9"/>
                        </a:lnTo>
                        <a:close/>
                      </a:path>
                    </a:pathLst>
                  </a:custGeom>
                  <a:solidFill>
                    <a:srgbClr val="FF33CC"/>
                  </a:solidFill>
                  <a:ln w="9525">
                    <a:solidFill>
                      <a:srgbClr val="FF33CC"/>
                    </a:solidFill>
                    <a:round/>
                    <a:headEnd/>
                    <a:tailEnd/>
                  </a:ln>
                </p:spPr>
                <p:txBody>
                  <a:bodyPr/>
                  <a:lstStyle/>
                  <a:p>
                    <a:endParaRPr lang="zh-CN" altLang="en-US"/>
                  </a:p>
                </p:txBody>
              </p:sp>
            </p:grpSp>
            <p:grpSp>
              <p:nvGrpSpPr>
                <p:cNvPr id="6173" name="Group 21"/>
                <p:cNvGrpSpPr>
                  <a:grpSpLocks/>
                </p:cNvGrpSpPr>
                <p:nvPr/>
              </p:nvGrpSpPr>
              <p:grpSpPr bwMode="auto">
                <a:xfrm flipH="1">
                  <a:off x="207" y="3972"/>
                  <a:ext cx="232" cy="96"/>
                  <a:chOff x="5301" y="2989"/>
                  <a:chExt cx="263" cy="108"/>
                </a:xfrm>
              </p:grpSpPr>
              <p:sp>
                <p:nvSpPr>
                  <p:cNvPr id="6187" name="Freeform 22"/>
                  <p:cNvSpPr>
                    <a:spLocks/>
                  </p:cNvSpPr>
                  <p:nvPr/>
                </p:nvSpPr>
                <p:spPr bwMode="auto">
                  <a:xfrm>
                    <a:off x="5301" y="2989"/>
                    <a:ext cx="263" cy="108"/>
                  </a:xfrm>
                  <a:custGeom>
                    <a:avLst/>
                    <a:gdLst>
                      <a:gd name="T0" fmla="*/ 0 w 1050"/>
                      <a:gd name="T1" fmla="*/ 0 h 431"/>
                      <a:gd name="T2" fmla="*/ 0 w 1050"/>
                      <a:gd name="T3" fmla="*/ 0 h 431"/>
                      <a:gd name="T4" fmla="*/ 0 w 1050"/>
                      <a:gd name="T5" fmla="*/ 0 h 431"/>
                      <a:gd name="T6" fmla="*/ 0 w 1050"/>
                      <a:gd name="T7" fmla="*/ 0 h 431"/>
                      <a:gd name="T8" fmla="*/ 0 w 1050"/>
                      <a:gd name="T9" fmla="*/ 0 h 431"/>
                      <a:gd name="T10" fmla="*/ 0 w 1050"/>
                      <a:gd name="T11" fmla="*/ 0 h 431"/>
                      <a:gd name="T12" fmla="*/ 0 w 1050"/>
                      <a:gd name="T13" fmla="*/ 0 h 431"/>
                      <a:gd name="T14" fmla="*/ 0 w 1050"/>
                      <a:gd name="T15" fmla="*/ 0 h 431"/>
                      <a:gd name="T16" fmla="*/ 0 w 1050"/>
                      <a:gd name="T17" fmla="*/ 0 h 431"/>
                      <a:gd name="T18" fmla="*/ 0 w 1050"/>
                      <a:gd name="T19" fmla="*/ 0 h 431"/>
                      <a:gd name="T20" fmla="*/ 0 w 1050"/>
                      <a:gd name="T21" fmla="*/ 0 h 431"/>
                      <a:gd name="T22" fmla="*/ 0 w 1050"/>
                      <a:gd name="T23" fmla="*/ 0 h 431"/>
                      <a:gd name="T24" fmla="*/ 0 w 1050"/>
                      <a:gd name="T25" fmla="*/ 0 h 431"/>
                      <a:gd name="T26" fmla="*/ 0 w 1050"/>
                      <a:gd name="T27" fmla="*/ 0 h 431"/>
                      <a:gd name="T28" fmla="*/ 0 w 1050"/>
                      <a:gd name="T29" fmla="*/ 0 h 431"/>
                      <a:gd name="T30" fmla="*/ 0 w 1050"/>
                      <a:gd name="T31" fmla="*/ 0 h 431"/>
                      <a:gd name="T32" fmla="*/ 0 w 1050"/>
                      <a:gd name="T33" fmla="*/ 0 h 431"/>
                      <a:gd name="T34" fmla="*/ 0 w 1050"/>
                      <a:gd name="T35" fmla="*/ 0 h 431"/>
                      <a:gd name="T36" fmla="*/ 0 w 1050"/>
                      <a:gd name="T37" fmla="*/ 0 h 431"/>
                      <a:gd name="T38" fmla="*/ 0 w 1050"/>
                      <a:gd name="T39" fmla="*/ 0 h 431"/>
                      <a:gd name="T40" fmla="*/ 0 w 1050"/>
                      <a:gd name="T41" fmla="*/ 0 h 431"/>
                      <a:gd name="T42" fmla="*/ 0 w 1050"/>
                      <a:gd name="T43" fmla="*/ 0 h 431"/>
                      <a:gd name="T44" fmla="*/ 0 w 1050"/>
                      <a:gd name="T45" fmla="*/ 0 h 431"/>
                      <a:gd name="T46" fmla="*/ 0 w 1050"/>
                      <a:gd name="T47" fmla="*/ 0 h 431"/>
                      <a:gd name="T48" fmla="*/ 0 w 1050"/>
                      <a:gd name="T49" fmla="*/ 0 h 431"/>
                      <a:gd name="T50" fmla="*/ 0 w 1050"/>
                      <a:gd name="T51" fmla="*/ 0 h 431"/>
                      <a:gd name="T52" fmla="*/ 0 w 1050"/>
                      <a:gd name="T53" fmla="*/ 0 h 431"/>
                      <a:gd name="T54" fmla="*/ 0 w 1050"/>
                      <a:gd name="T55" fmla="*/ 0 h 431"/>
                      <a:gd name="T56" fmla="*/ 0 w 1050"/>
                      <a:gd name="T57" fmla="*/ 0 h 431"/>
                      <a:gd name="T58" fmla="*/ 0 w 1050"/>
                      <a:gd name="T59" fmla="*/ 0 h 431"/>
                      <a:gd name="T60" fmla="*/ 0 w 1050"/>
                      <a:gd name="T61" fmla="*/ 0 h 431"/>
                      <a:gd name="T62" fmla="*/ 0 w 1050"/>
                      <a:gd name="T63" fmla="*/ 0 h 431"/>
                      <a:gd name="T64" fmla="*/ 0 w 1050"/>
                      <a:gd name="T65" fmla="*/ 0 h 431"/>
                      <a:gd name="T66" fmla="*/ 0 w 1050"/>
                      <a:gd name="T67" fmla="*/ 0 h 431"/>
                      <a:gd name="T68" fmla="*/ 0 w 1050"/>
                      <a:gd name="T69" fmla="*/ 0 h 431"/>
                      <a:gd name="T70" fmla="*/ 0 w 1050"/>
                      <a:gd name="T71" fmla="*/ 0 h 431"/>
                      <a:gd name="T72" fmla="*/ 0 w 1050"/>
                      <a:gd name="T73" fmla="*/ 0 h 431"/>
                      <a:gd name="T74" fmla="*/ 0 w 1050"/>
                      <a:gd name="T75" fmla="*/ 0 h 431"/>
                      <a:gd name="T76" fmla="*/ 0 w 1050"/>
                      <a:gd name="T77" fmla="*/ 0 h 431"/>
                      <a:gd name="T78" fmla="*/ 0 w 1050"/>
                      <a:gd name="T79" fmla="*/ 0 h 431"/>
                      <a:gd name="T80" fmla="*/ 0 w 1050"/>
                      <a:gd name="T81" fmla="*/ 0 h 431"/>
                      <a:gd name="T82" fmla="*/ 0 w 1050"/>
                      <a:gd name="T83" fmla="*/ 0 h 431"/>
                      <a:gd name="T84" fmla="*/ 0 w 1050"/>
                      <a:gd name="T85" fmla="*/ 0 h 431"/>
                      <a:gd name="T86" fmla="*/ 0 w 1050"/>
                      <a:gd name="T87" fmla="*/ 0 h 431"/>
                      <a:gd name="T88" fmla="*/ 0 w 1050"/>
                      <a:gd name="T89" fmla="*/ 0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50" h="431">
                        <a:moveTo>
                          <a:pt x="149" y="120"/>
                        </a:moveTo>
                        <a:lnTo>
                          <a:pt x="231" y="81"/>
                        </a:lnTo>
                        <a:lnTo>
                          <a:pt x="371" y="57"/>
                        </a:lnTo>
                        <a:lnTo>
                          <a:pt x="549" y="38"/>
                        </a:lnTo>
                        <a:lnTo>
                          <a:pt x="535" y="19"/>
                        </a:lnTo>
                        <a:lnTo>
                          <a:pt x="404" y="28"/>
                        </a:lnTo>
                        <a:lnTo>
                          <a:pt x="255" y="43"/>
                        </a:lnTo>
                        <a:lnTo>
                          <a:pt x="110" y="71"/>
                        </a:lnTo>
                        <a:lnTo>
                          <a:pt x="0" y="124"/>
                        </a:lnTo>
                        <a:lnTo>
                          <a:pt x="14" y="148"/>
                        </a:lnTo>
                        <a:lnTo>
                          <a:pt x="135" y="178"/>
                        </a:lnTo>
                        <a:lnTo>
                          <a:pt x="208" y="220"/>
                        </a:lnTo>
                        <a:lnTo>
                          <a:pt x="285" y="297"/>
                        </a:lnTo>
                        <a:lnTo>
                          <a:pt x="376" y="398"/>
                        </a:lnTo>
                        <a:lnTo>
                          <a:pt x="415" y="417"/>
                        </a:lnTo>
                        <a:lnTo>
                          <a:pt x="472" y="431"/>
                        </a:lnTo>
                        <a:lnTo>
                          <a:pt x="564" y="389"/>
                        </a:lnTo>
                        <a:lnTo>
                          <a:pt x="621" y="351"/>
                        </a:lnTo>
                        <a:lnTo>
                          <a:pt x="679" y="331"/>
                        </a:lnTo>
                        <a:lnTo>
                          <a:pt x="862" y="335"/>
                        </a:lnTo>
                        <a:lnTo>
                          <a:pt x="1036" y="335"/>
                        </a:lnTo>
                        <a:lnTo>
                          <a:pt x="1050" y="316"/>
                        </a:lnTo>
                        <a:lnTo>
                          <a:pt x="1001" y="239"/>
                        </a:lnTo>
                        <a:lnTo>
                          <a:pt x="887" y="162"/>
                        </a:lnTo>
                        <a:lnTo>
                          <a:pt x="751" y="96"/>
                        </a:lnTo>
                        <a:lnTo>
                          <a:pt x="674" y="57"/>
                        </a:lnTo>
                        <a:lnTo>
                          <a:pt x="612" y="0"/>
                        </a:lnTo>
                        <a:lnTo>
                          <a:pt x="583" y="0"/>
                        </a:lnTo>
                        <a:lnTo>
                          <a:pt x="564" y="28"/>
                        </a:lnTo>
                        <a:lnTo>
                          <a:pt x="689" y="96"/>
                        </a:lnTo>
                        <a:lnTo>
                          <a:pt x="838" y="167"/>
                        </a:lnTo>
                        <a:lnTo>
                          <a:pt x="945" y="235"/>
                        </a:lnTo>
                        <a:lnTo>
                          <a:pt x="983" y="288"/>
                        </a:lnTo>
                        <a:lnTo>
                          <a:pt x="983" y="307"/>
                        </a:lnTo>
                        <a:lnTo>
                          <a:pt x="915" y="307"/>
                        </a:lnTo>
                        <a:lnTo>
                          <a:pt x="732" y="293"/>
                        </a:lnTo>
                        <a:lnTo>
                          <a:pt x="631" y="302"/>
                        </a:lnTo>
                        <a:lnTo>
                          <a:pt x="539" y="331"/>
                        </a:lnTo>
                        <a:lnTo>
                          <a:pt x="486" y="375"/>
                        </a:lnTo>
                        <a:lnTo>
                          <a:pt x="462" y="384"/>
                        </a:lnTo>
                        <a:lnTo>
                          <a:pt x="424" y="375"/>
                        </a:lnTo>
                        <a:lnTo>
                          <a:pt x="337" y="297"/>
                        </a:lnTo>
                        <a:lnTo>
                          <a:pt x="266" y="206"/>
                        </a:lnTo>
                        <a:lnTo>
                          <a:pt x="208" y="167"/>
                        </a:lnTo>
                        <a:lnTo>
                          <a:pt x="149" y="120"/>
                        </a:lnTo>
                        <a:close/>
                      </a:path>
                    </a:pathLst>
                  </a:custGeom>
                  <a:solidFill>
                    <a:srgbClr val="FFFF00"/>
                  </a:solidFill>
                  <a:ln w="9525">
                    <a:solidFill>
                      <a:srgbClr val="3333FF"/>
                    </a:solidFill>
                    <a:round/>
                    <a:headEnd/>
                    <a:tailEnd/>
                  </a:ln>
                </p:spPr>
                <p:txBody>
                  <a:bodyPr/>
                  <a:lstStyle/>
                  <a:p>
                    <a:endParaRPr lang="zh-CN" altLang="en-US"/>
                  </a:p>
                </p:txBody>
              </p:sp>
              <p:sp>
                <p:nvSpPr>
                  <p:cNvPr id="6188" name="Freeform 23"/>
                  <p:cNvSpPr>
                    <a:spLocks/>
                  </p:cNvSpPr>
                  <p:nvPr/>
                </p:nvSpPr>
                <p:spPr bwMode="auto">
                  <a:xfrm>
                    <a:off x="5386" y="3012"/>
                    <a:ext cx="81" cy="42"/>
                  </a:xfrm>
                  <a:custGeom>
                    <a:avLst/>
                    <a:gdLst>
                      <a:gd name="T0" fmla="*/ 0 w 327"/>
                      <a:gd name="T1" fmla="*/ 0 h 169"/>
                      <a:gd name="T2" fmla="*/ 0 w 327"/>
                      <a:gd name="T3" fmla="*/ 0 h 169"/>
                      <a:gd name="T4" fmla="*/ 0 w 327"/>
                      <a:gd name="T5" fmla="*/ 0 h 169"/>
                      <a:gd name="T6" fmla="*/ 0 w 327"/>
                      <a:gd name="T7" fmla="*/ 0 h 169"/>
                      <a:gd name="T8" fmla="*/ 0 w 327"/>
                      <a:gd name="T9" fmla="*/ 0 h 169"/>
                      <a:gd name="T10" fmla="*/ 0 w 327"/>
                      <a:gd name="T11" fmla="*/ 0 h 169"/>
                      <a:gd name="T12" fmla="*/ 0 w 327"/>
                      <a:gd name="T13" fmla="*/ 0 h 169"/>
                      <a:gd name="T14" fmla="*/ 0 w 327"/>
                      <a:gd name="T15" fmla="*/ 0 h 169"/>
                      <a:gd name="T16" fmla="*/ 0 w 327"/>
                      <a:gd name="T17" fmla="*/ 0 h 169"/>
                      <a:gd name="T18" fmla="*/ 0 w 327"/>
                      <a:gd name="T19" fmla="*/ 0 h 169"/>
                      <a:gd name="T20" fmla="*/ 0 w 327"/>
                      <a:gd name="T21" fmla="*/ 0 h 169"/>
                      <a:gd name="T22" fmla="*/ 0 w 327"/>
                      <a:gd name="T23" fmla="*/ 0 h 169"/>
                      <a:gd name="T24" fmla="*/ 0 w 327"/>
                      <a:gd name="T25" fmla="*/ 0 h 169"/>
                      <a:gd name="T26" fmla="*/ 0 w 327"/>
                      <a:gd name="T27" fmla="*/ 0 h 169"/>
                      <a:gd name="T28" fmla="*/ 0 w 327"/>
                      <a:gd name="T29" fmla="*/ 0 h 169"/>
                      <a:gd name="T30" fmla="*/ 0 w 327"/>
                      <a:gd name="T31" fmla="*/ 0 h 169"/>
                      <a:gd name="T32" fmla="*/ 0 w 327"/>
                      <a:gd name="T33" fmla="*/ 0 h 169"/>
                      <a:gd name="T34" fmla="*/ 0 w 327"/>
                      <a:gd name="T35" fmla="*/ 0 h 169"/>
                      <a:gd name="T36" fmla="*/ 0 w 327"/>
                      <a:gd name="T37" fmla="*/ 0 h 169"/>
                      <a:gd name="T38" fmla="*/ 0 w 327"/>
                      <a:gd name="T39" fmla="*/ 0 h 169"/>
                      <a:gd name="T40" fmla="*/ 0 w 327"/>
                      <a:gd name="T41" fmla="*/ 0 h 169"/>
                      <a:gd name="T42" fmla="*/ 0 w 327"/>
                      <a:gd name="T43" fmla="*/ 0 h 169"/>
                      <a:gd name="T44" fmla="*/ 0 w 327"/>
                      <a:gd name="T45" fmla="*/ 0 h 169"/>
                      <a:gd name="T46" fmla="*/ 0 w 327"/>
                      <a:gd name="T47" fmla="*/ 0 h 169"/>
                      <a:gd name="T48" fmla="*/ 0 w 327"/>
                      <a:gd name="T49" fmla="*/ 0 h 169"/>
                      <a:gd name="T50" fmla="*/ 0 w 327"/>
                      <a:gd name="T51" fmla="*/ 0 h 169"/>
                      <a:gd name="T52" fmla="*/ 0 w 327"/>
                      <a:gd name="T53" fmla="*/ 0 h 169"/>
                      <a:gd name="T54" fmla="*/ 0 w 327"/>
                      <a:gd name="T55" fmla="*/ 0 h 169"/>
                      <a:gd name="T56" fmla="*/ 0 w 327"/>
                      <a:gd name="T57" fmla="*/ 0 h 169"/>
                      <a:gd name="T58" fmla="*/ 0 w 327"/>
                      <a:gd name="T59" fmla="*/ 0 h 169"/>
                      <a:gd name="T60" fmla="*/ 0 w 327"/>
                      <a:gd name="T61" fmla="*/ 0 h 169"/>
                      <a:gd name="T62" fmla="*/ 0 w 327"/>
                      <a:gd name="T63" fmla="*/ 0 h 169"/>
                      <a:gd name="T64" fmla="*/ 0 w 327"/>
                      <a:gd name="T65" fmla="*/ 0 h 169"/>
                      <a:gd name="T66" fmla="*/ 0 w 327"/>
                      <a:gd name="T67" fmla="*/ 0 h 169"/>
                      <a:gd name="T68" fmla="*/ 0 w 327"/>
                      <a:gd name="T69" fmla="*/ 0 h 169"/>
                      <a:gd name="T70" fmla="*/ 0 w 327"/>
                      <a:gd name="T71" fmla="*/ 0 h 169"/>
                      <a:gd name="T72" fmla="*/ 0 w 327"/>
                      <a:gd name="T73" fmla="*/ 0 h 16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27" h="169">
                        <a:moveTo>
                          <a:pt x="48" y="87"/>
                        </a:moveTo>
                        <a:lnTo>
                          <a:pt x="38" y="24"/>
                        </a:lnTo>
                        <a:lnTo>
                          <a:pt x="14" y="29"/>
                        </a:lnTo>
                        <a:lnTo>
                          <a:pt x="0" y="68"/>
                        </a:lnTo>
                        <a:lnTo>
                          <a:pt x="5" y="106"/>
                        </a:lnTo>
                        <a:lnTo>
                          <a:pt x="48" y="154"/>
                        </a:lnTo>
                        <a:lnTo>
                          <a:pt x="91" y="169"/>
                        </a:lnTo>
                        <a:lnTo>
                          <a:pt x="130" y="159"/>
                        </a:lnTo>
                        <a:lnTo>
                          <a:pt x="159" y="125"/>
                        </a:lnTo>
                        <a:lnTo>
                          <a:pt x="173" y="115"/>
                        </a:lnTo>
                        <a:lnTo>
                          <a:pt x="187" y="115"/>
                        </a:lnTo>
                        <a:lnTo>
                          <a:pt x="201" y="115"/>
                        </a:lnTo>
                        <a:lnTo>
                          <a:pt x="217" y="115"/>
                        </a:lnTo>
                        <a:lnTo>
                          <a:pt x="231" y="125"/>
                        </a:lnTo>
                        <a:lnTo>
                          <a:pt x="245" y="125"/>
                        </a:lnTo>
                        <a:lnTo>
                          <a:pt x="264" y="125"/>
                        </a:lnTo>
                        <a:lnTo>
                          <a:pt x="278" y="120"/>
                        </a:lnTo>
                        <a:lnTo>
                          <a:pt x="294" y="115"/>
                        </a:lnTo>
                        <a:lnTo>
                          <a:pt x="308" y="110"/>
                        </a:lnTo>
                        <a:lnTo>
                          <a:pt x="322" y="101"/>
                        </a:lnTo>
                        <a:lnTo>
                          <a:pt x="327" y="87"/>
                        </a:lnTo>
                        <a:lnTo>
                          <a:pt x="327" y="73"/>
                        </a:lnTo>
                        <a:lnTo>
                          <a:pt x="327" y="58"/>
                        </a:lnTo>
                        <a:lnTo>
                          <a:pt x="327" y="44"/>
                        </a:lnTo>
                        <a:lnTo>
                          <a:pt x="317" y="29"/>
                        </a:lnTo>
                        <a:lnTo>
                          <a:pt x="303" y="19"/>
                        </a:lnTo>
                        <a:lnTo>
                          <a:pt x="289" y="14"/>
                        </a:lnTo>
                        <a:lnTo>
                          <a:pt x="274" y="5"/>
                        </a:lnTo>
                        <a:lnTo>
                          <a:pt x="259" y="0"/>
                        </a:lnTo>
                        <a:lnTo>
                          <a:pt x="245" y="0"/>
                        </a:lnTo>
                        <a:lnTo>
                          <a:pt x="231" y="0"/>
                        </a:lnTo>
                        <a:lnTo>
                          <a:pt x="212" y="0"/>
                        </a:lnTo>
                        <a:lnTo>
                          <a:pt x="197" y="0"/>
                        </a:lnTo>
                        <a:lnTo>
                          <a:pt x="182" y="0"/>
                        </a:lnTo>
                        <a:lnTo>
                          <a:pt x="168" y="0"/>
                        </a:lnTo>
                        <a:lnTo>
                          <a:pt x="149" y="0"/>
                        </a:lnTo>
                        <a:lnTo>
                          <a:pt x="110" y="0"/>
                        </a:lnTo>
                        <a:lnTo>
                          <a:pt x="96" y="5"/>
                        </a:lnTo>
                        <a:lnTo>
                          <a:pt x="96" y="19"/>
                        </a:lnTo>
                        <a:lnTo>
                          <a:pt x="101" y="33"/>
                        </a:lnTo>
                        <a:lnTo>
                          <a:pt x="115" y="38"/>
                        </a:lnTo>
                        <a:lnTo>
                          <a:pt x="130" y="38"/>
                        </a:lnTo>
                        <a:lnTo>
                          <a:pt x="144" y="33"/>
                        </a:lnTo>
                        <a:lnTo>
                          <a:pt x="163" y="33"/>
                        </a:lnTo>
                        <a:lnTo>
                          <a:pt x="182" y="29"/>
                        </a:lnTo>
                        <a:lnTo>
                          <a:pt x="197" y="29"/>
                        </a:lnTo>
                        <a:lnTo>
                          <a:pt x="217" y="29"/>
                        </a:lnTo>
                        <a:lnTo>
                          <a:pt x="231" y="29"/>
                        </a:lnTo>
                        <a:lnTo>
                          <a:pt x="245" y="29"/>
                        </a:lnTo>
                        <a:lnTo>
                          <a:pt x="259" y="29"/>
                        </a:lnTo>
                        <a:lnTo>
                          <a:pt x="274" y="33"/>
                        </a:lnTo>
                        <a:lnTo>
                          <a:pt x="278" y="49"/>
                        </a:lnTo>
                        <a:lnTo>
                          <a:pt x="283" y="63"/>
                        </a:lnTo>
                        <a:lnTo>
                          <a:pt x="278" y="77"/>
                        </a:lnTo>
                        <a:lnTo>
                          <a:pt x="264" y="77"/>
                        </a:lnTo>
                        <a:lnTo>
                          <a:pt x="245" y="77"/>
                        </a:lnTo>
                        <a:lnTo>
                          <a:pt x="231" y="77"/>
                        </a:lnTo>
                        <a:lnTo>
                          <a:pt x="217" y="77"/>
                        </a:lnTo>
                        <a:lnTo>
                          <a:pt x="201" y="77"/>
                        </a:lnTo>
                        <a:lnTo>
                          <a:pt x="187" y="77"/>
                        </a:lnTo>
                        <a:lnTo>
                          <a:pt x="173" y="77"/>
                        </a:lnTo>
                        <a:lnTo>
                          <a:pt x="159" y="77"/>
                        </a:lnTo>
                        <a:lnTo>
                          <a:pt x="144" y="77"/>
                        </a:lnTo>
                        <a:lnTo>
                          <a:pt x="130" y="77"/>
                        </a:lnTo>
                        <a:lnTo>
                          <a:pt x="115" y="87"/>
                        </a:lnTo>
                        <a:lnTo>
                          <a:pt x="101" y="96"/>
                        </a:lnTo>
                        <a:lnTo>
                          <a:pt x="96" y="110"/>
                        </a:lnTo>
                        <a:lnTo>
                          <a:pt x="82" y="110"/>
                        </a:lnTo>
                        <a:lnTo>
                          <a:pt x="67" y="106"/>
                        </a:lnTo>
                        <a:lnTo>
                          <a:pt x="48" y="87"/>
                        </a:lnTo>
                        <a:lnTo>
                          <a:pt x="53" y="68"/>
                        </a:lnTo>
                        <a:lnTo>
                          <a:pt x="48" y="54"/>
                        </a:lnTo>
                        <a:lnTo>
                          <a:pt x="44" y="38"/>
                        </a:lnTo>
                        <a:lnTo>
                          <a:pt x="48" y="87"/>
                        </a:lnTo>
                        <a:close/>
                      </a:path>
                    </a:pathLst>
                  </a:custGeom>
                  <a:solidFill>
                    <a:srgbClr val="FFFF00"/>
                  </a:solidFill>
                  <a:ln w="9525">
                    <a:solidFill>
                      <a:srgbClr val="3333FF"/>
                    </a:solidFill>
                    <a:round/>
                    <a:headEnd/>
                    <a:tailEnd/>
                  </a:ln>
                </p:spPr>
                <p:txBody>
                  <a:bodyPr/>
                  <a:lstStyle/>
                  <a:p>
                    <a:endParaRPr lang="zh-CN" altLang="en-US"/>
                  </a:p>
                </p:txBody>
              </p:sp>
            </p:grpSp>
            <p:grpSp>
              <p:nvGrpSpPr>
                <p:cNvPr id="6174" name="Group 24"/>
                <p:cNvGrpSpPr>
                  <a:grpSpLocks/>
                </p:cNvGrpSpPr>
                <p:nvPr/>
              </p:nvGrpSpPr>
              <p:grpSpPr bwMode="auto">
                <a:xfrm flipH="1">
                  <a:off x="319" y="4057"/>
                  <a:ext cx="165" cy="143"/>
                  <a:chOff x="5250" y="3085"/>
                  <a:chExt cx="188" cy="162"/>
                </a:xfrm>
              </p:grpSpPr>
              <p:sp>
                <p:nvSpPr>
                  <p:cNvPr id="6185" name="Freeform 25"/>
                  <p:cNvSpPr>
                    <a:spLocks/>
                  </p:cNvSpPr>
                  <p:nvPr/>
                </p:nvSpPr>
                <p:spPr bwMode="auto">
                  <a:xfrm>
                    <a:off x="5250" y="3085"/>
                    <a:ext cx="188" cy="162"/>
                  </a:xfrm>
                  <a:custGeom>
                    <a:avLst/>
                    <a:gdLst>
                      <a:gd name="T0" fmla="*/ 0 w 755"/>
                      <a:gd name="T1" fmla="*/ 0 h 651"/>
                      <a:gd name="T2" fmla="*/ 0 w 755"/>
                      <a:gd name="T3" fmla="*/ 0 h 651"/>
                      <a:gd name="T4" fmla="*/ 0 w 755"/>
                      <a:gd name="T5" fmla="*/ 0 h 651"/>
                      <a:gd name="T6" fmla="*/ 0 w 755"/>
                      <a:gd name="T7" fmla="*/ 0 h 651"/>
                      <a:gd name="T8" fmla="*/ 0 w 755"/>
                      <a:gd name="T9" fmla="*/ 0 h 651"/>
                      <a:gd name="T10" fmla="*/ 0 w 755"/>
                      <a:gd name="T11" fmla="*/ 0 h 651"/>
                      <a:gd name="T12" fmla="*/ 0 w 755"/>
                      <a:gd name="T13" fmla="*/ 0 h 651"/>
                      <a:gd name="T14" fmla="*/ 0 w 755"/>
                      <a:gd name="T15" fmla="*/ 0 h 651"/>
                      <a:gd name="T16" fmla="*/ 0 w 755"/>
                      <a:gd name="T17" fmla="*/ 0 h 651"/>
                      <a:gd name="T18" fmla="*/ 0 w 755"/>
                      <a:gd name="T19" fmla="*/ 0 h 651"/>
                      <a:gd name="T20" fmla="*/ 0 w 755"/>
                      <a:gd name="T21" fmla="*/ 0 h 651"/>
                      <a:gd name="T22" fmla="*/ 0 w 755"/>
                      <a:gd name="T23" fmla="*/ 0 h 651"/>
                      <a:gd name="T24" fmla="*/ 0 w 755"/>
                      <a:gd name="T25" fmla="*/ 0 h 651"/>
                      <a:gd name="T26" fmla="*/ 0 w 755"/>
                      <a:gd name="T27" fmla="*/ 0 h 651"/>
                      <a:gd name="T28" fmla="*/ 0 w 755"/>
                      <a:gd name="T29" fmla="*/ 0 h 651"/>
                      <a:gd name="T30" fmla="*/ 0 w 755"/>
                      <a:gd name="T31" fmla="*/ 0 h 651"/>
                      <a:gd name="T32" fmla="*/ 0 w 755"/>
                      <a:gd name="T33" fmla="*/ 0 h 651"/>
                      <a:gd name="T34" fmla="*/ 0 w 755"/>
                      <a:gd name="T35" fmla="*/ 0 h 651"/>
                      <a:gd name="T36" fmla="*/ 0 w 755"/>
                      <a:gd name="T37" fmla="*/ 0 h 651"/>
                      <a:gd name="T38" fmla="*/ 0 w 755"/>
                      <a:gd name="T39" fmla="*/ 0 h 651"/>
                      <a:gd name="T40" fmla="*/ 0 w 755"/>
                      <a:gd name="T41" fmla="*/ 0 h 651"/>
                      <a:gd name="T42" fmla="*/ 0 w 755"/>
                      <a:gd name="T43" fmla="*/ 0 h 651"/>
                      <a:gd name="T44" fmla="*/ 0 w 755"/>
                      <a:gd name="T45" fmla="*/ 0 h 651"/>
                      <a:gd name="T46" fmla="*/ 0 w 755"/>
                      <a:gd name="T47" fmla="*/ 0 h 651"/>
                      <a:gd name="T48" fmla="*/ 0 w 755"/>
                      <a:gd name="T49" fmla="*/ 0 h 651"/>
                      <a:gd name="T50" fmla="*/ 0 w 755"/>
                      <a:gd name="T51" fmla="*/ 0 h 651"/>
                      <a:gd name="T52" fmla="*/ 0 w 755"/>
                      <a:gd name="T53" fmla="*/ 0 h 651"/>
                      <a:gd name="T54" fmla="*/ 0 w 755"/>
                      <a:gd name="T55" fmla="*/ 0 h 651"/>
                      <a:gd name="T56" fmla="*/ 0 w 755"/>
                      <a:gd name="T57" fmla="*/ 0 h 651"/>
                      <a:gd name="T58" fmla="*/ 0 w 755"/>
                      <a:gd name="T59" fmla="*/ 0 h 651"/>
                      <a:gd name="T60" fmla="*/ 0 w 755"/>
                      <a:gd name="T61" fmla="*/ 0 h 651"/>
                      <a:gd name="T62" fmla="*/ 0 w 755"/>
                      <a:gd name="T63" fmla="*/ 0 h 651"/>
                      <a:gd name="T64" fmla="*/ 0 w 755"/>
                      <a:gd name="T65" fmla="*/ 0 h 651"/>
                      <a:gd name="T66" fmla="*/ 0 w 755"/>
                      <a:gd name="T67" fmla="*/ 0 h 651"/>
                      <a:gd name="T68" fmla="*/ 0 w 755"/>
                      <a:gd name="T69" fmla="*/ 0 h 65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55" h="651">
                        <a:moveTo>
                          <a:pt x="312" y="57"/>
                        </a:moveTo>
                        <a:lnTo>
                          <a:pt x="178" y="87"/>
                        </a:lnTo>
                        <a:lnTo>
                          <a:pt x="52" y="154"/>
                        </a:lnTo>
                        <a:lnTo>
                          <a:pt x="0" y="231"/>
                        </a:lnTo>
                        <a:lnTo>
                          <a:pt x="9" y="269"/>
                        </a:lnTo>
                        <a:lnTo>
                          <a:pt x="96" y="337"/>
                        </a:lnTo>
                        <a:lnTo>
                          <a:pt x="230" y="438"/>
                        </a:lnTo>
                        <a:lnTo>
                          <a:pt x="331" y="539"/>
                        </a:lnTo>
                        <a:lnTo>
                          <a:pt x="403" y="645"/>
                        </a:lnTo>
                        <a:lnTo>
                          <a:pt x="428" y="651"/>
                        </a:lnTo>
                        <a:lnTo>
                          <a:pt x="585" y="530"/>
                        </a:lnTo>
                        <a:lnTo>
                          <a:pt x="739" y="404"/>
                        </a:lnTo>
                        <a:lnTo>
                          <a:pt x="755" y="341"/>
                        </a:lnTo>
                        <a:lnTo>
                          <a:pt x="639" y="231"/>
                        </a:lnTo>
                        <a:lnTo>
                          <a:pt x="514" y="139"/>
                        </a:lnTo>
                        <a:lnTo>
                          <a:pt x="456" y="77"/>
                        </a:lnTo>
                        <a:lnTo>
                          <a:pt x="389" y="0"/>
                        </a:lnTo>
                        <a:lnTo>
                          <a:pt x="326" y="14"/>
                        </a:lnTo>
                        <a:lnTo>
                          <a:pt x="331" y="43"/>
                        </a:lnTo>
                        <a:lnTo>
                          <a:pt x="451" y="129"/>
                        </a:lnTo>
                        <a:lnTo>
                          <a:pt x="543" y="206"/>
                        </a:lnTo>
                        <a:lnTo>
                          <a:pt x="678" y="299"/>
                        </a:lnTo>
                        <a:lnTo>
                          <a:pt x="697" y="346"/>
                        </a:lnTo>
                        <a:lnTo>
                          <a:pt x="692" y="385"/>
                        </a:lnTo>
                        <a:lnTo>
                          <a:pt x="585" y="486"/>
                        </a:lnTo>
                        <a:lnTo>
                          <a:pt x="456" y="563"/>
                        </a:lnTo>
                        <a:lnTo>
                          <a:pt x="412" y="563"/>
                        </a:lnTo>
                        <a:lnTo>
                          <a:pt x="307" y="462"/>
                        </a:lnTo>
                        <a:lnTo>
                          <a:pt x="143" y="313"/>
                        </a:lnTo>
                        <a:lnTo>
                          <a:pt x="57" y="241"/>
                        </a:lnTo>
                        <a:lnTo>
                          <a:pt x="62" y="211"/>
                        </a:lnTo>
                        <a:lnTo>
                          <a:pt x="124" y="145"/>
                        </a:lnTo>
                        <a:lnTo>
                          <a:pt x="235" y="110"/>
                        </a:lnTo>
                        <a:lnTo>
                          <a:pt x="321" y="82"/>
                        </a:lnTo>
                        <a:lnTo>
                          <a:pt x="312" y="5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86" name="Freeform 26"/>
                  <p:cNvSpPr>
                    <a:spLocks/>
                  </p:cNvSpPr>
                  <p:nvPr/>
                </p:nvSpPr>
                <p:spPr bwMode="auto">
                  <a:xfrm>
                    <a:off x="5322" y="3132"/>
                    <a:ext cx="59" cy="72"/>
                  </a:xfrm>
                  <a:custGeom>
                    <a:avLst/>
                    <a:gdLst>
                      <a:gd name="T0" fmla="*/ 0 w 235"/>
                      <a:gd name="T1" fmla="*/ 0 h 288"/>
                      <a:gd name="T2" fmla="*/ 0 w 235"/>
                      <a:gd name="T3" fmla="*/ 0 h 288"/>
                      <a:gd name="T4" fmla="*/ 0 w 235"/>
                      <a:gd name="T5" fmla="*/ 0 h 288"/>
                      <a:gd name="T6" fmla="*/ 0 w 235"/>
                      <a:gd name="T7" fmla="*/ 0 h 288"/>
                      <a:gd name="T8" fmla="*/ 0 w 235"/>
                      <a:gd name="T9" fmla="*/ 0 h 288"/>
                      <a:gd name="T10" fmla="*/ 0 w 235"/>
                      <a:gd name="T11" fmla="*/ 0 h 288"/>
                      <a:gd name="T12" fmla="*/ 0 w 235"/>
                      <a:gd name="T13" fmla="*/ 0 h 288"/>
                      <a:gd name="T14" fmla="*/ 0 w 235"/>
                      <a:gd name="T15" fmla="*/ 0 h 288"/>
                      <a:gd name="T16" fmla="*/ 0 w 235"/>
                      <a:gd name="T17" fmla="*/ 0 h 288"/>
                      <a:gd name="T18" fmla="*/ 0 w 235"/>
                      <a:gd name="T19" fmla="*/ 0 h 288"/>
                      <a:gd name="T20" fmla="*/ 0 w 235"/>
                      <a:gd name="T21" fmla="*/ 0 h 288"/>
                      <a:gd name="T22" fmla="*/ 0 w 235"/>
                      <a:gd name="T23" fmla="*/ 0 h 288"/>
                      <a:gd name="T24" fmla="*/ 0 w 235"/>
                      <a:gd name="T25" fmla="*/ 0 h 288"/>
                      <a:gd name="T26" fmla="*/ 0 w 235"/>
                      <a:gd name="T27" fmla="*/ 0 h 288"/>
                      <a:gd name="T28" fmla="*/ 0 w 235"/>
                      <a:gd name="T29" fmla="*/ 0 h 288"/>
                      <a:gd name="T30" fmla="*/ 0 w 235"/>
                      <a:gd name="T31" fmla="*/ 0 h 288"/>
                      <a:gd name="T32" fmla="*/ 0 w 235"/>
                      <a:gd name="T33" fmla="*/ 0 h 288"/>
                      <a:gd name="T34" fmla="*/ 0 w 235"/>
                      <a:gd name="T35" fmla="*/ 0 h 288"/>
                      <a:gd name="T36" fmla="*/ 0 w 235"/>
                      <a:gd name="T37" fmla="*/ 0 h 288"/>
                      <a:gd name="T38" fmla="*/ 0 w 235"/>
                      <a:gd name="T39" fmla="*/ 0 h 288"/>
                      <a:gd name="T40" fmla="*/ 0 w 235"/>
                      <a:gd name="T41" fmla="*/ 0 h 288"/>
                      <a:gd name="T42" fmla="*/ 0 w 235"/>
                      <a:gd name="T43" fmla="*/ 0 h 288"/>
                      <a:gd name="T44" fmla="*/ 0 w 235"/>
                      <a:gd name="T45" fmla="*/ 0 h 288"/>
                      <a:gd name="T46" fmla="*/ 0 w 235"/>
                      <a:gd name="T47" fmla="*/ 0 h 288"/>
                      <a:gd name="T48" fmla="*/ 0 w 235"/>
                      <a:gd name="T49" fmla="*/ 0 h 288"/>
                      <a:gd name="T50" fmla="*/ 0 w 235"/>
                      <a:gd name="T51" fmla="*/ 0 h 288"/>
                      <a:gd name="T52" fmla="*/ 0 w 235"/>
                      <a:gd name="T53" fmla="*/ 0 h 288"/>
                      <a:gd name="T54" fmla="*/ 0 w 235"/>
                      <a:gd name="T55" fmla="*/ 0 h 288"/>
                      <a:gd name="T56" fmla="*/ 0 w 235"/>
                      <a:gd name="T57" fmla="*/ 0 h 288"/>
                      <a:gd name="T58" fmla="*/ 0 w 235"/>
                      <a:gd name="T59" fmla="*/ 0 h 288"/>
                      <a:gd name="T60" fmla="*/ 0 w 235"/>
                      <a:gd name="T61" fmla="*/ 0 h 288"/>
                      <a:gd name="T62" fmla="*/ 0 w 235"/>
                      <a:gd name="T63" fmla="*/ 0 h 288"/>
                      <a:gd name="T64" fmla="*/ 0 w 235"/>
                      <a:gd name="T65" fmla="*/ 0 h 288"/>
                      <a:gd name="T66" fmla="*/ 0 w 235"/>
                      <a:gd name="T67" fmla="*/ 0 h 288"/>
                      <a:gd name="T68" fmla="*/ 0 w 235"/>
                      <a:gd name="T69" fmla="*/ 0 h 288"/>
                      <a:gd name="T70" fmla="*/ 0 w 235"/>
                      <a:gd name="T71" fmla="*/ 0 h 288"/>
                      <a:gd name="T72" fmla="*/ 0 w 235"/>
                      <a:gd name="T73" fmla="*/ 0 h 2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5" h="288">
                        <a:moveTo>
                          <a:pt x="134" y="67"/>
                        </a:moveTo>
                        <a:lnTo>
                          <a:pt x="24" y="29"/>
                        </a:lnTo>
                        <a:lnTo>
                          <a:pt x="0" y="10"/>
                        </a:lnTo>
                        <a:lnTo>
                          <a:pt x="19" y="0"/>
                        </a:lnTo>
                        <a:lnTo>
                          <a:pt x="57" y="0"/>
                        </a:lnTo>
                        <a:lnTo>
                          <a:pt x="72" y="0"/>
                        </a:lnTo>
                        <a:lnTo>
                          <a:pt x="87" y="0"/>
                        </a:lnTo>
                        <a:lnTo>
                          <a:pt x="101" y="5"/>
                        </a:lnTo>
                        <a:lnTo>
                          <a:pt x="115" y="15"/>
                        </a:lnTo>
                        <a:lnTo>
                          <a:pt x="134" y="19"/>
                        </a:lnTo>
                        <a:lnTo>
                          <a:pt x="148" y="24"/>
                        </a:lnTo>
                        <a:lnTo>
                          <a:pt x="162" y="57"/>
                        </a:lnTo>
                        <a:lnTo>
                          <a:pt x="178" y="67"/>
                        </a:lnTo>
                        <a:lnTo>
                          <a:pt x="187" y="81"/>
                        </a:lnTo>
                        <a:lnTo>
                          <a:pt x="192" y="96"/>
                        </a:lnTo>
                        <a:lnTo>
                          <a:pt x="172" y="101"/>
                        </a:lnTo>
                        <a:lnTo>
                          <a:pt x="158" y="111"/>
                        </a:lnTo>
                        <a:lnTo>
                          <a:pt x="143" y="125"/>
                        </a:lnTo>
                        <a:lnTo>
                          <a:pt x="143" y="139"/>
                        </a:lnTo>
                        <a:lnTo>
                          <a:pt x="158" y="149"/>
                        </a:lnTo>
                        <a:lnTo>
                          <a:pt x="172" y="153"/>
                        </a:lnTo>
                        <a:lnTo>
                          <a:pt x="187" y="158"/>
                        </a:lnTo>
                        <a:lnTo>
                          <a:pt x="202" y="163"/>
                        </a:lnTo>
                        <a:lnTo>
                          <a:pt x="216" y="177"/>
                        </a:lnTo>
                        <a:lnTo>
                          <a:pt x="225" y="192"/>
                        </a:lnTo>
                        <a:lnTo>
                          <a:pt x="230" y="207"/>
                        </a:lnTo>
                        <a:lnTo>
                          <a:pt x="235" y="221"/>
                        </a:lnTo>
                        <a:lnTo>
                          <a:pt x="235" y="235"/>
                        </a:lnTo>
                        <a:lnTo>
                          <a:pt x="225" y="249"/>
                        </a:lnTo>
                        <a:lnTo>
                          <a:pt x="211" y="264"/>
                        </a:lnTo>
                        <a:lnTo>
                          <a:pt x="197" y="273"/>
                        </a:lnTo>
                        <a:lnTo>
                          <a:pt x="183" y="282"/>
                        </a:lnTo>
                        <a:lnTo>
                          <a:pt x="167" y="288"/>
                        </a:lnTo>
                        <a:lnTo>
                          <a:pt x="153" y="288"/>
                        </a:lnTo>
                        <a:lnTo>
                          <a:pt x="139" y="288"/>
                        </a:lnTo>
                        <a:lnTo>
                          <a:pt x="120" y="288"/>
                        </a:lnTo>
                        <a:lnTo>
                          <a:pt x="106" y="282"/>
                        </a:lnTo>
                        <a:lnTo>
                          <a:pt x="91" y="278"/>
                        </a:lnTo>
                        <a:lnTo>
                          <a:pt x="77" y="268"/>
                        </a:lnTo>
                        <a:lnTo>
                          <a:pt x="63" y="259"/>
                        </a:lnTo>
                        <a:lnTo>
                          <a:pt x="52" y="245"/>
                        </a:lnTo>
                        <a:lnTo>
                          <a:pt x="43" y="230"/>
                        </a:lnTo>
                        <a:lnTo>
                          <a:pt x="38" y="216"/>
                        </a:lnTo>
                        <a:lnTo>
                          <a:pt x="38" y="197"/>
                        </a:lnTo>
                        <a:lnTo>
                          <a:pt x="38" y="182"/>
                        </a:lnTo>
                        <a:lnTo>
                          <a:pt x="38" y="168"/>
                        </a:lnTo>
                        <a:lnTo>
                          <a:pt x="52" y="163"/>
                        </a:lnTo>
                        <a:lnTo>
                          <a:pt x="63" y="177"/>
                        </a:lnTo>
                        <a:lnTo>
                          <a:pt x="68" y="192"/>
                        </a:lnTo>
                        <a:lnTo>
                          <a:pt x="82" y="207"/>
                        </a:lnTo>
                        <a:lnTo>
                          <a:pt x="96" y="216"/>
                        </a:lnTo>
                        <a:lnTo>
                          <a:pt x="110" y="226"/>
                        </a:lnTo>
                        <a:lnTo>
                          <a:pt x="125" y="235"/>
                        </a:lnTo>
                        <a:lnTo>
                          <a:pt x="139" y="235"/>
                        </a:lnTo>
                        <a:lnTo>
                          <a:pt x="153" y="235"/>
                        </a:lnTo>
                        <a:lnTo>
                          <a:pt x="167" y="235"/>
                        </a:lnTo>
                        <a:lnTo>
                          <a:pt x="167" y="221"/>
                        </a:lnTo>
                        <a:lnTo>
                          <a:pt x="167" y="207"/>
                        </a:lnTo>
                        <a:lnTo>
                          <a:pt x="158" y="192"/>
                        </a:lnTo>
                        <a:lnTo>
                          <a:pt x="143" y="177"/>
                        </a:lnTo>
                        <a:lnTo>
                          <a:pt x="129" y="172"/>
                        </a:lnTo>
                        <a:lnTo>
                          <a:pt x="110" y="172"/>
                        </a:lnTo>
                        <a:lnTo>
                          <a:pt x="96" y="172"/>
                        </a:lnTo>
                        <a:lnTo>
                          <a:pt x="82" y="172"/>
                        </a:lnTo>
                        <a:lnTo>
                          <a:pt x="68" y="168"/>
                        </a:lnTo>
                        <a:lnTo>
                          <a:pt x="52" y="168"/>
                        </a:lnTo>
                        <a:lnTo>
                          <a:pt x="33" y="153"/>
                        </a:lnTo>
                        <a:lnTo>
                          <a:pt x="29" y="139"/>
                        </a:lnTo>
                        <a:lnTo>
                          <a:pt x="48" y="130"/>
                        </a:lnTo>
                        <a:lnTo>
                          <a:pt x="63" y="125"/>
                        </a:lnTo>
                        <a:lnTo>
                          <a:pt x="77" y="115"/>
                        </a:lnTo>
                        <a:lnTo>
                          <a:pt x="91" y="111"/>
                        </a:lnTo>
                        <a:lnTo>
                          <a:pt x="106" y="106"/>
                        </a:lnTo>
                        <a:lnTo>
                          <a:pt x="120" y="96"/>
                        </a:lnTo>
                        <a:lnTo>
                          <a:pt x="134" y="6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175" name="Group 27"/>
                <p:cNvGrpSpPr>
                  <a:grpSpLocks/>
                </p:cNvGrpSpPr>
                <p:nvPr/>
              </p:nvGrpSpPr>
              <p:grpSpPr bwMode="auto">
                <a:xfrm flipH="1">
                  <a:off x="113" y="4095"/>
                  <a:ext cx="196" cy="113"/>
                  <a:chOff x="5449" y="3128"/>
                  <a:chExt cx="222" cy="128"/>
                </a:xfrm>
              </p:grpSpPr>
              <p:sp>
                <p:nvSpPr>
                  <p:cNvPr id="6183" name="Freeform 28"/>
                  <p:cNvSpPr>
                    <a:spLocks/>
                  </p:cNvSpPr>
                  <p:nvPr/>
                </p:nvSpPr>
                <p:spPr bwMode="auto">
                  <a:xfrm>
                    <a:off x="5449" y="3128"/>
                    <a:ext cx="222" cy="128"/>
                  </a:xfrm>
                  <a:custGeom>
                    <a:avLst/>
                    <a:gdLst>
                      <a:gd name="T0" fmla="*/ 0 w 885"/>
                      <a:gd name="T1" fmla="*/ 0 h 510"/>
                      <a:gd name="T2" fmla="*/ 0 w 885"/>
                      <a:gd name="T3" fmla="*/ 0 h 510"/>
                      <a:gd name="T4" fmla="*/ 0 w 885"/>
                      <a:gd name="T5" fmla="*/ 0 h 510"/>
                      <a:gd name="T6" fmla="*/ 0 w 885"/>
                      <a:gd name="T7" fmla="*/ 0 h 510"/>
                      <a:gd name="T8" fmla="*/ 0 w 885"/>
                      <a:gd name="T9" fmla="*/ 0 h 510"/>
                      <a:gd name="T10" fmla="*/ 0 w 885"/>
                      <a:gd name="T11" fmla="*/ 0 h 510"/>
                      <a:gd name="T12" fmla="*/ 0 w 885"/>
                      <a:gd name="T13" fmla="*/ 0 h 510"/>
                      <a:gd name="T14" fmla="*/ 0 w 885"/>
                      <a:gd name="T15" fmla="*/ 0 h 510"/>
                      <a:gd name="T16" fmla="*/ 0 w 885"/>
                      <a:gd name="T17" fmla="*/ 0 h 510"/>
                      <a:gd name="T18" fmla="*/ 0 w 885"/>
                      <a:gd name="T19" fmla="*/ 0 h 510"/>
                      <a:gd name="T20" fmla="*/ 0 w 885"/>
                      <a:gd name="T21" fmla="*/ 0 h 510"/>
                      <a:gd name="T22" fmla="*/ 0 w 885"/>
                      <a:gd name="T23" fmla="*/ 0 h 510"/>
                      <a:gd name="T24" fmla="*/ 0 w 885"/>
                      <a:gd name="T25" fmla="*/ 0 h 510"/>
                      <a:gd name="T26" fmla="*/ 0 w 885"/>
                      <a:gd name="T27" fmla="*/ 0 h 510"/>
                      <a:gd name="T28" fmla="*/ 0 w 885"/>
                      <a:gd name="T29" fmla="*/ 0 h 510"/>
                      <a:gd name="T30" fmla="*/ 0 w 885"/>
                      <a:gd name="T31" fmla="*/ 0 h 510"/>
                      <a:gd name="T32" fmla="*/ 0 w 885"/>
                      <a:gd name="T33" fmla="*/ 0 h 510"/>
                      <a:gd name="T34" fmla="*/ 0 w 885"/>
                      <a:gd name="T35" fmla="*/ 0 h 510"/>
                      <a:gd name="T36" fmla="*/ 0 w 885"/>
                      <a:gd name="T37" fmla="*/ 0 h 510"/>
                      <a:gd name="T38" fmla="*/ 0 w 885"/>
                      <a:gd name="T39" fmla="*/ 0 h 510"/>
                      <a:gd name="T40" fmla="*/ 0 w 885"/>
                      <a:gd name="T41" fmla="*/ 0 h 510"/>
                      <a:gd name="T42" fmla="*/ 0 w 885"/>
                      <a:gd name="T43" fmla="*/ 0 h 510"/>
                      <a:gd name="T44" fmla="*/ 0 w 885"/>
                      <a:gd name="T45" fmla="*/ 0 h 510"/>
                      <a:gd name="T46" fmla="*/ 0 w 885"/>
                      <a:gd name="T47" fmla="*/ 0 h 510"/>
                      <a:gd name="T48" fmla="*/ 0 w 885"/>
                      <a:gd name="T49" fmla="*/ 0 h 510"/>
                      <a:gd name="T50" fmla="*/ 0 w 885"/>
                      <a:gd name="T51" fmla="*/ 0 h 510"/>
                      <a:gd name="T52" fmla="*/ 0 w 885"/>
                      <a:gd name="T53" fmla="*/ 0 h 510"/>
                      <a:gd name="T54" fmla="*/ 0 w 885"/>
                      <a:gd name="T55" fmla="*/ 0 h 510"/>
                      <a:gd name="T56" fmla="*/ 0 w 885"/>
                      <a:gd name="T57" fmla="*/ 0 h 510"/>
                      <a:gd name="T58" fmla="*/ 0 w 885"/>
                      <a:gd name="T59" fmla="*/ 0 h 510"/>
                      <a:gd name="T60" fmla="*/ 0 w 885"/>
                      <a:gd name="T61" fmla="*/ 0 h 510"/>
                      <a:gd name="T62" fmla="*/ 0 w 885"/>
                      <a:gd name="T63" fmla="*/ 0 h 510"/>
                      <a:gd name="T64" fmla="*/ 0 w 885"/>
                      <a:gd name="T65" fmla="*/ 0 h 510"/>
                      <a:gd name="T66" fmla="*/ 0 w 885"/>
                      <a:gd name="T67" fmla="*/ 0 h 510"/>
                      <a:gd name="T68" fmla="*/ 0 w 885"/>
                      <a:gd name="T69" fmla="*/ 0 h 510"/>
                      <a:gd name="T70" fmla="*/ 0 w 885"/>
                      <a:gd name="T71" fmla="*/ 0 h 510"/>
                      <a:gd name="T72" fmla="*/ 0 w 885"/>
                      <a:gd name="T73" fmla="*/ 0 h 510"/>
                      <a:gd name="T74" fmla="*/ 0 w 885"/>
                      <a:gd name="T75" fmla="*/ 0 h 510"/>
                      <a:gd name="T76" fmla="*/ 0 w 885"/>
                      <a:gd name="T77" fmla="*/ 0 h 510"/>
                      <a:gd name="T78" fmla="*/ 0 w 885"/>
                      <a:gd name="T79" fmla="*/ 0 h 510"/>
                      <a:gd name="T80" fmla="*/ 0 w 885"/>
                      <a:gd name="T81" fmla="*/ 0 h 510"/>
                      <a:gd name="T82" fmla="*/ 0 w 885"/>
                      <a:gd name="T83" fmla="*/ 0 h 510"/>
                      <a:gd name="T84" fmla="*/ 0 w 885"/>
                      <a:gd name="T85" fmla="*/ 0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85" h="510">
                        <a:moveTo>
                          <a:pt x="14" y="217"/>
                        </a:moveTo>
                        <a:lnTo>
                          <a:pt x="163" y="49"/>
                        </a:lnTo>
                        <a:lnTo>
                          <a:pt x="196" y="33"/>
                        </a:lnTo>
                        <a:lnTo>
                          <a:pt x="220" y="44"/>
                        </a:lnTo>
                        <a:lnTo>
                          <a:pt x="105" y="154"/>
                        </a:lnTo>
                        <a:lnTo>
                          <a:pt x="75" y="236"/>
                        </a:lnTo>
                        <a:lnTo>
                          <a:pt x="124" y="250"/>
                        </a:lnTo>
                        <a:lnTo>
                          <a:pt x="264" y="288"/>
                        </a:lnTo>
                        <a:lnTo>
                          <a:pt x="374" y="342"/>
                        </a:lnTo>
                        <a:lnTo>
                          <a:pt x="538" y="456"/>
                        </a:lnTo>
                        <a:lnTo>
                          <a:pt x="557" y="447"/>
                        </a:lnTo>
                        <a:lnTo>
                          <a:pt x="658" y="304"/>
                        </a:lnTo>
                        <a:lnTo>
                          <a:pt x="706" y="255"/>
                        </a:lnTo>
                        <a:lnTo>
                          <a:pt x="773" y="206"/>
                        </a:lnTo>
                        <a:lnTo>
                          <a:pt x="808" y="168"/>
                        </a:lnTo>
                        <a:lnTo>
                          <a:pt x="827" y="115"/>
                        </a:lnTo>
                        <a:lnTo>
                          <a:pt x="706" y="91"/>
                        </a:lnTo>
                        <a:lnTo>
                          <a:pt x="547" y="77"/>
                        </a:lnTo>
                        <a:lnTo>
                          <a:pt x="432" y="68"/>
                        </a:lnTo>
                        <a:lnTo>
                          <a:pt x="245" y="33"/>
                        </a:lnTo>
                        <a:lnTo>
                          <a:pt x="220" y="14"/>
                        </a:lnTo>
                        <a:lnTo>
                          <a:pt x="234" y="0"/>
                        </a:lnTo>
                        <a:lnTo>
                          <a:pt x="331" y="29"/>
                        </a:lnTo>
                        <a:lnTo>
                          <a:pt x="437" y="44"/>
                        </a:lnTo>
                        <a:lnTo>
                          <a:pt x="572" y="54"/>
                        </a:lnTo>
                        <a:lnTo>
                          <a:pt x="759" y="68"/>
                        </a:lnTo>
                        <a:lnTo>
                          <a:pt x="879" y="87"/>
                        </a:lnTo>
                        <a:lnTo>
                          <a:pt x="885" y="101"/>
                        </a:lnTo>
                        <a:lnTo>
                          <a:pt x="865" y="168"/>
                        </a:lnTo>
                        <a:lnTo>
                          <a:pt x="822" y="217"/>
                        </a:lnTo>
                        <a:lnTo>
                          <a:pt x="754" y="255"/>
                        </a:lnTo>
                        <a:lnTo>
                          <a:pt x="687" y="318"/>
                        </a:lnTo>
                        <a:lnTo>
                          <a:pt x="649" y="395"/>
                        </a:lnTo>
                        <a:lnTo>
                          <a:pt x="581" y="496"/>
                        </a:lnTo>
                        <a:lnTo>
                          <a:pt x="561" y="510"/>
                        </a:lnTo>
                        <a:lnTo>
                          <a:pt x="528" y="510"/>
                        </a:lnTo>
                        <a:lnTo>
                          <a:pt x="456" y="461"/>
                        </a:lnTo>
                        <a:lnTo>
                          <a:pt x="360" y="379"/>
                        </a:lnTo>
                        <a:lnTo>
                          <a:pt x="259" y="332"/>
                        </a:lnTo>
                        <a:lnTo>
                          <a:pt x="163" y="304"/>
                        </a:lnTo>
                        <a:lnTo>
                          <a:pt x="23" y="274"/>
                        </a:lnTo>
                        <a:lnTo>
                          <a:pt x="0" y="255"/>
                        </a:lnTo>
                        <a:lnTo>
                          <a:pt x="14" y="217"/>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84" name="Freeform 29"/>
                  <p:cNvSpPr>
                    <a:spLocks/>
                  </p:cNvSpPr>
                  <p:nvPr/>
                </p:nvSpPr>
                <p:spPr bwMode="auto">
                  <a:xfrm>
                    <a:off x="5507" y="3152"/>
                    <a:ext cx="88" cy="48"/>
                  </a:xfrm>
                  <a:custGeom>
                    <a:avLst/>
                    <a:gdLst>
                      <a:gd name="T0" fmla="*/ 0 w 350"/>
                      <a:gd name="T1" fmla="*/ 0 h 192"/>
                      <a:gd name="T2" fmla="*/ 0 w 350"/>
                      <a:gd name="T3" fmla="*/ 0 h 192"/>
                      <a:gd name="T4" fmla="*/ 0 w 350"/>
                      <a:gd name="T5" fmla="*/ 0 h 192"/>
                      <a:gd name="T6" fmla="*/ 0 w 350"/>
                      <a:gd name="T7" fmla="*/ 0 h 192"/>
                      <a:gd name="T8" fmla="*/ 0 w 350"/>
                      <a:gd name="T9" fmla="*/ 0 h 192"/>
                      <a:gd name="T10" fmla="*/ 0 w 350"/>
                      <a:gd name="T11" fmla="*/ 0 h 192"/>
                      <a:gd name="T12" fmla="*/ 0 w 350"/>
                      <a:gd name="T13" fmla="*/ 0 h 192"/>
                      <a:gd name="T14" fmla="*/ 0 w 350"/>
                      <a:gd name="T15" fmla="*/ 0 h 192"/>
                      <a:gd name="T16" fmla="*/ 0 w 350"/>
                      <a:gd name="T17" fmla="*/ 0 h 192"/>
                      <a:gd name="T18" fmla="*/ 0 w 350"/>
                      <a:gd name="T19" fmla="*/ 0 h 192"/>
                      <a:gd name="T20" fmla="*/ 0 w 350"/>
                      <a:gd name="T21" fmla="*/ 0 h 192"/>
                      <a:gd name="T22" fmla="*/ 0 w 350"/>
                      <a:gd name="T23" fmla="*/ 0 h 192"/>
                      <a:gd name="T24" fmla="*/ 0 w 350"/>
                      <a:gd name="T25" fmla="*/ 0 h 192"/>
                      <a:gd name="T26" fmla="*/ 0 w 350"/>
                      <a:gd name="T27" fmla="*/ 0 h 192"/>
                      <a:gd name="T28" fmla="*/ 0 w 350"/>
                      <a:gd name="T29" fmla="*/ 0 h 192"/>
                      <a:gd name="T30" fmla="*/ 0 w 350"/>
                      <a:gd name="T31" fmla="*/ 0 h 192"/>
                      <a:gd name="T32" fmla="*/ 0 w 350"/>
                      <a:gd name="T33" fmla="*/ 0 h 192"/>
                      <a:gd name="T34" fmla="*/ 0 w 350"/>
                      <a:gd name="T35" fmla="*/ 0 h 192"/>
                      <a:gd name="T36" fmla="*/ 0 w 350"/>
                      <a:gd name="T37" fmla="*/ 0 h 192"/>
                      <a:gd name="T38" fmla="*/ 0 w 350"/>
                      <a:gd name="T39" fmla="*/ 0 h 192"/>
                      <a:gd name="T40" fmla="*/ 0 w 350"/>
                      <a:gd name="T41" fmla="*/ 0 h 192"/>
                      <a:gd name="T42" fmla="*/ 0 w 350"/>
                      <a:gd name="T43" fmla="*/ 0 h 192"/>
                      <a:gd name="T44" fmla="*/ 0 w 350"/>
                      <a:gd name="T45" fmla="*/ 0 h 192"/>
                      <a:gd name="T46" fmla="*/ 0 w 350"/>
                      <a:gd name="T47" fmla="*/ 0 h 192"/>
                      <a:gd name="T48" fmla="*/ 0 w 350"/>
                      <a:gd name="T49" fmla="*/ 0 h 192"/>
                      <a:gd name="T50" fmla="*/ 0 w 350"/>
                      <a:gd name="T51" fmla="*/ 0 h 192"/>
                      <a:gd name="T52" fmla="*/ 0 w 350"/>
                      <a:gd name="T53" fmla="*/ 0 h 192"/>
                      <a:gd name="T54" fmla="*/ 0 w 350"/>
                      <a:gd name="T55" fmla="*/ 0 h 192"/>
                      <a:gd name="T56" fmla="*/ 0 w 350"/>
                      <a:gd name="T57" fmla="*/ 0 h 192"/>
                      <a:gd name="T58" fmla="*/ 0 w 350"/>
                      <a:gd name="T59" fmla="*/ 0 h 192"/>
                      <a:gd name="T60" fmla="*/ 0 w 350"/>
                      <a:gd name="T61" fmla="*/ 0 h 192"/>
                      <a:gd name="T62" fmla="*/ 0 w 350"/>
                      <a:gd name="T63" fmla="*/ 0 h 192"/>
                      <a:gd name="T64" fmla="*/ 0 w 350"/>
                      <a:gd name="T65" fmla="*/ 0 h 192"/>
                      <a:gd name="T66" fmla="*/ 0 w 350"/>
                      <a:gd name="T67" fmla="*/ 0 h 192"/>
                      <a:gd name="T68" fmla="*/ 0 w 350"/>
                      <a:gd name="T69" fmla="*/ 0 h 192"/>
                      <a:gd name="T70" fmla="*/ 0 w 350"/>
                      <a:gd name="T71" fmla="*/ 0 h 192"/>
                      <a:gd name="T72" fmla="*/ 0 w 350"/>
                      <a:gd name="T73" fmla="*/ 0 h 192"/>
                      <a:gd name="T74" fmla="*/ 0 w 350"/>
                      <a:gd name="T75" fmla="*/ 0 h 192"/>
                      <a:gd name="T76" fmla="*/ 0 w 350"/>
                      <a:gd name="T77" fmla="*/ 0 h 192"/>
                      <a:gd name="T78" fmla="*/ 0 w 350"/>
                      <a:gd name="T79" fmla="*/ 0 h 192"/>
                      <a:gd name="T80" fmla="*/ 0 w 350"/>
                      <a:gd name="T81" fmla="*/ 0 h 192"/>
                      <a:gd name="T82" fmla="*/ 0 w 350"/>
                      <a:gd name="T83" fmla="*/ 0 h 1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50" h="192">
                        <a:moveTo>
                          <a:pt x="14" y="33"/>
                        </a:moveTo>
                        <a:lnTo>
                          <a:pt x="33" y="14"/>
                        </a:lnTo>
                        <a:lnTo>
                          <a:pt x="48" y="10"/>
                        </a:lnTo>
                        <a:lnTo>
                          <a:pt x="67" y="5"/>
                        </a:lnTo>
                        <a:lnTo>
                          <a:pt x="81" y="0"/>
                        </a:lnTo>
                        <a:lnTo>
                          <a:pt x="100" y="0"/>
                        </a:lnTo>
                        <a:lnTo>
                          <a:pt x="115" y="0"/>
                        </a:lnTo>
                        <a:lnTo>
                          <a:pt x="129" y="0"/>
                        </a:lnTo>
                        <a:lnTo>
                          <a:pt x="144" y="5"/>
                        </a:lnTo>
                        <a:lnTo>
                          <a:pt x="159" y="14"/>
                        </a:lnTo>
                        <a:lnTo>
                          <a:pt x="168" y="29"/>
                        </a:lnTo>
                        <a:lnTo>
                          <a:pt x="168" y="43"/>
                        </a:lnTo>
                        <a:lnTo>
                          <a:pt x="168" y="58"/>
                        </a:lnTo>
                        <a:lnTo>
                          <a:pt x="163" y="72"/>
                        </a:lnTo>
                        <a:lnTo>
                          <a:pt x="163" y="87"/>
                        </a:lnTo>
                        <a:lnTo>
                          <a:pt x="163" y="101"/>
                        </a:lnTo>
                        <a:lnTo>
                          <a:pt x="163" y="120"/>
                        </a:lnTo>
                        <a:lnTo>
                          <a:pt x="163" y="134"/>
                        </a:lnTo>
                        <a:lnTo>
                          <a:pt x="168" y="150"/>
                        </a:lnTo>
                        <a:lnTo>
                          <a:pt x="187" y="154"/>
                        </a:lnTo>
                        <a:lnTo>
                          <a:pt x="201" y="154"/>
                        </a:lnTo>
                        <a:lnTo>
                          <a:pt x="221" y="154"/>
                        </a:lnTo>
                        <a:lnTo>
                          <a:pt x="236" y="154"/>
                        </a:lnTo>
                        <a:lnTo>
                          <a:pt x="250" y="154"/>
                        </a:lnTo>
                        <a:lnTo>
                          <a:pt x="269" y="154"/>
                        </a:lnTo>
                        <a:lnTo>
                          <a:pt x="283" y="154"/>
                        </a:lnTo>
                        <a:lnTo>
                          <a:pt x="297" y="154"/>
                        </a:lnTo>
                        <a:lnTo>
                          <a:pt x="317" y="154"/>
                        </a:lnTo>
                        <a:lnTo>
                          <a:pt x="313" y="139"/>
                        </a:lnTo>
                        <a:lnTo>
                          <a:pt x="297" y="125"/>
                        </a:lnTo>
                        <a:lnTo>
                          <a:pt x="288" y="110"/>
                        </a:lnTo>
                        <a:lnTo>
                          <a:pt x="273" y="101"/>
                        </a:lnTo>
                        <a:lnTo>
                          <a:pt x="259" y="101"/>
                        </a:lnTo>
                        <a:lnTo>
                          <a:pt x="245" y="101"/>
                        </a:lnTo>
                        <a:lnTo>
                          <a:pt x="231" y="106"/>
                        </a:lnTo>
                        <a:lnTo>
                          <a:pt x="215" y="110"/>
                        </a:lnTo>
                        <a:lnTo>
                          <a:pt x="201" y="125"/>
                        </a:lnTo>
                        <a:lnTo>
                          <a:pt x="187" y="125"/>
                        </a:lnTo>
                        <a:lnTo>
                          <a:pt x="182" y="110"/>
                        </a:lnTo>
                        <a:lnTo>
                          <a:pt x="196" y="101"/>
                        </a:lnTo>
                        <a:lnTo>
                          <a:pt x="211" y="91"/>
                        </a:lnTo>
                        <a:lnTo>
                          <a:pt x="226" y="82"/>
                        </a:lnTo>
                        <a:lnTo>
                          <a:pt x="240" y="77"/>
                        </a:lnTo>
                        <a:lnTo>
                          <a:pt x="259" y="77"/>
                        </a:lnTo>
                        <a:lnTo>
                          <a:pt x="273" y="77"/>
                        </a:lnTo>
                        <a:lnTo>
                          <a:pt x="302" y="77"/>
                        </a:lnTo>
                        <a:lnTo>
                          <a:pt x="332" y="72"/>
                        </a:lnTo>
                        <a:lnTo>
                          <a:pt x="346" y="77"/>
                        </a:lnTo>
                        <a:lnTo>
                          <a:pt x="350" y="96"/>
                        </a:lnTo>
                        <a:lnTo>
                          <a:pt x="350" y="110"/>
                        </a:lnTo>
                        <a:lnTo>
                          <a:pt x="350" y="125"/>
                        </a:lnTo>
                        <a:lnTo>
                          <a:pt x="350" y="139"/>
                        </a:lnTo>
                        <a:lnTo>
                          <a:pt x="350" y="154"/>
                        </a:lnTo>
                        <a:lnTo>
                          <a:pt x="346" y="168"/>
                        </a:lnTo>
                        <a:lnTo>
                          <a:pt x="332" y="178"/>
                        </a:lnTo>
                        <a:lnTo>
                          <a:pt x="317" y="183"/>
                        </a:lnTo>
                        <a:lnTo>
                          <a:pt x="288" y="187"/>
                        </a:lnTo>
                        <a:lnTo>
                          <a:pt x="273" y="187"/>
                        </a:lnTo>
                        <a:lnTo>
                          <a:pt x="254" y="192"/>
                        </a:lnTo>
                        <a:lnTo>
                          <a:pt x="240" y="192"/>
                        </a:lnTo>
                        <a:lnTo>
                          <a:pt x="226" y="192"/>
                        </a:lnTo>
                        <a:lnTo>
                          <a:pt x="192" y="192"/>
                        </a:lnTo>
                        <a:lnTo>
                          <a:pt x="163" y="192"/>
                        </a:lnTo>
                        <a:lnTo>
                          <a:pt x="149" y="192"/>
                        </a:lnTo>
                        <a:lnTo>
                          <a:pt x="135" y="187"/>
                        </a:lnTo>
                        <a:lnTo>
                          <a:pt x="129" y="159"/>
                        </a:lnTo>
                        <a:lnTo>
                          <a:pt x="119" y="145"/>
                        </a:lnTo>
                        <a:lnTo>
                          <a:pt x="115" y="129"/>
                        </a:lnTo>
                        <a:lnTo>
                          <a:pt x="115" y="115"/>
                        </a:lnTo>
                        <a:lnTo>
                          <a:pt x="119" y="101"/>
                        </a:lnTo>
                        <a:lnTo>
                          <a:pt x="119" y="87"/>
                        </a:lnTo>
                        <a:lnTo>
                          <a:pt x="124" y="72"/>
                        </a:lnTo>
                        <a:lnTo>
                          <a:pt x="124" y="58"/>
                        </a:lnTo>
                        <a:lnTo>
                          <a:pt x="119" y="43"/>
                        </a:lnTo>
                        <a:lnTo>
                          <a:pt x="91" y="49"/>
                        </a:lnTo>
                        <a:lnTo>
                          <a:pt x="77" y="43"/>
                        </a:lnTo>
                        <a:lnTo>
                          <a:pt x="63" y="54"/>
                        </a:lnTo>
                        <a:lnTo>
                          <a:pt x="58" y="68"/>
                        </a:lnTo>
                        <a:lnTo>
                          <a:pt x="48" y="82"/>
                        </a:lnTo>
                        <a:lnTo>
                          <a:pt x="19" y="82"/>
                        </a:lnTo>
                        <a:lnTo>
                          <a:pt x="4" y="82"/>
                        </a:lnTo>
                        <a:lnTo>
                          <a:pt x="0" y="68"/>
                        </a:lnTo>
                        <a:lnTo>
                          <a:pt x="4" y="54"/>
                        </a:lnTo>
                        <a:lnTo>
                          <a:pt x="14" y="33"/>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176" name="Group 30"/>
                <p:cNvGrpSpPr>
                  <a:grpSpLocks/>
                </p:cNvGrpSpPr>
                <p:nvPr/>
              </p:nvGrpSpPr>
              <p:grpSpPr bwMode="auto">
                <a:xfrm flipH="1">
                  <a:off x="445" y="3670"/>
                  <a:ext cx="241" cy="406"/>
                  <a:chOff x="5022" y="2646"/>
                  <a:chExt cx="273" cy="460"/>
                </a:xfrm>
              </p:grpSpPr>
              <p:sp>
                <p:nvSpPr>
                  <p:cNvPr id="6177" name="Freeform 31"/>
                  <p:cNvSpPr>
                    <a:spLocks/>
                  </p:cNvSpPr>
                  <p:nvPr/>
                </p:nvSpPr>
                <p:spPr bwMode="auto">
                  <a:xfrm>
                    <a:off x="5155" y="2646"/>
                    <a:ext cx="110" cy="108"/>
                  </a:xfrm>
                  <a:custGeom>
                    <a:avLst/>
                    <a:gdLst>
                      <a:gd name="T0" fmla="*/ 0 w 443"/>
                      <a:gd name="T1" fmla="*/ 0 h 433"/>
                      <a:gd name="T2" fmla="*/ 0 w 443"/>
                      <a:gd name="T3" fmla="*/ 0 h 433"/>
                      <a:gd name="T4" fmla="*/ 0 w 443"/>
                      <a:gd name="T5" fmla="*/ 0 h 433"/>
                      <a:gd name="T6" fmla="*/ 0 w 443"/>
                      <a:gd name="T7" fmla="*/ 0 h 433"/>
                      <a:gd name="T8" fmla="*/ 0 w 443"/>
                      <a:gd name="T9" fmla="*/ 0 h 433"/>
                      <a:gd name="T10" fmla="*/ 0 w 443"/>
                      <a:gd name="T11" fmla="*/ 0 h 433"/>
                      <a:gd name="T12" fmla="*/ 0 w 443"/>
                      <a:gd name="T13" fmla="*/ 0 h 433"/>
                      <a:gd name="T14" fmla="*/ 0 w 443"/>
                      <a:gd name="T15" fmla="*/ 0 h 433"/>
                      <a:gd name="T16" fmla="*/ 0 w 443"/>
                      <a:gd name="T17" fmla="*/ 0 h 433"/>
                      <a:gd name="T18" fmla="*/ 0 w 443"/>
                      <a:gd name="T19" fmla="*/ 0 h 433"/>
                      <a:gd name="T20" fmla="*/ 0 w 443"/>
                      <a:gd name="T21" fmla="*/ 0 h 433"/>
                      <a:gd name="T22" fmla="*/ 0 w 443"/>
                      <a:gd name="T23" fmla="*/ 0 h 433"/>
                      <a:gd name="T24" fmla="*/ 0 w 443"/>
                      <a:gd name="T25" fmla="*/ 0 h 433"/>
                      <a:gd name="T26" fmla="*/ 0 w 443"/>
                      <a:gd name="T27" fmla="*/ 0 h 433"/>
                      <a:gd name="T28" fmla="*/ 0 w 443"/>
                      <a:gd name="T29" fmla="*/ 0 h 433"/>
                      <a:gd name="T30" fmla="*/ 0 w 443"/>
                      <a:gd name="T31" fmla="*/ 0 h 433"/>
                      <a:gd name="T32" fmla="*/ 0 w 443"/>
                      <a:gd name="T33" fmla="*/ 0 h 433"/>
                      <a:gd name="T34" fmla="*/ 0 w 443"/>
                      <a:gd name="T35" fmla="*/ 0 h 433"/>
                      <a:gd name="T36" fmla="*/ 0 w 443"/>
                      <a:gd name="T37" fmla="*/ 0 h 433"/>
                      <a:gd name="T38" fmla="*/ 0 w 443"/>
                      <a:gd name="T39" fmla="*/ 0 h 433"/>
                      <a:gd name="T40" fmla="*/ 0 w 443"/>
                      <a:gd name="T41" fmla="*/ 0 h 433"/>
                      <a:gd name="T42" fmla="*/ 0 w 443"/>
                      <a:gd name="T43" fmla="*/ 0 h 433"/>
                      <a:gd name="T44" fmla="*/ 0 w 443"/>
                      <a:gd name="T45" fmla="*/ 0 h 433"/>
                      <a:gd name="T46" fmla="*/ 0 w 443"/>
                      <a:gd name="T47" fmla="*/ 0 h 4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3" h="433">
                        <a:moveTo>
                          <a:pt x="135" y="183"/>
                        </a:moveTo>
                        <a:lnTo>
                          <a:pt x="173" y="125"/>
                        </a:lnTo>
                        <a:lnTo>
                          <a:pt x="216" y="81"/>
                        </a:lnTo>
                        <a:lnTo>
                          <a:pt x="260" y="28"/>
                        </a:lnTo>
                        <a:lnTo>
                          <a:pt x="312" y="4"/>
                        </a:lnTo>
                        <a:lnTo>
                          <a:pt x="356" y="0"/>
                        </a:lnTo>
                        <a:lnTo>
                          <a:pt x="399" y="14"/>
                        </a:lnTo>
                        <a:lnTo>
                          <a:pt x="424" y="48"/>
                        </a:lnTo>
                        <a:lnTo>
                          <a:pt x="443" y="111"/>
                        </a:lnTo>
                        <a:lnTo>
                          <a:pt x="438" y="177"/>
                        </a:lnTo>
                        <a:lnTo>
                          <a:pt x="419" y="235"/>
                        </a:lnTo>
                        <a:lnTo>
                          <a:pt x="371" y="303"/>
                        </a:lnTo>
                        <a:lnTo>
                          <a:pt x="317" y="352"/>
                        </a:lnTo>
                        <a:lnTo>
                          <a:pt x="260" y="394"/>
                        </a:lnTo>
                        <a:lnTo>
                          <a:pt x="198" y="424"/>
                        </a:lnTo>
                        <a:lnTo>
                          <a:pt x="144" y="433"/>
                        </a:lnTo>
                        <a:lnTo>
                          <a:pt x="120" y="419"/>
                        </a:lnTo>
                        <a:lnTo>
                          <a:pt x="100" y="361"/>
                        </a:lnTo>
                        <a:lnTo>
                          <a:pt x="105" y="284"/>
                        </a:lnTo>
                        <a:lnTo>
                          <a:pt x="14" y="289"/>
                        </a:lnTo>
                        <a:lnTo>
                          <a:pt x="0" y="275"/>
                        </a:lnTo>
                        <a:lnTo>
                          <a:pt x="14" y="245"/>
                        </a:lnTo>
                        <a:lnTo>
                          <a:pt x="110" y="240"/>
                        </a:lnTo>
                        <a:lnTo>
                          <a:pt x="135" y="18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78" name="Freeform 32"/>
                  <p:cNvSpPr>
                    <a:spLocks/>
                  </p:cNvSpPr>
                  <p:nvPr/>
                </p:nvSpPr>
                <p:spPr bwMode="auto">
                  <a:xfrm>
                    <a:off x="5149" y="2766"/>
                    <a:ext cx="77" cy="159"/>
                  </a:xfrm>
                  <a:custGeom>
                    <a:avLst/>
                    <a:gdLst>
                      <a:gd name="T0" fmla="*/ 0 w 308"/>
                      <a:gd name="T1" fmla="*/ 0 h 635"/>
                      <a:gd name="T2" fmla="*/ 0 w 308"/>
                      <a:gd name="T3" fmla="*/ 0 h 635"/>
                      <a:gd name="T4" fmla="*/ 0 w 308"/>
                      <a:gd name="T5" fmla="*/ 0 h 635"/>
                      <a:gd name="T6" fmla="*/ 0 w 308"/>
                      <a:gd name="T7" fmla="*/ 0 h 635"/>
                      <a:gd name="T8" fmla="*/ 0 w 308"/>
                      <a:gd name="T9" fmla="*/ 0 h 635"/>
                      <a:gd name="T10" fmla="*/ 0 w 308"/>
                      <a:gd name="T11" fmla="*/ 0 h 635"/>
                      <a:gd name="T12" fmla="*/ 0 w 308"/>
                      <a:gd name="T13" fmla="*/ 0 h 635"/>
                      <a:gd name="T14" fmla="*/ 0 w 308"/>
                      <a:gd name="T15" fmla="*/ 0 h 635"/>
                      <a:gd name="T16" fmla="*/ 0 w 308"/>
                      <a:gd name="T17" fmla="*/ 0 h 635"/>
                      <a:gd name="T18" fmla="*/ 0 w 308"/>
                      <a:gd name="T19" fmla="*/ 0 h 635"/>
                      <a:gd name="T20" fmla="*/ 0 w 308"/>
                      <a:gd name="T21" fmla="*/ 0 h 635"/>
                      <a:gd name="T22" fmla="*/ 0 w 308"/>
                      <a:gd name="T23" fmla="*/ 0 h 635"/>
                      <a:gd name="T24" fmla="*/ 0 w 308"/>
                      <a:gd name="T25" fmla="*/ 0 h 635"/>
                      <a:gd name="T26" fmla="*/ 0 w 308"/>
                      <a:gd name="T27" fmla="*/ 0 h 635"/>
                      <a:gd name="T28" fmla="*/ 0 w 308"/>
                      <a:gd name="T29" fmla="*/ 0 h 635"/>
                      <a:gd name="T30" fmla="*/ 0 w 308"/>
                      <a:gd name="T31" fmla="*/ 0 h 635"/>
                      <a:gd name="T32" fmla="*/ 0 w 308"/>
                      <a:gd name="T33" fmla="*/ 0 h 635"/>
                      <a:gd name="T34" fmla="*/ 0 w 308"/>
                      <a:gd name="T35" fmla="*/ 0 h 635"/>
                      <a:gd name="T36" fmla="*/ 0 w 308"/>
                      <a:gd name="T37" fmla="*/ 0 h 635"/>
                      <a:gd name="T38" fmla="*/ 0 w 308"/>
                      <a:gd name="T39" fmla="*/ 0 h 635"/>
                      <a:gd name="T40" fmla="*/ 0 w 308"/>
                      <a:gd name="T41" fmla="*/ 0 h 635"/>
                      <a:gd name="T42" fmla="*/ 0 w 308"/>
                      <a:gd name="T43" fmla="*/ 0 h 635"/>
                      <a:gd name="T44" fmla="*/ 0 w 308"/>
                      <a:gd name="T45" fmla="*/ 0 h 635"/>
                      <a:gd name="T46" fmla="*/ 0 w 308"/>
                      <a:gd name="T47" fmla="*/ 0 h 635"/>
                      <a:gd name="T48" fmla="*/ 0 w 308"/>
                      <a:gd name="T49" fmla="*/ 0 h 635"/>
                      <a:gd name="T50" fmla="*/ 0 w 308"/>
                      <a:gd name="T51" fmla="*/ 0 h 635"/>
                      <a:gd name="T52" fmla="*/ 0 w 308"/>
                      <a:gd name="T53" fmla="*/ 0 h 6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8" h="635">
                        <a:moveTo>
                          <a:pt x="86" y="53"/>
                        </a:moveTo>
                        <a:lnTo>
                          <a:pt x="130" y="14"/>
                        </a:lnTo>
                        <a:lnTo>
                          <a:pt x="198" y="0"/>
                        </a:lnTo>
                        <a:lnTo>
                          <a:pt x="255" y="9"/>
                        </a:lnTo>
                        <a:lnTo>
                          <a:pt x="299" y="48"/>
                        </a:lnTo>
                        <a:lnTo>
                          <a:pt x="308" y="77"/>
                        </a:lnTo>
                        <a:lnTo>
                          <a:pt x="308" y="115"/>
                        </a:lnTo>
                        <a:lnTo>
                          <a:pt x="289" y="149"/>
                        </a:lnTo>
                        <a:lnTo>
                          <a:pt x="255" y="207"/>
                        </a:lnTo>
                        <a:lnTo>
                          <a:pt x="240" y="274"/>
                        </a:lnTo>
                        <a:lnTo>
                          <a:pt x="236" y="332"/>
                        </a:lnTo>
                        <a:lnTo>
                          <a:pt x="250" y="394"/>
                        </a:lnTo>
                        <a:lnTo>
                          <a:pt x="289" y="453"/>
                        </a:lnTo>
                        <a:lnTo>
                          <a:pt x="303" y="509"/>
                        </a:lnTo>
                        <a:lnTo>
                          <a:pt x="299" y="563"/>
                        </a:lnTo>
                        <a:lnTo>
                          <a:pt x="270" y="607"/>
                        </a:lnTo>
                        <a:lnTo>
                          <a:pt x="231" y="630"/>
                        </a:lnTo>
                        <a:lnTo>
                          <a:pt x="182" y="635"/>
                        </a:lnTo>
                        <a:lnTo>
                          <a:pt x="126" y="635"/>
                        </a:lnTo>
                        <a:lnTo>
                          <a:pt x="82" y="611"/>
                        </a:lnTo>
                        <a:lnTo>
                          <a:pt x="38" y="539"/>
                        </a:lnTo>
                        <a:lnTo>
                          <a:pt x="9" y="476"/>
                        </a:lnTo>
                        <a:lnTo>
                          <a:pt x="0" y="380"/>
                        </a:lnTo>
                        <a:lnTo>
                          <a:pt x="9" y="294"/>
                        </a:lnTo>
                        <a:lnTo>
                          <a:pt x="28" y="202"/>
                        </a:lnTo>
                        <a:lnTo>
                          <a:pt x="58" y="110"/>
                        </a:lnTo>
                        <a:lnTo>
                          <a:pt x="86" y="5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79" name="Freeform 33"/>
                  <p:cNvSpPr>
                    <a:spLocks/>
                  </p:cNvSpPr>
                  <p:nvPr/>
                </p:nvSpPr>
                <p:spPr bwMode="auto">
                  <a:xfrm>
                    <a:off x="5022" y="2674"/>
                    <a:ext cx="163" cy="123"/>
                  </a:xfrm>
                  <a:custGeom>
                    <a:avLst/>
                    <a:gdLst>
                      <a:gd name="T0" fmla="*/ 0 w 651"/>
                      <a:gd name="T1" fmla="*/ 0 h 495"/>
                      <a:gd name="T2" fmla="*/ 0 w 651"/>
                      <a:gd name="T3" fmla="*/ 0 h 495"/>
                      <a:gd name="T4" fmla="*/ 0 w 651"/>
                      <a:gd name="T5" fmla="*/ 0 h 495"/>
                      <a:gd name="T6" fmla="*/ 0 w 651"/>
                      <a:gd name="T7" fmla="*/ 0 h 495"/>
                      <a:gd name="T8" fmla="*/ 0 w 651"/>
                      <a:gd name="T9" fmla="*/ 0 h 495"/>
                      <a:gd name="T10" fmla="*/ 0 w 651"/>
                      <a:gd name="T11" fmla="*/ 0 h 495"/>
                      <a:gd name="T12" fmla="*/ 0 w 651"/>
                      <a:gd name="T13" fmla="*/ 0 h 495"/>
                      <a:gd name="T14" fmla="*/ 0 w 651"/>
                      <a:gd name="T15" fmla="*/ 0 h 495"/>
                      <a:gd name="T16" fmla="*/ 0 w 651"/>
                      <a:gd name="T17" fmla="*/ 0 h 495"/>
                      <a:gd name="T18" fmla="*/ 0 w 651"/>
                      <a:gd name="T19" fmla="*/ 0 h 495"/>
                      <a:gd name="T20" fmla="*/ 0 w 651"/>
                      <a:gd name="T21" fmla="*/ 0 h 495"/>
                      <a:gd name="T22" fmla="*/ 0 w 651"/>
                      <a:gd name="T23" fmla="*/ 0 h 495"/>
                      <a:gd name="T24" fmla="*/ 0 w 651"/>
                      <a:gd name="T25" fmla="*/ 0 h 495"/>
                      <a:gd name="T26" fmla="*/ 0 w 651"/>
                      <a:gd name="T27" fmla="*/ 0 h 495"/>
                      <a:gd name="T28" fmla="*/ 0 w 651"/>
                      <a:gd name="T29" fmla="*/ 0 h 495"/>
                      <a:gd name="T30" fmla="*/ 0 w 651"/>
                      <a:gd name="T31" fmla="*/ 0 h 495"/>
                      <a:gd name="T32" fmla="*/ 0 w 651"/>
                      <a:gd name="T33" fmla="*/ 0 h 495"/>
                      <a:gd name="T34" fmla="*/ 0 w 651"/>
                      <a:gd name="T35" fmla="*/ 0 h 495"/>
                      <a:gd name="T36" fmla="*/ 0 w 651"/>
                      <a:gd name="T37" fmla="*/ 0 h 495"/>
                      <a:gd name="T38" fmla="*/ 0 w 651"/>
                      <a:gd name="T39" fmla="*/ 0 h 495"/>
                      <a:gd name="T40" fmla="*/ 0 w 651"/>
                      <a:gd name="T41" fmla="*/ 0 h 495"/>
                      <a:gd name="T42" fmla="*/ 0 w 651"/>
                      <a:gd name="T43" fmla="*/ 0 h 495"/>
                      <a:gd name="T44" fmla="*/ 0 w 651"/>
                      <a:gd name="T45" fmla="*/ 0 h 495"/>
                      <a:gd name="T46" fmla="*/ 0 w 651"/>
                      <a:gd name="T47" fmla="*/ 0 h 495"/>
                      <a:gd name="T48" fmla="*/ 0 w 651"/>
                      <a:gd name="T49" fmla="*/ 0 h 495"/>
                      <a:gd name="T50" fmla="*/ 0 w 651"/>
                      <a:gd name="T51" fmla="*/ 0 h 495"/>
                      <a:gd name="T52" fmla="*/ 0 w 651"/>
                      <a:gd name="T53" fmla="*/ 0 h 495"/>
                      <a:gd name="T54" fmla="*/ 0 w 651"/>
                      <a:gd name="T55" fmla="*/ 0 h 495"/>
                      <a:gd name="T56" fmla="*/ 0 w 651"/>
                      <a:gd name="T57" fmla="*/ 0 h 495"/>
                      <a:gd name="T58" fmla="*/ 0 w 651"/>
                      <a:gd name="T59" fmla="*/ 0 h 495"/>
                      <a:gd name="T60" fmla="*/ 0 w 651"/>
                      <a:gd name="T61" fmla="*/ 0 h 495"/>
                      <a:gd name="T62" fmla="*/ 0 w 651"/>
                      <a:gd name="T63" fmla="*/ 0 h 495"/>
                      <a:gd name="T64" fmla="*/ 0 w 651"/>
                      <a:gd name="T65" fmla="*/ 0 h 495"/>
                      <a:gd name="T66" fmla="*/ 0 w 651"/>
                      <a:gd name="T67" fmla="*/ 0 h 4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51" h="495">
                        <a:moveTo>
                          <a:pt x="482" y="376"/>
                        </a:moveTo>
                        <a:lnTo>
                          <a:pt x="612" y="409"/>
                        </a:lnTo>
                        <a:lnTo>
                          <a:pt x="636" y="418"/>
                        </a:lnTo>
                        <a:lnTo>
                          <a:pt x="651" y="447"/>
                        </a:lnTo>
                        <a:lnTo>
                          <a:pt x="636" y="481"/>
                        </a:lnTo>
                        <a:lnTo>
                          <a:pt x="612" y="495"/>
                        </a:lnTo>
                        <a:lnTo>
                          <a:pt x="584" y="491"/>
                        </a:lnTo>
                        <a:lnTo>
                          <a:pt x="439" y="409"/>
                        </a:lnTo>
                        <a:lnTo>
                          <a:pt x="337" y="365"/>
                        </a:lnTo>
                        <a:lnTo>
                          <a:pt x="237" y="318"/>
                        </a:lnTo>
                        <a:lnTo>
                          <a:pt x="144" y="260"/>
                        </a:lnTo>
                        <a:lnTo>
                          <a:pt x="106" y="255"/>
                        </a:lnTo>
                        <a:lnTo>
                          <a:pt x="97" y="269"/>
                        </a:lnTo>
                        <a:lnTo>
                          <a:pt x="92" y="303"/>
                        </a:lnTo>
                        <a:lnTo>
                          <a:pt x="53" y="318"/>
                        </a:lnTo>
                        <a:lnTo>
                          <a:pt x="25" y="294"/>
                        </a:lnTo>
                        <a:lnTo>
                          <a:pt x="0" y="217"/>
                        </a:lnTo>
                        <a:lnTo>
                          <a:pt x="25" y="149"/>
                        </a:lnTo>
                        <a:lnTo>
                          <a:pt x="10" y="130"/>
                        </a:lnTo>
                        <a:lnTo>
                          <a:pt x="6" y="58"/>
                        </a:lnTo>
                        <a:lnTo>
                          <a:pt x="15" y="24"/>
                        </a:lnTo>
                        <a:lnTo>
                          <a:pt x="39" y="0"/>
                        </a:lnTo>
                        <a:lnTo>
                          <a:pt x="72" y="0"/>
                        </a:lnTo>
                        <a:lnTo>
                          <a:pt x="72" y="19"/>
                        </a:lnTo>
                        <a:lnTo>
                          <a:pt x="44" y="44"/>
                        </a:lnTo>
                        <a:lnTo>
                          <a:pt x="44" y="77"/>
                        </a:lnTo>
                        <a:lnTo>
                          <a:pt x="53" y="110"/>
                        </a:lnTo>
                        <a:lnTo>
                          <a:pt x="78" y="154"/>
                        </a:lnTo>
                        <a:lnTo>
                          <a:pt x="111" y="192"/>
                        </a:lnTo>
                        <a:lnTo>
                          <a:pt x="140" y="217"/>
                        </a:lnTo>
                        <a:lnTo>
                          <a:pt x="193" y="250"/>
                        </a:lnTo>
                        <a:lnTo>
                          <a:pt x="304" y="299"/>
                        </a:lnTo>
                        <a:lnTo>
                          <a:pt x="405" y="337"/>
                        </a:lnTo>
                        <a:lnTo>
                          <a:pt x="482" y="376"/>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80" name="Freeform 34"/>
                  <p:cNvSpPr>
                    <a:spLocks/>
                  </p:cNvSpPr>
                  <p:nvPr/>
                </p:nvSpPr>
                <p:spPr bwMode="auto">
                  <a:xfrm>
                    <a:off x="5210" y="2771"/>
                    <a:ext cx="85" cy="143"/>
                  </a:xfrm>
                  <a:custGeom>
                    <a:avLst/>
                    <a:gdLst>
                      <a:gd name="T0" fmla="*/ 0 w 341"/>
                      <a:gd name="T1" fmla="*/ 0 h 573"/>
                      <a:gd name="T2" fmla="*/ 0 w 341"/>
                      <a:gd name="T3" fmla="*/ 0 h 573"/>
                      <a:gd name="T4" fmla="*/ 0 w 341"/>
                      <a:gd name="T5" fmla="*/ 0 h 573"/>
                      <a:gd name="T6" fmla="*/ 0 w 341"/>
                      <a:gd name="T7" fmla="*/ 0 h 573"/>
                      <a:gd name="T8" fmla="*/ 0 w 341"/>
                      <a:gd name="T9" fmla="*/ 0 h 573"/>
                      <a:gd name="T10" fmla="*/ 0 w 341"/>
                      <a:gd name="T11" fmla="*/ 0 h 573"/>
                      <a:gd name="T12" fmla="*/ 0 w 341"/>
                      <a:gd name="T13" fmla="*/ 0 h 573"/>
                      <a:gd name="T14" fmla="*/ 0 w 341"/>
                      <a:gd name="T15" fmla="*/ 0 h 573"/>
                      <a:gd name="T16" fmla="*/ 0 w 341"/>
                      <a:gd name="T17" fmla="*/ 0 h 573"/>
                      <a:gd name="T18" fmla="*/ 0 w 341"/>
                      <a:gd name="T19" fmla="*/ 0 h 573"/>
                      <a:gd name="T20" fmla="*/ 0 w 341"/>
                      <a:gd name="T21" fmla="*/ 0 h 573"/>
                      <a:gd name="T22" fmla="*/ 0 w 341"/>
                      <a:gd name="T23" fmla="*/ 0 h 573"/>
                      <a:gd name="T24" fmla="*/ 0 w 341"/>
                      <a:gd name="T25" fmla="*/ 0 h 573"/>
                      <a:gd name="T26" fmla="*/ 0 w 341"/>
                      <a:gd name="T27" fmla="*/ 0 h 573"/>
                      <a:gd name="T28" fmla="*/ 0 w 341"/>
                      <a:gd name="T29" fmla="*/ 0 h 573"/>
                      <a:gd name="T30" fmla="*/ 0 w 341"/>
                      <a:gd name="T31" fmla="*/ 0 h 573"/>
                      <a:gd name="T32" fmla="*/ 0 w 341"/>
                      <a:gd name="T33" fmla="*/ 0 h 573"/>
                      <a:gd name="T34" fmla="*/ 0 w 341"/>
                      <a:gd name="T35" fmla="*/ 0 h 573"/>
                      <a:gd name="T36" fmla="*/ 0 w 341"/>
                      <a:gd name="T37" fmla="*/ 0 h 573"/>
                      <a:gd name="T38" fmla="*/ 0 w 341"/>
                      <a:gd name="T39" fmla="*/ 0 h 573"/>
                      <a:gd name="T40" fmla="*/ 0 w 341"/>
                      <a:gd name="T41" fmla="*/ 0 h 573"/>
                      <a:gd name="T42" fmla="*/ 0 w 341"/>
                      <a:gd name="T43" fmla="*/ 0 h 573"/>
                      <a:gd name="T44" fmla="*/ 0 w 341"/>
                      <a:gd name="T45" fmla="*/ 0 h 573"/>
                      <a:gd name="T46" fmla="*/ 0 w 341"/>
                      <a:gd name="T47" fmla="*/ 0 h 573"/>
                      <a:gd name="T48" fmla="*/ 0 w 341"/>
                      <a:gd name="T49" fmla="*/ 0 h 573"/>
                      <a:gd name="T50" fmla="*/ 0 w 341"/>
                      <a:gd name="T51" fmla="*/ 0 h 573"/>
                      <a:gd name="T52" fmla="*/ 0 w 341"/>
                      <a:gd name="T53" fmla="*/ 0 h 573"/>
                      <a:gd name="T54" fmla="*/ 0 w 341"/>
                      <a:gd name="T55" fmla="*/ 0 h 573"/>
                      <a:gd name="T56" fmla="*/ 0 w 341"/>
                      <a:gd name="T57" fmla="*/ 0 h 573"/>
                      <a:gd name="T58" fmla="*/ 0 w 341"/>
                      <a:gd name="T59" fmla="*/ 0 h 573"/>
                      <a:gd name="T60" fmla="*/ 0 w 341"/>
                      <a:gd name="T61" fmla="*/ 0 h 573"/>
                      <a:gd name="T62" fmla="*/ 0 w 341"/>
                      <a:gd name="T63" fmla="*/ 0 h 573"/>
                      <a:gd name="T64" fmla="*/ 0 w 341"/>
                      <a:gd name="T65" fmla="*/ 0 h 573"/>
                      <a:gd name="T66" fmla="*/ 0 w 341"/>
                      <a:gd name="T67" fmla="*/ 0 h 573"/>
                      <a:gd name="T68" fmla="*/ 0 w 341"/>
                      <a:gd name="T69" fmla="*/ 0 h 573"/>
                      <a:gd name="T70" fmla="*/ 0 w 341"/>
                      <a:gd name="T71" fmla="*/ 0 h 573"/>
                      <a:gd name="T72" fmla="*/ 0 w 341"/>
                      <a:gd name="T73" fmla="*/ 0 h 573"/>
                      <a:gd name="T74" fmla="*/ 0 w 341"/>
                      <a:gd name="T75" fmla="*/ 0 h 573"/>
                      <a:gd name="T76" fmla="*/ 0 w 341"/>
                      <a:gd name="T77" fmla="*/ 0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41" h="573">
                        <a:moveTo>
                          <a:pt x="0" y="29"/>
                        </a:moveTo>
                        <a:lnTo>
                          <a:pt x="5" y="6"/>
                        </a:lnTo>
                        <a:lnTo>
                          <a:pt x="58" y="0"/>
                        </a:lnTo>
                        <a:lnTo>
                          <a:pt x="87" y="25"/>
                        </a:lnTo>
                        <a:lnTo>
                          <a:pt x="131" y="87"/>
                        </a:lnTo>
                        <a:lnTo>
                          <a:pt x="187" y="169"/>
                        </a:lnTo>
                        <a:lnTo>
                          <a:pt x="241" y="226"/>
                        </a:lnTo>
                        <a:lnTo>
                          <a:pt x="337" y="333"/>
                        </a:lnTo>
                        <a:lnTo>
                          <a:pt x="341" y="356"/>
                        </a:lnTo>
                        <a:lnTo>
                          <a:pt x="323" y="371"/>
                        </a:lnTo>
                        <a:lnTo>
                          <a:pt x="274" y="390"/>
                        </a:lnTo>
                        <a:lnTo>
                          <a:pt x="206" y="404"/>
                        </a:lnTo>
                        <a:lnTo>
                          <a:pt x="125" y="410"/>
                        </a:lnTo>
                        <a:lnTo>
                          <a:pt x="96" y="415"/>
                        </a:lnTo>
                        <a:lnTo>
                          <a:pt x="87" y="434"/>
                        </a:lnTo>
                        <a:lnTo>
                          <a:pt x="106" y="467"/>
                        </a:lnTo>
                        <a:lnTo>
                          <a:pt x="173" y="525"/>
                        </a:lnTo>
                        <a:lnTo>
                          <a:pt x="222" y="539"/>
                        </a:lnTo>
                        <a:lnTo>
                          <a:pt x="231" y="558"/>
                        </a:lnTo>
                        <a:lnTo>
                          <a:pt x="211" y="573"/>
                        </a:lnTo>
                        <a:lnTo>
                          <a:pt x="168" y="573"/>
                        </a:lnTo>
                        <a:lnTo>
                          <a:pt x="110" y="539"/>
                        </a:lnTo>
                        <a:lnTo>
                          <a:pt x="63" y="492"/>
                        </a:lnTo>
                        <a:lnTo>
                          <a:pt x="33" y="448"/>
                        </a:lnTo>
                        <a:lnTo>
                          <a:pt x="33" y="415"/>
                        </a:lnTo>
                        <a:lnTo>
                          <a:pt x="54" y="390"/>
                        </a:lnTo>
                        <a:lnTo>
                          <a:pt x="82" y="380"/>
                        </a:lnTo>
                        <a:lnTo>
                          <a:pt x="125" y="375"/>
                        </a:lnTo>
                        <a:lnTo>
                          <a:pt x="173" y="375"/>
                        </a:lnTo>
                        <a:lnTo>
                          <a:pt x="231" y="366"/>
                        </a:lnTo>
                        <a:lnTo>
                          <a:pt x="260" y="356"/>
                        </a:lnTo>
                        <a:lnTo>
                          <a:pt x="274" y="342"/>
                        </a:lnTo>
                        <a:lnTo>
                          <a:pt x="269" y="328"/>
                        </a:lnTo>
                        <a:lnTo>
                          <a:pt x="227" y="289"/>
                        </a:lnTo>
                        <a:lnTo>
                          <a:pt x="159" y="221"/>
                        </a:lnTo>
                        <a:lnTo>
                          <a:pt x="96" y="163"/>
                        </a:lnTo>
                        <a:lnTo>
                          <a:pt x="29" y="102"/>
                        </a:lnTo>
                        <a:lnTo>
                          <a:pt x="5" y="58"/>
                        </a:lnTo>
                        <a:lnTo>
                          <a:pt x="0" y="29"/>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81" name="Freeform 35"/>
                  <p:cNvSpPr>
                    <a:spLocks/>
                  </p:cNvSpPr>
                  <p:nvPr/>
                </p:nvSpPr>
                <p:spPr bwMode="auto">
                  <a:xfrm>
                    <a:off x="5154" y="2891"/>
                    <a:ext cx="93" cy="215"/>
                  </a:xfrm>
                  <a:custGeom>
                    <a:avLst/>
                    <a:gdLst>
                      <a:gd name="T0" fmla="*/ 0 w 371"/>
                      <a:gd name="T1" fmla="*/ 0 h 861"/>
                      <a:gd name="T2" fmla="*/ 0 w 371"/>
                      <a:gd name="T3" fmla="*/ 0 h 861"/>
                      <a:gd name="T4" fmla="*/ 0 w 371"/>
                      <a:gd name="T5" fmla="*/ 0 h 861"/>
                      <a:gd name="T6" fmla="*/ 0 w 371"/>
                      <a:gd name="T7" fmla="*/ 0 h 861"/>
                      <a:gd name="T8" fmla="*/ 0 w 371"/>
                      <a:gd name="T9" fmla="*/ 0 h 861"/>
                      <a:gd name="T10" fmla="*/ 0 w 371"/>
                      <a:gd name="T11" fmla="*/ 0 h 861"/>
                      <a:gd name="T12" fmla="*/ 0 w 371"/>
                      <a:gd name="T13" fmla="*/ 0 h 861"/>
                      <a:gd name="T14" fmla="*/ 0 w 371"/>
                      <a:gd name="T15" fmla="*/ 0 h 861"/>
                      <a:gd name="T16" fmla="*/ 0 w 371"/>
                      <a:gd name="T17" fmla="*/ 0 h 861"/>
                      <a:gd name="T18" fmla="*/ 0 w 371"/>
                      <a:gd name="T19" fmla="*/ 0 h 861"/>
                      <a:gd name="T20" fmla="*/ 0 w 371"/>
                      <a:gd name="T21" fmla="*/ 0 h 861"/>
                      <a:gd name="T22" fmla="*/ 0 w 371"/>
                      <a:gd name="T23" fmla="*/ 0 h 861"/>
                      <a:gd name="T24" fmla="*/ 0 w 371"/>
                      <a:gd name="T25" fmla="*/ 0 h 861"/>
                      <a:gd name="T26" fmla="*/ 0 w 371"/>
                      <a:gd name="T27" fmla="*/ 0 h 861"/>
                      <a:gd name="T28" fmla="*/ 0 w 371"/>
                      <a:gd name="T29" fmla="*/ 0 h 861"/>
                      <a:gd name="T30" fmla="*/ 0 w 371"/>
                      <a:gd name="T31" fmla="*/ 0 h 861"/>
                      <a:gd name="T32" fmla="*/ 0 w 371"/>
                      <a:gd name="T33" fmla="*/ 0 h 861"/>
                      <a:gd name="T34" fmla="*/ 0 w 371"/>
                      <a:gd name="T35" fmla="*/ 0 h 861"/>
                      <a:gd name="T36" fmla="*/ 0 w 371"/>
                      <a:gd name="T37" fmla="*/ 0 h 861"/>
                      <a:gd name="T38" fmla="*/ 0 w 371"/>
                      <a:gd name="T39" fmla="*/ 0 h 861"/>
                      <a:gd name="T40" fmla="*/ 0 w 371"/>
                      <a:gd name="T41" fmla="*/ 0 h 861"/>
                      <a:gd name="T42" fmla="*/ 0 w 371"/>
                      <a:gd name="T43" fmla="*/ 0 h 861"/>
                      <a:gd name="T44" fmla="*/ 0 w 371"/>
                      <a:gd name="T45" fmla="*/ 0 h 861"/>
                      <a:gd name="T46" fmla="*/ 0 w 371"/>
                      <a:gd name="T47" fmla="*/ 0 h 861"/>
                      <a:gd name="T48" fmla="*/ 0 w 371"/>
                      <a:gd name="T49" fmla="*/ 0 h 861"/>
                      <a:gd name="T50" fmla="*/ 0 w 371"/>
                      <a:gd name="T51" fmla="*/ 0 h 861"/>
                      <a:gd name="T52" fmla="*/ 0 w 371"/>
                      <a:gd name="T53" fmla="*/ 0 h 861"/>
                      <a:gd name="T54" fmla="*/ 0 w 371"/>
                      <a:gd name="T55" fmla="*/ 0 h 861"/>
                      <a:gd name="T56" fmla="*/ 0 w 371"/>
                      <a:gd name="T57" fmla="*/ 0 h 861"/>
                      <a:gd name="T58" fmla="*/ 0 w 371"/>
                      <a:gd name="T59" fmla="*/ 0 h 861"/>
                      <a:gd name="T60" fmla="*/ 0 w 371"/>
                      <a:gd name="T61" fmla="*/ 0 h 861"/>
                      <a:gd name="T62" fmla="*/ 0 w 371"/>
                      <a:gd name="T63" fmla="*/ 0 h 861"/>
                      <a:gd name="T64" fmla="*/ 0 w 371"/>
                      <a:gd name="T65" fmla="*/ 0 h 861"/>
                      <a:gd name="T66" fmla="*/ 0 w 371"/>
                      <a:gd name="T67" fmla="*/ 0 h 861"/>
                      <a:gd name="T68" fmla="*/ 0 w 371"/>
                      <a:gd name="T69" fmla="*/ 0 h 861"/>
                      <a:gd name="T70" fmla="*/ 0 w 371"/>
                      <a:gd name="T71" fmla="*/ 0 h 8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71" h="861">
                        <a:moveTo>
                          <a:pt x="184" y="0"/>
                        </a:moveTo>
                        <a:lnTo>
                          <a:pt x="237" y="10"/>
                        </a:lnTo>
                        <a:lnTo>
                          <a:pt x="261" y="49"/>
                        </a:lnTo>
                        <a:lnTo>
                          <a:pt x="256" y="140"/>
                        </a:lnTo>
                        <a:lnTo>
                          <a:pt x="247" y="236"/>
                        </a:lnTo>
                        <a:lnTo>
                          <a:pt x="247" y="337"/>
                        </a:lnTo>
                        <a:lnTo>
                          <a:pt x="294" y="456"/>
                        </a:lnTo>
                        <a:lnTo>
                          <a:pt x="333" y="543"/>
                        </a:lnTo>
                        <a:lnTo>
                          <a:pt x="352" y="629"/>
                        </a:lnTo>
                        <a:lnTo>
                          <a:pt x="348" y="706"/>
                        </a:lnTo>
                        <a:lnTo>
                          <a:pt x="348" y="736"/>
                        </a:lnTo>
                        <a:lnTo>
                          <a:pt x="367" y="765"/>
                        </a:lnTo>
                        <a:lnTo>
                          <a:pt x="371" y="793"/>
                        </a:lnTo>
                        <a:lnTo>
                          <a:pt x="357" y="807"/>
                        </a:lnTo>
                        <a:lnTo>
                          <a:pt x="319" y="798"/>
                        </a:lnTo>
                        <a:lnTo>
                          <a:pt x="247" y="788"/>
                        </a:lnTo>
                        <a:lnTo>
                          <a:pt x="160" y="807"/>
                        </a:lnTo>
                        <a:lnTo>
                          <a:pt x="102" y="842"/>
                        </a:lnTo>
                        <a:lnTo>
                          <a:pt x="73" y="861"/>
                        </a:lnTo>
                        <a:lnTo>
                          <a:pt x="44" y="861"/>
                        </a:lnTo>
                        <a:lnTo>
                          <a:pt x="0" y="798"/>
                        </a:lnTo>
                        <a:lnTo>
                          <a:pt x="6" y="788"/>
                        </a:lnTo>
                        <a:lnTo>
                          <a:pt x="93" y="760"/>
                        </a:lnTo>
                        <a:lnTo>
                          <a:pt x="194" y="746"/>
                        </a:lnTo>
                        <a:lnTo>
                          <a:pt x="266" y="741"/>
                        </a:lnTo>
                        <a:lnTo>
                          <a:pt x="310" y="741"/>
                        </a:lnTo>
                        <a:lnTo>
                          <a:pt x="319" y="711"/>
                        </a:lnTo>
                        <a:lnTo>
                          <a:pt x="305" y="629"/>
                        </a:lnTo>
                        <a:lnTo>
                          <a:pt x="271" y="543"/>
                        </a:lnTo>
                        <a:lnTo>
                          <a:pt x="217" y="433"/>
                        </a:lnTo>
                        <a:lnTo>
                          <a:pt x="175" y="337"/>
                        </a:lnTo>
                        <a:lnTo>
                          <a:pt x="156" y="250"/>
                        </a:lnTo>
                        <a:lnTo>
                          <a:pt x="151" y="154"/>
                        </a:lnTo>
                        <a:lnTo>
                          <a:pt x="151" y="63"/>
                        </a:lnTo>
                        <a:lnTo>
                          <a:pt x="170" y="24"/>
                        </a:lnTo>
                        <a:lnTo>
                          <a:pt x="184"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82" name="Freeform 36"/>
                  <p:cNvSpPr>
                    <a:spLocks/>
                  </p:cNvSpPr>
                  <p:nvPr/>
                </p:nvSpPr>
                <p:spPr bwMode="auto">
                  <a:xfrm>
                    <a:off x="5109" y="2897"/>
                    <a:ext cx="77" cy="179"/>
                  </a:xfrm>
                  <a:custGeom>
                    <a:avLst/>
                    <a:gdLst>
                      <a:gd name="T0" fmla="*/ 0 w 308"/>
                      <a:gd name="T1" fmla="*/ 0 h 717"/>
                      <a:gd name="T2" fmla="*/ 0 w 308"/>
                      <a:gd name="T3" fmla="*/ 0 h 717"/>
                      <a:gd name="T4" fmla="*/ 0 w 308"/>
                      <a:gd name="T5" fmla="*/ 0 h 717"/>
                      <a:gd name="T6" fmla="*/ 0 w 308"/>
                      <a:gd name="T7" fmla="*/ 0 h 717"/>
                      <a:gd name="T8" fmla="*/ 0 w 308"/>
                      <a:gd name="T9" fmla="*/ 0 h 717"/>
                      <a:gd name="T10" fmla="*/ 0 w 308"/>
                      <a:gd name="T11" fmla="*/ 0 h 717"/>
                      <a:gd name="T12" fmla="*/ 0 w 308"/>
                      <a:gd name="T13" fmla="*/ 0 h 717"/>
                      <a:gd name="T14" fmla="*/ 0 w 308"/>
                      <a:gd name="T15" fmla="*/ 0 h 717"/>
                      <a:gd name="T16" fmla="*/ 0 w 308"/>
                      <a:gd name="T17" fmla="*/ 0 h 717"/>
                      <a:gd name="T18" fmla="*/ 0 w 308"/>
                      <a:gd name="T19" fmla="*/ 0 h 717"/>
                      <a:gd name="T20" fmla="*/ 0 w 308"/>
                      <a:gd name="T21" fmla="*/ 0 h 717"/>
                      <a:gd name="T22" fmla="*/ 0 w 308"/>
                      <a:gd name="T23" fmla="*/ 0 h 717"/>
                      <a:gd name="T24" fmla="*/ 0 w 308"/>
                      <a:gd name="T25" fmla="*/ 0 h 717"/>
                      <a:gd name="T26" fmla="*/ 0 w 308"/>
                      <a:gd name="T27" fmla="*/ 0 h 717"/>
                      <a:gd name="T28" fmla="*/ 0 w 308"/>
                      <a:gd name="T29" fmla="*/ 0 h 717"/>
                      <a:gd name="T30" fmla="*/ 0 w 308"/>
                      <a:gd name="T31" fmla="*/ 0 h 717"/>
                      <a:gd name="T32" fmla="*/ 0 w 308"/>
                      <a:gd name="T33" fmla="*/ 0 h 717"/>
                      <a:gd name="T34" fmla="*/ 0 w 308"/>
                      <a:gd name="T35" fmla="*/ 0 h 717"/>
                      <a:gd name="T36" fmla="*/ 0 w 308"/>
                      <a:gd name="T37" fmla="*/ 0 h 717"/>
                      <a:gd name="T38" fmla="*/ 0 w 308"/>
                      <a:gd name="T39" fmla="*/ 0 h 717"/>
                      <a:gd name="T40" fmla="*/ 0 w 308"/>
                      <a:gd name="T41" fmla="*/ 0 h 717"/>
                      <a:gd name="T42" fmla="*/ 0 w 308"/>
                      <a:gd name="T43" fmla="*/ 0 h 717"/>
                      <a:gd name="T44" fmla="*/ 0 w 308"/>
                      <a:gd name="T45" fmla="*/ 0 h 717"/>
                      <a:gd name="T46" fmla="*/ 0 w 308"/>
                      <a:gd name="T47" fmla="*/ 0 h 717"/>
                      <a:gd name="T48" fmla="*/ 0 w 308"/>
                      <a:gd name="T49" fmla="*/ 0 h 717"/>
                      <a:gd name="T50" fmla="*/ 0 w 308"/>
                      <a:gd name="T51" fmla="*/ 0 h 717"/>
                      <a:gd name="T52" fmla="*/ 0 w 308"/>
                      <a:gd name="T53" fmla="*/ 0 h 717"/>
                      <a:gd name="T54" fmla="*/ 0 w 308"/>
                      <a:gd name="T55" fmla="*/ 0 h 717"/>
                      <a:gd name="T56" fmla="*/ 0 w 308"/>
                      <a:gd name="T57" fmla="*/ 0 h 7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08" h="717">
                        <a:moveTo>
                          <a:pt x="231" y="0"/>
                        </a:moveTo>
                        <a:lnTo>
                          <a:pt x="275" y="0"/>
                        </a:lnTo>
                        <a:lnTo>
                          <a:pt x="289" y="28"/>
                        </a:lnTo>
                        <a:lnTo>
                          <a:pt x="299" y="91"/>
                        </a:lnTo>
                        <a:lnTo>
                          <a:pt x="289" y="157"/>
                        </a:lnTo>
                        <a:lnTo>
                          <a:pt x="264" y="293"/>
                        </a:lnTo>
                        <a:lnTo>
                          <a:pt x="269" y="351"/>
                        </a:lnTo>
                        <a:lnTo>
                          <a:pt x="299" y="466"/>
                        </a:lnTo>
                        <a:lnTo>
                          <a:pt x="308" y="547"/>
                        </a:lnTo>
                        <a:lnTo>
                          <a:pt x="308" y="610"/>
                        </a:lnTo>
                        <a:lnTo>
                          <a:pt x="294" y="624"/>
                        </a:lnTo>
                        <a:lnTo>
                          <a:pt x="250" y="634"/>
                        </a:lnTo>
                        <a:lnTo>
                          <a:pt x="192" y="649"/>
                        </a:lnTo>
                        <a:lnTo>
                          <a:pt x="135" y="678"/>
                        </a:lnTo>
                        <a:lnTo>
                          <a:pt x="77" y="717"/>
                        </a:lnTo>
                        <a:lnTo>
                          <a:pt x="53" y="717"/>
                        </a:lnTo>
                        <a:lnTo>
                          <a:pt x="0" y="673"/>
                        </a:lnTo>
                        <a:lnTo>
                          <a:pt x="5" y="654"/>
                        </a:lnTo>
                        <a:lnTo>
                          <a:pt x="72" y="624"/>
                        </a:lnTo>
                        <a:lnTo>
                          <a:pt x="187" y="596"/>
                        </a:lnTo>
                        <a:lnTo>
                          <a:pt x="241" y="577"/>
                        </a:lnTo>
                        <a:lnTo>
                          <a:pt x="250" y="558"/>
                        </a:lnTo>
                        <a:lnTo>
                          <a:pt x="250" y="475"/>
                        </a:lnTo>
                        <a:lnTo>
                          <a:pt x="231" y="370"/>
                        </a:lnTo>
                        <a:lnTo>
                          <a:pt x="222" y="302"/>
                        </a:lnTo>
                        <a:lnTo>
                          <a:pt x="212" y="197"/>
                        </a:lnTo>
                        <a:lnTo>
                          <a:pt x="207" y="82"/>
                        </a:lnTo>
                        <a:lnTo>
                          <a:pt x="212" y="28"/>
                        </a:lnTo>
                        <a:lnTo>
                          <a:pt x="231"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6167" name="Group 37"/>
              <p:cNvGrpSpPr>
                <a:grpSpLocks/>
              </p:cNvGrpSpPr>
              <p:nvPr/>
            </p:nvGrpSpPr>
            <p:grpSpPr bwMode="auto">
              <a:xfrm>
                <a:off x="4811" y="27"/>
                <a:ext cx="892" cy="319"/>
                <a:chOff x="4811" y="27"/>
                <a:chExt cx="892" cy="319"/>
              </a:xfrm>
            </p:grpSpPr>
            <p:sp>
              <p:nvSpPr>
                <p:cNvPr id="6168" name="WordArt 38"/>
                <p:cNvSpPr>
                  <a:spLocks noChangeArrowheads="1" noChangeShapeType="1" noTextEdit="1"/>
                </p:cNvSpPr>
                <p:nvPr/>
              </p:nvSpPr>
              <p:spPr bwMode="auto">
                <a:xfrm>
                  <a:off x="5126" y="73"/>
                  <a:ext cx="566" cy="1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b="1" kern="10">
                      <a:solidFill>
                        <a:srgbClr val="6699FF"/>
                      </a:solidFill>
                    </a:rPr>
                    <a:t>Data Structure</a:t>
                  </a:r>
                  <a:endParaRPr lang="zh-CN" altLang="en-US" sz="3600" b="1" kern="10">
                    <a:solidFill>
                      <a:srgbClr val="6699FF"/>
                    </a:solidFill>
                  </a:endParaRPr>
                </a:p>
              </p:txBody>
            </p:sp>
            <p:sp>
              <p:nvSpPr>
                <p:cNvPr id="6169" name="WordArt 39"/>
                <p:cNvSpPr>
                  <a:spLocks noChangeArrowheads="1" noChangeShapeType="1" noTextEdit="1"/>
                </p:cNvSpPr>
                <p:nvPr/>
              </p:nvSpPr>
              <p:spPr bwMode="auto">
                <a:xfrm>
                  <a:off x="5126" y="278"/>
                  <a:ext cx="566" cy="6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b="1" kern="10">
                      <a:solidFill>
                        <a:srgbClr val="6699FF"/>
                      </a:solidFill>
                    </a:rPr>
                    <a:t>BY PENG BO</a:t>
                  </a:r>
                  <a:endParaRPr lang="zh-CN" altLang="en-US" sz="3600" b="1" kern="10">
                    <a:solidFill>
                      <a:srgbClr val="6699FF"/>
                    </a:solidFill>
                  </a:endParaRPr>
                </a:p>
              </p:txBody>
            </p:sp>
            <p:pic>
              <p:nvPicPr>
                <p:cNvPr id="6170" name="Picture 40" descr="03"/>
                <p:cNvPicPr>
                  <a:picLocks noChangeAspect="1" noChangeArrowheads="1"/>
                </p:cNvPicPr>
                <p:nvPr/>
              </p:nvPicPr>
              <p:blipFill>
                <a:blip r:embed="rId2">
                  <a:clrChange>
                    <a:clrFrom>
                      <a:srgbClr val="FFFFFF"/>
                    </a:clrFrom>
                    <a:clrTo>
                      <a:srgbClr val="FFFFFF">
                        <a:alpha val="0"/>
                      </a:srgbClr>
                    </a:clrTo>
                  </a:clrChange>
                  <a:lum bright="-6000" contrast="36000"/>
                  <a:extLst>
                    <a:ext uri="{28A0092B-C50C-407E-A947-70E740481C1C}">
                      <a14:useLocalDpi xmlns:a14="http://schemas.microsoft.com/office/drawing/2010/main" val="0"/>
                    </a:ext>
                  </a:extLst>
                </a:blip>
                <a:srcRect/>
                <a:stretch>
                  <a:fillRect/>
                </a:stretch>
              </p:blipFill>
              <p:spPr bwMode="auto">
                <a:xfrm>
                  <a:off x="4811" y="27"/>
                  <a:ext cx="292"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71" name="Line 41"/>
                <p:cNvSpPr>
                  <a:spLocks noChangeShapeType="1"/>
                </p:cNvSpPr>
                <p:nvPr/>
              </p:nvSpPr>
              <p:spPr bwMode="auto">
                <a:xfrm>
                  <a:off x="5125" y="233"/>
                  <a:ext cx="578" cy="0"/>
                </a:xfrm>
                <a:prstGeom prst="line">
                  <a:avLst/>
                </a:prstGeom>
                <a:noFill/>
                <a:ln w="9525">
                  <a:solidFill>
                    <a:srgbClr val="6699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grpSp>
        <p:nvGrpSpPr>
          <p:cNvPr id="93" name="Group 42"/>
          <p:cNvGrpSpPr>
            <a:grpSpLocks/>
          </p:cNvGrpSpPr>
          <p:nvPr/>
        </p:nvGrpSpPr>
        <p:grpSpPr bwMode="auto">
          <a:xfrm>
            <a:off x="179388" y="2155825"/>
            <a:ext cx="4016375" cy="2216150"/>
            <a:chOff x="204" y="1358"/>
            <a:chExt cx="2530" cy="1396"/>
          </a:xfrm>
        </p:grpSpPr>
        <p:sp>
          <p:nvSpPr>
            <p:cNvPr id="6154" name="Rectangle 43"/>
            <p:cNvSpPr>
              <a:spLocks noChangeArrowheads="1"/>
            </p:cNvSpPr>
            <p:nvPr/>
          </p:nvSpPr>
          <p:spPr bwMode="auto">
            <a:xfrm>
              <a:off x="204" y="2231"/>
              <a:ext cx="2530"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sz="4800" b="1">
                  <a:latin typeface="Times New Roman" panose="02020603050405020304" pitchFamily="18" charset="0"/>
                  <a:ea typeface="黑体" panose="02010609060101010101" pitchFamily="49" charset="-122"/>
                </a:rPr>
                <a:t>数组和广义表</a:t>
              </a:r>
            </a:p>
          </p:txBody>
        </p:sp>
        <p:sp>
          <p:nvSpPr>
            <p:cNvPr id="6155" name="Rectangle 44"/>
            <p:cNvSpPr>
              <a:spLocks noChangeArrowheads="1"/>
            </p:cNvSpPr>
            <p:nvPr/>
          </p:nvSpPr>
          <p:spPr bwMode="auto">
            <a:xfrm>
              <a:off x="633" y="1510"/>
              <a:ext cx="1632"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sz="3200" b="1">
                  <a:latin typeface="Arial" panose="020B0604020202020204" pitchFamily="34" charset="0"/>
                  <a:ea typeface="黑体" panose="02010609060101010101" pitchFamily="49" charset="-122"/>
                </a:rPr>
                <a:t>第          章</a:t>
              </a:r>
            </a:p>
          </p:txBody>
        </p:sp>
        <p:sp>
          <p:nvSpPr>
            <p:cNvPr id="6156" name="WordArt 45"/>
            <p:cNvSpPr>
              <a:spLocks noChangeArrowheads="1" noChangeShapeType="1" noTextEdit="1"/>
            </p:cNvSpPr>
            <p:nvPr/>
          </p:nvSpPr>
          <p:spPr bwMode="auto">
            <a:xfrm>
              <a:off x="1247" y="1358"/>
              <a:ext cx="377" cy="560"/>
            </a:xfrm>
            <a:prstGeom prst="rect">
              <a:avLst/>
            </a:prstGeom>
          </p:spPr>
          <p:txBody>
            <a:bodyPr wrap="none" fromWordArt="1">
              <a:prstTxWarp prst="textPlain">
                <a:avLst>
                  <a:gd name="adj" fmla="val 50000"/>
                </a:avLst>
              </a:prstTxWarp>
            </a:bodyPr>
            <a:lstStyle/>
            <a:p>
              <a:pPr algn="ctr"/>
              <a:r>
                <a:rPr lang="en-US" altLang="zh-CN"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rPr>
                <a:t>5</a:t>
              </a:r>
              <a:endParaRPr lang="zh-CN" altLang="en-US"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endParaRPr>
            </a:p>
          </p:txBody>
        </p:sp>
      </p:grpSp>
      <p:sp>
        <p:nvSpPr>
          <p:cNvPr id="97" name="Text Box 46"/>
          <p:cNvSpPr txBox="1">
            <a:spLocks noChangeArrowheads="1"/>
          </p:cNvSpPr>
          <p:nvPr/>
        </p:nvSpPr>
        <p:spPr bwMode="auto">
          <a:xfrm>
            <a:off x="4718050" y="1844675"/>
            <a:ext cx="4175125" cy="3081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lang="en-US" altLang="zh-CN" sz="2000" b="1">
                <a:solidFill>
                  <a:schemeClr val="bg1"/>
                </a:solidFill>
                <a:latin typeface="Times New Roman" panose="02020603050405020304" pitchFamily="18" charset="0"/>
                <a:ea typeface="黑体" panose="02010609060101010101" pitchFamily="49" charset="-122"/>
              </a:rPr>
              <a:t>        </a:t>
            </a:r>
            <a:r>
              <a:rPr kumimoji="1" lang="zh-CN" altLang="en-US" sz="2000" b="1">
                <a:solidFill>
                  <a:schemeClr val="bg1"/>
                </a:solidFill>
                <a:latin typeface="Times New Roman" panose="02020603050405020304" pitchFamily="18" charset="0"/>
                <a:ea typeface="黑体" panose="02010609060101010101" pitchFamily="49" charset="-122"/>
              </a:rPr>
              <a:t>数组和广义表是两种广义的线性表。在线性表、栈、队列及串的结构中，元素都是原子类型，元素的值是不能再分解的。而数组和广义表可以看成是线性表在下述含义上的扩展：表中的元素本身也是一个数据结构。 </a:t>
            </a:r>
          </a:p>
        </p:txBody>
      </p:sp>
      <p:grpSp>
        <p:nvGrpSpPr>
          <p:cNvPr id="6151" name="组合 38"/>
          <p:cNvGrpSpPr>
            <a:grpSpLocks/>
          </p:cNvGrpSpPr>
          <p:nvPr/>
        </p:nvGrpSpPr>
        <p:grpSpPr bwMode="auto">
          <a:xfrm>
            <a:off x="7637463" y="33338"/>
            <a:ext cx="1422400" cy="617537"/>
            <a:chOff x="6053670" y="2277533"/>
            <a:chExt cx="1422400" cy="617092"/>
          </a:xfrm>
        </p:grpSpPr>
        <p:sp>
          <p:nvSpPr>
            <p:cNvPr id="6152" name="文本框 39"/>
            <p:cNvSpPr txBox="1">
              <a:spLocks noChangeArrowheads="1"/>
            </p:cNvSpPr>
            <p:nvPr/>
          </p:nvSpPr>
          <p:spPr bwMode="auto">
            <a:xfrm>
              <a:off x="6053670" y="2277533"/>
              <a:ext cx="1422400" cy="61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pPr>
              <a:r>
                <a:rPr lang="en-US" altLang="zh-CN" sz="1600" b="1">
                  <a:solidFill>
                    <a:srgbClr val="6699FF"/>
                  </a:solidFill>
                </a:rPr>
                <a:t>Data Structure</a:t>
              </a:r>
            </a:p>
            <a:p>
              <a:pPr algn="ctr">
                <a:lnSpc>
                  <a:spcPct val="110000"/>
                </a:lnSpc>
              </a:pPr>
              <a:r>
                <a:rPr lang="en-US" altLang="zh-CN" sz="1500" b="1">
                  <a:solidFill>
                    <a:srgbClr val="6699FF"/>
                  </a:solidFill>
                </a:rPr>
                <a:t>BY PENG BO</a:t>
              </a:r>
              <a:endParaRPr lang="zh-CN" altLang="en-US" sz="1500" b="1">
                <a:solidFill>
                  <a:srgbClr val="6699FF"/>
                </a:solidFill>
              </a:endParaRPr>
            </a:p>
          </p:txBody>
        </p:sp>
        <p:cxnSp>
          <p:nvCxnSpPr>
            <p:cNvPr id="92" name="直接连接符 91"/>
            <p:cNvCxnSpPr/>
            <p:nvPr/>
          </p:nvCxnSpPr>
          <p:spPr>
            <a:xfrm>
              <a:off x="6112407" y="2590045"/>
              <a:ext cx="1330325"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grpSp>
      <p:sp>
        <p:nvSpPr>
          <p:cNvPr id="57" name="WordArt 181"/>
          <p:cNvSpPr>
            <a:spLocks noChangeArrowheads="1" noChangeShapeType="1" noTextEdit="1"/>
          </p:cNvSpPr>
          <p:nvPr/>
        </p:nvSpPr>
        <p:spPr bwMode="auto">
          <a:xfrm>
            <a:off x="395288" y="801688"/>
            <a:ext cx="3744912" cy="466725"/>
          </a:xfrm>
          <a:prstGeom prst="rect">
            <a:avLst/>
          </a:prstGeom>
        </p:spPr>
        <p:txBody>
          <a:bodyPr wrap="none" fromWordArt="1">
            <a:prstTxWarp prst="textPlain">
              <a:avLst>
                <a:gd name="adj" fmla="val 50000"/>
              </a:avLst>
            </a:prstTxWarp>
          </a:bodyPr>
          <a:lstStyle/>
          <a:p>
            <a:pPr algn="ctr" eaLnBrk="1" hangingPunct="1">
              <a:defRPr/>
            </a:pPr>
            <a:r>
              <a:rPr lang="zh-CN" altLang="en-US" sz="3600" kern="10" dirty="0" smtClean="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第</a:t>
            </a:r>
            <a:r>
              <a:rPr lang="en-US" altLang="zh-CN" sz="3600" kern="10" dirty="0" smtClean="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5</a:t>
            </a:r>
            <a:r>
              <a:rPr lang="zh-CN" altLang="en-US" sz="3600" kern="10" dirty="0" smtClean="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章</a:t>
            </a:r>
            <a:r>
              <a:rPr lang="zh-CN" altLang="en-US" sz="3600" kern="10" dirty="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主要内容</a:t>
            </a:r>
          </a:p>
        </p:txBody>
      </p:sp>
      <p:sp>
        <p:nvSpPr>
          <p:cNvPr id="58" name="WordArt 180"/>
          <p:cNvSpPr>
            <a:spLocks noChangeArrowheads="1" noChangeShapeType="1" noTextEdit="1"/>
          </p:cNvSpPr>
          <p:nvPr/>
        </p:nvSpPr>
        <p:spPr bwMode="auto">
          <a:xfrm>
            <a:off x="4757809" y="5589588"/>
            <a:ext cx="4311051" cy="503237"/>
          </a:xfrm>
          <a:prstGeom prst="rect">
            <a:avLst/>
          </a:prstGeom>
        </p:spPr>
        <p:txBody>
          <a:bodyPr wrap="none" fromWordArt="1">
            <a:prstTxWarp prst="textPlain">
              <a:avLst>
                <a:gd name="adj" fmla="val 50000"/>
              </a:avLst>
            </a:prstTxWarp>
          </a:bodyPr>
          <a:lstStyle/>
          <a:p>
            <a:pPr algn="ctr" eaLnBrk="1" hangingPunct="1">
              <a:defRPr/>
            </a:pP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数据结构</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基于 </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C </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语言的描述</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endParaRPr lang="en-US" altLang="zh-CN" sz="2400" kern="10" dirty="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endParaRPr>
          </a:p>
          <a:p>
            <a:pPr algn="ctr" eaLnBrk="1" hangingPunct="1">
              <a:defRPr/>
            </a:pPr>
            <a:r>
              <a:rPr lang="zh-CN" altLang="en-US" sz="2400" kern="10" dirty="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清华大学出版社</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8"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2000" fill="hold"/>
                                        <p:tgtEl>
                                          <p:spTgt spid="57"/>
                                        </p:tgtEl>
                                        <p:attrNameLst>
                                          <p:attrName>ppt_x</p:attrName>
                                        </p:attrNameLst>
                                      </p:cBhvr>
                                      <p:tavLst>
                                        <p:tav tm="0">
                                          <p:val>
                                            <p:strVal val="0-#ppt_w/2"/>
                                          </p:val>
                                        </p:tav>
                                        <p:tav tm="100000">
                                          <p:val>
                                            <p:strVal val="#ppt_x"/>
                                          </p:val>
                                        </p:tav>
                                      </p:tavLst>
                                    </p:anim>
                                    <p:anim calcmode="lin" valueType="num">
                                      <p:cBhvr additive="base">
                                        <p:cTn id="8" dur="2000" fill="hold"/>
                                        <p:tgtEl>
                                          <p:spTgt spid="57"/>
                                        </p:tgtEl>
                                        <p:attrNameLst>
                                          <p:attrName>ppt_y</p:attrName>
                                        </p:attrNameLst>
                                      </p:cBhvr>
                                      <p:tavLst>
                                        <p:tav tm="0">
                                          <p:val>
                                            <p:strVal val="#ppt_y"/>
                                          </p:val>
                                        </p:tav>
                                        <p:tav tm="100000">
                                          <p:val>
                                            <p:strVal val="#ppt_y"/>
                                          </p:val>
                                        </p:tav>
                                      </p:tavLst>
                                    </p:anim>
                                  </p:childTnLst>
                                </p:cTn>
                              </p:par>
                              <p:par>
                                <p:cTn id="9" presetID="7" presetClass="entr" presetSubtype="2" fill="hold"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2000" fill="hold"/>
                                        <p:tgtEl>
                                          <p:spTgt spid="58"/>
                                        </p:tgtEl>
                                        <p:attrNameLst>
                                          <p:attrName>ppt_x</p:attrName>
                                        </p:attrNameLst>
                                      </p:cBhvr>
                                      <p:tavLst>
                                        <p:tav tm="0">
                                          <p:val>
                                            <p:strVal val="1+#ppt_w/2"/>
                                          </p:val>
                                        </p:tav>
                                        <p:tav tm="100000">
                                          <p:val>
                                            <p:strVal val="#ppt_x"/>
                                          </p:val>
                                        </p:tav>
                                      </p:tavLst>
                                    </p:anim>
                                    <p:anim calcmode="lin" valueType="num">
                                      <p:cBhvr additive="base">
                                        <p:cTn id="12" dur="2000" fill="hold"/>
                                        <p:tgtEl>
                                          <p:spTgt spid="58"/>
                                        </p:tgtEl>
                                        <p:attrNameLst>
                                          <p:attrName>ppt_y</p:attrName>
                                        </p:attrNameLst>
                                      </p:cBhvr>
                                      <p:tavLst>
                                        <p:tav tm="0">
                                          <p:val>
                                            <p:strVal val="#ppt_y"/>
                                          </p:val>
                                        </p:tav>
                                        <p:tav tm="100000">
                                          <p:val>
                                            <p:strVal val="#ppt_y"/>
                                          </p:val>
                                        </p:tav>
                                      </p:tavLst>
                                    </p:anim>
                                  </p:childTnLst>
                                </p:cTn>
                              </p:par>
                              <p:par>
                                <p:cTn id="13" presetID="31" presetClass="entr" presetSubtype="0" fill="hold" nodeType="withEffect">
                                  <p:stCondLst>
                                    <p:cond delay="0"/>
                                  </p:stCondLst>
                                  <p:iterate type="lt">
                                    <p:tmPct val="5000"/>
                                  </p:iterate>
                                  <p:childTnLst>
                                    <p:set>
                                      <p:cBhvr>
                                        <p:cTn id="14" dur="1" fill="hold">
                                          <p:stCondLst>
                                            <p:cond delay="0"/>
                                          </p:stCondLst>
                                        </p:cTn>
                                        <p:tgtEl>
                                          <p:spTgt spid="93"/>
                                        </p:tgtEl>
                                        <p:attrNameLst>
                                          <p:attrName>style.visibility</p:attrName>
                                        </p:attrNameLst>
                                      </p:cBhvr>
                                      <p:to>
                                        <p:strVal val="visible"/>
                                      </p:to>
                                    </p:set>
                                    <p:anim calcmode="lin" valueType="num">
                                      <p:cBhvr>
                                        <p:cTn id="15" dur="2000" fill="hold"/>
                                        <p:tgtEl>
                                          <p:spTgt spid="93"/>
                                        </p:tgtEl>
                                        <p:attrNameLst>
                                          <p:attrName>ppt_w</p:attrName>
                                        </p:attrNameLst>
                                      </p:cBhvr>
                                      <p:tavLst>
                                        <p:tav tm="0">
                                          <p:val>
                                            <p:fltVal val="0"/>
                                          </p:val>
                                        </p:tav>
                                        <p:tav tm="100000">
                                          <p:val>
                                            <p:strVal val="#ppt_w"/>
                                          </p:val>
                                        </p:tav>
                                      </p:tavLst>
                                    </p:anim>
                                    <p:anim calcmode="lin" valueType="num">
                                      <p:cBhvr>
                                        <p:cTn id="16" dur="2000" fill="hold"/>
                                        <p:tgtEl>
                                          <p:spTgt spid="93"/>
                                        </p:tgtEl>
                                        <p:attrNameLst>
                                          <p:attrName>ppt_h</p:attrName>
                                        </p:attrNameLst>
                                      </p:cBhvr>
                                      <p:tavLst>
                                        <p:tav tm="0">
                                          <p:val>
                                            <p:fltVal val="0"/>
                                          </p:val>
                                        </p:tav>
                                        <p:tav tm="100000">
                                          <p:val>
                                            <p:strVal val="#ppt_h"/>
                                          </p:val>
                                        </p:tav>
                                      </p:tavLst>
                                    </p:anim>
                                    <p:anim calcmode="lin" valueType="num">
                                      <p:cBhvr>
                                        <p:cTn id="17" dur="2000" fill="hold"/>
                                        <p:tgtEl>
                                          <p:spTgt spid="93"/>
                                        </p:tgtEl>
                                        <p:attrNameLst>
                                          <p:attrName>style.rotation</p:attrName>
                                        </p:attrNameLst>
                                      </p:cBhvr>
                                      <p:tavLst>
                                        <p:tav tm="0">
                                          <p:val>
                                            <p:fltVal val="90"/>
                                          </p:val>
                                        </p:tav>
                                        <p:tav tm="100000">
                                          <p:val>
                                            <p:fltVal val="0"/>
                                          </p:val>
                                        </p:tav>
                                      </p:tavLst>
                                    </p:anim>
                                    <p:animEffect transition="in" filter="fade">
                                      <p:cBhvr>
                                        <p:cTn id="18" dur="2000"/>
                                        <p:tgtEl>
                                          <p:spTgt spid="93"/>
                                        </p:tgtEl>
                                      </p:cBhvr>
                                    </p:animEffect>
                                  </p:childTnLst>
                                </p:cTn>
                              </p:par>
                              <p:par>
                                <p:cTn id="19" presetID="1" presetClass="entr" presetSubtype="0" fill="hold" grpId="0" nodeType="withEffect">
                                  <p:stCondLst>
                                    <p:cond delay="0"/>
                                  </p:stCondLst>
                                  <p:iterate type="lt">
                                    <p:tmAbs val="75"/>
                                  </p:iterate>
                                  <p:childTnLst>
                                    <p:set>
                                      <p:cBhvr>
                                        <p:cTn id="20" dur="1" fill="hold">
                                          <p:stCondLst>
                                            <p:cond delay="74"/>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组合 2"/>
          <p:cNvGrpSpPr>
            <a:grpSpLocks/>
          </p:cNvGrpSpPr>
          <p:nvPr/>
        </p:nvGrpSpPr>
        <p:grpSpPr bwMode="auto">
          <a:xfrm>
            <a:off x="34925" y="92075"/>
            <a:ext cx="7632700" cy="1601788"/>
            <a:chOff x="34925" y="92075"/>
            <a:chExt cx="7632700" cy="1601788"/>
          </a:xfrm>
        </p:grpSpPr>
        <p:grpSp>
          <p:nvGrpSpPr>
            <p:cNvPr id="15426" name="组合 1"/>
            <p:cNvGrpSpPr>
              <a:grpSpLocks/>
            </p:cNvGrpSpPr>
            <p:nvPr/>
          </p:nvGrpSpPr>
          <p:grpSpPr bwMode="auto">
            <a:xfrm>
              <a:off x="34925" y="92075"/>
              <a:ext cx="7632700" cy="1601788"/>
              <a:chOff x="34925" y="92075"/>
              <a:chExt cx="7632700" cy="1601788"/>
            </a:xfrm>
          </p:grpSpPr>
          <p:grpSp>
            <p:nvGrpSpPr>
              <p:cNvPr id="15428" name="组合 1"/>
              <p:cNvGrpSpPr>
                <a:grpSpLocks/>
              </p:cNvGrpSpPr>
              <p:nvPr/>
            </p:nvGrpSpPr>
            <p:grpSpPr bwMode="auto">
              <a:xfrm>
                <a:off x="34925" y="92075"/>
                <a:ext cx="7632700" cy="457200"/>
                <a:chOff x="34925" y="92075"/>
                <a:chExt cx="7632700" cy="457200"/>
              </a:xfrm>
            </p:grpSpPr>
            <p:sp>
              <p:nvSpPr>
                <p:cNvPr id="15435"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5436"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5.1  </a:t>
                  </a:r>
                  <a:r>
                    <a:rPr lang="zh-CN" altLang="en-US" sz="2400" b="1">
                      <a:solidFill>
                        <a:srgbClr val="FF0000"/>
                      </a:solidFill>
                      <a:latin typeface="黑体" panose="02010609060101010101" pitchFamily="49" charset="-122"/>
                      <a:ea typeface="黑体" panose="02010609060101010101" pitchFamily="49" charset="-122"/>
                    </a:rPr>
                    <a:t>数组</a:t>
                  </a:r>
                </a:p>
              </p:txBody>
            </p:sp>
          </p:grpSp>
          <p:grpSp>
            <p:nvGrpSpPr>
              <p:cNvPr id="15429" name="Group 2"/>
              <p:cNvGrpSpPr>
                <a:grpSpLocks/>
              </p:cNvGrpSpPr>
              <p:nvPr/>
            </p:nvGrpSpPr>
            <p:grpSpPr bwMode="auto">
              <a:xfrm>
                <a:off x="107950" y="620713"/>
                <a:ext cx="5545138" cy="496887"/>
                <a:chOff x="113" y="441"/>
                <a:chExt cx="2098" cy="313"/>
              </a:xfrm>
            </p:grpSpPr>
            <p:sp>
              <p:nvSpPr>
                <p:cNvPr id="15433"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5.1.2  </a:t>
                  </a:r>
                  <a:r>
                    <a:rPr kumimoji="1" lang="zh-CN" altLang="en-US" sz="2200" b="1">
                      <a:solidFill>
                        <a:srgbClr val="3333FF"/>
                      </a:solidFill>
                      <a:latin typeface="Arial" panose="020B0604020202020204" pitchFamily="34" charset="0"/>
                      <a:ea typeface="黑体" panose="02010609060101010101" pitchFamily="49" charset="-122"/>
                    </a:rPr>
                    <a:t>数组的顺序存储表示及操作实现</a:t>
                  </a:r>
                </a:p>
              </p:txBody>
            </p:sp>
            <p:sp>
              <p:nvSpPr>
                <p:cNvPr id="15434"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5430" name="Group 5"/>
              <p:cNvGrpSpPr>
                <a:grpSpLocks/>
              </p:cNvGrpSpPr>
              <p:nvPr/>
            </p:nvGrpSpPr>
            <p:grpSpPr bwMode="auto">
              <a:xfrm>
                <a:off x="250825" y="1196975"/>
                <a:ext cx="3240088" cy="496888"/>
                <a:chOff x="113" y="441"/>
                <a:chExt cx="1440" cy="313"/>
              </a:xfrm>
            </p:grpSpPr>
            <p:sp>
              <p:nvSpPr>
                <p:cNvPr id="15431" name="Text Box 6"/>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数组顺序表的定义</a:t>
                  </a:r>
                </a:p>
              </p:txBody>
            </p:sp>
            <p:sp>
              <p:nvSpPr>
                <p:cNvPr id="15432"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5427" name="Text Box 13"/>
            <p:cNvSpPr txBox="1">
              <a:spLocks noChangeArrowheads="1"/>
            </p:cNvSpPr>
            <p:nvPr/>
          </p:nvSpPr>
          <p:spPr bwMode="auto">
            <a:xfrm>
              <a:off x="2987675"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二维数组的顺序存储</a:t>
              </a:r>
            </a:p>
          </p:txBody>
        </p:sp>
      </p:grpSp>
      <p:sp>
        <p:nvSpPr>
          <p:cNvPr id="90" name="Text Box 2"/>
          <p:cNvSpPr txBox="1">
            <a:spLocks noChangeArrowheads="1"/>
          </p:cNvSpPr>
          <p:nvPr/>
        </p:nvSpPr>
        <p:spPr bwMode="auto">
          <a:xfrm>
            <a:off x="179388" y="1773238"/>
            <a:ext cx="8785225" cy="1800225"/>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仿宋" panose="02010609060101010101" pitchFamily="49" charset="-122"/>
                <a:cs typeface="Arial" panose="020B0604020202020204" pitchFamily="34" charset="0"/>
              </a:rPr>
              <a:t>按列优先存储方式：</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先列后行，先存储列号较小元素，列号相同者先存储行号较小元素。假设每个元素占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L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个存储单元，那么数组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中任一元素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ij</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的存储地址为：</a:t>
            </a:r>
            <a:r>
              <a:rPr kumimoji="1" lang="zh-CN" altLang="en-US" sz="2000" dirty="0">
                <a:latin typeface="Arial" panose="020B0604020202020204" pitchFamily="34" charset="0"/>
                <a:ea typeface="仿宋" panose="02010609060101010101" pitchFamily="49" charset="-122"/>
                <a:cs typeface="Arial" panose="020B0604020202020204" pitchFamily="34" charset="0"/>
              </a:rPr>
              <a:t> </a:t>
            </a:r>
          </a:p>
          <a:p>
            <a:pPr algn="ctr"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LOC(</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ij</a:t>
            </a:r>
            <a:r>
              <a:rPr kumimoji="1" lang="en-US" altLang="zh-CN" sz="2000" b="1" dirty="0">
                <a:latin typeface="Arial" panose="020B0604020202020204" pitchFamily="34" charset="0"/>
                <a:ea typeface="仿宋" panose="02010609060101010101" pitchFamily="49" charset="-122"/>
                <a:cs typeface="Arial" panose="020B0604020202020204" pitchFamily="34" charset="0"/>
              </a:rPr>
              <a:t>)=LOC(a</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00</a:t>
            </a:r>
            <a:r>
              <a:rPr kumimoji="1" lang="en-US" altLang="zh-CN" sz="2000" b="1" dirty="0">
                <a:latin typeface="Arial" panose="020B0604020202020204" pitchFamily="34" charset="0"/>
                <a:ea typeface="仿宋" panose="02010609060101010101" pitchFamily="49" charset="-122"/>
                <a:cs typeface="Arial" panose="020B0604020202020204" pitchFamily="34" charset="0"/>
              </a:rPr>
              <a:t>)+(b</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1</a:t>
            </a:r>
            <a:r>
              <a:rPr kumimoji="1" lang="en-US" altLang="zh-CN" sz="2000" b="1" dirty="0">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j+i)</a:t>
            </a:r>
            <a:r>
              <a:rPr kumimoji="1" lang="en-US" altLang="zh-CN" sz="2000" b="1" dirty="0">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L </a:t>
            </a:r>
          </a:p>
        </p:txBody>
      </p:sp>
      <p:sp>
        <p:nvSpPr>
          <p:cNvPr id="91" name="Text Box 3"/>
          <p:cNvSpPr txBox="1">
            <a:spLocks noChangeArrowheads="1"/>
          </p:cNvSpPr>
          <p:nvPr/>
        </p:nvSpPr>
        <p:spPr bwMode="auto">
          <a:xfrm>
            <a:off x="179388" y="3500438"/>
            <a:ext cx="8785225" cy="523875"/>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幼圆" panose="020105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黑体" panose="02010609060101010101" pitchFamily="49" charset="-122"/>
                <a:cs typeface="Arial" panose="020B0604020202020204" pitchFamily="34" charset="0"/>
              </a:rPr>
              <a:t>例如</a:t>
            </a:r>
            <a:r>
              <a:rPr kumimoji="1" lang="zh-CN" altLang="en-US" sz="2000" b="1" dirty="0">
                <a:solidFill>
                  <a:srgbClr val="FF0000"/>
                </a:solidFill>
                <a:latin typeface="Arial" panose="020B0604020202020204" pitchFamily="34" charset="0"/>
                <a:ea typeface="幼圆" panose="020105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一个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5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行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4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列的二维数组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，其对应的列优先顺序表如下：</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grpSp>
        <p:nvGrpSpPr>
          <p:cNvPr id="92" name="Group 4"/>
          <p:cNvGrpSpPr>
            <a:grpSpLocks/>
          </p:cNvGrpSpPr>
          <p:nvPr/>
        </p:nvGrpSpPr>
        <p:grpSpPr bwMode="auto">
          <a:xfrm>
            <a:off x="3538538" y="4940300"/>
            <a:ext cx="5184775" cy="1554163"/>
            <a:chOff x="2154" y="2723"/>
            <a:chExt cx="3266" cy="979"/>
          </a:xfrm>
        </p:grpSpPr>
        <p:pic>
          <p:nvPicPr>
            <p:cNvPr id="15424" name="Picture 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54" y="2723"/>
              <a:ext cx="3266"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 name="Rectangle 6"/>
            <p:cNvSpPr>
              <a:spLocks noChangeArrowheads="1"/>
            </p:cNvSpPr>
            <p:nvPr/>
          </p:nvSpPr>
          <p:spPr bwMode="auto">
            <a:xfrm>
              <a:off x="3161" y="3430"/>
              <a:ext cx="1179" cy="27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zh-CN" altLang="en-US" sz="1600" b="1">
                  <a:latin typeface="Arial" panose="020B0604020202020204" pitchFamily="34" charset="0"/>
                  <a:ea typeface="楷体" panose="02010609060101010101" pitchFamily="49" charset="-122"/>
                  <a:cs typeface="Arial" panose="020B0604020202020204" pitchFamily="34" charset="0"/>
                </a:rPr>
                <a:t>列优先顺序表</a:t>
              </a:r>
            </a:p>
          </p:txBody>
        </p:sp>
      </p:grpSp>
      <p:grpSp>
        <p:nvGrpSpPr>
          <p:cNvPr id="95" name="Group 7"/>
          <p:cNvGrpSpPr>
            <a:grpSpLocks/>
          </p:cNvGrpSpPr>
          <p:nvPr/>
        </p:nvGrpSpPr>
        <p:grpSpPr bwMode="auto">
          <a:xfrm>
            <a:off x="523875" y="4211638"/>
            <a:ext cx="2511425" cy="2282825"/>
            <a:chOff x="255" y="2264"/>
            <a:chExt cx="1582" cy="1438"/>
          </a:xfrm>
        </p:grpSpPr>
        <p:sp>
          <p:nvSpPr>
            <p:cNvPr id="96" name="Rectangle 8"/>
            <p:cNvSpPr>
              <a:spLocks noChangeArrowheads="1"/>
            </p:cNvSpPr>
            <p:nvPr/>
          </p:nvSpPr>
          <p:spPr bwMode="auto">
            <a:xfrm>
              <a:off x="658" y="3430"/>
              <a:ext cx="1179" cy="27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zh-CN" altLang="en-US" sz="1600" b="1">
                  <a:latin typeface="Arial" panose="020B0604020202020204" pitchFamily="34" charset="0"/>
                  <a:ea typeface="楷体" panose="02010609060101010101" pitchFamily="49" charset="-122"/>
                  <a:cs typeface="Arial" panose="020B0604020202020204" pitchFamily="34" charset="0"/>
                </a:rPr>
                <a:t>二维数组 </a:t>
              </a:r>
              <a:r>
                <a:rPr kumimoji="1" lang="en-US" altLang="zh-CN" sz="1600" b="1">
                  <a:latin typeface="Arial" panose="020B0604020202020204" pitchFamily="34" charset="0"/>
                  <a:ea typeface="楷体" panose="02010609060101010101" pitchFamily="49" charset="-122"/>
                  <a:cs typeface="Arial" panose="020B0604020202020204" pitchFamily="34" charset="0"/>
                </a:rPr>
                <a:t>A</a:t>
              </a:r>
            </a:p>
          </p:txBody>
        </p:sp>
        <p:grpSp>
          <p:nvGrpSpPr>
            <p:cNvPr id="15380" name="Group 9"/>
            <p:cNvGrpSpPr>
              <a:grpSpLocks/>
            </p:cNvGrpSpPr>
            <p:nvPr/>
          </p:nvGrpSpPr>
          <p:grpSpPr bwMode="auto">
            <a:xfrm>
              <a:off x="255" y="2264"/>
              <a:ext cx="1536" cy="1103"/>
              <a:chOff x="255" y="2264"/>
              <a:chExt cx="1536" cy="1103"/>
            </a:xfrm>
          </p:grpSpPr>
          <p:sp>
            <p:nvSpPr>
              <p:cNvPr id="98" name="Rectangle 10"/>
              <p:cNvSpPr>
                <a:spLocks noChangeArrowheads="1"/>
              </p:cNvSpPr>
              <p:nvPr/>
            </p:nvSpPr>
            <p:spPr bwMode="auto">
              <a:xfrm>
                <a:off x="618" y="2720"/>
                <a:ext cx="76"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99" name="Rectangle 11"/>
              <p:cNvSpPr>
                <a:spLocks noChangeArrowheads="1"/>
              </p:cNvSpPr>
              <p:nvPr/>
            </p:nvSpPr>
            <p:spPr bwMode="auto">
              <a:xfrm>
                <a:off x="1571" y="3212"/>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7</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00" name="Rectangle 12"/>
              <p:cNvSpPr>
                <a:spLocks noChangeArrowheads="1"/>
              </p:cNvSpPr>
              <p:nvPr/>
            </p:nvSpPr>
            <p:spPr bwMode="auto">
              <a:xfrm>
                <a:off x="1463" y="3212"/>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01" name="Rectangle 13"/>
              <p:cNvSpPr>
                <a:spLocks noChangeArrowheads="1"/>
              </p:cNvSpPr>
              <p:nvPr/>
            </p:nvSpPr>
            <p:spPr bwMode="auto">
              <a:xfrm>
                <a:off x="1345" y="3212"/>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4</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02" name="Rectangle 14"/>
              <p:cNvSpPr>
                <a:spLocks noChangeArrowheads="1"/>
              </p:cNvSpPr>
              <p:nvPr/>
            </p:nvSpPr>
            <p:spPr bwMode="auto">
              <a:xfrm>
                <a:off x="1163" y="3212"/>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03" name="Rectangle 15"/>
              <p:cNvSpPr>
                <a:spLocks noChangeArrowheads="1"/>
              </p:cNvSpPr>
              <p:nvPr/>
            </p:nvSpPr>
            <p:spPr bwMode="auto">
              <a:xfrm>
                <a:off x="1117" y="3212"/>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5</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04" name="Rectangle 16"/>
              <p:cNvSpPr>
                <a:spLocks noChangeArrowheads="1"/>
              </p:cNvSpPr>
              <p:nvPr/>
            </p:nvSpPr>
            <p:spPr bwMode="auto">
              <a:xfrm>
                <a:off x="1023" y="3212"/>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05" name="Rectangle 17"/>
              <p:cNvSpPr>
                <a:spLocks noChangeArrowheads="1"/>
              </p:cNvSpPr>
              <p:nvPr/>
            </p:nvSpPr>
            <p:spPr bwMode="auto">
              <a:xfrm>
                <a:off x="902" y="3212"/>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7</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06" name="Rectangle 18"/>
              <p:cNvSpPr>
                <a:spLocks noChangeArrowheads="1"/>
              </p:cNvSpPr>
              <p:nvPr/>
            </p:nvSpPr>
            <p:spPr bwMode="auto">
              <a:xfrm>
                <a:off x="1571" y="2975"/>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8</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07" name="Rectangle 19"/>
              <p:cNvSpPr>
                <a:spLocks noChangeArrowheads="1"/>
              </p:cNvSpPr>
              <p:nvPr/>
            </p:nvSpPr>
            <p:spPr bwMode="auto">
              <a:xfrm>
                <a:off x="1463" y="2975"/>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08" name="Rectangle 20"/>
              <p:cNvSpPr>
                <a:spLocks noChangeArrowheads="1"/>
              </p:cNvSpPr>
              <p:nvPr/>
            </p:nvSpPr>
            <p:spPr bwMode="auto">
              <a:xfrm>
                <a:off x="1345" y="2975"/>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9</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09" name="Rectangle 21"/>
              <p:cNvSpPr>
                <a:spLocks noChangeArrowheads="1"/>
              </p:cNvSpPr>
              <p:nvPr/>
            </p:nvSpPr>
            <p:spPr bwMode="auto">
              <a:xfrm>
                <a:off x="1163" y="2975"/>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10" name="Rectangle 22"/>
              <p:cNvSpPr>
                <a:spLocks noChangeArrowheads="1"/>
              </p:cNvSpPr>
              <p:nvPr/>
            </p:nvSpPr>
            <p:spPr bwMode="auto">
              <a:xfrm>
                <a:off x="1121" y="2975"/>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2</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11" name="Rectangle 23"/>
              <p:cNvSpPr>
                <a:spLocks noChangeArrowheads="1"/>
              </p:cNvSpPr>
              <p:nvPr/>
            </p:nvSpPr>
            <p:spPr bwMode="auto">
              <a:xfrm>
                <a:off x="1020" y="2975"/>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12" name="Rectangle 24"/>
              <p:cNvSpPr>
                <a:spLocks noChangeArrowheads="1"/>
              </p:cNvSpPr>
              <p:nvPr/>
            </p:nvSpPr>
            <p:spPr bwMode="auto">
              <a:xfrm>
                <a:off x="902" y="2975"/>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8</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13" name="Rectangle 25"/>
              <p:cNvSpPr>
                <a:spLocks noChangeArrowheads="1"/>
              </p:cNvSpPr>
              <p:nvPr/>
            </p:nvSpPr>
            <p:spPr bwMode="auto">
              <a:xfrm>
                <a:off x="1576" y="2738"/>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7</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14" name="Rectangle 26"/>
              <p:cNvSpPr>
                <a:spLocks noChangeArrowheads="1"/>
              </p:cNvSpPr>
              <p:nvPr/>
            </p:nvSpPr>
            <p:spPr bwMode="auto">
              <a:xfrm>
                <a:off x="1468" y="2738"/>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15" name="Rectangle 27"/>
              <p:cNvSpPr>
                <a:spLocks noChangeArrowheads="1"/>
              </p:cNvSpPr>
              <p:nvPr/>
            </p:nvSpPr>
            <p:spPr bwMode="auto">
              <a:xfrm>
                <a:off x="1354" y="2738"/>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2</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16" name="Rectangle 28"/>
              <p:cNvSpPr>
                <a:spLocks noChangeArrowheads="1"/>
              </p:cNvSpPr>
              <p:nvPr/>
            </p:nvSpPr>
            <p:spPr bwMode="auto">
              <a:xfrm>
                <a:off x="1166" y="2738"/>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17" name="Rectangle 29"/>
              <p:cNvSpPr>
                <a:spLocks noChangeArrowheads="1"/>
              </p:cNvSpPr>
              <p:nvPr/>
            </p:nvSpPr>
            <p:spPr bwMode="auto">
              <a:xfrm>
                <a:off x="1123" y="2738"/>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3</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18" name="Rectangle 30"/>
              <p:cNvSpPr>
                <a:spLocks noChangeArrowheads="1"/>
              </p:cNvSpPr>
              <p:nvPr/>
            </p:nvSpPr>
            <p:spPr bwMode="auto">
              <a:xfrm>
                <a:off x="1023" y="2738"/>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19" name="Rectangle 31"/>
              <p:cNvSpPr>
                <a:spLocks noChangeArrowheads="1"/>
              </p:cNvSpPr>
              <p:nvPr/>
            </p:nvSpPr>
            <p:spPr bwMode="auto">
              <a:xfrm>
                <a:off x="902" y="2738"/>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7</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20" name="Rectangle 32"/>
              <p:cNvSpPr>
                <a:spLocks noChangeArrowheads="1"/>
              </p:cNvSpPr>
              <p:nvPr/>
            </p:nvSpPr>
            <p:spPr bwMode="auto">
              <a:xfrm>
                <a:off x="1577" y="2501"/>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3</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21" name="Rectangle 33"/>
              <p:cNvSpPr>
                <a:spLocks noChangeArrowheads="1"/>
              </p:cNvSpPr>
              <p:nvPr/>
            </p:nvSpPr>
            <p:spPr bwMode="auto">
              <a:xfrm>
                <a:off x="1463" y="2501"/>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22" name="Rectangle 34"/>
              <p:cNvSpPr>
                <a:spLocks noChangeArrowheads="1"/>
              </p:cNvSpPr>
              <p:nvPr/>
            </p:nvSpPr>
            <p:spPr bwMode="auto">
              <a:xfrm>
                <a:off x="1345" y="2501"/>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6</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23" name="Rectangle 35"/>
              <p:cNvSpPr>
                <a:spLocks noChangeArrowheads="1"/>
              </p:cNvSpPr>
              <p:nvPr/>
            </p:nvSpPr>
            <p:spPr bwMode="auto">
              <a:xfrm>
                <a:off x="1163" y="2501"/>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24" name="Rectangle 36"/>
              <p:cNvSpPr>
                <a:spLocks noChangeArrowheads="1"/>
              </p:cNvSpPr>
              <p:nvPr/>
            </p:nvSpPr>
            <p:spPr bwMode="auto">
              <a:xfrm>
                <a:off x="1117" y="2501"/>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6</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25" name="Rectangle 37"/>
              <p:cNvSpPr>
                <a:spLocks noChangeArrowheads="1"/>
              </p:cNvSpPr>
              <p:nvPr/>
            </p:nvSpPr>
            <p:spPr bwMode="auto">
              <a:xfrm>
                <a:off x="1023" y="2501"/>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26" name="Rectangle 38"/>
              <p:cNvSpPr>
                <a:spLocks noChangeArrowheads="1"/>
              </p:cNvSpPr>
              <p:nvPr/>
            </p:nvSpPr>
            <p:spPr bwMode="auto">
              <a:xfrm>
                <a:off x="908" y="2501"/>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3</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27" name="Rectangle 39"/>
              <p:cNvSpPr>
                <a:spLocks noChangeArrowheads="1"/>
              </p:cNvSpPr>
              <p:nvPr/>
            </p:nvSpPr>
            <p:spPr bwMode="auto">
              <a:xfrm>
                <a:off x="1579" y="2264"/>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2</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28" name="Rectangle 40"/>
              <p:cNvSpPr>
                <a:spLocks noChangeArrowheads="1"/>
              </p:cNvSpPr>
              <p:nvPr/>
            </p:nvSpPr>
            <p:spPr bwMode="auto">
              <a:xfrm>
                <a:off x="1466" y="2264"/>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29" name="Rectangle 41"/>
              <p:cNvSpPr>
                <a:spLocks noChangeArrowheads="1"/>
              </p:cNvSpPr>
              <p:nvPr/>
            </p:nvSpPr>
            <p:spPr bwMode="auto">
              <a:xfrm>
                <a:off x="1348" y="2264"/>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5</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30" name="Rectangle 42"/>
              <p:cNvSpPr>
                <a:spLocks noChangeArrowheads="1"/>
              </p:cNvSpPr>
              <p:nvPr/>
            </p:nvSpPr>
            <p:spPr bwMode="auto">
              <a:xfrm>
                <a:off x="1166" y="2264"/>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31" name="Rectangle 43"/>
              <p:cNvSpPr>
                <a:spLocks noChangeArrowheads="1"/>
              </p:cNvSpPr>
              <p:nvPr/>
            </p:nvSpPr>
            <p:spPr bwMode="auto">
              <a:xfrm>
                <a:off x="1123" y="2264"/>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3</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32" name="Rectangle 44"/>
              <p:cNvSpPr>
                <a:spLocks noChangeArrowheads="1"/>
              </p:cNvSpPr>
              <p:nvPr/>
            </p:nvSpPr>
            <p:spPr bwMode="auto">
              <a:xfrm>
                <a:off x="1023" y="2264"/>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33" name="Rectangle 45"/>
              <p:cNvSpPr>
                <a:spLocks noChangeArrowheads="1"/>
              </p:cNvSpPr>
              <p:nvPr/>
            </p:nvSpPr>
            <p:spPr bwMode="auto">
              <a:xfrm>
                <a:off x="908" y="2264"/>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2</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grpSp>
            <p:nvGrpSpPr>
              <p:cNvPr id="15417" name="Group 46"/>
              <p:cNvGrpSpPr>
                <a:grpSpLocks/>
              </p:cNvGrpSpPr>
              <p:nvPr/>
            </p:nvGrpSpPr>
            <p:grpSpPr bwMode="auto">
              <a:xfrm>
                <a:off x="255" y="2738"/>
                <a:ext cx="342" cy="250"/>
                <a:chOff x="2061" y="1345"/>
                <a:chExt cx="342" cy="271"/>
              </a:xfrm>
            </p:grpSpPr>
            <p:sp>
              <p:nvSpPr>
                <p:cNvPr id="137" name="Rectangle 47"/>
                <p:cNvSpPr>
                  <a:spLocks noChangeArrowheads="1"/>
                </p:cNvSpPr>
                <p:nvPr/>
              </p:nvSpPr>
              <p:spPr bwMode="auto">
                <a:xfrm>
                  <a:off x="2249" y="1439"/>
                  <a:ext cx="70" cy="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endParaRPr kumimoji="1" lang="en-US" altLang="zh-CN" sz="1600">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endParaRPr>
                </a:p>
              </p:txBody>
            </p:sp>
            <p:sp>
              <p:nvSpPr>
                <p:cNvPr id="138" name="Rectangle 48"/>
                <p:cNvSpPr>
                  <a:spLocks noChangeArrowheads="1"/>
                </p:cNvSpPr>
                <p:nvPr/>
              </p:nvSpPr>
              <p:spPr bwMode="auto">
                <a:xfrm>
                  <a:off x="2331" y="1448"/>
                  <a:ext cx="72"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4</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39" name="Rectangle 49"/>
                <p:cNvSpPr>
                  <a:spLocks noChangeArrowheads="1"/>
                </p:cNvSpPr>
                <p:nvPr/>
              </p:nvSpPr>
              <p:spPr bwMode="auto">
                <a:xfrm>
                  <a:off x="2174" y="1448"/>
                  <a:ext cx="72"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5</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140" name="Rectangle 50"/>
                <p:cNvSpPr>
                  <a:spLocks noChangeArrowheads="1"/>
                </p:cNvSpPr>
                <p:nvPr/>
              </p:nvSpPr>
              <p:spPr bwMode="auto">
                <a:xfrm>
                  <a:off x="2061" y="1345"/>
                  <a:ext cx="93"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dirty="0">
                      <a:latin typeface="Arial" panose="020B0604020202020204" pitchFamily="34" charset="0"/>
                      <a:ea typeface="楷体" panose="02010609060101010101" pitchFamily="49" charset="-122"/>
                      <a:cs typeface="Arial" panose="020B0604020202020204" pitchFamily="34" charset="0"/>
                    </a:rPr>
                    <a:t>A</a:t>
                  </a:r>
                  <a:endParaRPr kumimoji="1" lang="en-US" altLang="zh-CN" sz="1600" dirty="0">
                    <a:latin typeface="Arial" panose="020B0604020202020204" pitchFamily="34" charset="0"/>
                    <a:ea typeface="楷体" panose="02010609060101010101" pitchFamily="49" charset="-122"/>
                    <a:cs typeface="Arial" panose="020B0604020202020204" pitchFamily="34" charset="0"/>
                  </a:endParaRPr>
                </a:p>
              </p:txBody>
            </p:sp>
          </p:grpSp>
          <p:sp>
            <p:nvSpPr>
              <p:cNvPr id="135" name="AutoShape 51"/>
              <p:cNvSpPr>
                <a:spLocks/>
              </p:cNvSpPr>
              <p:nvPr/>
            </p:nvSpPr>
            <p:spPr bwMode="auto">
              <a:xfrm>
                <a:off x="754" y="2318"/>
                <a:ext cx="46" cy="1007"/>
              </a:xfrm>
              <a:prstGeom prst="leftBracket">
                <a:avLst>
                  <a:gd name="adj" fmla="val 182428"/>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36" name="AutoShape 52"/>
              <p:cNvSpPr>
                <a:spLocks/>
              </p:cNvSpPr>
              <p:nvPr/>
            </p:nvSpPr>
            <p:spPr bwMode="auto">
              <a:xfrm flipH="1">
                <a:off x="1745" y="2318"/>
                <a:ext cx="46" cy="1007"/>
              </a:xfrm>
              <a:prstGeom prst="leftBracket">
                <a:avLst>
                  <a:gd name="adj" fmla="val 182428"/>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zh-CN" altLang="en-US">
                  <a:latin typeface="Arial" panose="020B0604020202020204" pitchFamily="34" charset="0"/>
                  <a:ea typeface="楷体" panose="02010609060101010101" pitchFamily="49" charset="-122"/>
                  <a:cs typeface="Arial" panose="020B0604020202020204" pitchFamily="34" charset="0"/>
                </a:endParaRPr>
              </a:p>
            </p:txBody>
          </p:sp>
        </p:grpSp>
      </p:grpSp>
      <p:sp>
        <p:nvSpPr>
          <p:cNvPr id="141" name="Rectangle 53"/>
          <p:cNvSpPr>
            <a:spLocks noChangeArrowheads="1"/>
          </p:cNvSpPr>
          <p:nvPr/>
        </p:nvSpPr>
        <p:spPr bwMode="auto">
          <a:xfrm>
            <a:off x="1450975" y="4149725"/>
            <a:ext cx="287338" cy="1912938"/>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zh-CN" altLang="en-US">
              <a:latin typeface="Arial" panose="020B0604020202020204" pitchFamily="34" charset="0"/>
              <a:ea typeface="楷体" panose="02010609060101010101" pitchFamily="49" charset="-122"/>
              <a:cs typeface="Arial" panose="020B0604020202020204" pitchFamily="34" charset="0"/>
            </a:endParaRPr>
          </a:p>
        </p:txBody>
      </p:sp>
      <p:pic>
        <p:nvPicPr>
          <p:cNvPr id="142" name="Picture 54"/>
          <p:cNvPicPr>
            <a:picLocks noChangeAspect="1" noChangeArrowheads="1"/>
          </p:cNvPicPr>
          <p:nvPr/>
        </p:nvPicPr>
        <p:blipFill>
          <a:blip r:embed="rId5">
            <a:clrChange>
              <a:clrFrom>
                <a:srgbClr val="FFFFFF"/>
              </a:clrFrom>
              <a:clrTo>
                <a:srgbClr val="FFFFFF">
                  <a:alpha val="0"/>
                </a:srgbClr>
              </a:clrTo>
            </a:clrChange>
            <a:lum bright="-12000" contrast="18000"/>
            <a:extLst>
              <a:ext uri="{28A0092B-C50C-407E-A947-70E740481C1C}">
                <a14:useLocalDpi xmlns:a14="http://schemas.microsoft.com/office/drawing/2010/main" val="0"/>
              </a:ext>
            </a:extLst>
          </a:blip>
          <a:srcRect/>
          <a:stretch>
            <a:fillRect/>
          </a:stretch>
        </p:blipFill>
        <p:spPr bwMode="auto">
          <a:xfrm>
            <a:off x="3538538" y="4940300"/>
            <a:ext cx="1320800" cy="33020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43" name="Picture 55"/>
          <p:cNvPicPr>
            <a:picLocks noChangeAspect="1" noChangeArrowheads="1"/>
          </p:cNvPicPr>
          <p:nvPr/>
        </p:nvPicPr>
        <p:blipFill>
          <a:blip r:embed="rId6">
            <a:clrChange>
              <a:clrFrom>
                <a:srgbClr val="FFFFFF"/>
              </a:clrFrom>
              <a:clrTo>
                <a:srgbClr val="FFFFFF">
                  <a:alpha val="0"/>
                </a:srgbClr>
              </a:clrTo>
            </a:clrChange>
            <a:lum bright="-12000" contrast="18000"/>
            <a:extLst>
              <a:ext uri="{28A0092B-C50C-407E-A947-70E740481C1C}">
                <a14:useLocalDpi xmlns:a14="http://schemas.microsoft.com/office/drawing/2010/main" val="0"/>
              </a:ext>
            </a:extLst>
          </a:blip>
          <a:srcRect/>
          <a:stretch>
            <a:fillRect/>
          </a:stretch>
        </p:blipFill>
        <p:spPr bwMode="auto">
          <a:xfrm>
            <a:off x="4835525" y="4940300"/>
            <a:ext cx="1320800" cy="330200"/>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44" name="Picture 56"/>
          <p:cNvPicPr>
            <a:picLocks noChangeAspect="1" noChangeArrowheads="1"/>
          </p:cNvPicPr>
          <p:nvPr/>
        </p:nvPicPr>
        <p:blipFill>
          <a:blip r:embed="rId7">
            <a:clrChange>
              <a:clrFrom>
                <a:srgbClr val="FFFFFF"/>
              </a:clrFrom>
              <a:clrTo>
                <a:srgbClr val="FFFFFF">
                  <a:alpha val="0"/>
                </a:srgbClr>
              </a:clrTo>
            </a:clrChange>
            <a:lum bright="-12000" contrast="18000"/>
            <a:extLst>
              <a:ext uri="{28A0092B-C50C-407E-A947-70E740481C1C}">
                <a14:useLocalDpi xmlns:a14="http://schemas.microsoft.com/office/drawing/2010/main" val="0"/>
              </a:ext>
            </a:extLst>
          </a:blip>
          <a:srcRect/>
          <a:stretch>
            <a:fillRect/>
          </a:stretch>
        </p:blipFill>
        <p:spPr bwMode="auto">
          <a:xfrm>
            <a:off x="6130925" y="4940300"/>
            <a:ext cx="1303338" cy="330200"/>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45" name="Picture 57"/>
          <p:cNvPicPr>
            <a:picLocks noChangeAspect="1" noChangeArrowheads="1"/>
          </p:cNvPicPr>
          <p:nvPr/>
        </p:nvPicPr>
        <p:blipFill>
          <a:blip r:embed="rId8">
            <a:clrChange>
              <a:clrFrom>
                <a:srgbClr val="FFFFFF"/>
              </a:clrFrom>
              <a:clrTo>
                <a:srgbClr val="FFFFFF">
                  <a:alpha val="0"/>
                </a:srgbClr>
              </a:clrTo>
            </a:clrChange>
            <a:lum bright="-12000" contrast="18000"/>
            <a:extLst>
              <a:ext uri="{28A0092B-C50C-407E-A947-70E740481C1C}">
                <a14:useLocalDpi xmlns:a14="http://schemas.microsoft.com/office/drawing/2010/main" val="0"/>
              </a:ext>
            </a:extLst>
          </a:blip>
          <a:srcRect/>
          <a:stretch>
            <a:fillRect/>
          </a:stretch>
        </p:blipFill>
        <p:spPr bwMode="auto">
          <a:xfrm>
            <a:off x="7424738" y="4940300"/>
            <a:ext cx="1303337" cy="330200"/>
          </a:xfrm>
          <a:prstGeom prst="rect">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46" name="Rectangle 58"/>
          <p:cNvSpPr>
            <a:spLocks noChangeArrowheads="1"/>
          </p:cNvSpPr>
          <p:nvPr/>
        </p:nvSpPr>
        <p:spPr bwMode="auto">
          <a:xfrm>
            <a:off x="1811338" y="4149725"/>
            <a:ext cx="287337" cy="1912938"/>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47" name="Rectangle 59"/>
          <p:cNvSpPr>
            <a:spLocks noChangeArrowheads="1"/>
          </p:cNvSpPr>
          <p:nvPr/>
        </p:nvSpPr>
        <p:spPr bwMode="auto">
          <a:xfrm>
            <a:off x="2171700" y="4149725"/>
            <a:ext cx="287338" cy="1912938"/>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48" name="Rectangle 60"/>
          <p:cNvSpPr>
            <a:spLocks noChangeArrowheads="1"/>
          </p:cNvSpPr>
          <p:nvPr/>
        </p:nvSpPr>
        <p:spPr bwMode="auto">
          <a:xfrm>
            <a:off x="2532063" y="4149725"/>
            <a:ext cx="287337" cy="1912938"/>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zh-CN" altLang="en-US">
              <a:latin typeface="Arial" panose="020B0604020202020204" pitchFamily="34" charset="0"/>
              <a:ea typeface="楷体" panose="02010609060101010101" pitchFamily="49" charset="-122"/>
              <a:cs typeface="Arial" panose="020B0604020202020204" pitchFamily="34" charset="0"/>
            </a:endParaRPr>
          </a:p>
        </p:txBody>
      </p:sp>
      <p:pic>
        <p:nvPicPr>
          <p:cNvPr id="149" name="Picture 61"/>
          <p:cNvPicPr>
            <a:picLocks noChangeAspect="1" noChangeArrowheads="1"/>
          </p:cNvPicPr>
          <p:nvPr/>
        </p:nvPicPr>
        <p:blipFill>
          <a:blip r:embed="rId9">
            <a:clrChange>
              <a:clrFrom>
                <a:srgbClr val="FFFFFF"/>
              </a:clrFrom>
              <a:clrTo>
                <a:srgbClr val="FFFFFF">
                  <a:alpha val="0"/>
                </a:srgbClr>
              </a:clrTo>
            </a:clrChange>
            <a:lum bright="-12000" contrast="24000"/>
            <a:extLst>
              <a:ext uri="{28A0092B-C50C-407E-A947-70E740481C1C}">
                <a14:useLocalDpi xmlns:a14="http://schemas.microsoft.com/office/drawing/2010/main" val="0"/>
              </a:ext>
            </a:extLst>
          </a:blip>
          <a:srcRect t="-10442" r="81683"/>
          <a:stretch>
            <a:fillRect/>
          </a:stretch>
        </p:blipFill>
        <p:spPr bwMode="auto">
          <a:xfrm>
            <a:off x="3249613" y="5199063"/>
            <a:ext cx="9366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0" name="Picture 62"/>
          <p:cNvPicPr>
            <a:picLocks noChangeAspect="1" noChangeArrowheads="1"/>
          </p:cNvPicPr>
          <p:nvPr/>
        </p:nvPicPr>
        <p:blipFill>
          <a:blip r:embed="rId9">
            <a:clrChange>
              <a:clrFrom>
                <a:srgbClr val="FFFFFF"/>
              </a:clrFrom>
              <a:clrTo>
                <a:srgbClr val="FFFFFF">
                  <a:alpha val="0"/>
                </a:srgbClr>
              </a:clrTo>
            </a:clrChange>
            <a:lum bright="-12000" contrast="24000"/>
            <a:extLst>
              <a:ext uri="{28A0092B-C50C-407E-A947-70E740481C1C}">
                <a14:useLocalDpi xmlns:a14="http://schemas.microsoft.com/office/drawing/2010/main" val="0"/>
              </a:ext>
            </a:extLst>
          </a:blip>
          <a:srcRect l="25365" t="-10442" r="52095"/>
          <a:stretch>
            <a:fillRect/>
          </a:stretch>
        </p:blipFill>
        <p:spPr bwMode="auto">
          <a:xfrm>
            <a:off x="4403725" y="5199063"/>
            <a:ext cx="11525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1" name="Picture 63"/>
          <p:cNvPicPr>
            <a:picLocks noChangeAspect="1" noChangeArrowheads="1"/>
          </p:cNvPicPr>
          <p:nvPr/>
        </p:nvPicPr>
        <p:blipFill>
          <a:blip r:embed="rId9">
            <a:clrChange>
              <a:clrFrom>
                <a:srgbClr val="FFFFFF"/>
              </a:clrFrom>
              <a:clrTo>
                <a:srgbClr val="FFFFFF">
                  <a:alpha val="0"/>
                </a:srgbClr>
              </a:clrTo>
            </a:clrChange>
            <a:lum bright="-12000" contrast="24000"/>
            <a:extLst>
              <a:ext uri="{28A0092B-C50C-407E-A947-70E740481C1C}">
                <a14:useLocalDpi xmlns:a14="http://schemas.microsoft.com/office/drawing/2010/main" val="0"/>
              </a:ext>
            </a:extLst>
          </a:blip>
          <a:srcRect l="53523" t="-10442" r="25334"/>
          <a:stretch>
            <a:fillRect/>
          </a:stretch>
        </p:blipFill>
        <p:spPr bwMode="auto">
          <a:xfrm>
            <a:off x="5770563" y="5199063"/>
            <a:ext cx="1081087"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2" name="Picture 64"/>
          <p:cNvPicPr>
            <a:picLocks noChangeAspect="1" noChangeArrowheads="1"/>
          </p:cNvPicPr>
          <p:nvPr/>
        </p:nvPicPr>
        <p:blipFill>
          <a:blip r:embed="rId9">
            <a:clrChange>
              <a:clrFrom>
                <a:srgbClr val="FFFFFF"/>
              </a:clrFrom>
              <a:clrTo>
                <a:srgbClr val="FFFFFF">
                  <a:alpha val="0"/>
                </a:srgbClr>
              </a:clrTo>
            </a:clrChange>
            <a:lum bright="-12000" contrast="24000"/>
            <a:extLst>
              <a:ext uri="{28A0092B-C50C-407E-A947-70E740481C1C}">
                <a14:useLocalDpi xmlns:a14="http://schemas.microsoft.com/office/drawing/2010/main" val="0"/>
              </a:ext>
            </a:extLst>
          </a:blip>
          <a:srcRect l="80286" t="-10442"/>
          <a:stretch>
            <a:fillRect/>
          </a:stretch>
        </p:blipFill>
        <p:spPr bwMode="auto">
          <a:xfrm>
            <a:off x="6996113" y="5199063"/>
            <a:ext cx="1008062"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0">
                                            <p:txEl>
                                              <p:pRg st="0" end="0"/>
                                            </p:txEl>
                                          </p:spTgt>
                                        </p:tgtEl>
                                        <p:attrNameLst>
                                          <p:attrName>style.visibility</p:attrName>
                                        </p:attrNameLst>
                                      </p:cBhvr>
                                      <p:to>
                                        <p:strVal val="visible"/>
                                      </p:to>
                                    </p:set>
                                    <p:animEffect transition="in" filter="blinds(horizontal)">
                                      <p:cBhvr>
                                        <p:cTn id="7" dur="500"/>
                                        <p:tgtEl>
                                          <p:spTgt spid="90">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0">
                                            <p:txEl>
                                              <p:pRg st="1" end="1"/>
                                            </p:txEl>
                                          </p:spTgt>
                                        </p:tgtEl>
                                        <p:attrNameLst>
                                          <p:attrName>style.visibility</p:attrName>
                                        </p:attrNameLst>
                                      </p:cBhvr>
                                      <p:to>
                                        <p:strVal val="visible"/>
                                      </p:to>
                                    </p:set>
                                    <p:animEffect transition="in" filter="blinds(horizontal)">
                                      <p:cBhvr>
                                        <p:cTn id="10" dur="500"/>
                                        <p:tgtEl>
                                          <p:spTgt spid="90">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1">
                                            <p:txEl>
                                              <p:pRg st="0" end="0"/>
                                            </p:txEl>
                                          </p:spTgt>
                                        </p:tgtEl>
                                        <p:attrNameLst>
                                          <p:attrName>style.visibility</p:attrName>
                                        </p:attrNameLst>
                                      </p:cBhvr>
                                      <p:to>
                                        <p:strVal val="visible"/>
                                      </p:to>
                                    </p:set>
                                    <p:animEffect transition="in" filter="blinds(horizontal)">
                                      <p:cBhvr>
                                        <p:cTn id="15" dur="500"/>
                                        <p:tgtEl>
                                          <p:spTgt spid="91">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nodeType="clickEffect">
                                  <p:stCondLst>
                                    <p:cond delay="0"/>
                                  </p:stCondLst>
                                  <p:childTnLst>
                                    <p:set>
                                      <p:cBhvr>
                                        <p:cTn id="19" dur="1" fill="hold">
                                          <p:stCondLst>
                                            <p:cond delay="0"/>
                                          </p:stCondLst>
                                        </p:cTn>
                                        <p:tgtEl>
                                          <p:spTgt spid="95"/>
                                        </p:tgtEl>
                                        <p:attrNameLst>
                                          <p:attrName>style.visibility</p:attrName>
                                        </p:attrNameLst>
                                      </p:cBhvr>
                                      <p:to>
                                        <p:strVal val="visible"/>
                                      </p:to>
                                    </p:set>
                                    <p:animEffect transition="in" filter="dissolve">
                                      <p:cBhvr>
                                        <p:cTn id="20" dur="500"/>
                                        <p:tgtEl>
                                          <p:spTgt spid="95"/>
                                        </p:tgtEl>
                                      </p:cBhvr>
                                    </p:animEffect>
                                  </p:childTnLst>
                                </p:cTn>
                              </p:par>
                            </p:childTnLst>
                          </p:cTn>
                        </p:par>
                        <p:par>
                          <p:cTn id="21" fill="hold" nodeType="afterGroup">
                            <p:stCondLst>
                              <p:cond delay="500"/>
                            </p:stCondLst>
                            <p:childTnLst>
                              <p:par>
                                <p:cTn id="22" presetID="9" presetClass="entr" presetSubtype="0" fill="hold" nodeType="afterEffect">
                                  <p:stCondLst>
                                    <p:cond delay="0"/>
                                  </p:stCondLst>
                                  <p:childTnLst>
                                    <p:set>
                                      <p:cBhvr>
                                        <p:cTn id="23" dur="1" fill="hold">
                                          <p:stCondLst>
                                            <p:cond delay="0"/>
                                          </p:stCondLst>
                                        </p:cTn>
                                        <p:tgtEl>
                                          <p:spTgt spid="92"/>
                                        </p:tgtEl>
                                        <p:attrNameLst>
                                          <p:attrName>style.visibility</p:attrName>
                                        </p:attrNameLst>
                                      </p:cBhvr>
                                      <p:to>
                                        <p:strVal val="visible"/>
                                      </p:to>
                                    </p:set>
                                    <p:animEffect transition="in" filter="dissolve">
                                      <p:cBhvr>
                                        <p:cTn id="24" dur="500"/>
                                        <p:tgtEl>
                                          <p:spTgt spid="92"/>
                                        </p:tgtEl>
                                      </p:cBhvr>
                                    </p:animEffect>
                                  </p:childTnLst>
                                </p:cTn>
                              </p:par>
                            </p:childTnLst>
                          </p:cTn>
                        </p:par>
                        <p:par>
                          <p:cTn id="25" fill="hold" nodeType="afterGroup">
                            <p:stCondLst>
                              <p:cond delay="1000"/>
                            </p:stCondLst>
                            <p:childTnLst>
                              <p:par>
                                <p:cTn id="26" presetID="21" presetClass="entr" presetSubtype="1" fill="hold" grpId="0" nodeType="afterEffect">
                                  <p:stCondLst>
                                    <p:cond delay="1000"/>
                                  </p:stCondLst>
                                  <p:childTnLst>
                                    <p:set>
                                      <p:cBhvr>
                                        <p:cTn id="27" dur="1" fill="hold">
                                          <p:stCondLst>
                                            <p:cond delay="0"/>
                                          </p:stCondLst>
                                        </p:cTn>
                                        <p:tgtEl>
                                          <p:spTgt spid="141"/>
                                        </p:tgtEl>
                                        <p:attrNameLst>
                                          <p:attrName>style.visibility</p:attrName>
                                        </p:attrNameLst>
                                      </p:cBhvr>
                                      <p:to>
                                        <p:strVal val="visible"/>
                                      </p:to>
                                    </p:set>
                                    <p:animEffect transition="in" filter="wheel(1)">
                                      <p:cBhvr>
                                        <p:cTn id="28" dur="500"/>
                                        <p:tgtEl>
                                          <p:spTgt spid="141"/>
                                        </p:tgtEl>
                                      </p:cBhvr>
                                    </p:animEffect>
                                  </p:childTnLst>
                                  <p:subTnLst>
                                    <p:audio>
                                      <p:cMediaNode>
                                        <p:cTn display="0" masterRel="sameClick">
                                          <p:stCondLst>
                                            <p:cond evt="begin" delay="0">
                                              <p:tn val="26"/>
                                            </p:cond>
                                          </p:stCondLst>
                                          <p:endCondLst>
                                            <p:cond evt="onStopAudio" delay="0">
                                              <p:tgtEl>
                                                <p:sldTgt/>
                                              </p:tgtEl>
                                            </p:cond>
                                          </p:endCondLst>
                                        </p:cTn>
                                        <p:tgtEl>
                                          <p:sndTgt r:embed="rId2" name="chimes.wav"/>
                                        </p:tgtEl>
                                      </p:cMediaNode>
                                    </p:audio>
                                  </p:subTnLst>
                                </p:cTn>
                              </p:par>
                            </p:childTnLst>
                          </p:cTn>
                        </p:par>
                        <p:par>
                          <p:cTn id="29" fill="hold" nodeType="afterGroup">
                            <p:stCondLst>
                              <p:cond delay="2500"/>
                            </p:stCondLst>
                            <p:childTnLst>
                              <p:par>
                                <p:cTn id="30" presetID="22" presetClass="entr" presetSubtype="4" fill="hold" nodeType="afterEffect">
                                  <p:stCondLst>
                                    <p:cond delay="0"/>
                                  </p:stCondLst>
                                  <p:childTnLst>
                                    <p:set>
                                      <p:cBhvr>
                                        <p:cTn id="31" dur="1" fill="hold">
                                          <p:stCondLst>
                                            <p:cond delay="0"/>
                                          </p:stCondLst>
                                        </p:cTn>
                                        <p:tgtEl>
                                          <p:spTgt spid="149"/>
                                        </p:tgtEl>
                                        <p:attrNameLst>
                                          <p:attrName>style.visibility</p:attrName>
                                        </p:attrNameLst>
                                      </p:cBhvr>
                                      <p:to>
                                        <p:strVal val="visible"/>
                                      </p:to>
                                    </p:set>
                                    <p:animEffect transition="in" filter="wipe(down)">
                                      <p:cBhvr>
                                        <p:cTn id="32" dur="1000"/>
                                        <p:tgtEl>
                                          <p:spTgt spid="149"/>
                                        </p:tgtEl>
                                      </p:cBhvr>
                                    </p:animEffect>
                                  </p:childTnLst>
                                  <p:subTnLst>
                                    <p:audio>
                                      <p:cMediaNode>
                                        <p:cTn display="0" masterRel="sameClick">
                                          <p:stCondLst>
                                            <p:cond evt="begin" delay="0">
                                              <p:tn val="30"/>
                                            </p:cond>
                                          </p:stCondLst>
                                          <p:endCondLst>
                                            <p:cond evt="onStopAudio" delay="0">
                                              <p:tgtEl>
                                                <p:sldTgt/>
                                              </p:tgtEl>
                                            </p:cond>
                                          </p:endCondLst>
                                        </p:cTn>
                                        <p:tgtEl>
                                          <p:sndTgt r:embed="rId3" name="camera.wav"/>
                                        </p:tgtEl>
                                      </p:cMediaNode>
                                    </p:audio>
                                  </p:subTnLst>
                                </p:cTn>
                              </p:par>
                              <p:par>
                                <p:cTn id="33" presetID="22" presetClass="entr" presetSubtype="8" fill="hold" nodeType="withEffect">
                                  <p:stCondLst>
                                    <p:cond delay="0"/>
                                  </p:stCondLst>
                                  <p:childTnLst>
                                    <p:set>
                                      <p:cBhvr>
                                        <p:cTn id="34" dur="1" fill="hold">
                                          <p:stCondLst>
                                            <p:cond delay="0"/>
                                          </p:stCondLst>
                                        </p:cTn>
                                        <p:tgtEl>
                                          <p:spTgt spid="142"/>
                                        </p:tgtEl>
                                        <p:attrNameLst>
                                          <p:attrName>style.visibility</p:attrName>
                                        </p:attrNameLst>
                                      </p:cBhvr>
                                      <p:to>
                                        <p:strVal val="visible"/>
                                      </p:to>
                                    </p:set>
                                    <p:animEffect transition="in" filter="wipe(left)">
                                      <p:cBhvr>
                                        <p:cTn id="35" dur="1000"/>
                                        <p:tgtEl>
                                          <p:spTgt spid="142"/>
                                        </p:tgtEl>
                                      </p:cBhvr>
                                    </p:animEffect>
                                  </p:childTnLst>
                                </p:cTn>
                              </p:par>
                            </p:childTnLst>
                          </p:cTn>
                        </p:par>
                        <p:par>
                          <p:cTn id="36" fill="hold" nodeType="afterGroup">
                            <p:stCondLst>
                              <p:cond delay="3500"/>
                            </p:stCondLst>
                            <p:childTnLst>
                              <p:par>
                                <p:cTn id="37" presetID="10" presetClass="exit" presetSubtype="0" fill="hold" grpId="1" nodeType="afterEffect">
                                  <p:stCondLst>
                                    <p:cond delay="1000"/>
                                  </p:stCondLst>
                                  <p:childTnLst>
                                    <p:animEffect transition="out" filter="fade">
                                      <p:cBhvr>
                                        <p:cTn id="38" dur="500"/>
                                        <p:tgtEl>
                                          <p:spTgt spid="141"/>
                                        </p:tgtEl>
                                      </p:cBhvr>
                                    </p:animEffect>
                                    <p:set>
                                      <p:cBhvr>
                                        <p:cTn id="39" dur="1" fill="hold">
                                          <p:stCondLst>
                                            <p:cond delay="499"/>
                                          </p:stCondLst>
                                        </p:cTn>
                                        <p:tgtEl>
                                          <p:spTgt spid="141"/>
                                        </p:tgtEl>
                                        <p:attrNameLst>
                                          <p:attrName>style.visibility</p:attrName>
                                        </p:attrNameLst>
                                      </p:cBhvr>
                                      <p:to>
                                        <p:strVal val="hidden"/>
                                      </p:to>
                                    </p:set>
                                  </p:childTnLst>
                                </p:cTn>
                              </p:par>
                              <p:par>
                                <p:cTn id="40" presetID="21" presetClass="entr" presetSubtype="1" fill="hold" grpId="0" nodeType="withEffect">
                                  <p:stCondLst>
                                    <p:cond delay="1000"/>
                                  </p:stCondLst>
                                  <p:childTnLst>
                                    <p:set>
                                      <p:cBhvr>
                                        <p:cTn id="41" dur="1" fill="hold">
                                          <p:stCondLst>
                                            <p:cond delay="0"/>
                                          </p:stCondLst>
                                        </p:cTn>
                                        <p:tgtEl>
                                          <p:spTgt spid="146"/>
                                        </p:tgtEl>
                                        <p:attrNameLst>
                                          <p:attrName>style.visibility</p:attrName>
                                        </p:attrNameLst>
                                      </p:cBhvr>
                                      <p:to>
                                        <p:strVal val="visible"/>
                                      </p:to>
                                    </p:set>
                                    <p:animEffect transition="in" filter="wheel(1)">
                                      <p:cBhvr>
                                        <p:cTn id="42" dur="500"/>
                                        <p:tgtEl>
                                          <p:spTgt spid="146"/>
                                        </p:tgtEl>
                                      </p:cBhvr>
                                    </p:animEffect>
                                  </p:childTnLst>
                                  <p:subTnLst>
                                    <p:audio>
                                      <p:cMediaNode>
                                        <p:cTn display="0" masterRel="sameClick">
                                          <p:stCondLst>
                                            <p:cond evt="begin" delay="0">
                                              <p:tn val="40"/>
                                            </p:cond>
                                          </p:stCondLst>
                                          <p:endCondLst>
                                            <p:cond evt="onStopAudio" delay="0">
                                              <p:tgtEl>
                                                <p:sldTgt/>
                                              </p:tgtEl>
                                            </p:cond>
                                          </p:endCondLst>
                                        </p:cTn>
                                        <p:tgtEl>
                                          <p:sndTgt r:embed="rId2" name="chimes.wav"/>
                                        </p:tgtEl>
                                      </p:cMediaNode>
                                    </p:audio>
                                  </p:subTnLst>
                                </p:cTn>
                              </p:par>
                            </p:childTnLst>
                          </p:cTn>
                        </p:par>
                        <p:par>
                          <p:cTn id="43" fill="hold" nodeType="afterGroup">
                            <p:stCondLst>
                              <p:cond delay="5000"/>
                            </p:stCondLst>
                            <p:childTnLst>
                              <p:par>
                                <p:cTn id="44" presetID="22" presetClass="entr" presetSubtype="4" fill="hold" nodeType="afterEffect">
                                  <p:stCondLst>
                                    <p:cond delay="0"/>
                                  </p:stCondLst>
                                  <p:childTnLst>
                                    <p:set>
                                      <p:cBhvr>
                                        <p:cTn id="45" dur="1" fill="hold">
                                          <p:stCondLst>
                                            <p:cond delay="0"/>
                                          </p:stCondLst>
                                        </p:cTn>
                                        <p:tgtEl>
                                          <p:spTgt spid="150"/>
                                        </p:tgtEl>
                                        <p:attrNameLst>
                                          <p:attrName>style.visibility</p:attrName>
                                        </p:attrNameLst>
                                      </p:cBhvr>
                                      <p:to>
                                        <p:strVal val="visible"/>
                                      </p:to>
                                    </p:set>
                                    <p:animEffect transition="in" filter="wipe(down)">
                                      <p:cBhvr>
                                        <p:cTn id="46" dur="1000"/>
                                        <p:tgtEl>
                                          <p:spTgt spid="150"/>
                                        </p:tgtEl>
                                      </p:cBhvr>
                                    </p:animEffect>
                                  </p:childTnLst>
                                  <p:subTnLst>
                                    <p:audio>
                                      <p:cMediaNode>
                                        <p:cTn display="0" masterRel="sameClick">
                                          <p:stCondLst>
                                            <p:cond evt="begin" delay="0">
                                              <p:tn val="44"/>
                                            </p:cond>
                                          </p:stCondLst>
                                          <p:endCondLst>
                                            <p:cond evt="onStopAudio" delay="0">
                                              <p:tgtEl>
                                                <p:sldTgt/>
                                              </p:tgtEl>
                                            </p:cond>
                                          </p:endCondLst>
                                        </p:cTn>
                                        <p:tgtEl>
                                          <p:sndTgt r:embed="rId3" name="camera.wav"/>
                                        </p:tgtEl>
                                      </p:cMediaNode>
                                    </p:audio>
                                  </p:subTnLst>
                                </p:cTn>
                              </p:par>
                              <p:par>
                                <p:cTn id="47" presetID="22" presetClass="entr" presetSubtype="8" fill="hold" nodeType="withEffect">
                                  <p:stCondLst>
                                    <p:cond delay="0"/>
                                  </p:stCondLst>
                                  <p:childTnLst>
                                    <p:set>
                                      <p:cBhvr>
                                        <p:cTn id="48" dur="1" fill="hold">
                                          <p:stCondLst>
                                            <p:cond delay="0"/>
                                          </p:stCondLst>
                                        </p:cTn>
                                        <p:tgtEl>
                                          <p:spTgt spid="143"/>
                                        </p:tgtEl>
                                        <p:attrNameLst>
                                          <p:attrName>style.visibility</p:attrName>
                                        </p:attrNameLst>
                                      </p:cBhvr>
                                      <p:to>
                                        <p:strVal val="visible"/>
                                      </p:to>
                                    </p:set>
                                    <p:animEffect transition="in" filter="wipe(left)">
                                      <p:cBhvr>
                                        <p:cTn id="49" dur="1000"/>
                                        <p:tgtEl>
                                          <p:spTgt spid="143"/>
                                        </p:tgtEl>
                                      </p:cBhvr>
                                    </p:animEffect>
                                  </p:childTnLst>
                                </p:cTn>
                              </p:par>
                            </p:childTnLst>
                          </p:cTn>
                        </p:par>
                        <p:par>
                          <p:cTn id="50" fill="hold" nodeType="afterGroup">
                            <p:stCondLst>
                              <p:cond delay="6000"/>
                            </p:stCondLst>
                            <p:childTnLst>
                              <p:par>
                                <p:cTn id="51" presetID="10" presetClass="exit" presetSubtype="0" fill="hold" grpId="1" nodeType="afterEffect">
                                  <p:stCondLst>
                                    <p:cond delay="1000"/>
                                  </p:stCondLst>
                                  <p:childTnLst>
                                    <p:animEffect transition="out" filter="fade">
                                      <p:cBhvr>
                                        <p:cTn id="52" dur="500"/>
                                        <p:tgtEl>
                                          <p:spTgt spid="146"/>
                                        </p:tgtEl>
                                      </p:cBhvr>
                                    </p:animEffect>
                                    <p:set>
                                      <p:cBhvr>
                                        <p:cTn id="53" dur="1" fill="hold">
                                          <p:stCondLst>
                                            <p:cond delay="499"/>
                                          </p:stCondLst>
                                        </p:cTn>
                                        <p:tgtEl>
                                          <p:spTgt spid="146"/>
                                        </p:tgtEl>
                                        <p:attrNameLst>
                                          <p:attrName>style.visibility</p:attrName>
                                        </p:attrNameLst>
                                      </p:cBhvr>
                                      <p:to>
                                        <p:strVal val="hidden"/>
                                      </p:to>
                                    </p:set>
                                  </p:childTnLst>
                                </p:cTn>
                              </p:par>
                              <p:par>
                                <p:cTn id="54" presetID="21" presetClass="entr" presetSubtype="1" fill="hold" grpId="0" nodeType="withEffect">
                                  <p:stCondLst>
                                    <p:cond delay="1000"/>
                                  </p:stCondLst>
                                  <p:childTnLst>
                                    <p:set>
                                      <p:cBhvr>
                                        <p:cTn id="55" dur="1" fill="hold">
                                          <p:stCondLst>
                                            <p:cond delay="0"/>
                                          </p:stCondLst>
                                        </p:cTn>
                                        <p:tgtEl>
                                          <p:spTgt spid="147"/>
                                        </p:tgtEl>
                                        <p:attrNameLst>
                                          <p:attrName>style.visibility</p:attrName>
                                        </p:attrNameLst>
                                      </p:cBhvr>
                                      <p:to>
                                        <p:strVal val="visible"/>
                                      </p:to>
                                    </p:set>
                                    <p:animEffect transition="in" filter="wheel(1)">
                                      <p:cBhvr>
                                        <p:cTn id="56" dur="500"/>
                                        <p:tgtEl>
                                          <p:spTgt spid="147"/>
                                        </p:tgtEl>
                                      </p:cBhvr>
                                    </p:animEffect>
                                  </p:childTnLst>
                                  <p:subTnLst>
                                    <p:audio>
                                      <p:cMediaNode>
                                        <p:cTn display="0" masterRel="sameClick">
                                          <p:stCondLst>
                                            <p:cond evt="begin" delay="0">
                                              <p:tn val="54"/>
                                            </p:cond>
                                          </p:stCondLst>
                                          <p:endCondLst>
                                            <p:cond evt="onStopAudio" delay="0">
                                              <p:tgtEl>
                                                <p:sldTgt/>
                                              </p:tgtEl>
                                            </p:cond>
                                          </p:endCondLst>
                                        </p:cTn>
                                        <p:tgtEl>
                                          <p:sndTgt r:embed="rId2" name="chimes.wav"/>
                                        </p:tgtEl>
                                      </p:cMediaNode>
                                    </p:audio>
                                  </p:subTnLst>
                                </p:cTn>
                              </p:par>
                            </p:childTnLst>
                          </p:cTn>
                        </p:par>
                        <p:par>
                          <p:cTn id="57" fill="hold" nodeType="afterGroup">
                            <p:stCondLst>
                              <p:cond delay="7500"/>
                            </p:stCondLst>
                            <p:childTnLst>
                              <p:par>
                                <p:cTn id="58" presetID="22" presetClass="entr" presetSubtype="4" fill="hold" nodeType="afterEffect">
                                  <p:stCondLst>
                                    <p:cond delay="0"/>
                                  </p:stCondLst>
                                  <p:childTnLst>
                                    <p:set>
                                      <p:cBhvr>
                                        <p:cTn id="59" dur="1" fill="hold">
                                          <p:stCondLst>
                                            <p:cond delay="0"/>
                                          </p:stCondLst>
                                        </p:cTn>
                                        <p:tgtEl>
                                          <p:spTgt spid="151"/>
                                        </p:tgtEl>
                                        <p:attrNameLst>
                                          <p:attrName>style.visibility</p:attrName>
                                        </p:attrNameLst>
                                      </p:cBhvr>
                                      <p:to>
                                        <p:strVal val="visible"/>
                                      </p:to>
                                    </p:set>
                                    <p:animEffect transition="in" filter="wipe(down)">
                                      <p:cBhvr>
                                        <p:cTn id="60" dur="1000"/>
                                        <p:tgtEl>
                                          <p:spTgt spid="151"/>
                                        </p:tgtEl>
                                      </p:cBhvr>
                                    </p:animEffect>
                                  </p:childTnLst>
                                  <p:subTnLst>
                                    <p:audio>
                                      <p:cMediaNode>
                                        <p:cTn display="0" masterRel="sameClick">
                                          <p:stCondLst>
                                            <p:cond evt="begin" delay="0">
                                              <p:tn val="58"/>
                                            </p:cond>
                                          </p:stCondLst>
                                          <p:endCondLst>
                                            <p:cond evt="onStopAudio" delay="0">
                                              <p:tgtEl>
                                                <p:sldTgt/>
                                              </p:tgtEl>
                                            </p:cond>
                                          </p:endCondLst>
                                        </p:cTn>
                                        <p:tgtEl>
                                          <p:sndTgt r:embed="rId3" name="camera.wav"/>
                                        </p:tgtEl>
                                      </p:cMediaNode>
                                    </p:audio>
                                  </p:subTnLst>
                                </p:cTn>
                              </p:par>
                              <p:par>
                                <p:cTn id="61" presetID="22" presetClass="entr" presetSubtype="8" fill="hold" nodeType="withEffect">
                                  <p:stCondLst>
                                    <p:cond delay="0"/>
                                  </p:stCondLst>
                                  <p:childTnLst>
                                    <p:set>
                                      <p:cBhvr>
                                        <p:cTn id="62" dur="1" fill="hold">
                                          <p:stCondLst>
                                            <p:cond delay="0"/>
                                          </p:stCondLst>
                                        </p:cTn>
                                        <p:tgtEl>
                                          <p:spTgt spid="144"/>
                                        </p:tgtEl>
                                        <p:attrNameLst>
                                          <p:attrName>style.visibility</p:attrName>
                                        </p:attrNameLst>
                                      </p:cBhvr>
                                      <p:to>
                                        <p:strVal val="visible"/>
                                      </p:to>
                                    </p:set>
                                    <p:animEffect transition="in" filter="wipe(left)">
                                      <p:cBhvr>
                                        <p:cTn id="63" dur="1000"/>
                                        <p:tgtEl>
                                          <p:spTgt spid="144"/>
                                        </p:tgtEl>
                                      </p:cBhvr>
                                    </p:animEffect>
                                  </p:childTnLst>
                                </p:cTn>
                              </p:par>
                            </p:childTnLst>
                          </p:cTn>
                        </p:par>
                        <p:par>
                          <p:cTn id="64" fill="hold" nodeType="afterGroup">
                            <p:stCondLst>
                              <p:cond delay="8500"/>
                            </p:stCondLst>
                            <p:childTnLst>
                              <p:par>
                                <p:cTn id="65" presetID="10" presetClass="exit" presetSubtype="0" fill="hold" grpId="1" nodeType="afterEffect">
                                  <p:stCondLst>
                                    <p:cond delay="1000"/>
                                  </p:stCondLst>
                                  <p:childTnLst>
                                    <p:animEffect transition="out" filter="fade">
                                      <p:cBhvr>
                                        <p:cTn id="66" dur="500"/>
                                        <p:tgtEl>
                                          <p:spTgt spid="147"/>
                                        </p:tgtEl>
                                      </p:cBhvr>
                                    </p:animEffect>
                                    <p:set>
                                      <p:cBhvr>
                                        <p:cTn id="67" dur="1" fill="hold">
                                          <p:stCondLst>
                                            <p:cond delay="499"/>
                                          </p:stCondLst>
                                        </p:cTn>
                                        <p:tgtEl>
                                          <p:spTgt spid="147"/>
                                        </p:tgtEl>
                                        <p:attrNameLst>
                                          <p:attrName>style.visibility</p:attrName>
                                        </p:attrNameLst>
                                      </p:cBhvr>
                                      <p:to>
                                        <p:strVal val="hidden"/>
                                      </p:to>
                                    </p:set>
                                  </p:childTnLst>
                                </p:cTn>
                              </p:par>
                              <p:par>
                                <p:cTn id="68" presetID="21" presetClass="entr" presetSubtype="1" fill="hold" grpId="0" nodeType="withEffect">
                                  <p:stCondLst>
                                    <p:cond delay="1000"/>
                                  </p:stCondLst>
                                  <p:childTnLst>
                                    <p:set>
                                      <p:cBhvr>
                                        <p:cTn id="69" dur="1" fill="hold">
                                          <p:stCondLst>
                                            <p:cond delay="0"/>
                                          </p:stCondLst>
                                        </p:cTn>
                                        <p:tgtEl>
                                          <p:spTgt spid="148"/>
                                        </p:tgtEl>
                                        <p:attrNameLst>
                                          <p:attrName>style.visibility</p:attrName>
                                        </p:attrNameLst>
                                      </p:cBhvr>
                                      <p:to>
                                        <p:strVal val="visible"/>
                                      </p:to>
                                    </p:set>
                                    <p:animEffect transition="in" filter="wheel(1)">
                                      <p:cBhvr>
                                        <p:cTn id="70" dur="500"/>
                                        <p:tgtEl>
                                          <p:spTgt spid="148"/>
                                        </p:tgtEl>
                                      </p:cBhvr>
                                    </p:animEffect>
                                  </p:childTnLst>
                                  <p:subTnLst>
                                    <p:audio>
                                      <p:cMediaNode>
                                        <p:cTn display="0" masterRel="sameClick">
                                          <p:stCondLst>
                                            <p:cond evt="begin" delay="0">
                                              <p:tn val="68"/>
                                            </p:cond>
                                          </p:stCondLst>
                                          <p:endCondLst>
                                            <p:cond evt="onStopAudio" delay="0">
                                              <p:tgtEl>
                                                <p:sldTgt/>
                                              </p:tgtEl>
                                            </p:cond>
                                          </p:endCondLst>
                                        </p:cTn>
                                        <p:tgtEl>
                                          <p:sndTgt r:embed="rId2" name="chimes.wav"/>
                                        </p:tgtEl>
                                      </p:cMediaNode>
                                    </p:audio>
                                  </p:subTnLst>
                                </p:cTn>
                              </p:par>
                            </p:childTnLst>
                          </p:cTn>
                        </p:par>
                        <p:par>
                          <p:cTn id="71" fill="hold" nodeType="afterGroup">
                            <p:stCondLst>
                              <p:cond delay="10000"/>
                            </p:stCondLst>
                            <p:childTnLst>
                              <p:par>
                                <p:cTn id="72" presetID="22" presetClass="entr" presetSubtype="4" fill="hold" nodeType="afterEffect">
                                  <p:stCondLst>
                                    <p:cond delay="0"/>
                                  </p:stCondLst>
                                  <p:childTnLst>
                                    <p:set>
                                      <p:cBhvr>
                                        <p:cTn id="73" dur="1" fill="hold">
                                          <p:stCondLst>
                                            <p:cond delay="0"/>
                                          </p:stCondLst>
                                        </p:cTn>
                                        <p:tgtEl>
                                          <p:spTgt spid="152"/>
                                        </p:tgtEl>
                                        <p:attrNameLst>
                                          <p:attrName>style.visibility</p:attrName>
                                        </p:attrNameLst>
                                      </p:cBhvr>
                                      <p:to>
                                        <p:strVal val="visible"/>
                                      </p:to>
                                    </p:set>
                                    <p:animEffect transition="in" filter="wipe(down)">
                                      <p:cBhvr>
                                        <p:cTn id="74" dur="1000"/>
                                        <p:tgtEl>
                                          <p:spTgt spid="152"/>
                                        </p:tgtEl>
                                      </p:cBhvr>
                                    </p:animEffect>
                                  </p:childTnLst>
                                  <p:subTnLst>
                                    <p:audio>
                                      <p:cMediaNode>
                                        <p:cTn display="0" masterRel="sameClick">
                                          <p:stCondLst>
                                            <p:cond evt="begin" delay="0">
                                              <p:tn val="72"/>
                                            </p:cond>
                                          </p:stCondLst>
                                          <p:endCondLst>
                                            <p:cond evt="onStopAudio" delay="0">
                                              <p:tgtEl>
                                                <p:sldTgt/>
                                              </p:tgtEl>
                                            </p:cond>
                                          </p:endCondLst>
                                        </p:cTn>
                                        <p:tgtEl>
                                          <p:sndTgt r:embed="rId3" name="camera.wav"/>
                                        </p:tgtEl>
                                      </p:cMediaNode>
                                    </p:audio>
                                  </p:subTnLst>
                                </p:cTn>
                              </p:par>
                              <p:par>
                                <p:cTn id="75" presetID="22" presetClass="entr" presetSubtype="8" fill="hold" nodeType="withEffect">
                                  <p:stCondLst>
                                    <p:cond delay="0"/>
                                  </p:stCondLst>
                                  <p:childTnLst>
                                    <p:set>
                                      <p:cBhvr>
                                        <p:cTn id="76" dur="1" fill="hold">
                                          <p:stCondLst>
                                            <p:cond delay="0"/>
                                          </p:stCondLst>
                                        </p:cTn>
                                        <p:tgtEl>
                                          <p:spTgt spid="145"/>
                                        </p:tgtEl>
                                        <p:attrNameLst>
                                          <p:attrName>style.visibility</p:attrName>
                                        </p:attrNameLst>
                                      </p:cBhvr>
                                      <p:to>
                                        <p:strVal val="visible"/>
                                      </p:to>
                                    </p:set>
                                    <p:animEffect transition="in" filter="wipe(left)">
                                      <p:cBhvr>
                                        <p:cTn id="77" dur="1000"/>
                                        <p:tgtEl>
                                          <p:spTgt spid="145"/>
                                        </p:tgtEl>
                                      </p:cBhvr>
                                    </p:animEffect>
                                  </p:childTnLst>
                                </p:cTn>
                              </p:par>
                            </p:childTnLst>
                          </p:cTn>
                        </p:par>
                        <p:par>
                          <p:cTn id="78" fill="hold" nodeType="afterGroup">
                            <p:stCondLst>
                              <p:cond delay="11000"/>
                            </p:stCondLst>
                            <p:childTnLst>
                              <p:par>
                                <p:cTn id="79" presetID="10" presetClass="exit" presetSubtype="0" fill="hold" grpId="1" nodeType="afterEffect">
                                  <p:stCondLst>
                                    <p:cond delay="1000"/>
                                  </p:stCondLst>
                                  <p:childTnLst>
                                    <p:animEffect transition="out" filter="fade">
                                      <p:cBhvr>
                                        <p:cTn id="80" dur="500"/>
                                        <p:tgtEl>
                                          <p:spTgt spid="148"/>
                                        </p:tgtEl>
                                      </p:cBhvr>
                                    </p:animEffect>
                                    <p:set>
                                      <p:cBhvr>
                                        <p:cTn id="81" dur="1" fill="hold">
                                          <p:stCondLst>
                                            <p:cond delay="499"/>
                                          </p:stCondLst>
                                        </p:cTn>
                                        <p:tgtEl>
                                          <p:spTgt spid="14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build="p"/>
      <p:bldP spid="91" grpId="0" build="p"/>
      <p:bldP spid="141" grpId="0" animBg="1"/>
      <p:bldP spid="141" grpId="1" animBg="1"/>
      <p:bldP spid="146" grpId="0" animBg="1"/>
      <p:bldP spid="146" grpId="1" animBg="1"/>
      <p:bldP spid="147" grpId="0" animBg="1"/>
      <p:bldP spid="147" grpId="1" animBg="1"/>
      <p:bldP spid="148" grpId="0" animBg="1"/>
      <p:bldP spid="148" grpId="1"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548" name="组合 1"/>
          <p:cNvGrpSpPr>
            <a:grpSpLocks/>
          </p:cNvGrpSpPr>
          <p:nvPr/>
        </p:nvGrpSpPr>
        <p:grpSpPr bwMode="auto">
          <a:xfrm>
            <a:off x="34925" y="92075"/>
            <a:ext cx="8963025" cy="2112963"/>
            <a:chOff x="34925" y="92075"/>
            <a:chExt cx="8963025" cy="2112437"/>
          </a:xfrm>
        </p:grpSpPr>
        <p:grpSp>
          <p:nvGrpSpPr>
            <p:cNvPr id="108575" name="组合 1"/>
            <p:cNvGrpSpPr>
              <a:grpSpLocks/>
            </p:cNvGrpSpPr>
            <p:nvPr/>
          </p:nvGrpSpPr>
          <p:grpSpPr bwMode="auto">
            <a:xfrm>
              <a:off x="34925" y="92075"/>
              <a:ext cx="7632700" cy="457200"/>
              <a:chOff x="34925" y="92075"/>
              <a:chExt cx="7632700" cy="457200"/>
            </a:xfrm>
          </p:grpSpPr>
          <p:sp>
            <p:nvSpPr>
              <p:cNvPr id="108581"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8582"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108576" name="Group 2"/>
            <p:cNvGrpSpPr>
              <a:grpSpLocks/>
            </p:cNvGrpSpPr>
            <p:nvPr/>
          </p:nvGrpSpPr>
          <p:grpSpPr bwMode="auto">
            <a:xfrm>
              <a:off x="107950" y="620713"/>
              <a:ext cx="5623983" cy="769937"/>
              <a:chOff x="113" y="441"/>
              <a:chExt cx="2098" cy="485"/>
            </a:xfrm>
          </p:grpSpPr>
          <p:sp>
            <p:nvSpPr>
              <p:cNvPr id="108579"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108580"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6" name="Text Box 7"/>
            <p:cNvSpPr txBox="1">
              <a:spLocks noChangeArrowheads="1"/>
            </p:cNvSpPr>
            <p:nvPr/>
          </p:nvSpPr>
          <p:spPr bwMode="auto">
            <a:xfrm>
              <a:off x="228600" y="1283991"/>
              <a:ext cx="8686800" cy="893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5-4</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对下面三元多项式，设计其广义</a:t>
              </a:r>
              <a:r>
                <a:rPr kumimoji="1" lang="zh-CN" altLang="en-US" sz="2000" b="1" dirty="0">
                  <a:solidFill>
                    <a:srgbClr val="000000"/>
                  </a:solidFill>
                  <a:ea typeface="仿宋" panose="02010609060101010101" pitchFamily="49" charset="-122"/>
                  <a:cs typeface="Arial" panose="020B0604020202020204" pitchFamily="34" charset="0"/>
                </a:rPr>
                <a:t>表的链式存储结构</a:t>
              </a:r>
              <a:r>
                <a:rPr kumimoji="1" lang="zh-CN" altLang="en-US" sz="2000" b="1" dirty="0" smtClean="0">
                  <a:solidFill>
                    <a:srgbClr val="000000"/>
                  </a:solidFill>
                  <a:ea typeface="仿宋" panose="02010609060101010101" pitchFamily="49" charset="-122"/>
                  <a:cs typeface="Arial" panose="020B0604020202020204" pitchFamily="34" charset="0"/>
                </a:rPr>
                <a:t>。</a:t>
              </a:r>
              <a:endParaRPr kumimoji="1" lang="en-US" altLang="zh-CN" sz="2000" b="1" dirty="0" smtClean="0">
                <a:solidFill>
                  <a:srgbClr val="000000"/>
                </a:solidFill>
                <a:ea typeface="仿宋" panose="02010609060101010101" pitchFamily="49" charset="-122"/>
                <a:cs typeface="Arial" panose="020B0604020202020204" pitchFamily="34" charset="0"/>
              </a:endParaRPr>
            </a:p>
            <a:p>
              <a:pPr algn="ctr" eaLnBrk="1" hangingPunct="1">
                <a:lnSpc>
                  <a:spcPct val="130000"/>
                </a:lnSpc>
                <a:spcBef>
                  <a:spcPct val="0"/>
                </a:spcBef>
                <a:buClr>
                  <a:schemeClr val="accent2"/>
                </a:buClr>
                <a:buSzPct val="80000"/>
                <a:buFont typeface="Wingdings" panose="05000000000000000000" pitchFamily="2" charset="2"/>
                <a:buNone/>
                <a:defRPr/>
              </a:pPr>
              <a:r>
                <a:rPr lang="en-US" altLang="zh-CN" sz="2000" b="1" dirty="0">
                  <a:cs typeface="Arial" panose="020B0604020202020204" pitchFamily="34" charset="0"/>
                </a:rPr>
                <a:t>P(x, y, z)=2x</a:t>
              </a:r>
              <a:r>
                <a:rPr lang="en-US" altLang="zh-CN" sz="2000" b="1" baseline="30000" dirty="0">
                  <a:cs typeface="Arial" panose="020B0604020202020204" pitchFamily="34" charset="0"/>
                </a:rPr>
                <a:t>7</a:t>
              </a:r>
              <a:r>
                <a:rPr lang="en-US" altLang="zh-CN" sz="2000" b="1" dirty="0">
                  <a:cs typeface="Arial" panose="020B0604020202020204" pitchFamily="34" charset="0"/>
                </a:rPr>
                <a:t>y</a:t>
              </a:r>
              <a:r>
                <a:rPr lang="en-US" altLang="zh-CN" sz="2000" b="1" baseline="30000" dirty="0">
                  <a:cs typeface="Arial" panose="020B0604020202020204" pitchFamily="34" charset="0"/>
                </a:rPr>
                <a:t>3</a:t>
              </a:r>
              <a:r>
                <a:rPr lang="en-US" altLang="zh-CN" sz="2000" b="1" dirty="0">
                  <a:cs typeface="Arial" panose="020B0604020202020204" pitchFamily="34" charset="0"/>
                </a:rPr>
                <a:t>z</a:t>
              </a:r>
              <a:r>
                <a:rPr lang="en-US" altLang="zh-CN" sz="2000" b="1" baseline="30000" dirty="0">
                  <a:cs typeface="Arial" panose="020B0604020202020204" pitchFamily="34" charset="0"/>
                </a:rPr>
                <a:t>2</a:t>
              </a:r>
              <a:r>
                <a:rPr lang="en-US" altLang="zh-CN" sz="2000" b="1" dirty="0">
                  <a:cs typeface="Arial" panose="020B0604020202020204" pitchFamily="34" charset="0"/>
                </a:rPr>
                <a:t>+x</a:t>
              </a:r>
              <a:r>
                <a:rPr lang="en-US" altLang="zh-CN" sz="2000" b="1" baseline="30000" dirty="0">
                  <a:cs typeface="Arial" panose="020B0604020202020204" pitchFamily="34" charset="0"/>
                </a:rPr>
                <a:t>5</a:t>
              </a:r>
              <a:r>
                <a:rPr lang="en-US" altLang="zh-CN" sz="2000" b="1" dirty="0">
                  <a:cs typeface="Arial" panose="020B0604020202020204" pitchFamily="34" charset="0"/>
                </a:rPr>
                <a:t>y</a:t>
              </a:r>
              <a:r>
                <a:rPr lang="en-US" altLang="zh-CN" sz="2000" b="1" baseline="30000" dirty="0">
                  <a:cs typeface="Arial" panose="020B0604020202020204" pitchFamily="34" charset="0"/>
                </a:rPr>
                <a:t>4</a:t>
              </a:r>
              <a:r>
                <a:rPr lang="en-US" altLang="zh-CN" sz="2000" b="1" dirty="0">
                  <a:cs typeface="Arial" panose="020B0604020202020204" pitchFamily="34" charset="0"/>
                </a:rPr>
                <a:t>z</a:t>
              </a:r>
              <a:r>
                <a:rPr lang="en-US" altLang="zh-CN" sz="2000" b="1" baseline="30000" dirty="0">
                  <a:cs typeface="Arial" panose="020B0604020202020204" pitchFamily="34" charset="0"/>
                </a:rPr>
                <a:t>2</a:t>
              </a:r>
              <a:r>
                <a:rPr lang="en-US" altLang="zh-CN" sz="2000" b="1" dirty="0">
                  <a:cs typeface="Arial" panose="020B0604020202020204" pitchFamily="34" charset="0"/>
                </a:rPr>
                <a:t>+6x</a:t>
              </a:r>
              <a:r>
                <a:rPr lang="en-US" altLang="zh-CN" sz="2000" b="1" baseline="30000" dirty="0">
                  <a:cs typeface="Arial" panose="020B0604020202020204" pitchFamily="34" charset="0"/>
                </a:rPr>
                <a:t>3</a:t>
              </a:r>
              <a:r>
                <a:rPr lang="en-US" altLang="zh-CN" sz="2000" b="1" dirty="0">
                  <a:cs typeface="Arial" panose="020B0604020202020204" pitchFamily="34" charset="0"/>
                </a:rPr>
                <a:t>y</a:t>
              </a:r>
              <a:r>
                <a:rPr lang="en-US" altLang="zh-CN" sz="2000" b="1" baseline="30000" dirty="0">
                  <a:cs typeface="Arial" panose="020B0604020202020204" pitchFamily="34" charset="0"/>
                </a:rPr>
                <a:t>5</a:t>
              </a:r>
              <a:r>
                <a:rPr lang="en-US" altLang="zh-CN" sz="2000" b="1" dirty="0">
                  <a:cs typeface="Arial" panose="020B0604020202020204" pitchFamily="34" charset="0"/>
                </a:rPr>
                <a:t>z+3xyz+10</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cxnSp>
          <p:nvCxnSpPr>
            <p:cNvPr id="27" name="直接连接符 26"/>
            <p:cNvCxnSpPr/>
            <p:nvPr/>
          </p:nvCxnSpPr>
          <p:spPr>
            <a:xfrm>
              <a:off x="92075" y="2204512"/>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99" name="Group 58"/>
          <p:cNvGrpSpPr>
            <a:grpSpLocks/>
          </p:cNvGrpSpPr>
          <p:nvPr/>
        </p:nvGrpSpPr>
        <p:grpSpPr bwMode="auto">
          <a:xfrm>
            <a:off x="7669213" y="728663"/>
            <a:ext cx="1295400" cy="1116012"/>
            <a:chOff x="4831" y="2228"/>
            <a:chExt cx="816" cy="703"/>
          </a:xfrm>
        </p:grpSpPr>
        <p:sp>
          <p:nvSpPr>
            <p:cNvPr id="108571" name="Oval 59"/>
            <p:cNvSpPr>
              <a:spLocks noChangeArrowheads="1"/>
            </p:cNvSpPr>
            <p:nvPr/>
          </p:nvSpPr>
          <p:spPr bwMode="gray">
            <a:xfrm>
              <a:off x="4831" y="2386"/>
              <a:ext cx="816" cy="545"/>
            </a:xfrm>
            <a:prstGeom prst="ellipse">
              <a:avLst/>
            </a:prstGeom>
            <a:gradFill rotWithShape="1">
              <a:gsLst>
                <a:gs pos="0">
                  <a:srgbClr val="339933"/>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08572" name="Freeform 60"/>
            <p:cNvSpPr>
              <a:spLocks/>
            </p:cNvSpPr>
            <p:nvPr/>
          </p:nvSpPr>
          <p:spPr bwMode="gray">
            <a:xfrm>
              <a:off x="4925" y="2395"/>
              <a:ext cx="629" cy="206"/>
            </a:xfrm>
            <a:custGeom>
              <a:avLst/>
              <a:gdLst>
                <a:gd name="T0" fmla="*/ 7 w 1321"/>
                <a:gd name="T1" fmla="*/ 0 h 712"/>
                <a:gd name="T2" fmla="*/ 7 w 1321"/>
                <a:gd name="T3" fmla="*/ 0 h 712"/>
                <a:gd name="T4" fmla="*/ 7 w 1321"/>
                <a:gd name="T5" fmla="*/ 0 h 712"/>
                <a:gd name="T6" fmla="*/ 7 w 1321"/>
                <a:gd name="T7" fmla="*/ 0 h 712"/>
                <a:gd name="T8" fmla="*/ 7 w 1321"/>
                <a:gd name="T9" fmla="*/ 0 h 712"/>
                <a:gd name="T10" fmla="*/ 7 w 1321"/>
                <a:gd name="T11" fmla="*/ 0 h 712"/>
                <a:gd name="T12" fmla="*/ 7 w 1321"/>
                <a:gd name="T13" fmla="*/ 0 h 712"/>
                <a:gd name="T14" fmla="*/ 7 w 1321"/>
                <a:gd name="T15" fmla="*/ 0 h 712"/>
                <a:gd name="T16" fmla="*/ 6 w 1321"/>
                <a:gd name="T17" fmla="*/ 0 h 712"/>
                <a:gd name="T18" fmla="*/ 6 w 1321"/>
                <a:gd name="T19" fmla="*/ 0 h 712"/>
                <a:gd name="T20" fmla="*/ 6 w 1321"/>
                <a:gd name="T21" fmla="*/ 0 h 712"/>
                <a:gd name="T22" fmla="*/ 5 w 1321"/>
                <a:gd name="T23" fmla="*/ 0 h 712"/>
                <a:gd name="T24" fmla="*/ 5 w 1321"/>
                <a:gd name="T25" fmla="*/ 0 h 712"/>
                <a:gd name="T26" fmla="*/ 5 w 1321"/>
                <a:gd name="T27" fmla="*/ 0 h 712"/>
                <a:gd name="T28" fmla="*/ 5 w 1321"/>
                <a:gd name="T29" fmla="*/ 0 h 712"/>
                <a:gd name="T30" fmla="*/ 2 w 1321"/>
                <a:gd name="T31" fmla="*/ 0 h 712"/>
                <a:gd name="T32" fmla="*/ 2 w 1321"/>
                <a:gd name="T33" fmla="*/ 0 h 712"/>
                <a:gd name="T34" fmla="*/ 2 w 1321"/>
                <a:gd name="T35" fmla="*/ 0 h 712"/>
                <a:gd name="T36" fmla="*/ 2 w 1321"/>
                <a:gd name="T37" fmla="*/ 0 h 712"/>
                <a:gd name="T38" fmla="*/ 1 w 1321"/>
                <a:gd name="T39" fmla="*/ 0 h 712"/>
                <a:gd name="T40" fmla="*/ 1 w 1321"/>
                <a:gd name="T41" fmla="*/ 0 h 712"/>
                <a:gd name="T42" fmla="*/ 1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1 w 1321"/>
                <a:gd name="T69" fmla="*/ 0 h 712"/>
                <a:gd name="T70" fmla="*/ 1 w 1321"/>
                <a:gd name="T71" fmla="*/ 0 h 712"/>
                <a:gd name="T72" fmla="*/ 1 w 1321"/>
                <a:gd name="T73" fmla="*/ 0 h 712"/>
                <a:gd name="T74" fmla="*/ 2 w 1321"/>
                <a:gd name="T75" fmla="*/ 0 h 712"/>
                <a:gd name="T76" fmla="*/ 2 w 1321"/>
                <a:gd name="T77" fmla="*/ 0 h 712"/>
                <a:gd name="T78" fmla="*/ 3 w 1321"/>
                <a:gd name="T79" fmla="*/ 0 h 712"/>
                <a:gd name="T80" fmla="*/ 3 w 1321"/>
                <a:gd name="T81" fmla="*/ 0 h 712"/>
                <a:gd name="T82" fmla="*/ 4 w 1321"/>
                <a:gd name="T83" fmla="*/ 0 h 712"/>
                <a:gd name="T84" fmla="*/ 4 w 1321"/>
                <a:gd name="T85" fmla="*/ 0 h 712"/>
                <a:gd name="T86" fmla="*/ 4 w 1321"/>
                <a:gd name="T87" fmla="*/ 0 h 712"/>
                <a:gd name="T88" fmla="*/ 5 w 1321"/>
                <a:gd name="T89" fmla="*/ 0 h 712"/>
                <a:gd name="T90" fmla="*/ 5 w 1321"/>
                <a:gd name="T91" fmla="*/ 0 h 712"/>
                <a:gd name="T92" fmla="*/ 6 w 1321"/>
                <a:gd name="T93" fmla="*/ 0 h 712"/>
                <a:gd name="T94" fmla="*/ 6 w 1321"/>
                <a:gd name="T95" fmla="*/ 0 h 712"/>
                <a:gd name="T96" fmla="*/ 6 w 1321"/>
                <a:gd name="T97" fmla="*/ 0 h 712"/>
                <a:gd name="T98" fmla="*/ 7 w 1321"/>
                <a:gd name="T99" fmla="*/ 0 h 712"/>
                <a:gd name="T100" fmla="*/ 7 w 1321"/>
                <a:gd name="T101" fmla="*/ 0 h 712"/>
                <a:gd name="T102" fmla="*/ 7 w 1321"/>
                <a:gd name="T103" fmla="*/ 0 h 712"/>
                <a:gd name="T104" fmla="*/ 7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8573" name="Text Box 61"/>
            <p:cNvSpPr txBox="1">
              <a:spLocks noChangeArrowheads="1"/>
            </p:cNvSpPr>
            <p:nvPr/>
          </p:nvSpPr>
          <p:spPr bwMode="gray">
            <a:xfrm>
              <a:off x="4862" y="2601"/>
              <a:ext cx="774" cy="2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smtClean="0">
                  <a:solidFill>
                    <a:schemeClr val="bg1"/>
                  </a:solidFill>
                  <a:ea typeface="方正舒体" panose="02010601030101010101" pitchFamily="2" charset="-122"/>
                </a:rPr>
                <a:t>结构设计</a:t>
              </a:r>
              <a:endParaRPr lang="zh-CN" altLang="en-US" sz="2000" b="1" dirty="0">
                <a:solidFill>
                  <a:schemeClr val="bg1"/>
                </a:solidFill>
                <a:ea typeface="方正舒体" panose="02010601030101010101" pitchFamily="2" charset="-122"/>
              </a:endParaRPr>
            </a:p>
          </p:txBody>
        </p:sp>
        <p:pic>
          <p:nvPicPr>
            <p:cNvPr id="108574" name="Picture 62"/>
            <p:cNvPicPr>
              <a:picLocks noChangeAspect="1" noChangeArrowheads="1"/>
            </p:cNvPicPr>
            <p:nvPr/>
          </p:nvPicPr>
          <p:blipFill>
            <a:blip r:embed="rId3" cstate="print">
              <a:clrChange>
                <a:clrFrom>
                  <a:srgbClr val="FEFFFF"/>
                </a:clrFrom>
                <a:clrTo>
                  <a:srgbClr val="FEFFFF">
                    <a:alpha val="0"/>
                  </a:srgbClr>
                </a:clrTo>
              </a:clrChange>
              <a:lum bright="-12000" contrast="18000"/>
              <a:extLst>
                <a:ext uri="{28A0092B-C50C-407E-A947-70E740481C1C}">
                  <a14:useLocalDpi xmlns:a14="http://schemas.microsoft.com/office/drawing/2010/main" val="0"/>
                </a:ext>
              </a:extLst>
            </a:blip>
            <a:srcRect/>
            <a:stretch>
              <a:fillRect/>
            </a:stretch>
          </p:blipFill>
          <p:spPr bwMode="auto">
            <a:xfrm>
              <a:off x="5013" y="2228"/>
              <a:ext cx="543"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 name="AutoShape 27"/>
          <p:cNvSpPr>
            <a:spLocks noChangeArrowheads="1"/>
          </p:cNvSpPr>
          <p:nvPr/>
        </p:nvSpPr>
        <p:spPr bwMode="auto">
          <a:xfrm flipV="1">
            <a:off x="971550" y="4277211"/>
            <a:ext cx="5040313" cy="720725"/>
          </a:xfrm>
          <a:prstGeom prst="wedgeRectCallout">
            <a:avLst>
              <a:gd name="adj1" fmla="val 2532"/>
              <a:gd name="adj2" fmla="val 126870"/>
            </a:avLst>
          </a:prstGeom>
          <a:gradFill rotWithShape="1">
            <a:gsLst>
              <a:gs pos="0">
                <a:srgbClr val="FFFAFA"/>
              </a:gs>
              <a:gs pos="100000">
                <a:srgbClr val="FFCCCC"/>
              </a:gs>
            </a:gsLst>
            <a:lin ang="18900000" scaled="1"/>
          </a:gradFill>
          <a:ln w="57150">
            <a:solidFill>
              <a:srgbClr val="FF0000"/>
            </a:solidFill>
            <a:miter lim="800000"/>
            <a:headEnd/>
            <a:tailEnd/>
          </a:ln>
        </p:spPr>
        <p:txBody>
          <a:bodyPr rot="1080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“指数域”指示该结点所表示项的指数。</a:t>
            </a:r>
          </a:p>
        </p:txBody>
      </p:sp>
      <p:sp>
        <p:nvSpPr>
          <p:cNvPr id="42" name="Text Box 16"/>
          <p:cNvSpPr txBox="1">
            <a:spLocks noChangeArrowheads="1"/>
          </p:cNvSpPr>
          <p:nvPr/>
        </p:nvSpPr>
        <p:spPr bwMode="auto">
          <a:xfrm>
            <a:off x="179388" y="2405549"/>
            <a:ext cx="8785225" cy="51911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en-US" altLang="zh-CN" sz="2000" b="1">
                <a:solidFill>
                  <a:srgbClr val="339933"/>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结点结构设计：</a:t>
            </a:r>
          </a:p>
        </p:txBody>
      </p:sp>
      <p:sp>
        <p:nvSpPr>
          <p:cNvPr id="43" name="Rectangle 18"/>
          <p:cNvSpPr>
            <a:spLocks noChangeArrowheads="1"/>
          </p:cNvSpPr>
          <p:nvPr/>
        </p:nvSpPr>
        <p:spPr bwMode="auto">
          <a:xfrm>
            <a:off x="684213" y="2988161"/>
            <a:ext cx="1954212" cy="409575"/>
          </a:xfrm>
          <a:prstGeom prst="rect">
            <a:avLst/>
          </a:prstGeom>
          <a:solidFill>
            <a:srgbClr val="FFFF99"/>
          </a:solidFill>
          <a:ln w="38100">
            <a:solidFill>
              <a:srgbClr val="3333FF"/>
            </a:solidFill>
            <a:miter lim="800000"/>
            <a:headEnd/>
            <a:tailEnd/>
          </a:ln>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标志域</a:t>
            </a:r>
          </a:p>
        </p:txBody>
      </p:sp>
      <p:sp>
        <p:nvSpPr>
          <p:cNvPr id="44" name="Rectangle 19"/>
          <p:cNvSpPr>
            <a:spLocks noChangeArrowheads="1"/>
          </p:cNvSpPr>
          <p:nvPr/>
        </p:nvSpPr>
        <p:spPr bwMode="auto">
          <a:xfrm>
            <a:off x="2638425" y="2988161"/>
            <a:ext cx="1955800" cy="409575"/>
          </a:xfrm>
          <a:prstGeom prst="rect">
            <a:avLst/>
          </a:prstGeom>
          <a:solidFill>
            <a:srgbClr val="FFFF99"/>
          </a:solidFill>
          <a:ln w="38100">
            <a:solidFill>
              <a:srgbClr val="3333FF"/>
            </a:solidFill>
            <a:miter lim="800000"/>
            <a:headEnd/>
            <a:tailEnd/>
          </a:ln>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指数域</a:t>
            </a:r>
          </a:p>
        </p:txBody>
      </p:sp>
      <p:sp>
        <p:nvSpPr>
          <p:cNvPr id="45" name="Rectangle 20"/>
          <p:cNvSpPr>
            <a:spLocks noChangeArrowheads="1"/>
          </p:cNvSpPr>
          <p:nvPr/>
        </p:nvSpPr>
        <p:spPr bwMode="auto">
          <a:xfrm>
            <a:off x="4594225" y="2988161"/>
            <a:ext cx="1954213" cy="409575"/>
          </a:xfrm>
          <a:prstGeom prst="rect">
            <a:avLst/>
          </a:prstGeom>
          <a:solidFill>
            <a:srgbClr val="FFFF99"/>
          </a:solidFill>
          <a:ln w="38100">
            <a:solidFill>
              <a:srgbClr val="3333FF"/>
            </a:solidFill>
            <a:miter lim="800000"/>
            <a:headEnd/>
            <a:tailEnd/>
          </a:ln>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指针域 </a:t>
            </a:r>
            <a:r>
              <a:rPr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1/</a:t>
            </a: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系数域</a:t>
            </a:r>
          </a:p>
        </p:txBody>
      </p:sp>
      <p:sp>
        <p:nvSpPr>
          <p:cNvPr id="46" name="Rectangle 21"/>
          <p:cNvSpPr>
            <a:spLocks noChangeArrowheads="1"/>
          </p:cNvSpPr>
          <p:nvPr/>
        </p:nvSpPr>
        <p:spPr bwMode="auto">
          <a:xfrm>
            <a:off x="6548438" y="2988161"/>
            <a:ext cx="1954212" cy="409575"/>
          </a:xfrm>
          <a:prstGeom prst="rect">
            <a:avLst/>
          </a:prstGeom>
          <a:solidFill>
            <a:srgbClr val="FFFF99"/>
          </a:solidFill>
          <a:ln w="38100">
            <a:solidFill>
              <a:srgbClr val="3333FF"/>
            </a:solidFill>
            <a:miter lim="800000"/>
            <a:headEnd/>
            <a:tailEnd/>
          </a:ln>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指针域 </a:t>
            </a:r>
            <a:r>
              <a:rPr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2</a:t>
            </a:r>
          </a:p>
        </p:txBody>
      </p:sp>
      <p:grpSp>
        <p:nvGrpSpPr>
          <p:cNvPr id="47" name="组合 46"/>
          <p:cNvGrpSpPr>
            <a:grpSpLocks/>
          </p:cNvGrpSpPr>
          <p:nvPr/>
        </p:nvGrpSpPr>
        <p:grpSpPr bwMode="auto">
          <a:xfrm>
            <a:off x="119063" y="3580299"/>
            <a:ext cx="7121525" cy="1752600"/>
            <a:chOff x="119037" y="3826933"/>
            <a:chExt cx="7122077" cy="1752597"/>
          </a:xfrm>
        </p:grpSpPr>
        <p:sp>
          <p:nvSpPr>
            <p:cNvPr id="48" name="下箭头 47"/>
            <p:cNvSpPr/>
            <p:nvPr/>
          </p:nvSpPr>
          <p:spPr>
            <a:xfrm flipV="1">
              <a:off x="1439939" y="3834870"/>
              <a:ext cx="592183" cy="517524"/>
            </a:xfrm>
            <a:prstGeom prst="downArrow">
              <a:avLst/>
            </a:prstGeom>
            <a:solidFill>
              <a:srgbClr val="FFFFFF"/>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7" name="矩形 56"/>
            <p:cNvSpPr/>
            <p:nvPr/>
          </p:nvSpPr>
          <p:spPr>
            <a:xfrm>
              <a:off x="228582" y="4352394"/>
              <a:ext cx="6764862" cy="1227136"/>
            </a:xfrm>
            <a:prstGeom prst="rect">
              <a:avLst/>
            </a:prstGeom>
            <a:gradFill>
              <a:gsLst>
                <a:gs pos="0">
                  <a:schemeClr val="accent1">
                    <a:lumMod val="5000"/>
                    <a:lumOff val="95000"/>
                  </a:schemeClr>
                </a:gs>
                <a:gs pos="100000">
                  <a:srgbClr val="FFCCCC"/>
                </a:gs>
              </a:gsLst>
              <a:lin ang="5400000" scaled="1"/>
            </a:gra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9" name="AutoShape 32"/>
            <p:cNvSpPr>
              <a:spLocks noChangeArrowheads="1"/>
            </p:cNvSpPr>
            <p:nvPr/>
          </p:nvSpPr>
          <p:spPr bwMode="auto">
            <a:xfrm flipH="1" flipV="1">
              <a:off x="119037" y="4476743"/>
              <a:ext cx="7122077" cy="984253"/>
            </a:xfrm>
            <a:prstGeom prst="wedgeRectCallout">
              <a:avLst>
                <a:gd name="adj1" fmla="val -41648"/>
                <a:gd name="adj2" fmla="val 88657"/>
              </a:avLst>
            </a:prstGeom>
            <a:noFill/>
            <a:ln>
              <a:noFill/>
            </a:ln>
            <a:extLst>
              <a:ext uri="{909E8E84-426E-40DD-AFC4-6F175D3DCCD1}">
                <a14:hiddenFill xmlns:a14="http://schemas.microsoft.com/office/drawing/2010/main">
                  <a:gradFill rotWithShape="1">
                    <a:gsLst>
                      <a:gs pos="0">
                        <a:srgbClr val="FFFAFA"/>
                      </a:gs>
                      <a:gs pos="100000">
                        <a:srgbClr val="FFCCCC"/>
                      </a:gs>
                    </a:gsLst>
                    <a:lin ang="18900000" scaled="1"/>
                  </a:gradFill>
                </a14:hiddenFill>
              </a:ext>
              <a:ext uri="{91240B29-F687-4F45-9708-019B960494DF}">
                <a14:hiddenLine xmlns:a14="http://schemas.microsoft.com/office/drawing/2010/main" w="76200">
                  <a:solidFill>
                    <a:srgbClr val="FF0000"/>
                  </a:solidFill>
                  <a:miter lim="800000"/>
                  <a:headEnd/>
                  <a:tailEnd/>
                </a14:hiddenLine>
              </a:ext>
            </a:extLst>
          </p:spPr>
          <p:txBody>
            <a:bodyPr rot="10800000" lIns="180000" rIns="1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hangingPunct="1">
                <a:lnSpc>
                  <a:spcPct val="130000"/>
                </a:lnSpc>
              </a:pP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“标志域”为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0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时，“指针域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1/</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系数域”指示该项的系数；</a:t>
              </a:r>
              <a:endPar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endParaRPr>
            </a:p>
            <a:p>
              <a:pPr algn="just" hangingPunct="1">
                <a:lnSpc>
                  <a:spcPct val="130000"/>
                </a:lnSpc>
              </a:pP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“标志域”为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1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时，“指针域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1/</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系数域”指向系数子表。</a:t>
              </a:r>
            </a:p>
          </p:txBody>
        </p:sp>
        <p:sp>
          <p:nvSpPr>
            <p:cNvPr id="60" name="下箭头 59"/>
            <p:cNvSpPr/>
            <p:nvPr/>
          </p:nvSpPr>
          <p:spPr>
            <a:xfrm flipV="1">
              <a:off x="5308976" y="3826933"/>
              <a:ext cx="592184" cy="515936"/>
            </a:xfrm>
            <a:prstGeom prst="downArrow">
              <a:avLst/>
            </a:prstGeom>
            <a:solidFill>
              <a:srgbClr val="FFFFFF"/>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61" name="Text Box 35"/>
          <p:cNvSpPr txBox="1">
            <a:spLocks noChangeArrowheads="1"/>
          </p:cNvSpPr>
          <p:nvPr/>
        </p:nvSpPr>
        <p:spPr bwMode="auto">
          <a:xfrm>
            <a:off x="179388" y="3467586"/>
            <a:ext cx="8785225" cy="5191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en-US" altLang="zh-CN" sz="2000" b="1">
                <a:solidFill>
                  <a:srgbClr val="339933"/>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每个子表的表头结点结构设计：</a:t>
            </a:r>
          </a:p>
        </p:txBody>
      </p:sp>
      <p:sp>
        <p:nvSpPr>
          <p:cNvPr id="62" name="Rectangle 37"/>
          <p:cNvSpPr>
            <a:spLocks noChangeArrowheads="1"/>
          </p:cNvSpPr>
          <p:nvPr/>
        </p:nvSpPr>
        <p:spPr bwMode="auto">
          <a:xfrm>
            <a:off x="687388" y="4066074"/>
            <a:ext cx="1951037" cy="390525"/>
          </a:xfrm>
          <a:prstGeom prst="rect">
            <a:avLst/>
          </a:prstGeom>
          <a:solidFill>
            <a:srgbClr val="FFFF99"/>
          </a:solidFill>
          <a:ln w="38100">
            <a:solidFill>
              <a:srgbClr val="3333FF"/>
            </a:solidFill>
            <a:miter lim="800000"/>
            <a:headEnd/>
            <a:tailEnd/>
          </a:ln>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标志域</a:t>
            </a:r>
          </a:p>
        </p:txBody>
      </p:sp>
      <p:sp>
        <p:nvSpPr>
          <p:cNvPr id="63" name="Rectangle 38"/>
          <p:cNvSpPr>
            <a:spLocks noChangeArrowheads="1"/>
          </p:cNvSpPr>
          <p:nvPr/>
        </p:nvSpPr>
        <p:spPr bwMode="auto">
          <a:xfrm>
            <a:off x="2638425" y="4066074"/>
            <a:ext cx="1955800" cy="390525"/>
          </a:xfrm>
          <a:prstGeom prst="rect">
            <a:avLst/>
          </a:prstGeom>
          <a:solidFill>
            <a:srgbClr val="FFFF99"/>
          </a:solidFill>
          <a:ln w="38100">
            <a:solidFill>
              <a:srgbClr val="3333FF"/>
            </a:solidFill>
            <a:miter lim="800000"/>
            <a:headEnd/>
            <a:tailEnd/>
          </a:ln>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主变量域</a:t>
            </a:r>
          </a:p>
        </p:txBody>
      </p:sp>
      <p:sp>
        <p:nvSpPr>
          <p:cNvPr id="64" name="Rectangle 39"/>
          <p:cNvSpPr>
            <a:spLocks noChangeArrowheads="1"/>
          </p:cNvSpPr>
          <p:nvPr/>
        </p:nvSpPr>
        <p:spPr bwMode="auto">
          <a:xfrm>
            <a:off x="4587875" y="4066074"/>
            <a:ext cx="1990725" cy="390525"/>
          </a:xfrm>
          <a:prstGeom prst="rect">
            <a:avLst/>
          </a:prstGeom>
          <a:solidFill>
            <a:srgbClr val="FFFF99"/>
          </a:solidFill>
          <a:ln w="38100">
            <a:solidFill>
              <a:srgbClr val="3333FF"/>
            </a:solidFill>
            <a:miter lim="800000"/>
            <a:headEnd/>
            <a:tailEnd/>
          </a:ln>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2000"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65" name="Rectangle 40"/>
          <p:cNvSpPr>
            <a:spLocks noChangeArrowheads="1"/>
          </p:cNvSpPr>
          <p:nvPr/>
        </p:nvSpPr>
        <p:spPr bwMode="auto">
          <a:xfrm>
            <a:off x="6557963" y="4066074"/>
            <a:ext cx="1943100" cy="390525"/>
          </a:xfrm>
          <a:prstGeom prst="rect">
            <a:avLst/>
          </a:prstGeom>
          <a:solidFill>
            <a:srgbClr val="FFFF99"/>
          </a:solidFill>
          <a:ln w="38100">
            <a:solidFill>
              <a:srgbClr val="3333FF"/>
            </a:solidFill>
            <a:miter lim="800000"/>
            <a:headEnd/>
            <a:tailEnd/>
          </a:ln>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指针域</a:t>
            </a:r>
          </a:p>
        </p:txBody>
      </p:sp>
      <p:sp>
        <p:nvSpPr>
          <p:cNvPr id="66" name="AutoShape 41"/>
          <p:cNvSpPr>
            <a:spLocks noChangeArrowheads="1"/>
          </p:cNvSpPr>
          <p:nvPr/>
        </p:nvSpPr>
        <p:spPr bwMode="auto">
          <a:xfrm flipV="1">
            <a:off x="539750" y="5145574"/>
            <a:ext cx="5688013" cy="720725"/>
          </a:xfrm>
          <a:prstGeom prst="wedgeRectCallout">
            <a:avLst>
              <a:gd name="adj1" fmla="val 2162"/>
              <a:gd name="adj2" fmla="val 126870"/>
            </a:avLst>
          </a:prstGeom>
          <a:gradFill rotWithShape="1">
            <a:gsLst>
              <a:gs pos="0">
                <a:srgbClr val="FFFAFA"/>
              </a:gs>
              <a:gs pos="100000">
                <a:srgbClr val="FFCCCC"/>
              </a:gs>
            </a:gsLst>
            <a:lin ang="18900000" scaled="1"/>
          </a:gradFill>
          <a:ln w="57150">
            <a:solidFill>
              <a:srgbClr val="FF0000"/>
            </a:solidFill>
            <a:miter lim="800000"/>
            <a:headEnd/>
            <a:tailEnd/>
          </a:ln>
        </p:spPr>
        <p:txBody>
          <a:bodyPr rot="1080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“标志域”为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1</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，主变量域指示该层的主变量。</a:t>
            </a:r>
          </a:p>
        </p:txBody>
      </p:sp>
      <p:sp>
        <p:nvSpPr>
          <p:cNvPr id="67" name="AutoShape 42"/>
          <p:cNvSpPr>
            <a:spLocks noChangeArrowheads="1"/>
          </p:cNvSpPr>
          <p:nvPr/>
        </p:nvSpPr>
        <p:spPr bwMode="auto">
          <a:xfrm flipH="1" flipV="1">
            <a:off x="2268538" y="5145574"/>
            <a:ext cx="5041900" cy="720725"/>
          </a:xfrm>
          <a:prstGeom prst="wedgeRectCallout">
            <a:avLst>
              <a:gd name="adj1" fmla="val -40116"/>
              <a:gd name="adj2" fmla="val 126870"/>
            </a:avLst>
          </a:prstGeom>
          <a:gradFill rotWithShape="1">
            <a:gsLst>
              <a:gs pos="0">
                <a:srgbClr val="FFFAFA"/>
              </a:gs>
              <a:gs pos="100000">
                <a:srgbClr val="FFCCCC"/>
              </a:gs>
            </a:gsLst>
            <a:lin ang="18900000" scaled="1"/>
          </a:gradFill>
          <a:ln w="57150">
            <a:solidFill>
              <a:srgbClr val="FF0000"/>
            </a:solidFill>
            <a:miter lim="800000"/>
            <a:headEnd/>
            <a:tailEnd/>
          </a:ln>
        </p:spPr>
        <p:txBody>
          <a:bodyPr rot="1080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“指针域”指示该子表的第一个结点。</a:t>
            </a:r>
          </a:p>
        </p:txBody>
      </p:sp>
      <p:sp>
        <p:nvSpPr>
          <p:cNvPr id="68" name="Text Box 43"/>
          <p:cNvSpPr txBox="1">
            <a:spLocks noChangeArrowheads="1"/>
          </p:cNvSpPr>
          <p:nvPr/>
        </p:nvSpPr>
        <p:spPr bwMode="auto">
          <a:xfrm>
            <a:off x="179388" y="4510574"/>
            <a:ext cx="8785225" cy="523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en-US" altLang="zh-CN" sz="2000" b="1">
                <a:solidFill>
                  <a:srgbClr val="339933"/>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广义表链式存储结构的头结点结构设计：</a:t>
            </a:r>
          </a:p>
        </p:txBody>
      </p:sp>
      <p:sp>
        <p:nvSpPr>
          <p:cNvPr id="69" name="Rectangle 45"/>
          <p:cNvSpPr>
            <a:spLocks noChangeArrowheads="1"/>
          </p:cNvSpPr>
          <p:nvPr/>
        </p:nvSpPr>
        <p:spPr bwMode="auto">
          <a:xfrm>
            <a:off x="695325" y="5129699"/>
            <a:ext cx="1943100" cy="400050"/>
          </a:xfrm>
          <a:prstGeom prst="rect">
            <a:avLst/>
          </a:prstGeom>
          <a:solidFill>
            <a:srgbClr val="FFFF99"/>
          </a:solidFill>
          <a:ln w="38100">
            <a:solidFill>
              <a:srgbClr val="3333FF"/>
            </a:solidFill>
            <a:miter lim="800000"/>
            <a:headEnd/>
            <a:tailEnd/>
          </a:ln>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标志域</a:t>
            </a:r>
          </a:p>
        </p:txBody>
      </p:sp>
      <p:sp>
        <p:nvSpPr>
          <p:cNvPr id="70" name="Rectangle 46"/>
          <p:cNvSpPr>
            <a:spLocks noChangeArrowheads="1"/>
          </p:cNvSpPr>
          <p:nvPr/>
        </p:nvSpPr>
        <p:spPr bwMode="auto">
          <a:xfrm>
            <a:off x="2638425" y="5129699"/>
            <a:ext cx="1946275" cy="400050"/>
          </a:xfrm>
          <a:prstGeom prst="rect">
            <a:avLst/>
          </a:prstGeom>
          <a:solidFill>
            <a:srgbClr val="FFFF99"/>
          </a:solidFill>
          <a:ln w="38100">
            <a:solidFill>
              <a:srgbClr val="3333FF"/>
            </a:solidFill>
            <a:miter lim="800000"/>
            <a:headEnd/>
            <a:tailEnd/>
          </a:ln>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变量数域</a:t>
            </a:r>
          </a:p>
        </p:txBody>
      </p:sp>
      <p:sp>
        <p:nvSpPr>
          <p:cNvPr id="71" name="Rectangle 47"/>
          <p:cNvSpPr>
            <a:spLocks noChangeArrowheads="1"/>
          </p:cNvSpPr>
          <p:nvPr/>
        </p:nvSpPr>
        <p:spPr bwMode="auto">
          <a:xfrm>
            <a:off x="4584700" y="5129699"/>
            <a:ext cx="1993900" cy="400050"/>
          </a:xfrm>
          <a:prstGeom prst="rect">
            <a:avLst/>
          </a:prstGeom>
          <a:solidFill>
            <a:srgbClr val="FFFF99"/>
          </a:solidFill>
          <a:ln w="38100">
            <a:solidFill>
              <a:srgbClr val="3333FF"/>
            </a:solidFill>
            <a:miter lim="800000"/>
            <a:headEnd/>
            <a:tailEnd/>
          </a:ln>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指针域</a:t>
            </a:r>
          </a:p>
        </p:txBody>
      </p:sp>
      <p:sp>
        <p:nvSpPr>
          <p:cNvPr id="72" name="Rectangle 48"/>
          <p:cNvSpPr>
            <a:spLocks noChangeArrowheads="1"/>
          </p:cNvSpPr>
          <p:nvPr/>
        </p:nvSpPr>
        <p:spPr bwMode="auto">
          <a:xfrm>
            <a:off x="6557963" y="5129699"/>
            <a:ext cx="1939925" cy="400050"/>
          </a:xfrm>
          <a:prstGeom prst="rect">
            <a:avLst/>
          </a:prstGeom>
          <a:solidFill>
            <a:srgbClr val="FFFF99"/>
          </a:solidFill>
          <a:ln w="38100">
            <a:solidFill>
              <a:srgbClr val="3333FF"/>
            </a:solidFill>
            <a:miter lim="800000"/>
            <a:headEnd/>
            <a:tailEnd/>
          </a:ln>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a:t>
            </a:r>
          </a:p>
        </p:txBody>
      </p:sp>
      <p:sp>
        <p:nvSpPr>
          <p:cNvPr id="73" name="AutoShape 50"/>
          <p:cNvSpPr>
            <a:spLocks noChangeArrowheads="1"/>
          </p:cNvSpPr>
          <p:nvPr/>
        </p:nvSpPr>
        <p:spPr bwMode="auto">
          <a:xfrm flipH="1">
            <a:off x="1187450" y="3627924"/>
            <a:ext cx="7169150" cy="719137"/>
          </a:xfrm>
          <a:prstGeom prst="wedgeRectCallout">
            <a:avLst>
              <a:gd name="adj1" fmla="val -1926"/>
              <a:gd name="adj2" fmla="val 104745"/>
            </a:avLst>
          </a:prstGeom>
          <a:gradFill rotWithShape="1">
            <a:gsLst>
              <a:gs pos="0">
                <a:srgbClr val="FFFAFA"/>
              </a:gs>
              <a:gs pos="100000">
                <a:srgbClr val="FFCCCC"/>
              </a:gs>
            </a:gsLst>
            <a:lin ang="18900000" scaled="1"/>
          </a:gradFill>
          <a:ln w="57150">
            <a:solidFill>
              <a:srgbClr val="FF0000"/>
            </a:solidFill>
            <a:miter lim="800000"/>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“标志域”为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1</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，“变量数域”指示该多项式中的变量个数。</a:t>
            </a:r>
          </a:p>
        </p:txBody>
      </p:sp>
      <p:sp>
        <p:nvSpPr>
          <p:cNvPr id="74" name="AutoShape 51"/>
          <p:cNvSpPr>
            <a:spLocks noChangeArrowheads="1"/>
          </p:cNvSpPr>
          <p:nvPr/>
        </p:nvSpPr>
        <p:spPr bwMode="auto">
          <a:xfrm>
            <a:off x="3454400" y="3627924"/>
            <a:ext cx="4213225" cy="719137"/>
          </a:xfrm>
          <a:prstGeom prst="wedgeRectCallout">
            <a:avLst>
              <a:gd name="adj1" fmla="val 741"/>
              <a:gd name="adj2" fmla="val 104968"/>
            </a:avLst>
          </a:prstGeom>
          <a:gradFill rotWithShape="1">
            <a:gsLst>
              <a:gs pos="0">
                <a:srgbClr val="FFFAFA"/>
              </a:gs>
              <a:gs pos="100000">
                <a:srgbClr val="FFCCCC"/>
              </a:gs>
            </a:gsLst>
            <a:lin ang="18900000" scaled="1"/>
          </a:gradFill>
          <a:ln w="57150">
            <a:solidFill>
              <a:srgbClr val="FF0000"/>
            </a:solidFill>
            <a:miter lim="800000"/>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“指针域”指示第一个表头结点。</a:t>
            </a:r>
          </a:p>
        </p:txBody>
      </p:sp>
      <p:sp>
        <p:nvSpPr>
          <p:cNvPr id="75" name="AutoShape 34"/>
          <p:cNvSpPr>
            <a:spLocks noChangeArrowheads="1"/>
          </p:cNvSpPr>
          <p:nvPr/>
        </p:nvSpPr>
        <p:spPr bwMode="auto">
          <a:xfrm flipH="1" flipV="1">
            <a:off x="2052638" y="4277211"/>
            <a:ext cx="6048375" cy="720725"/>
          </a:xfrm>
          <a:prstGeom prst="wedgeRectCallout">
            <a:avLst>
              <a:gd name="adj1" fmla="val -39449"/>
              <a:gd name="adj2" fmla="val 126648"/>
            </a:avLst>
          </a:prstGeom>
          <a:gradFill rotWithShape="1">
            <a:gsLst>
              <a:gs pos="0">
                <a:srgbClr val="FFFAFA"/>
              </a:gs>
              <a:gs pos="100000">
                <a:srgbClr val="FFCCCC"/>
              </a:gs>
            </a:gsLst>
            <a:lin ang="18900000" scaled="1"/>
          </a:gradFill>
          <a:ln w="57150">
            <a:solidFill>
              <a:srgbClr val="FF0000"/>
            </a:solidFill>
            <a:miter lim="800000"/>
            <a:headEnd/>
            <a:tailEnd/>
          </a:ln>
        </p:spPr>
        <p:txBody>
          <a:bodyPr rot="1080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“指针域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2</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”指示广义表中该结点的下一个结点。</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ipe(down)">
                                      <p:cBhvr>
                                        <p:cTn id="7" dur="290">
                                          <p:stCondLst>
                                            <p:cond delay="0"/>
                                          </p:stCondLst>
                                        </p:cTn>
                                        <p:tgtEl>
                                          <p:spTgt spid="99"/>
                                        </p:tgtEl>
                                      </p:cBhvr>
                                    </p:animEffect>
                                    <p:anim calcmode="lin" valueType="num">
                                      <p:cBhvr>
                                        <p:cTn id="8" dur="911" tmFilter="0,0; 0.14,0.36; 0.43,0.73; 0.71,0.91; 1.0,1.0">
                                          <p:stCondLst>
                                            <p:cond delay="0"/>
                                          </p:stCondLst>
                                        </p:cTn>
                                        <p:tgtEl>
                                          <p:spTgt spid="99"/>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99"/>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99"/>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99"/>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99"/>
                                        </p:tgtEl>
                                        <p:attrNameLst>
                                          <p:attrName>ppt_y</p:attrName>
                                        </p:attrNameLst>
                                      </p:cBhvr>
                                      <p:tavLst>
                                        <p:tav tm="0" fmla="#ppt_y-sin(pi*$)/81">
                                          <p:val>
                                            <p:fltVal val="0"/>
                                          </p:val>
                                        </p:tav>
                                        <p:tav tm="100000">
                                          <p:val>
                                            <p:fltVal val="1"/>
                                          </p:val>
                                        </p:tav>
                                      </p:tavLst>
                                    </p:anim>
                                    <p:animScale>
                                      <p:cBhvr>
                                        <p:cTn id="13" dur="13">
                                          <p:stCondLst>
                                            <p:cond delay="325"/>
                                          </p:stCondLst>
                                        </p:cTn>
                                        <p:tgtEl>
                                          <p:spTgt spid="99"/>
                                        </p:tgtEl>
                                      </p:cBhvr>
                                      <p:to x="100000" y="60000"/>
                                    </p:animScale>
                                    <p:animScale>
                                      <p:cBhvr>
                                        <p:cTn id="14" dur="83" decel="50000">
                                          <p:stCondLst>
                                            <p:cond delay="338"/>
                                          </p:stCondLst>
                                        </p:cTn>
                                        <p:tgtEl>
                                          <p:spTgt spid="99"/>
                                        </p:tgtEl>
                                      </p:cBhvr>
                                      <p:to x="100000" y="100000"/>
                                    </p:animScale>
                                    <p:animScale>
                                      <p:cBhvr>
                                        <p:cTn id="15" dur="13">
                                          <p:stCondLst>
                                            <p:cond delay="656"/>
                                          </p:stCondLst>
                                        </p:cTn>
                                        <p:tgtEl>
                                          <p:spTgt spid="99"/>
                                        </p:tgtEl>
                                      </p:cBhvr>
                                      <p:to x="100000" y="80000"/>
                                    </p:animScale>
                                    <p:animScale>
                                      <p:cBhvr>
                                        <p:cTn id="16" dur="83" decel="50000">
                                          <p:stCondLst>
                                            <p:cond delay="669"/>
                                          </p:stCondLst>
                                        </p:cTn>
                                        <p:tgtEl>
                                          <p:spTgt spid="99"/>
                                        </p:tgtEl>
                                      </p:cBhvr>
                                      <p:to x="100000" y="100000"/>
                                    </p:animScale>
                                    <p:animScale>
                                      <p:cBhvr>
                                        <p:cTn id="17" dur="13">
                                          <p:stCondLst>
                                            <p:cond delay="821"/>
                                          </p:stCondLst>
                                        </p:cTn>
                                        <p:tgtEl>
                                          <p:spTgt spid="99"/>
                                        </p:tgtEl>
                                      </p:cBhvr>
                                      <p:to x="100000" y="90000"/>
                                    </p:animScale>
                                    <p:animScale>
                                      <p:cBhvr>
                                        <p:cTn id="18" dur="83" decel="50000">
                                          <p:stCondLst>
                                            <p:cond delay="834"/>
                                          </p:stCondLst>
                                        </p:cTn>
                                        <p:tgtEl>
                                          <p:spTgt spid="99"/>
                                        </p:tgtEl>
                                      </p:cBhvr>
                                      <p:to x="100000" y="100000"/>
                                    </p:animScale>
                                    <p:animScale>
                                      <p:cBhvr>
                                        <p:cTn id="19" dur="13">
                                          <p:stCondLst>
                                            <p:cond delay="904"/>
                                          </p:stCondLst>
                                        </p:cTn>
                                        <p:tgtEl>
                                          <p:spTgt spid="99"/>
                                        </p:tgtEl>
                                      </p:cBhvr>
                                      <p:to x="100000" y="95000"/>
                                    </p:animScale>
                                    <p:animScale>
                                      <p:cBhvr>
                                        <p:cTn id="20" dur="83" decel="50000">
                                          <p:stCondLst>
                                            <p:cond delay="917"/>
                                          </p:stCondLst>
                                        </p:cTn>
                                        <p:tgtEl>
                                          <p:spTgt spid="9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blinds(horizontal)">
                                      <p:cBhvr>
                                        <p:cTn id="25" dur="500"/>
                                        <p:tgtEl>
                                          <p:spTgt spid="42"/>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dissolve">
                                      <p:cBhvr>
                                        <p:cTn id="30" dur="500"/>
                                        <p:tgtEl>
                                          <p:spTgt spid="43"/>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dissolve">
                                      <p:cBhvr>
                                        <p:cTn id="33" dur="500"/>
                                        <p:tgtEl>
                                          <p:spTgt spid="44"/>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dissolve">
                                      <p:cBhvr>
                                        <p:cTn id="36" dur="500"/>
                                        <p:tgtEl>
                                          <p:spTgt spid="45"/>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dissolve">
                                      <p:cBhvr>
                                        <p:cTn id="39" dur="500"/>
                                        <p:tgtEl>
                                          <p:spTgt spid="46"/>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mph" presetSubtype="2" accel="50000" decel="50000" autoRev="1" fill="hold" nodeType="clickEffect">
                                  <p:stCondLst>
                                    <p:cond delay="0"/>
                                  </p:stCondLst>
                                  <p:childTnLst>
                                    <p:animClr clrSpc="rgb" dir="cw">
                                      <p:cBhvr>
                                        <p:cTn id="43" dur="2000" fill="hold"/>
                                        <p:tgtEl>
                                          <p:spTgt spid="44"/>
                                        </p:tgtEl>
                                        <p:attrNameLst>
                                          <p:attrName>fillcolor</p:attrName>
                                        </p:attrNameLst>
                                      </p:cBhvr>
                                      <p:to>
                                        <a:srgbClr val="FF33CC"/>
                                      </p:to>
                                    </p:animClr>
                                    <p:set>
                                      <p:cBhvr>
                                        <p:cTn id="44" dur="2000" fill="hold"/>
                                        <p:tgtEl>
                                          <p:spTgt spid="44"/>
                                        </p:tgtEl>
                                        <p:attrNameLst>
                                          <p:attrName>fill.type</p:attrName>
                                        </p:attrNameLst>
                                      </p:cBhvr>
                                      <p:to>
                                        <p:strVal val="solid"/>
                                      </p:to>
                                    </p:set>
                                    <p:set>
                                      <p:cBhvr>
                                        <p:cTn id="45" dur="2000" fill="hold"/>
                                        <p:tgtEl>
                                          <p:spTgt spid="44"/>
                                        </p:tgtEl>
                                        <p:attrNameLst>
                                          <p:attrName>fill.on</p:attrName>
                                        </p:attrNameLst>
                                      </p:cBhvr>
                                      <p:to>
                                        <p:strVal val="true"/>
                                      </p:to>
                                    </p:set>
                                  </p:childTnLst>
                                </p:cTn>
                              </p:par>
                            </p:childTnLst>
                          </p:cTn>
                        </p:par>
                        <p:par>
                          <p:cTn id="46" fill="hold">
                            <p:stCondLst>
                              <p:cond delay="4000"/>
                            </p:stCondLst>
                            <p:childTnLst>
                              <p:par>
                                <p:cTn id="47" presetID="18" presetClass="entr" presetSubtype="9"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strips(upLeft)">
                                      <p:cBhvr>
                                        <p:cTn id="49" dur="500"/>
                                        <p:tgtEl>
                                          <p:spTgt spid="41"/>
                                        </p:tgtEl>
                                      </p:cBhvr>
                                    </p:animEffect>
                                  </p:childTnLst>
                                  <p:subTnLst>
                                    <p:audio>
                                      <p:cMediaNode>
                                        <p:cTn display="0" masterRel="sameClick">
                                          <p:stCondLst>
                                            <p:cond evt="begin" delay="0">
                                              <p:tn val="47"/>
                                            </p:cond>
                                          </p:stCondLst>
                                          <p:endCondLst>
                                            <p:cond evt="onStopAudio" delay="0">
                                              <p:tgtEl>
                                                <p:sldTgt/>
                                              </p:tgtEl>
                                            </p:cond>
                                          </p:endCondLst>
                                        </p:cTn>
                                        <p:tgtEl>
                                          <p:sndTgt r:embed="rId2" name="camera.wav"/>
                                        </p:tgtEl>
                                      </p:cMediaNode>
                                    </p:audio>
                                  </p:subTnLst>
                                </p:cTn>
                              </p:par>
                            </p:childTnLst>
                          </p:cTn>
                        </p:par>
                      </p:childTnLst>
                    </p:cTn>
                  </p:par>
                  <p:par>
                    <p:cTn id="50" fill="hold">
                      <p:stCondLst>
                        <p:cond delay="indefinite"/>
                      </p:stCondLst>
                      <p:childTnLst>
                        <p:par>
                          <p:cTn id="51" fill="hold">
                            <p:stCondLst>
                              <p:cond delay="0"/>
                            </p:stCondLst>
                            <p:childTnLst>
                              <p:par>
                                <p:cTn id="52" presetID="18" presetClass="exit" presetSubtype="9" fill="hold" nodeType="clickEffect">
                                  <p:stCondLst>
                                    <p:cond delay="0"/>
                                  </p:stCondLst>
                                  <p:childTnLst>
                                    <p:animEffect transition="out" filter="strips(upLeft)">
                                      <p:cBhvr>
                                        <p:cTn id="53" dur="500"/>
                                        <p:tgtEl>
                                          <p:spTgt spid="41"/>
                                        </p:tgtEl>
                                      </p:cBhvr>
                                    </p:animEffect>
                                    <p:set>
                                      <p:cBhvr>
                                        <p:cTn id="54" dur="1" fill="hold">
                                          <p:stCondLst>
                                            <p:cond delay="499"/>
                                          </p:stCondLst>
                                        </p:cTn>
                                        <p:tgtEl>
                                          <p:spTgt spid="41"/>
                                        </p:tgtEl>
                                        <p:attrNameLst>
                                          <p:attrName>style.visibility</p:attrName>
                                        </p:attrNameLst>
                                      </p:cBhvr>
                                      <p:to>
                                        <p:strVal val="hidden"/>
                                      </p:to>
                                    </p:set>
                                  </p:childTnLst>
                                </p:cTn>
                              </p:par>
                            </p:childTnLst>
                          </p:cTn>
                        </p:par>
                        <p:par>
                          <p:cTn id="55" fill="hold">
                            <p:stCondLst>
                              <p:cond delay="500"/>
                            </p:stCondLst>
                            <p:childTnLst>
                              <p:par>
                                <p:cTn id="56" presetID="1" presetClass="emph" presetSubtype="2" accel="50000" decel="50000" autoRev="1" fill="hold" nodeType="afterEffect">
                                  <p:stCondLst>
                                    <p:cond delay="0"/>
                                  </p:stCondLst>
                                  <p:childTnLst>
                                    <p:animClr clrSpc="rgb" dir="cw">
                                      <p:cBhvr>
                                        <p:cTn id="57" dur="2000" fill="hold"/>
                                        <p:tgtEl>
                                          <p:spTgt spid="43"/>
                                        </p:tgtEl>
                                        <p:attrNameLst>
                                          <p:attrName>fillcolor</p:attrName>
                                        </p:attrNameLst>
                                      </p:cBhvr>
                                      <p:to>
                                        <a:srgbClr val="FF33CC"/>
                                      </p:to>
                                    </p:animClr>
                                    <p:set>
                                      <p:cBhvr>
                                        <p:cTn id="58" dur="2000" fill="hold"/>
                                        <p:tgtEl>
                                          <p:spTgt spid="43"/>
                                        </p:tgtEl>
                                        <p:attrNameLst>
                                          <p:attrName>fill.type</p:attrName>
                                        </p:attrNameLst>
                                      </p:cBhvr>
                                      <p:to>
                                        <p:strVal val="solid"/>
                                      </p:to>
                                    </p:set>
                                    <p:set>
                                      <p:cBhvr>
                                        <p:cTn id="59" dur="2000" fill="hold"/>
                                        <p:tgtEl>
                                          <p:spTgt spid="43"/>
                                        </p:tgtEl>
                                        <p:attrNameLst>
                                          <p:attrName>fill.on</p:attrName>
                                        </p:attrNameLst>
                                      </p:cBhvr>
                                      <p:to>
                                        <p:strVal val="true"/>
                                      </p:to>
                                    </p:set>
                                  </p:childTnLst>
                                </p:cTn>
                              </p:par>
                              <p:par>
                                <p:cTn id="60" presetID="1" presetClass="emph" presetSubtype="2" accel="50000" decel="50000" autoRev="1" fill="hold" nodeType="withEffect">
                                  <p:stCondLst>
                                    <p:cond delay="0"/>
                                  </p:stCondLst>
                                  <p:childTnLst>
                                    <p:animClr clrSpc="rgb" dir="cw">
                                      <p:cBhvr>
                                        <p:cTn id="61" dur="2000" fill="hold"/>
                                        <p:tgtEl>
                                          <p:spTgt spid="45"/>
                                        </p:tgtEl>
                                        <p:attrNameLst>
                                          <p:attrName>fillcolor</p:attrName>
                                        </p:attrNameLst>
                                      </p:cBhvr>
                                      <p:to>
                                        <a:srgbClr val="FF33CC"/>
                                      </p:to>
                                    </p:animClr>
                                    <p:set>
                                      <p:cBhvr>
                                        <p:cTn id="62" dur="2000" fill="hold"/>
                                        <p:tgtEl>
                                          <p:spTgt spid="45"/>
                                        </p:tgtEl>
                                        <p:attrNameLst>
                                          <p:attrName>fill.type</p:attrName>
                                        </p:attrNameLst>
                                      </p:cBhvr>
                                      <p:to>
                                        <p:strVal val="solid"/>
                                      </p:to>
                                    </p:set>
                                    <p:set>
                                      <p:cBhvr>
                                        <p:cTn id="63" dur="2000" fill="hold"/>
                                        <p:tgtEl>
                                          <p:spTgt spid="45"/>
                                        </p:tgtEl>
                                        <p:attrNameLst>
                                          <p:attrName>fill.on</p:attrName>
                                        </p:attrNameLst>
                                      </p:cBhvr>
                                      <p:to>
                                        <p:strVal val="true"/>
                                      </p:to>
                                    </p:set>
                                  </p:childTnLst>
                                </p:cTn>
                              </p:par>
                            </p:childTnLst>
                          </p:cTn>
                        </p:par>
                        <p:par>
                          <p:cTn id="64" fill="hold">
                            <p:stCondLst>
                              <p:cond delay="4500"/>
                            </p:stCondLst>
                            <p:childTnLst>
                              <p:par>
                                <p:cTn id="65" presetID="22" presetClass="entr" presetSubtype="4" fill="hold"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wipe(down)">
                                      <p:cBhvr>
                                        <p:cTn id="67" dur="500"/>
                                        <p:tgtEl>
                                          <p:spTgt spid="4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xit" presetSubtype="1" fill="hold" nodeType="clickEffect">
                                  <p:stCondLst>
                                    <p:cond delay="0"/>
                                  </p:stCondLst>
                                  <p:childTnLst>
                                    <p:animEffect transition="out" filter="wipe(up)">
                                      <p:cBhvr>
                                        <p:cTn id="71" dur="500"/>
                                        <p:tgtEl>
                                          <p:spTgt spid="47"/>
                                        </p:tgtEl>
                                      </p:cBhvr>
                                    </p:animEffect>
                                    <p:set>
                                      <p:cBhvr>
                                        <p:cTn id="72" dur="1" fill="hold">
                                          <p:stCondLst>
                                            <p:cond delay="499"/>
                                          </p:stCondLst>
                                        </p:cTn>
                                        <p:tgtEl>
                                          <p:spTgt spid="47"/>
                                        </p:tgtEl>
                                        <p:attrNameLst>
                                          <p:attrName>style.visibility</p:attrName>
                                        </p:attrNameLst>
                                      </p:cBhvr>
                                      <p:to>
                                        <p:strVal val="hidden"/>
                                      </p:to>
                                    </p:set>
                                  </p:childTnLst>
                                </p:cTn>
                              </p:par>
                            </p:childTnLst>
                          </p:cTn>
                        </p:par>
                        <p:par>
                          <p:cTn id="73" fill="hold">
                            <p:stCondLst>
                              <p:cond delay="500"/>
                            </p:stCondLst>
                            <p:childTnLst>
                              <p:par>
                                <p:cTn id="74" presetID="1" presetClass="emph" presetSubtype="2" accel="50000" decel="50000" autoRev="1" fill="hold" nodeType="afterEffect">
                                  <p:stCondLst>
                                    <p:cond delay="0"/>
                                  </p:stCondLst>
                                  <p:childTnLst>
                                    <p:animClr clrSpc="rgb" dir="cw">
                                      <p:cBhvr>
                                        <p:cTn id="75" dur="2000" fill="hold"/>
                                        <p:tgtEl>
                                          <p:spTgt spid="46"/>
                                        </p:tgtEl>
                                        <p:attrNameLst>
                                          <p:attrName>fillcolor</p:attrName>
                                        </p:attrNameLst>
                                      </p:cBhvr>
                                      <p:to>
                                        <a:srgbClr val="FF33CC"/>
                                      </p:to>
                                    </p:animClr>
                                    <p:set>
                                      <p:cBhvr>
                                        <p:cTn id="76" dur="2000" fill="hold"/>
                                        <p:tgtEl>
                                          <p:spTgt spid="46"/>
                                        </p:tgtEl>
                                        <p:attrNameLst>
                                          <p:attrName>fill.type</p:attrName>
                                        </p:attrNameLst>
                                      </p:cBhvr>
                                      <p:to>
                                        <p:strVal val="solid"/>
                                      </p:to>
                                    </p:set>
                                    <p:set>
                                      <p:cBhvr>
                                        <p:cTn id="77" dur="2000" fill="hold"/>
                                        <p:tgtEl>
                                          <p:spTgt spid="46"/>
                                        </p:tgtEl>
                                        <p:attrNameLst>
                                          <p:attrName>fill.on</p:attrName>
                                        </p:attrNameLst>
                                      </p:cBhvr>
                                      <p:to>
                                        <p:strVal val="true"/>
                                      </p:to>
                                    </p:set>
                                  </p:childTnLst>
                                </p:cTn>
                              </p:par>
                            </p:childTnLst>
                          </p:cTn>
                        </p:par>
                        <p:par>
                          <p:cTn id="78" fill="hold">
                            <p:stCondLst>
                              <p:cond delay="4500"/>
                            </p:stCondLst>
                            <p:childTnLst>
                              <p:par>
                                <p:cTn id="79" presetID="18" presetClass="entr" presetSubtype="3" fill="hold" nodeType="afterEffect">
                                  <p:stCondLst>
                                    <p:cond delay="0"/>
                                  </p:stCondLst>
                                  <p:childTnLst>
                                    <p:set>
                                      <p:cBhvr>
                                        <p:cTn id="80" dur="1" fill="hold">
                                          <p:stCondLst>
                                            <p:cond delay="0"/>
                                          </p:stCondLst>
                                        </p:cTn>
                                        <p:tgtEl>
                                          <p:spTgt spid="75"/>
                                        </p:tgtEl>
                                        <p:attrNameLst>
                                          <p:attrName>style.visibility</p:attrName>
                                        </p:attrNameLst>
                                      </p:cBhvr>
                                      <p:to>
                                        <p:strVal val="visible"/>
                                      </p:to>
                                    </p:set>
                                    <p:animEffect transition="in" filter="strips(upRight)">
                                      <p:cBhvr>
                                        <p:cTn id="81" dur="500"/>
                                        <p:tgtEl>
                                          <p:spTgt spid="75"/>
                                        </p:tgtEl>
                                      </p:cBhvr>
                                    </p:animEffect>
                                  </p:childTnLst>
                                  <p:subTnLst>
                                    <p:audio>
                                      <p:cMediaNode>
                                        <p:cTn display="0" masterRel="sameClick">
                                          <p:stCondLst>
                                            <p:cond evt="begin" delay="0">
                                              <p:tn val="79"/>
                                            </p:cond>
                                          </p:stCondLst>
                                          <p:endCondLst>
                                            <p:cond evt="onStopAudio" delay="0">
                                              <p:tgtEl>
                                                <p:sldTgt/>
                                              </p:tgtEl>
                                            </p:cond>
                                          </p:endCondLst>
                                        </p:cTn>
                                        <p:tgtEl>
                                          <p:sndTgt r:embed="rId2" name="camera.wav"/>
                                        </p:tgtEl>
                                      </p:cMediaNode>
                                    </p:audio>
                                  </p:subTnLst>
                                </p:cTn>
                              </p:par>
                            </p:childTnLst>
                          </p:cTn>
                        </p:par>
                      </p:childTnLst>
                    </p:cTn>
                  </p:par>
                  <p:par>
                    <p:cTn id="82" fill="hold">
                      <p:stCondLst>
                        <p:cond delay="indefinite"/>
                      </p:stCondLst>
                      <p:childTnLst>
                        <p:par>
                          <p:cTn id="83" fill="hold">
                            <p:stCondLst>
                              <p:cond delay="0"/>
                            </p:stCondLst>
                            <p:childTnLst>
                              <p:par>
                                <p:cTn id="84" presetID="18" presetClass="exit" presetSubtype="3" fill="hold" nodeType="clickEffect">
                                  <p:stCondLst>
                                    <p:cond delay="0"/>
                                  </p:stCondLst>
                                  <p:childTnLst>
                                    <p:animEffect transition="out" filter="strips(upRight)">
                                      <p:cBhvr>
                                        <p:cTn id="85" dur="500"/>
                                        <p:tgtEl>
                                          <p:spTgt spid="75"/>
                                        </p:tgtEl>
                                      </p:cBhvr>
                                    </p:animEffect>
                                    <p:set>
                                      <p:cBhvr>
                                        <p:cTn id="86" dur="1" fill="hold">
                                          <p:stCondLst>
                                            <p:cond delay="499"/>
                                          </p:stCondLst>
                                        </p:cTn>
                                        <p:tgtEl>
                                          <p:spTgt spid="75"/>
                                        </p:tgtEl>
                                        <p:attrNameLst>
                                          <p:attrName>style.visibility</p:attrName>
                                        </p:attrNameLst>
                                      </p:cBhvr>
                                      <p:to>
                                        <p:strVal val="hidden"/>
                                      </p:to>
                                    </p:set>
                                  </p:childTnLst>
                                </p:cTn>
                              </p:par>
                            </p:childTnLst>
                          </p:cTn>
                        </p:par>
                        <p:par>
                          <p:cTn id="87" fill="hold">
                            <p:stCondLst>
                              <p:cond delay="500"/>
                            </p:stCondLst>
                            <p:childTnLst>
                              <p:par>
                                <p:cTn id="88" presetID="3" presetClass="entr" presetSubtype="10" fill="hold" nodeType="afterEffect">
                                  <p:stCondLst>
                                    <p:cond delay="0"/>
                                  </p:stCondLst>
                                  <p:childTnLst>
                                    <p:set>
                                      <p:cBhvr>
                                        <p:cTn id="89" dur="1" fill="hold">
                                          <p:stCondLst>
                                            <p:cond delay="0"/>
                                          </p:stCondLst>
                                        </p:cTn>
                                        <p:tgtEl>
                                          <p:spTgt spid="61"/>
                                        </p:tgtEl>
                                        <p:attrNameLst>
                                          <p:attrName>style.visibility</p:attrName>
                                        </p:attrNameLst>
                                      </p:cBhvr>
                                      <p:to>
                                        <p:strVal val="visible"/>
                                      </p:to>
                                    </p:set>
                                    <p:animEffect transition="in" filter="blinds(horizontal)">
                                      <p:cBhvr>
                                        <p:cTn id="90" dur="500"/>
                                        <p:tgtEl>
                                          <p:spTgt spid="61"/>
                                        </p:tgtEl>
                                      </p:cBhvr>
                                    </p:animEffect>
                                  </p:childTnLst>
                                </p:cTn>
                              </p:par>
                            </p:childTnLst>
                          </p:cTn>
                        </p:par>
                      </p:childTnLst>
                    </p:cTn>
                  </p:par>
                  <p:par>
                    <p:cTn id="91" fill="hold">
                      <p:stCondLst>
                        <p:cond delay="indefinite"/>
                      </p:stCondLst>
                      <p:childTnLst>
                        <p:par>
                          <p:cTn id="92" fill="hold">
                            <p:stCondLst>
                              <p:cond delay="0"/>
                            </p:stCondLst>
                            <p:childTnLst>
                              <p:par>
                                <p:cTn id="93" presetID="9" presetClass="entr" presetSubtype="0" fill="hold" nodeType="clickEffect">
                                  <p:stCondLst>
                                    <p:cond delay="0"/>
                                  </p:stCondLst>
                                  <p:childTnLst>
                                    <p:set>
                                      <p:cBhvr>
                                        <p:cTn id="94" dur="1" fill="hold">
                                          <p:stCondLst>
                                            <p:cond delay="0"/>
                                          </p:stCondLst>
                                        </p:cTn>
                                        <p:tgtEl>
                                          <p:spTgt spid="62"/>
                                        </p:tgtEl>
                                        <p:attrNameLst>
                                          <p:attrName>style.visibility</p:attrName>
                                        </p:attrNameLst>
                                      </p:cBhvr>
                                      <p:to>
                                        <p:strVal val="visible"/>
                                      </p:to>
                                    </p:set>
                                    <p:animEffect transition="in" filter="dissolve">
                                      <p:cBhvr>
                                        <p:cTn id="95" dur="500"/>
                                        <p:tgtEl>
                                          <p:spTgt spid="62"/>
                                        </p:tgtEl>
                                      </p:cBhvr>
                                    </p:animEffect>
                                  </p:childTnLst>
                                </p:cTn>
                              </p:par>
                              <p:par>
                                <p:cTn id="96" presetID="9" presetClass="entr" presetSubtype="0" fill="hold" grpId="0" nodeType="withEffect">
                                  <p:stCondLst>
                                    <p:cond delay="0"/>
                                  </p:stCondLst>
                                  <p:childTnLst>
                                    <p:set>
                                      <p:cBhvr>
                                        <p:cTn id="97" dur="1" fill="hold">
                                          <p:stCondLst>
                                            <p:cond delay="0"/>
                                          </p:stCondLst>
                                        </p:cTn>
                                        <p:tgtEl>
                                          <p:spTgt spid="63"/>
                                        </p:tgtEl>
                                        <p:attrNameLst>
                                          <p:attrName>style.visibility</p:attrName>
                                        </p:attrNameLst>
                                      </p:cBhvr>
                                      <p:to>
                                        <p:strVal val="visible"/>
                                      </p:to>
                                    </p:set>
                                    <p:animEffect transition="in" filter="dissolve">
                                      <p:cBhvr>
                                        <p:cTn id="98" dur="500"/>
                                        <p:tgtEl>
                                          <p:spTgt spid="63"/>
                                        </p:tgtEl>
                                      </p:cBhvr>
                                    </p:animEffect>
                                  </p:childTnLst>
                                </p:cTn>
                              </p:par>
                              <p:par>
                                <p:cTn id="99" presetID="9" presetClass="entr" presetSubtype="0" fill="hold" grpId="0" nodeType="withEffect">
                                  <p:stCondLst>
                                    <p:cond delay="0"/>
                                  </p:stCondLst>
                                  <p:childTnLst>
                                    <p:set>
                                      <p:cBhvr>
                                        <p:cTn id="100" dur="1" fill="hold">
                                          <p:stCondLst>
                                            <p:cond delay="0"/>
                                          </p:stCondLst>
                                        </p:cTn>
                                        <p:tgtEl>
                                          <p:spTgt spid="64"/>
                                        </p:tgtEl>
                                        <p:attrNameLst>
                                          <p:attrName>style.visibility</p:attrName>
                                        </p:attrNameLst>
                                      </p:cBhvr>
                                      <p:to>
                                        <p:strVal val="visible"/>
                                      </p:to>
                                    </p:set>
                                    <p:animEffect transition="in" filter="dissolve">
                                      <p:cBhvr>
                                        <p:cTn id="101" dur="500"/>
                                        <p:tgtEl>
                                          <p:spTgt spid="64"/>
                                        </p:tgtEl>
                                      </p:cBhvr>
                                    </p:animEffect>
                                  </p:childTnLst>
                                </p:cTn>
                              </p:par>
                              <p:par>
                                <p:cTn id="102" presetID="9" presetClass="entr" presetSubtype="0" fill="hold" grpId="0" nodeType="withEffect">
                                  <p:stCondLst>
                                    <p:cond delay="0"/>
                                  </p:stCondLst>
                                  <p:childTnLst>
                                    <p:set>
                                      <p:cBhvr>
                                        <p:cTn id="103" dur="1" fill="hold">
                                          <p:stCondLst>
                                            <p:cond delay="0"/>
                                          </p:stCondLst>
                                        </p:cTn>
                                        <p:tgtEl>
                                          <p:spTgt spid="65"/>
                                        </p:tgtEl>
                                        <p:attrNameLst>
                                          <p:attrName>style.visibility</p:attrName>
                                        </p:attrNameLst>
                                      </p:cBhvr>
                                      <p:to>
                                        <p:strVal val="visible"/>
                                      </p:to>
                                    </p:set>
                                    <p:animEffect transition="in" filter="dissolve">
                                      <p:cBhvr>
                                        <p:cTn id="104" dur="500"/>
                                        <p:tgtEl>
                                          <p:spTgt spid="65"/>
                                        </p:tgtEl>
                                      </p:cBhvr>
                                    </p:animEffect>
                                  </p:childTnLst>
                                </p:cTn>
                              </p:par>
                            </p:childTnLst>
                          </p:cTn>
                        </p:par>
                      </p:childTnLst>
                    </p:cTn>
                  </p:par>
                  <p:par>
                    <p:cTn id="105" fill="hold">
                      <p:stCondLst>
                        <p:cond delay="indefinite"/>
                      </p:stCondLst>
                      <p:childTnLst>
                        <p:par>
                          <p:cTn id="106" fill="hold">
                            <p:stCondLst>
                              <p:cond delay="0"/>
                            </p:stCondLst>
                            <p:childTnLst>
                              <p:par>
                                <p:cTn id="107" presetID="1" presetClass="emph" presetSubtype="2" accel="50000" decel="50000" autoRev="1" fill="hold" nodeType="clickEffect">
                                  <p:stCondLst>
                                    <p:cond delay="0"/>
                                  </p:stCondLst>
                                  <p:childTnLst>
                                    <p:animClr clrSpc="rgb" dir="cw">
                                      <p:cBhvr>
                                        <p:cTn id="108" dur="2000" fill="hold"/>
                                        <p:tgtEl>
                                          <p:spTgt spid="62"/>
                                        </p:tgtEl>
                                        <p:attrNameLst>
                                          <p:attrName>fillcolor</p:attrName>
                                        </p:attrNameLst>
                                      </p:cBhvr>
                                      <p:to>
                                        <a:srgbClr val="FF33CC"/>
                                      </p:to>
                                    </p:animClr>
                                    <p:set>
                                      <p:cBhvr>
                                        <p:cTn id="109" dur="2000" fill="hold"/>
                                        <p:tgtEl>
                                          <p:spTgt spid="62"/>
                                        </p:tgtEl>
                                        <p:attrNameLst>
                                          <p:attrName>fill.type</p:attrName>
                                        </p:attrNameLst>
                                      </p:cBhvr>
                                      <p:to>
                                        <p:strVal val="solid"/>
                                      </p:to>
                                    </p:set>
                                    <p:set>
                                      <p:cBhvr>
                                        <p:cTn id="110" dur="2000" fill="hold"/>
                                        <p:tgtEl>
                                          <p:spTgt spid="62"/>
                                        </p:tgtEl>
                                        <p:attrNameLst>
                                          <p:attrName>fill.on</p:attrName>
                                        </p:attrNameLst>
                                      </p:cBhvr>
                                      <p:to>
                                        <p:strVal val="true"/>
                                      </p:to>
                                    </p:set>
                                  </p:childTnLst>
                                </p:cTn>
                              </p:par>
                            </p:childTnLst>
                          </p:cTn>
                        </p:par>
                        <p:par>
                          <p:cTn id="111" fill="hold">
                            <p:stCondLst>
                              <p:cond delay="4000"/>
                            </p:stCondLst>
                            <p:childTnLst>
                              <p:par>
                                <p:cTn id="112" presetID="18" presetClass="entr" presetSubtype="9" fill="hold" nodeType="afterEffect">
                                  <p:stCondLst>
                                    <p:cond delay="0"/>
                                  </p:stCondLst>
                                  <p:childTnLst>
                                    <p:set>
                                      <p:cBhvr>
                                        <p:cTn id="113" dur="1" fill="hold">
                                          <p:stCondLst>
                                            <p:cond delay="0"/>
                                          </p:stCondLst>
                                        </p:cTn>
                                        <p:tgtEl>
                                          <p:spTgt spid="66"/>
                                        </p:tgtEl>
                                        <p:attrNameLst>
                                          <p:attrName>style.visibility</p:attrName>
                                        </p:attrNameLst>
                                      </p:cBhvr>
                                      <p:to>
                                        <p:strVal val="visible"/>
                                      </p:to>
                                    </p:set>
                                    <p:animEffect transition="in" filter="strips(upLeft)">
                                      <p:cBhvr>
                                        <p:cTn id="114" dur="500"/>
                                        <p:tgtEl>
                                          <p:spTgt spid="66"/>
                                        </p:tgtEl>
                                      </p:cBhvr>
                                    </p:animEffect>
                                  </p:childTnLst>
                                  <p:subTnLst>
                                    <p:audio>
                                      <p:cMediaNode>
                                        <p:cTn display="0" masterRel="sameClick">
                                          <p:stCondLst>
                                            <p:cond evt="begin" delay="0">
                                              <p:tn val="112"/>
                                            </p:cond>
                                          </p:stCondLst>
                                          <p:endCondLst>
                                            <p:cond evt="onStopAudio" delay="0">
                                              <p:tgtEl>
                                                <p:sldTgt/>
                                              </p:tgtEl>
                                            </p:cond>
                                          </p:endCondLst>
                                        </p:cTn>
                                        <p:tgtEl>
                                          <p:sndTgt r:embed="rId2" name="camera.wav"/>
                                        </p:tgtEl>
                                      </p:cMediaNode>
                                    </p:audio>
                                  </p:subTnLst>
                                </p:cTn>
                              </p:par>
                            </p:childTnLst>
                          </p:cTn>
                        </p:par>
                      </p:childTnLst>
                    </p:cTn>
                  </p:par>
                  <p:par>
                    <p:cTn id="115" fill="hold">
                      <p:stCondLst>
                        <p:cond delay="indefinite"/>
                      </p:stCondLst>
                      <p:childTnLst>
                        <p:par>
                          <p:cTn id="116" fill="hold">
                            <p:stCondLst>
                              <p:cond delay="0"/>
                            </p:stCondLst>
                            <p:childTnLst>
                              <p:par>
                                <p:cTn id="117" presetID="18" presetClass="exit" presetSubtype="9" fill="hold" nodeType="clickEffect">
                                  <p:stCondLst>
                                    <p:cond delay="0"/>
                                  </p:stCondLst>
                                  <p:childTnLst>
                                    <p:animEffect transition="out" filter="strips(upLeft)">
                                      <p:cBhvr>
                                        <p:cTn id="118" dur="500"/>
                                        <p:tgtEl>
                                          <p:spTgt spid="66"/>
                                        </p:tgtEl>
                                      </p:cBhvr>
                                    </p:animEffect>
                                    <p:set>
                                      <p:cBhvr>
                                        <p:cTn id="119" dur="1" fill="hold">
                                          <p:stCondLst>
                                            <p:cond delay="499"/>
                                          </p:stCondLst>
                                        </p:cTn>
                                        <p:tgtEl>
                                          <p:spTgt spid="66"/>
                                        </p:tgtEl>
                                        <p:attrNameLst>
                                          <p:attrName>style.visibility</p:attrName>
                                        </p:attrNameLst>
                                      </p:cBhvr>
                                      <p:to>
                                        <p:strVal val="hidden"/>
                                      </p:to>
                                    </p:set>
                                  </p:childTnLst>
                                </p:cTn>
                              </p:par>
                            </p:childTnLst>
                          </p:cTn>
                        </p:par>
                        <p:par>
                          <p:cTn id="120" fill="hold">
                            <p:stCondLst>
                              <p:cond delay="500"/>
                            </p:stCondLst>
                            <p:childTnLst>
                              <p:par>
                                <p:cTn id="121" presetID="1" presetClass="emph" presetSubtype="2" accel="50000" decel="50000" autoRev="1" fill="hold" nodeType="afterEffect">
                                  <p:stCondLst>
                                    <p:cond delay="0"/>
                                  </p:stCondLst>
                                  <p:childTnLst>
                                    <p:animClr clrSpc="rgb" dir="cw">
                                      <p:cBhvr>
                                        <p:cTn id="122" dur="2000" fill="hold"/>
                                        <p:tgtEl>
                                          <p:spTgt spid="65"/>
                                        </p:tgtEl>
                                        <p:attrNameLst>
                                          <p:attrName>fillcolor</p:attrName>
                                        </p:attrNameLst>
                                      </p:cBhvr>
                                      <p:to>
                                        <a:srgbClr val="FF33CC"/>
                                      </p:to>
                                    </p:animClr>
                                    <p:set>
                                      <p:cBhvr>
                                        <p:cTn id="123" dur="2000" fill="hold"/>
                                        <p:tgtEl>
                                          <p:spTgt spid="65"/>
                                        </p:tgtEl>
                                        <p:attrNameLst>
                                          <p:attrName>fill.type</p:attrName>
                                        </p:attrNameLst>
                                      </p:cBhvr>
                                      <p:to>
                                        <p:strVal val="solid"/>
                                      </p:to>
                                    </p:set>
                                    <p:set>
                                      <p:cBhvr>
                                        <p:cTn id="124" dur="2000" fill="hold"/>
                                        <p:tgtEl>
                                          <p:spTgt spid="65"/>
                                        </p:tgtEl>
                                        <p:attrNameLst>
                                          <p:attrName>fill.on</p:attrName>
                                        </p:attrNameLst>
                                      </p:cBhvr>
                                      <p:to>
                                        <p:strVal val="true"/>
                                      </p:to>
                                    </p:set>
                                  </p:childTnLst>
                                </p:cTn>
                              </p:par>
                            </p:childTnLst>
                          </p:cTn>
                        </p:par>
                        <p:par>
                          <p:cTn id="125" fill="hold">
                            <p:stCondLst>
                              <p:cond delay="4500"/>
                            </p:stCondLst>
                            <p:childTnLst>
                              <p:par>
                                <p:cTn id="126" presetID="18" presetClass="entr" presetSubtype="3" fill="hold" nodeType="afterEffect">
                                  <p:stCondLst>
                                    <p:cond delay="0"/>
                                  </p:stCondLst>
                                  <p:childTnLst>
                                    <p:set>
                                      <p:cBhvr>
                                        <p:cTn id="127" dur="1" fill="hold">
                                          <p:stCondLst>
                                            <p:cond delay="0"/>
                                          </p:stCondLst>
                                        </p:cTn>
                                        <p:tgtEl>
                                          <p:spTgt spid="67"/>
                                        </p:tgtEl>
                                        <p:attrNameLst>
                                          <p:attrName>style.visibility</p:attrName>
                                        </p:attrNameLst>
                                      </p:cBhvr>
                                      <p:to>
                                        <p:strVal val="visible"/>
                                      </p:to>
                                    </p:set>
                                    <p:animEffect transition="in" filter="strips(upRight)">
                                      <p:cBhvr>
                                        <p:cTn id="128" dur="500"/>
                                        <p:tgtEl>
                                          <p:spTgt spid="67"/>
                                        </p:tgtEl>
                                      </p:cBhvr>
                                    </p:animEffect>
                                  </p:childTnLst>
                                  <p:subTnLst>
                                    <p:audio>
                                      <p:cMediaNode>
                                        <p:cTn display="0" masterRel="sameClick">
                                          <p:stCondLst>
                                            <p:cond evt="begin" delay="0">
                                              <p:tn val="126"/>
                                            </p:cond>
                                          </p:stCondLst>
                                          <p:endCondLst>
                                            <p:cond evt="onStopAudio" delay="0">
                                              <p:tgtEl>
                                                <p:sldTgt/>
                                              </p:tgtEl>
                                            </p:cond>
                                          </p:endCondLst>
                                        </p:cTn>
                                        <p:tgtEl>
                                          <p:sndTgt r:embed="rId2" name="camera.wav"/>
                                        </p:tgtEl>
                                      </p:cMediaNode>
                                    </p:audio>
                                  </p:subTnLst>
                                </p:cTn>
                              </p:par>
                            </p:childTnLst>
                          </p:cTn>
                        </p:par>
                      </p:childTnLst>
                    </p:cTn>
                  </p:par>
                  <p:par>
                    <p:cTn id="129" fill="hold">
                      <p:stCondLst>
                        <p:cond delay="indefinite"/>
                      </p:stCondLst>
                      <p:childTnLst>
                        <p:par>
                          <p:cTn id="130" fill="hold">
                            <p:stCondLst>
                              <p:cond delay="0"/>
                            </p:stCondLst>
                            <p:childTnLst>
                              <p:par>
                                <p:cTn id="131" presetID="18" presetClass="exit" presetSubtype="3" fill="hold" nodeType="clickEffect">
                                  <p:stCondLst>
                                    <p:cond delay="0"/>
                                  </p:stCondLst>
                                  <p:childTnLst>
                                    <p:animEffect transition="out" filter="strips(upRight)">
                                      <p:cBhvr>
                                        <p:cTn id="132" dur="500"/>
                                        <p:tgtEl>
                                          <p:spTgt spid="67"/>
                                        </p:tgtEl>
                                      </p:cBhvr>
                                    </p:animEffect>
                                    <p:set>
                                      <p:cBhvr>
                                        <p:cTn id="133" dur="1" fill="hold">
                                          <p:stCondLst>
                                            <p:cond delay="499"/>
                                          </p:stCondLst>
                                        </p:cTn>
                                        <p:tgtEl>
                                          <p:spTgt spid="67"/>
                                        </p:tgtEl>
                                        <p:attrNameLst>
                                          <p:attrName>style.visibility</p:attrName>
                                        </p:attrNameLst>
                                      </p:cBhvr>
                                      <p:to>
                                        <p:strVal val="hidden"/>
                                      </p:to>
                                    </p:set>
                                  </p:childTnLst>
                                </p:cTn>
                              </p:par>
                            </p:childTnLst>
                          </p:cTn>
                        </p:par>
                        <p:par>
                          <p:cTn id="134" fill="hold">
                            <p:stCondLst>
                              <p:cond delay="500"/>
                            </p:stCondLst>
                            <p:childTnLst>
                              <p:par>
                                <p:cTn id="135" presetID="3" presetClass="entr" presetSubtype="10" fill="hold" nodeType="afterEffect">
                                  <p:stCondLst>
                                    <p:cond delay="0"/>
                                  </p:stCondLst>
                                  <p:childTnLst>
                                    <p:set>
                                      <p:cBhvr>
                                        <p:cTn id="136" dur="1" fill="hold">
                                          <p:stCondLst>
                                            <p:cond delay="0"/>
                                          </p:stCondLst>
                                        </p:cTn>
                                        <p:tgtEl>
                                          <p:spTgt spid="68"/>
                                        </p:tgtEl>
                                        <p:attrNameLst>
                                          <p:attrName>style.visibility</p:attrName>
                                        </p:attrNameLst>
                                      </p:cBhvr>
                                      <p:to>
                                        <p:strVal val="visible"/>
                                      </p:to>
                                    </p:set>
                                    <p:animEffect transition="in" filter="blinds(horizontal)">
                                      <p:cBhvr>
                                        <p:cTn id="137" dur="500"/>
                                        <p:tgtEl>
                                          <p:spTgt spid="68"/>
                                        </p:tgtEl>
                                      </p:cBhvr>
                                    </p:animEffect>
                                  </p:childTnLst>
                                </p:cTn>
                              </p:par>
                            </p:childTnLst>
                          </p:cTn>
                        </p:par>
                      </p:childTnLst>
                    </p:cTn>
                  </p:par>
                  <p:par>
                    <p:cTn id="138" fill="hold">
                      <p:stCondLst>
                        <p:cond delay="indefinite"/>
                      </p:stCondLst>
                      <p:childTnLst>
                        <p:par>
                          <p:cTn id="139" fill="hold">
                            <p:stCondLst>
                              <p:cond delay="0"/>
                            </p:stCondLst>
                            <p:childTnLst>
                              <p:par>
                                <p:cTn id="140" presetID="9" presetClass="entr" presetSubtype="0" fill="hold" nodeType="clickEffect">
                                  <p:stCondLst>
                                    <p:cond delay="0"/>
                                  </p:stCondLst>
                                  <p:childTnLst>
                                    <p:set>
                                      <p:cBhvr>
                                        <p:cTn id="141" dur="1" fill="hold">
                                          <p:stCondLst>
                                            <p:cond delay="0"/>
                                          </p:stCondLst>
                                        </p:cTn>
                                        <p:tgtEl>
                                          <p:spTgt spid="69"/>
                                        </p:tgtEl>
                                        <p:attrNameLst>
                                          <p:attrName>style.visibility</p:attrName>
                                        </p:attrNameLst>
                                      </p:cBhvr>
                                      <p:to>
                                        <p:strVal val="visible"/>
                                      </p:to>
                                    </p:set>
                                    <p:animEffect transition="in" filter="dissolve">
                                      <p:cBhvr>
                                        <p:cTn id="142" dur="500"/>
                                        <p:tgtEl>
                                          <p:spTgt spid="69"/>
                                        </p:tgtEl>
                                      </p:cBhvr>
                                    </p:animEffect>
                                  </p:childTnLst>
                                </p:cTn>
                              </p:par>
                              <p:par>
                                <p:cTn id="143" presetID="9" presetClass="entr" presetSubtype="0" fill="hold" grpId="0" nodeType="withEffect">
                                  <p:stCondLst>
                                    <p:cond delay="0"/>
                                  </p:stCondLst>
                                  <p:childTnLst>
                                    <p:set>
                                      <p:cBhvr>
                                        <p:cTn id="144" dur="1" fill="hold">
                                          <p:stCondLst>
                                            <p:cond delay="0"/>
                                          </p:stCondLst>
                                        </p:cTn>
                                        <p:tgtEl>
                                          <p:spTgt spid="70"/>
                                        </p:tgtEl>
                                        <p:attrNameLst>
                                          <p:attrName>style.visibility</p:attrName>
                                        </p:attrNameLst>
                                      </p:cBhvr>
                                      <p:to>
                                        <p:strVal val="visible"/>
                                      </p:to>
                                    </p:set>
                                    <p:animEffect transition="in" filter="dissolve">
                                      <p:cBhvr>
                                        <p:cTn id="145" dur="500"/>
                                        <p:tgtEl>
                                          <p:spTgt spid="70"/>
                                        </p:tgtEl>
                                      </p:cBhvr>
                                    </p:animEffect>
                                  </p:childTnLst>
                                </p:cTn>
                              </p:par>
                              <p:par>
                                <p:cTn id="146" presetID="9" presetClass="entr" presetSubtype="0" fill="hold" grpId="0" nodeType="withEffect">
                                  <p:stCondLst>
                                    <p:cond delay="0"/>
                                  </p:stCondLst>
                                  <p:childTnLst>
                                    <p:set>
                                      <p:cBhvr>
                                        <p:cTn id="147" dur="1" fill="hold">
                                          <p:stCondLst>
                                            <p:cond delay="0"/>
                                          </p:stCondLst>
                                        </p:cTn>
                                        <p:tgtEl>
                                          <p:spTgt spid="71"/>
                                        </p:tgtEl>
                                        <p:attrNameLst>
                                          <p:attrName>style.visibility</p:attrName>
                                        </p:attrNameLst>
                                      </p:cBhvr>
                                      <p:to>
                                        <p:strVal val="visible"/>
                                      </p:to>
                                    </p:set>
                                    <p:animEffect transition="in" filter="dissolve">
                                      <p:cBhvr>
                                        <p:cTn id="148" dur="500"/>
                                        <p:tgtEl>
                                          <p:spTgt spid="71"/>
                                        </p:tgtEl>
                                      </p:cBhvr>
                                    </p:animEffect>
                                  </p:childTnLst>
                                </p:cTn>
                              </p:par>
                              <p:par>
                                <p:cTn id="149" presetID="9" presetClass="entr" presetSubtype="0" fill="hold" grpId="0" nodeType="withEffect">
                                  <p:stCondLst>
                                    <p:cond delay="0"/>
                                  </p:stCondLst>
                                  <p:childTnLst>
                                    <p:set>
                                      <p:cBhvr>
                                        <p:cTn id="150" dur="1" fill="hold">
                                          <p:stCondLst>
                                            <p:cond delay="0"/>
                                          </p:stCondLst>
                                        </p:cTn>
                                        <p:tgtEl>
                                          <p:spTgt spid="72"/>
                                        </p:tgtEl>
                                        <p:attrNameLst>
                                          <p:attrName>style.visibility</p:attrName>
                                        </p:attrNameLst>
                                      </p:cBhvr>
                                      <p:to>
                                        <p:strVal val="visible"/>
                                      </p:to>
                                    </p:set>
                                    <p:animEffect transition="in" filter="dissolve">
                                      <p:cBhvr>
                                        <p:cTn id="151" dur="500"/>
                                        <p:tgtEl>
                                          <p:spTgt spid="72"/>
                                        </p:tgtEl>
                                      </p:cBhvr>
                                    </p:animEffect>
                                  </p:childTnLst>
                                </p:cTn>
                              </p:par>
                            </p:childTnLst>
                          </p:cTn>
                        </p:par>
                      </p:childTnLst>
                    </p:cTn>
                  </p:par>
                  <p:par>
                    <p:cTn id="152" fill="hold">
                      <p:stCondLst>
                        <p:cond delay="indefinite"/>
                      </p:stCondLst>
                      <p:childTnLst>
                        <p:par>
                          <p:cTn id="153" fill="hold">
                            <p:stCondLst>
                              <p:cond delay="0"/>
                            </p:stCondLst>
                            <p:childTnLst>
                              <p:par>
                                <p:cTn id="154" presetID="1" presetClass="emph" presetSubtype="2" accel="50000" decel="50000" autoRev="1" fill="hold" nodeType="clickEffect">
                                  <p:stCondLst>
                                    <p:cond delay="0"/>
                                  </p:stCondLst>
                                  <p:childTnLst>
                                    <p:animClr clrSpc="rgb" dir="cw">
                                      <p:cBhvr>
                                        <p:cTn id="155" dur="2000" fill="hold"/>
                                        <p:tgtEl>
                                          <p:spTgt spid="69"/>
                                        </p:tgtEl>
                                        <p:attrNameLst>
                                          <p:attrName>fillcolor</p:attrName>
                                        </p:attrNameLst>
                                      </p:cBhvr>
                                      <p:to>
                                        <a:srgbClr val="FF33CC"/>
                                      </p:to>
                                    </p:animClr>
                                    <p:set>
                                      <p:cBhvr>
                                        <p:cTn id="156" dur="2000" fill="hold"/>
                                        <p:tgtEl>
                                          <p:spTgt spid="69"/>
                                        </p:tgtEl>
                                        <p:attrNameLst>
                                          <p:attrName>fill.type</p:attrName>
                                        </p:attrNameLst>
                                      </p:cBhvr>
                                      <p:to>
                                        <p:strVal val="solid"/>
                                      </p:to>
                                    </p:set>
                                    <p:set>
                                      <p:cBhvr>
                                        <p:cTn id="157" dur="2000" fill="hold"/>
                                        <p:tgtEl>
                                          <p:spTgt spid="69"/>
                                        </p:tgtEl>
                                        <p:attrNameLst>
                                          <p:attrName>fill.on</p:attrName>
                                        </p:attrNameLst>
                                      </p:cBhvr>
                                      <p:to>
                                        <p:strVal val="true"/>
                                      </p:to>
                                    </p:set>
                                  </p:childTnLst>
                                </p:cTn>
                              </p:par>
                            </p:childTnLst>
                          </p:cTn>
                        </p:par>
                        <p:par>
                          <p:cTn id="158" fill="hold">
                            <p:stCondLst>
                              <p:cond delay="4000"/>
                            </p:stCondLst>
                            <p:childTnLst>
                              <p:par>
                                <p:cTn id="159" presetID="18" presetClass="entr" presetSubtype="12" fill="hold" nodeType="afterEffect">
                                  <p:stCondLst>
                                    <p:cond delay="0"/>
                                  </p:stCondLst>
                                  <p:childTnLst>
                                    <p:set>
                                      <p:cBhvr>
                                        <p:cTn id="160" dur="1" fill="hold">
                                          <p:stCondLst>
                                            <p:cond delay="0"/>
                                          </p:stCondLst>
                                        </p:cTn>
                                        <p:tgtEl>
                                          <p:spTgt spid="73"/>
                                        </p:tgtEl>
                                        <p:attrNameLst>
                                          <p:attrName>style.visibility</p:attrName>
                                        </p:attrNameLst>
                                      </p:cBhvr>
                                      <p:to>
                                        <p:strVal val="visible"/>
                                      </p:to>
                                    </p:set>
                                    <p:animEffect transition="in" filter="strips(downLeft)">
                                      <p:cBhvr>
                                        <p:cTn id="161" dur="500"/>
                                        <p:tgtEl>
                                          <p:spTgt spid="73"/>
                                        </p:tgtEl>
                                      </p:cBhvr>
                                    </p:animEffect>
                                  </p:childTnLst>
                                  <p:subTnLst>
                                    <p:audio>
                                      <p:cMediaNode>
                                        <p:cTn display="0" masterRel="sameClick">
                                          <p:stCondLst>
                                            <p:cond evt="begin" delay="0">
                                              <p:tn val="159"/>
                                            </p:cond>
                                          </p:stCondLst>
                                          <p:endCondLst>
                                            <p:cond evt="onStopAudio" delay="0">
                                              <p:tgtEl>
                                                <p:sldTgt/>
                                              </p:tgtEl>
                                            </p:cond>
                                          </p:endCondLst>
                                        </p:cTn>
                                        <p:tgtEl>
                                          <p:sndTgt r:embed="rId2" name="camera.wav"/>
                                        </p:tgtEl>
                                      </p:cMediaNode>
                                    </p:audio>
                                  </p:subTnLst>
                                </p:cTn>
                              </p:par>
                            </p:childTnLst>
                          </p:cTn>
                        </p:par>
                      </p:childTnLst>
                    </p:cTn>
                  </p:par>
                  <p:par>
                    <p:cTn id="162" fill="hold">
                      <p:stCondLst>
                        <p:cond delay="indefinite"/>
                      </p:stCondLst>
                      <p:childTnLst>
                        <p:par>
                          <p:cTn id="163" fill="hold">
                            <p:stCondLst>
                              <p:cond delay="0"/>
                            </p:stCondLst>
                            <p:childTnLst>
                              <p:par>
                                <p:cTn id="164" presetID="18" presetClass="exit" presetSubtype="12" fill="hold" nodeType="clickEffect">
                                  <p:stCondLst>
                                    <p:cond delay="0"/>
                                  </p:stCondLst>
                                  <p:childTnLst>
                                    <p:animEffect transition="out" filter="strips(downLeft)">
                                      <p:cBhvr>
                                        <p:cTn id="165" dur="500"/>
                                        <p:tgtEl>
                                          <p:spTgt spid="73"/>
                                        </p:tgtEl>
                                      </p:cBhvr>
                                    </p:animEffect>
                                    <p:set>
                                      <p:cBhvr>
                                        <p:cTn id="166" dur="1" fill="hold">
                                          <p:stCondLst>
                                            <p:cond delay="499"/>
                                          </p:stCondLst>
                                        </p:cTn>
                                        <p:tgtEl>
                                          <p:spTgt spid="73"/>
                                        </p:tgtEl>
                                        <p:attrNameLst>
                                          <p:attrName>style.visibility</p:attrName>
                                        </p:attrNameLst>
                                      </p:cBhvr>
                                      <p:to>
                                        <p:strVal val="hidden"/>
                                      </p:to>
                                    </p:set>
                                  </p:childTnLst>
                                </p:cTn>
                              </p:par>
                            </p:childTnLst>
                          </p:cTn>
                        </p:par>
                        <p:par>
                          <p:cTn id="167" fill="hold">
                            <p:stCondLst>
                              <p:cond delay="500"/>
                            </p:stCondLst>
                            <p:childTnLst>
                              <p:par>
                                <p:cTn id="168" presetID="1" presetClass="emph" presetSubtype="2" accel="50000" decel="50000" autoRev="1" fill="hold" nodeType="afterEffect">
                                  <p:stCondLst>
                                    <p:cond delay="0"/>
                                  </p:stCondLst>
                                  <p:childTnLst>
                                    <p:animClr clrSpc="rgb" dir="cw">
                                      <p:cBhvr>
                                        <p:cTn id="169" dur="2000" fill="hold"/>
                                        <p:tgtEl>
                                          <p:spTgt spid="71"/>
                                        </p:tgtEl>
                                        <p:attrNameLst>
                                          <p:attrName>fillcolor</p:attrName>
                                        </p:attrNameLst>
                                      </p:cBhvr>
                                      <p:to>
                                        <a:srgbClr val="FF33CC"/>
                                      </p:to>
                                    </p:animClr>
                                    <p:set>
                                      <p:cBhvr>
                                        <p:cTn id="170" dur="2000" fill="hold"/>
                                        <p:tgtEl>
                                          <p:spTgt spid="71"/>
                                        </p:tgtEl>
                                        <p:attrNameLst>
                                          <p:attrName>fill.type</p:attrName>
                                        </p:attrNameLst>
                                      </p:cBhvr>
                                      <p:to>
                                        <p:strVal val="solid"/>
                                      </p:to>
                                    </p:set>
                                    <p:set>
                                      <p:cBhvr>
                                        <p:cTn id="171" dur="2000" fill="hold"/>
                                        <p:tgtEl>
                                          <p:spTgt spid="71"/>
                                        </p:tgtEl>
                                        <p:attrNameLst>
                                          <p:attrName>fill.on</p:attrName>
                                        </p:attrNameLst>
                                      </p:cBhvr>
                                      <p:to>
                                        <p:strVal val="true"/>
                                      </p:to>
                                    </p:set>
                                  </p:childTnLst>
                                </p:cTn>
                              </p:par>
                            </p:childTnLst>
                          </p:cTn>
                        </p:par>
                        <p:par>
                          <p:cTn id="172" fill="hold">
                            <p:stCondLst>
                              <p:cond delay="4500"/>
                            </p:stCondLst>
                            <p:childTnLst>
                              <p:par>
                                <p:cTn id="173" presetID="18" presetClass="entr" presetSubtype="12" fill="hold" nodeType="afterEffect">
                                  <p:stCondLst>
                                    <p:cond delay="0"/>
                                  </p:stCondLst>
                                  <p:childTnLst>
                                    <p:set>
                                      <p:cBhvr>
                                        <p:cTn id="174" dur="1" fill="hold">
                                          <p:stCondLst>
                                            <p:cond delay="0"/>
                                          </p:stCondLst>
                                        </p:cTn>
                                        <p:tgtEl>
                                          <p:spTgt spid="74"/>
                                        </p:tgtEl>
                                        <p:attrNameLst>
                                          <p:attrName>style.visibility</p:attrName>
                                        </p:attrNameLst>
                                      </p:cBhvr>
                                      <p:to>
                                        <p:strVal val="visible"/>
                                      </p:to>
                                    </p:set>
                                    <p:animEffect transition="in" filter="strips(downLeft)">
                                      <p:cBhvr>
                                        <p:cTn id="175" dur="500"/>
                                        <p:tgtEl>
                                          <p:spTgt spid="74"/>
                                        </p:tgtEl>
                                      </p:cBhvr>
                                    </p:animEffect>
                                  </p:childTnLst>
                                  <p:subTnLst>
                                    <p:audio>
                                      <p:cMediaNode>
                                        <p:cTn display="0" masterRel="sameClick">
                                          <p:stCondLst>
                                            <p:cond evt="begin" delay="0">
                                              <p:tn val="173"/>
                                            </p:cond>
                                          </p:stCondLst>
                                          <p:endCondLst>
                                            <p:cond evt="onStopAudio" delay="0">
                                              <p:tgtEl>
                                                <p:sldTgt/>
                                              </p:tgtEl>
                                            </p:cond>
                                          </p:endCondLst>
                                        </p:cTn>
                                        <p:tgtEl>
                                          <p:sndTgt r:embed="rId2" name="camera.wav"/>
                                        </p:tgtEl>
                                      </p:cMediaNode>
                                    </p:audio>
                                  </p:subTnLst>
                                </p:cTn>
                              </p:par>
                            </p:childTnLst>
                          </p:cTn>
                        </p:par>
                      </p:childTnLst>
                    </p:cTn>
                  </p:par>
                  <p:par>
                    <p:cTn id="176" fill="hold">
                      <p:stCondLst>
                        <p:cond delay="indefinite"/>
                      </p:stCondLst>
                      <p:childTnLst>
                        <p:par>
                          <p:cTn id="177" fill="hold">
                            <p:stCondLst>
                              <p:cond delay="0"/>
                            </p:stCondLst>
                            <p:childTnLst>
                              <p:par>
                                <p:cTn id="178" presetID="18" presetClass="exit" presetSubtype="12" fill="hold" grpId="0" nodeType="clickEffect">
                                  <p:stCondLst>
                                    <p:cond delay="0"/>
                                  </p:stCondLst>
                                  <p:childTnLst>
                                    <p:animEffect transition="out" filter="strips(downLeft)">
                                      <p:cBhvr>
                                        <p:cTn id="179" dur="500"/>
                                        <p:tgtEl>
                                          <p:spTgt spid="74"/>
                                        </p:tgtEl>
                                      </p:cBhvr>
                                    </p:animEffect>
                                    <p:set>
                                      <p:cBhvr>
                                        <p:cTn id="180" dur="1" fill="hold">
                                          <p:stCondLst>
                                            <p:cond delay="499"/>
                                          </p:stCondLst>
                                        </p:cTn>
                                        <p:tgtEl>
                                          <p:spTgt spid="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63" grpId="0" animBg="1"/>
      <p:bldP spid="64" grpId="0" animBg="1"/>
      <p:bldP spid="65" grpId="0" animBg="1"/>
      <p:bldP spid="70" grpId="0" animBg="1"/>
      <p:bldP spid="71" grpId="0" animBg="1"/>
      <p:bldP spid="72" grpId="0" animBg="1"/>
      <p:bldP spid="74"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4" name="Group 4"/>
          <p:cNvGrpSpPr>
            <a:grpSpLocks/>
          </p:cNvGrpSpPr>
          <p:nvPr/>
        </p:nvGrpSpPr>
        <p:grpSpPr bwMode="auto">
          <a:xfrm>
            <a:off x="7669213" y="692150"/>
            <a:ext cx="1295400" cy="1008063"/>
            <a:chOff x="4831" y="1253"/>
            <a:chExt cx="816" cy="726"/>
          </a:xfrm>
        </p:grpSpPr>
        <p:sp>
          <p:nvSpPr>
            <p:cNvPr id="885"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886"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87" name="Text Box 7"/>
            <p:cNvSpPr txBox="1">
              <a:spLocks noChangeArrowheads="1"/>
            </p:cNvSpPr>
            <p:nvPr/>
          </p:nvSpPr>
          <p:spPr bwMode="gray">
            <a:xfrm>
              <a:off x="4850" y="1643"/>
              <a:ext cx="766" cy="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smtClean="0">
                  <a:solidFill>
                    <a:schemeClr val="bg1"/>
                  </a:solidFill>
                  <a:latin typeface="Arial" panose="020B0604020202020204" pitchFamily="34" charset="0"/>
                  <a:ea typeface="方正舒体" panose="02010601030101010101" pitchFamily="2" charset="-122"/>
                  <a:cs typeface="Arial" panose="020B0604020202020204" pitchFamily="34" charset="0"/>
                </a:rPr>
                <a:t>结构实现</a:t>
              </a:r>
              <a:endPar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endParaRPr>
            </a:p>
          </p:txBody>
        </p:sp>
        <p:pic>
          <p:nvPicPr>
            <p:cNvPr id="888"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9570" name="组合 1"/>
          <p:cNvGrpSpPr>
            <a:grpSpLocks/>
          </p:cNvGrpSpPr>
          <p:nvPr/>
        </p:nvGrpSpPr>
        <p:grpSpPr bwMode="auto">
          <a:xfrm>
            <a:off x="34925" y="92075"/>
            <a:ext cx="8963025" cy="2112963"/>
            <a:chOff x="34925" y="92075"/>
            <a:chExt cx="8963025" cy="2112437"/>
          </a:xfrm>
        </p:grpSpPr>
        <p:grpSp>
          <p:nvGrpSpPr>
            <p:cNvPr id="109808" name="组合 1"/>
            <p:cNvGrpSpPr>
              <a:grpSpLocks/>
            </p:cNvGrpSpPr>
            <p:nvPr/>
          </p:nvGrpSpPr>
          <p:grpSpPr bwMode="auto">
            <a:xfrm>
              <a:off x="34925" y="92075"/>
              <a:ext cx="7632700" cy="457200"/>
              <a:chOff x="34925" y="92075"/>
              <a:chExt cx="7632700" cy="457200"/>
            </a:xfrm>
          </p:grpSpPr>
          <p:sp>
            <p:nvSpPr>
              <p:cNvPr id="109814"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9815"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109809" name="Group 2"/>
            <p:cNvGrpSpPr>
              <a:grpSpLocks/>
            </p:cNvGrpSpPr>
            <p:nvPr/>
          </p:nvGrpSpPr>
          <p:grpSpPr bwMode="auto">
            <a:xfrm>
              <a:off x="107950" y="620713"/>
              <a:ext cx="5623983" cy="769937"/>
              <a:chOff x="113" y="441"/>
              <a:chExt cx="2098" cy="485"/>
            </a:xfrm>
          </p:grpSpPr>
          <p:sp>
            <p:nvSpPr>
              <p:cNvPr id="109812"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109813"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6" name="Text Box 7"/>
            <p:cNvSpPr txBox="1">
              <a:spLocks noChangeArrowheads="1"/>
            </p:cNvSpPr>
            <p:nvPr/>
          </p:nvSpPr>
          <p:spPr bwMode="auto">
            <a:xfrm>
              <a:off x="228600" y="1283991"/>
              <a:ext cx="8686800" cy="893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5-4</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对下面三元多项式，设计其广义</a:t>
              </a:r>
              <a:r>
                <a:rPr kumimoji="1" lang="zh-CN" altLang="en-US" sz="2000" b="1" dirty="0">
                  <a:solidFill>
                    <a:srgbClr val="000000"/>
                  </a:solidFill>
                  <a:ea typeface="仿宋" panose="02010609060101010101" pitchFamily="49" charset="-122"/>
                  <a:cs typeface="Arial" panose="020B0604020202020204" pitchFamily="34" charset="0"/>
                </a:rPr>
                <a:t>表的链式存储结构</a:t>
              </a:r>
              <a:r>
                <a:rPr kumimoji="1" lang="zh-CN" altLang="en-US" sz="2000" b="1" dirty="0" smtClean="0">
                  <a:solidFill>
                    <a:srgbClr val="000000"/>
                  </a:solidFill>
                  <a:ea typeface="仿宋" panose="02010609060101010101" pitchFamily="49" charset="-122"/>
                  <a:cs typeface="Arial" panose="020B0604020202020204" pitchFamily="34" charset="0"/>
                </a:rPr>
                <a:t>。</a:t>
              </a:r>
              <a:endParaRPr kumimoji="1" lang="en-US" altLang="zh-CN" sz="2000" b="1" dirty="0" smtClean="0">
                <a:solidFill>
                  <a:srgbClr val="000000"/>
                </a:solidFill>
                <a:ea typeface="仿宋" panose="02010609060101010101" pitchFamily="49" charset="-122"/>
                <a:cs typeface="Arial" panose="020B0604020202020204" pitchFamily="34" charset="0"/>
              </a:endParaRPr>
            </a:p>
            <a:p>
              <a:pPr algn="ctr" eaLnBrk="1" hangingPunct="1">
                <a:lnSpc>
                  <a:spcPct val="130000"/>
                </a:lnSpc>
                <a:spcBef>
                  <a:spcPct val="0"/>
                </a:spcBef>
                <a:buClr>
                  <a:schemeClr val="accent2"/>
                </a:buClr>
                <a:buSzPct val="80000"/>
                <a:buFont typeface="Wingdings" panose="05000000000000000000" pitchFamily="2" charset="2"/>
                <a:buNone/>
                <a:defRPr/>
              </a:pPr>
              <a:r>
                <a:rPr lang="en-US" altLang="zh-CN" sz="2000" b="1" dirty="0">
                  <a:cs typeface="Arial" panose="020B0604020202020204" pitchFamily="34" charset="0"/>
                </a:rPr>
                <a:t>P(x, y, z)=2x</a:t>
              </a:r>
              <a:r>
                <a:rPr lang="en-US" altLang="zh-CN" sz="2000" b="1" baseline="30000" dirty="0">
                  <a:cs typeface="Arial" panose="020B0604020202020204" pitchFamily="34" charset="0"/>
                </a:rPr>
                <a:t>7</a:t>
              </a:r>
              <a:r>
                <a:rPr lang="en-US" altLang="zh-CN" sz="2000" b="1" dirty="0">
                  <a:cs typeface="Arial" panose="020B0604020202020204" pitchFamily="34" charset="0"/>
                </a:rPr>
                <a:t>y</a:t>
              </a:r>
              <a:r>
                <a:rPr lang="en-US" altLang="zh-CN" sz="2000" b="1" baseline="30000" dirty="0">
                  <a:cs typeface="Arial" panose="020B0604020202020204" pitchFamily="34" charset="0"/>
                </a:rPr>
                <a:t>3</a:t>
              </a:r>
              <a:r>
                <a:rPr lang="en-US" altLang="zh-CN" sz="2000" b="1" dirty="0">
                  <a:cs typeface="Arial" panose="020B0604020202020204" pitchFamily="34" charset="0"/>
                </a:rPr>
                <a:t>z</a:t>
              </a:r>
              <a:r>
                <a:rPr lang="en-US" altLang="zh-CN" sz="2000" b="1" baseline="30000" dirty="0">
                  <a:cs typeface="Arial" panose="020B0604020202020204" pitchFamily="34" charset="0"/>
                </a:rPr>
                <a:t>2</a:t>
              </a:r>
              <a:r>
                <a:rPr lang="en-US" altLang="zh-CN" sz="2000" b="1" dirty="0">
                  <a:cs typeface="Arial" panose="020B0604020202020204" pitchFamily="34" charset="0"/>
                </a:rPr>
                <a:t>+x</a:t>
              </a:r>
              <a:r>
                <a:rPr lang="en-US" altLang="zh-CN" sz="2000" b="1" baseline="30000" dirty="0">
                  <a:cs typeface="Arial" panose="020B0604020202020204" pitchFamily="34" charset="0"/>
                </a:rPr>
                <a:t>5</a:t>
              </a:r>
              <a:r>
                <a:rPr lang="en-US" altLang="zh-CN" sz="2000" b="1" dirty="0">
                  <a:cs typeface="Arial" panose="020B0604020202020204" pitchFamily="34" charset="0"/>
                </a:rPr>
                <a:t>y</a:t>
              </a:r>
              <a:r>
                <a:rPr lang="en-US" altLang="zh-CN" sz="2000" b="1" baseline="30000" dirty="0">
                  <a:cs typeface="Arial" panose="020B0604020202020204" pitchFamily="34" charset="0"/>
                </a:rPr>
                <a:t>4</a:t>
              </a:r>
              <a:r>
                <a:rPr lang="en-US" altLang="zh-CN" sz="2000" b="1" dirty="0">
                  <a:cs typeface="Arial" panose="020B0604020202020204" pitchFamily="34" charset="0"/>
                </a:rPr>
                <a:t>z</a:t>
              </a:r>
              <a:r>
                <a:rPr lang="en-US" altLang="zh-CN" sz="2000" b="1" baseline="30000" dirty="0">
                  <a:cs typeface="Arial" panose="020B0604020202020204" pitchFamily="34" charset="0"/>
                </a:rPr>
                <a:t>2</a:t>
              </a:r>
              <a:r>
                <a:rPr lang="en-US" altLang="zh-CN" sz="2000" b="1" dirty="0">
                  <a:cs typeface="Arial" panose="020B0604020202020204" pitchFamily="34" charset="0"/>
                </a:rPr>
                <a:t>+6x</a:t>
              </a:r>
              <a:r>
                <a:rPr lang="en-US" altLang="zh-CN" sz="2000" b="1" baseline="30000" dirty="0">
                  <a:cs typeface="Arial" panose="020B0604020202020204" pitchFamily="34" charset="0"/>
                </a:rPr>
                <a:t>3</a:t>
              </a:r>
              <a:r>
                <a:rPr lang="en-US" altLang="zh-CN" sz="2000" b="1" dirty="0">
                  <a:cs typeface="Arial" panose="020B0604020202020204" pitchFamily="34" charset="0"/>
                </a:rPr>
                <a:t>y</a:t>
              </a:r>
              <a:r>
                <a:rPr lang="en-US" altLang="zh-CN" sz="2000" b="1" baseline="30000" dirty="0">
                  <a:cs typeface="Arial" panose="020B0604020202020204" pitchFamily="34" charset="0"/>
                </a:rPr>
                <a:t>5</a:t>
              </a:r>
              <a:r>
                <a:rPr lang="en-US" altLang="zh-CN" sz="2000" b="1" dirty="0">
                  <a:cs typeface="Arial" panose="020B0604020202020204" pitchFamily="34" charset="0"/>
                </a:rPr>
                <a:t>z+3xyz+10</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cxnSp>
          <p:nvCxnSpPr>
            <p:cNvPr id="27" name="直接连接符 26"/>
            <p:cNvCxnSpPr/>
            <p:nvPr/>
          </p:nvCxnSpPr>
          <p:spPr>
            <a:xfrm>
              <a:off x="92075" y="2204512"/>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772" name="Group 17"/>
          <p:cNvGrpSpPr>
            <a:grpSpLocks/>
          </p:cNvGrpSpPr>
          <p:nvPr/>
        </p:nvGrpSpPr>
        <p:grpSpPr bwMode="auto">
          <a:xfrm>
            <a:off x="381000" y="2580871"/>
            <a:ext cx="8305800" cy="3851275"/>
            <a:chOff x="240" y="1434"/>
            <a:chExt cx="5232" cy="2426"/>
          </a:xfrm>
        </p:grpSpPr>
        <p:grpSp>
          <p:nvGrpSpPr>
            <p:cNvPr id="773" name="Group 18"/>
            <p:cNvGrpSpPr>
              <a:grpSpLocks/>
            </p:cNvGrpSpPr>
            <p:nvPr/>
          </p:nvGrpSpPr>
          <p:grpSpPr bwMode="auto">
            <a:xfrm>
              <a:off x="240" y="2042"/>
              <a:ext cx="5232" cy="1818"/>
              <a:chOff x="240" y="2042"/>
              <a:chExt cx="5232" cy="1818"/>
            </a:xfrm>
          </p:grpSpPr>
          <p:grpSp>
            <p:nvGrpSpPr>
              <p:cNvPr id="780" name="Group 19"/>
              <p:cNvGrpSpPr>
                <a:grpSpLocks/>
              </p:cNvGrpSpPr>
              <p:nvPr/>
            </p:nvGrpSpPr>
            <p:grpSpPr bwMode="auto">
              <a:xfrm>
                <a:off x="1135" y="2042"/>
                <a:ext cx="757" cy="203"/>
                <a:chOff x="3324" y="11072"/>
                <a:chExt cx="840" cy="312"/>
              </a:xfrm>
            </p:grpSpPr>
            <p:sp>
              <p:nvSpPr>
                <p:cNvPr id="880" name="Rectangle 20"/>
                <p:cNvSpPr>
                  <a:spLocks noChangeArrowheads="1"/>
                </p:cNvSpPr>
                <p:nvPr/>
              </p:nvSpPr>
              <p:spPr bwMode="auto">
                <a:xfrm>
                  <a:off x="3324" y="11072"/>
                  <a:ext cx="210"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1</a:t>
                  </a:r>
                </a:p>
              </p:txBody>
            </p:sp>
            <p:sp>
              <p:nvSpPr>
                <p:cNvPr id="881" name="Rectangle 21"/>
                <p:cNvSpPr>
                  <a:spLocks noChangeArrowheads="1"/>
                </p:cNvSpPr>
                <p:nvPr/>
              </p:nvSpPr>
              <p:spPr bwMode="auto">
                <a:xfrm>
                  <a:off x="3534" y="11072"/>
                  <a:ext cx="211"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2</a:t>
                  </a:r>
                </a:p>
              </p:txBody>
            </p:sp>
            <p:sp>
              <p:nvSpPr>
                <p:cNvPr id="882" name="Rectangle 22"/>
                <p:cNvSpPr>
                  <a:spLocks noChangeArrowheads="1"/>
                </p:cNvSpPr>
                <p:nvPr/>
              </p:nvSpPr>
              <p:spPr bwMode="auto">
                <a:xfrm>
                  <a:off x="3745" y="11072"/>
                  <a:ext cx="212"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883" name="Rectangle 23"/>
                <p:cNvSpPr>
                  <a:spLocks noChangeArrowheads="1"/>
                </p:cNvSpPr>
                <p:nvPr/>
              </p:nvSpPr>
              <p:spPr bwMode="auto">
                <a:xfrm>
                  <a:off x="3954" y="11072"/>
                  <a:ext cx="210"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781" name="Group 24"/>
              <p:cNvGrpSpPr>
                <a:grpSpLocks/>
              </p:cNvGrpSpPr>
              <p:nvPr/>
            </p:nvGrpSpPr>
            <p:grpSpPr bwMode="auto">
              <a:xfrm>
                <a:off x="2030" y="2042"/>
                <a:ext cx="757" cy="203"/>
                <a:chOff x="3324" y="11072"/>
                <a:chExt cx="840" cy="312"/>
              </a:xfrm>
            </p:grpSpPr>
            <p:sp>
              <p:nvSpPr>
                <p:cNvPr id="876" name="Rectangle 25"/>
                <p:cNvSpPr>
                  <a:spLocks noChangeArrowheads="1"/>
                </p:cNvSpPr>
                <p:nvPr/>
              </p:nvSpPr>
              <p:spPr bwMode="auto">
                <a:xfrm>
                  <a:off x="3324" y="11072"/>
                  <a:ext cx="210"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1</a:t>
                  </a:r>
                </a:p>
              </p:txBody>
            </p:sp>
            <p:sp>
              <p:nvSpPr>
                <p:cNvPr id="877" name="Rectangle 26"/>
                <p:cNvSpPr>
                  <a:spLocks noChangeArrowheads="1"/>
                </p:cNvSpPr>
                <p:nvPr/>
              </p:nvSpPr>
              <p:spPr bwMode="auto">
                <a:xfrm>
                  <a:off x="3534" y="11072"/>
                  <a:ext cx="211"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1</a:t>
                  </a:r>
                </a:p>
              </p:txBody>
            </p:sp>
            <p:sp>
              <p:nvSpPr>
                <p:cNvPr id="878" name="Rectangle 27"/>
                <p:cNvSpPr>
                  <a:spLocks noChangeArrowheads="1"/>
                </p:cNvSpPr>
                <p:nvPr/>
              </p:nvSpPr>
              <p:spPr bwMode="auto">
                <a:xfrm>
                  <a:off x="3745" y="11072"/>
                  <a:ext cx="212"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879" name="Rectangle 28"/>
                <p:cNvSpPr>
                  <a:spLocks noChangeArrowheads="1"/>
                </p:cNvSpPr>
                <p:nvPr/>
              </p:nvSpPr>
              <p:spPr bwMode="auto">
                <a:xfrm>
                  <a:off x="3954" y="11072"/>
                  <a:ext cx="210"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grpSp>
          <p:sp>
            <p:nvSpPr>
              <p:cNvPr id="782" name="Rectangle 29"/>
              <p:cNvSpPr>
                <a:spLocks noChangeArrowheads="1"/>
              </p:cNvSpPr>
              <p:nvPr/>
            </p:nvSpPr>
            <p:spPr bwMode="auto">
              <a:xfrm>
                <a:off x="240" y="2046"/>
                <a:ext cx="189"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1</a:t>
                </a:r>
              </a:p>
            </p:txBody>
          </p:sp>
          <p:sp>
            <p:nvSpPr>
              <p:cNvPr id="783" name="Rectangle 30"/>
              <p:cNvSpPr>
                <a:spLocks noChangeArrowheads="1"/>
              </p:cNvSpPr>
              <p:nvPr/>
            </p:nvSpPr>
            <p:spPr bwMode="auto">
              <a:xfrm>
                <a:off x="429" y="2046"/>
                <a:ext cx="190"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z</a:t>
                </a:r>
              </a:p>
            </p:txBody>
          </p:sp>
          <p:sp>
            <p:nvSpPr>
              <p:cNvPr id="784" name="Rectangle 31" descr="深色上对角线"/>
              <p:cNvSpPr>
                <a:spLocks noChangeArrowheads="1"/>
              </p:cNvSpPr>
              <p:nvPr/>
            </p:nvSpPr>
            <p:spPr bwMode="auto">
              <a:xfrm>
                <a:off x="619" y="2046"/>
                <a:ext cx="189" cy="202"/>
              </a:xfrm>
              <a:prstGeom prst="rect">
                <a:avLst/>
              </a:prstGeom>
              <a:pattFill prst="dkUpDiag">
                <a:fgClr>
                  <a:srgbClr val="FFFFCC"/>
                </a:fgClr>
                <a:bgClr>
                  <a:srgbClr val="FF33CC"/>
                </a:bgClr>
              </a:patt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785" name="Rectangle 32"/>
              <p:cNvSpPr>
                <a:spLocks noChangeArrowheads="1"/>
              </p:cNvSpPr>
              <p:nvPr/>
            </p:nvSpPr>
            <p:spPr bwMode="auto">
              <a:xfrm>
                <a:off x="808" y="2046"/>
                <a:ext cx="189"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grpSp>
            <p:nvGrpSpPr>
              <p:cNvPr id="786" name="Group 33"/>
              <p:cNvGrpSpPr>
                <a:grpSpLocks/>
              </p:cNvGrpSpPr>
              <p:nvPr/>
            </p:nvGrpSpPr>
            <p:grpSpPr bwMode="auto">
              <a:xfrm>
                <a:off x="2925" y="2042"/>
                <a:ext cx="757" cy="203"/>
                <a:chOff x="6369" y="3116"/>
                <a:chExt cx="840" cy="312"/>
              </a:xfrm>
            </p:grpSpPr>
            <p:sp>
              <p:nvSpPr>
                <p:cNvPr id="872" name="Rectangle 34"/>
                <p:cNvSpPr>
                  <a:spLocks noChangeArrowheads="1"/>
                </p:cNvSpPr>
                <p:nvPr/>
              </p:nvSpPr>
              <p:spPr bwMode="auto">
                <a:xfrm>
                  <a:off x="6369" y="3116"/>
                  <a:ext cx="210"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0</a:t>
                  </a:r>
                </a:p>
              </p:txBody>
            </p:sp>
            <p:sp>
              <p:nvSpPr>
                <p:cNvPr id="873" name="Rectangle 35"/>
                <p:cNvSpPr>
                  <a:spLocks noChangeArrowheads="1"/>
                </p:cNvSpPr>
                <p:nvPr/>
              </p:nvSpPr>
              <p:spPr bwMode="auto">
                <a:xfrm>
                  <a:off x="6579" y="3116"/>
                  <a:ext cx="211"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0</a:t>
                  </a:r>
                </a:p>
              </p:txBody>
            </p:sp>
            <p:sp>
              <p:nvSpPr>
                <p:cNvPr id="874" name="Rectangle 36"/>
                <p:cNvSpPr>
                  <a:spLocks noChangeArrowheads="1"/>
                </p:cNvSpPr>
                <p:nvPr/>
              </p:nvSpPr>
              <p:spPr bwMode="auto">
                <a:xfrm>
                  <a:off x="6790" y="3116"/>
                  <a:ext cx="212"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10</a:t>
                  </a:r>
                </a:p>
              </p:txBody>
            </p:sp>
            <p:sp>
              <p:nvSpPr>
                <p:cNvPr id="875" name="Rectangle 37"/>
                <p:cNvSpPr>
                  <a:spLocks noChangeArrowheads="1"/>
                </p:cNvSpPr>
                <p:nvPr/>
              </p:nvSpPr>
              <p:spPr bwMode="auto">
                <a:xfrm>
                  <a:off x="6999" y="3116"/>
                  <a:ext cx="210"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a:t>
                  </a:r>
                </a:p>
              </p:txBody>
            </p:sp>
          </p:grpSp>
          <p:sp>
            <p:nvSpPr>
              <p:cNvPr id="787" name="Rectangle 38"/>
              <p:cNvSpPr>
                <a:spLocks noChangeArrowheads="1"/>
              </p:cNvSpPr>
              <p:nvPr/>
            </p:nvSpPr>
            <p:spPr bwMode="auto">
              <a:xfrm>
                <a:off x="240" y="2647"/>
                <a:ext cx="189"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1</a:t>
                </a:r>
              </a:p>
            </p:txBody>
          </p:sp>
          <p:sp>
            <p:nvSpPr>
              <p:cNvPr id="788" name="Rectangle 39"/>
              <p:cNvSpPr>
                <a:spLocks noChangeArrowheads="1"/>
              </p:cNvSpPr>
              <p:nvPr/>
            </p:nvSpPr>
            <p:spPr bwMode="auto">
              <a:xfrm>
                <a:off x="429" y="2647"/>
                <a:ext cx="190"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y</a:t>
                </a:r>
              </a:p>
            </p:txBody>
          </p:sp>
          <p:sp>
            <p:nvSpPr>
              <p:cNvPr id="789" name="Rectangle 40" descr="深色上对角线"/>
              <p:cNvSpPr>
                <a:spLocks noChangeArrowheads="1"/>
              </p:cNvSpPr>
              <p:nvPr/>
            </p:nvSpPr>
            <p:spPr bwMode="auto">
              <a:xfrm>
                <a:off x="619" y="2647"/>
                <a:ext cx="189" cy="202"/>
              </a:xfrm>
              <a:prstGeom prst="rect">
                <a:avLst/>
              </a:prstGeom>
              <a:pattFill prst="dkUpDiag">
                <a:fgClr>
                  <a:srgbClr val="FFFFCC"/>
                </a:fgClr>
                <a:bgClr>
                  <a:srgbClr val="FF33CC"/>
                </a:bgClr>
              </a:patt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790" name="Rectangle 41"/>
              <p:cNvSpPr>
                <a:spLocks noChangeArrowheads="1"/>
              </p:cNvSpPr>
              <p:nvPr/>
            </p:nvSpPr>
            <p:spPr bwMode="auto">
              <a:xfrm>
                <a:off x="808" y="2647"/>
                <a:ext cx="189"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grpSp>
            <p:nvGrpSpPr>
              <p:cNvPr id="791" name="Group 42"/>
              <p:cNvGrpSpPr>
                <a:grpSpLocks/>
              </p:cNvGrpSpPr>
              <p:nvPr/>
            </p:nvGrpSpPr>
            <p:grpSpPr bwMode="auto">
              <a:xfrm>
                <a:off x="1135" y="2647"/>
                <a:ext cx="757" cy="202"/>
                <a:chOff x="3324" y="11072"/>
                <a:chExt cx="840" cy="312"/>
              </a:xfrm>
            </p:grpSpPr>
            <p:sp>
              <p:nvSpPr>
                <p:cNvPr id="868" name="Rectangle 43"/>
                <p:cNvSpPr>
                  <a:spLocks noChangeArrowheads="1"/>
                </p:cNvSpPr>
                <p:nvPr/>
              </p:nvSpPr>
              <p:spPr bwMode="auto">
                <a:xfrm>
                  <a:off x="3324" y="11072"/>
                  <a:ext cx="210"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1</a:t>
                  </a:r>
                </a:p>
              </p:txBody>
            </p:sp>
            <p:sp>
              <p:nvSpPr>
                <p:cNvPr id="869" name="Rectangle 44"/>
                <p:cNvSpPr>
                  <a:spLocks noChangeArrowheads="1"/>
                </p:cNvSpPr>
                <p:nvPr/>
              </p:nvSpPr>
              <p:spPr bwMode="auto">
                <a:xfrm>
                  <a:off x="3534" y="11072"/>
                  <a:ext cx="211"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4</a:t>
                  </a:r>
                </a:p>
              </p:txBody>
            </p:sp>
            <p:sp>
              <p:nvSpPr>
                <p:cNvPr id="870" name="Rectangle 45"/>
                <p:cNvSpPr>
                  <a:spLocks noChangeArrowheads="1"/>
                </p:cNvSpPr>
                <p:nvPr/>
              </p:nvSpPr>
              <p:spPr bwMode="auto">
                <a:xfrm>
                  <a:off x="3745" y="11072"/>
                  <a:ext cx="212"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871" name="Rectangle 46"/>
                <p:cNvSpPr>
                  <a:spLocks noChangeArrowheads="1"/>
                </p:cNvSpPr>
                <p:nvPr/>
              </p:nvSpPr>
              <p:spPr bwMode="auto">
                <a:xfrm>
                  <a:off x="3954" y="11072"/>
                  <a:ext cx="210"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792" name="Group 47"/>
              <p:cNvGrpSpPr>
                <a:grpSpLocks/>
              </p:cNvGrpSpPr>
              <p:nvPr/>
            </p:nvGrpSpPr>
            <p:grpSpPr bwMode="auto">
              <a:xfrm>
                <a:off x="2030" y="2647"/>
                <a:ext cx="757" cy="202"/>
                <a:chOff x="6369" y="3116"/>
                <a:chExt cx="840" cy="312"/>
              </a:xfrm>
            </p:grpSpPr>
            <p:sp>
              <p:nvSpPr>
                <p:cNvPr id="864" name="Rectangle 48"/>
                <p:cNvSpPr>
                  <a:spLocks noChangeArrowheads="1"/>
                </p:cNvSpPr>
                <p:nvPr/>
              </p:nvSpPr>
              <p:spPr bwMode="auto">
                <a:xfrm>
                  <a:off x="6369" y="3116"/>
                  <a:ext cx="210"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1</a:t>
                  </a:r>
                </a:p>
              </p:txBody>
            </p:sp>
            <p:sp>
              <p:nvSpPr>
                <p:cNvPr id="865" name="Rectangle 49"/>
                <p:cNvSpPr>
                  <a:spLocks noChangeArrowheads="1"/>
                </p:cNvSpPr>
                <p:nvPr/>
              </p:nvSpPr>
              <p:spPr bwMode="auto">
                <a:xfrm>
                  <a:off x="6579" y="3116"/>
                  <a:ext cx="211"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3</a:t>
                  </a:r>
                </a:p>
              </p:txBody>
            </p:sp>
            <p:sp>
              <p:nvSpPr>
                <p:cNvPr id="866" name="Rectangle 50"/>
                <p:cNvSpPr>
                  <a:spLocks noChangeArrowheads="1"/>
                </p:cNvSpPr>
                <p:nvPr/>
              </p:nvSpPr>
              <p:spPr bwMode="auto">
                <a:xfrm>
                  <a:off x="6790" y="3116"/>
                  <a:ext cx="212"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867" name="Rectangle 51"/>
                <p:cNvSpPr>
                  <a:spLocks noChangeArrowheads="1"/>
                </p:cNvSpPr>
                <p:nvPr/>
              </p:nvSpPr>
              <p:spPr bwMode="auto">
                <a:xfrm>
                  <a:off x="6999" y="3116"/>
                  <a:ext cx="210"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a:t>
                  </a:r>
                </a:p>
              </p:txBody>
            </p:sp>
          </p:grpSp>
          <p:sp>
            <p:nvSpPr>
              <p:cNvPr id="793" name="Rectangle 52"/>
              <p:cNvSpPr>
                <a:spLocks noChangeArrowheads="1"/>
              </p:cNvSpPr>
              <p:nvPr/>
            </p:nvSpPr>
            <p:spPr bwMode="auto">
              <a:xfrm>
                <a:off x="2925" y="2647"/>
                <a:ext cx="189"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1</a:t>
                </a:r>
              </a:p>
            </p:txBody>
          </p:sp>
          <p:sp>
            <p:nvSpPr>
              <p:cNvPr id="794" name="Rectangle 53"/>
              <p:cNvSpPr>
                <a:spLocks noChangeArrowheads="1"/>
              </p:cNvSpPr>
              <p:nvPr/>
            </p:nvSpPr>
            <p:spPr bwMode="auto">
              <a:xfrm>
                <a:off x="3114" y="2647"/>
                <a:ext cx="190"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y</a:t>
                </a:r>
              </a:p>
            </p:txBody>
          </p:sp>
          <p:sp>
            <p:nvSpPr>
              <p:cNvPr id="795" name="Rectangle 54" descr="深色上对角线"/>
              <p:cNvSpPr>
                <a:spLocks noChangeArrowheads="1"/>
              </p:cNvSpPr>
              <p:nvPr/>
            </p:nvSpPr>
            <p:spPr bwMode="auto">
              <a:xfrm>
                <a:off x="3304" y="2647"/>
                <a:ext cx="189" cy="202"/>
              </a:xfrm>
              <a:prstGeom prst="rect">
                <a:avLst/>
              </a:prstGeom>
              <a:pattFill prst="dkUpDiag">
                <a:fgClr>
                  <a:srgbClr val="FFFFCC"/>
                </a:fgClr>
                <a:bgClr>
                  <a:srgbClr val="FF33CC"/>
                </a:bgClr>
              </a:patt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796" name="Rectangle 55"/>
              <p:cNvSpPr>
                <a:spLocks noChangeArrowheads="1"/>
              </p:cNvSpPr>
              <p:nvPr/>
            </p:nvSpPr>
            <p:spPr bwMode="auto">
              <a:xfrm>
                <a:off x="3493" y="2647"/>
                <a:ext cx="189"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grpSp>
            <p:nvGrpSpPr>
              <p:cNvPr id="797" name="Group 56"/>
              <p:cNvGrpSpPr>
                <a:grpSpLocks/>
              </p:cNvGrpSpPr>
              <p:nvPr/>
            </p:nvGrpSpPr>
            <p:grpSpPr bwMode="auto">
              <a:xfrm>
                <a:off x="3820" y="2647"/>
                <a:ext cx="757" cy="202"/>
                <a:chOff x="3324" y="11072"/>
                <a:chExt cx="840" cy="312"/>
              </a:xfrm>
            </p:grpSpPr>
            <p:sp>
              <p:nvSpPr>
                <p:cNvPr id="860" name="Rectangle 57"/>
                <p:cNvSpPr>
                  <a:spLocks noChangeArrowheads="1"/>
                </p:cNvSpPr>
                <p:nvPr/>
              </p:nvSpPr>
              <p:spPr bwMode="auto">
                <a:xfrm>
                  <a:off x="3324" y="11072"/>
                  <a:ext cx="210"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1</a:t>
                  </a:r>
                </a:p>
              </p:txBody>
            </p:sp>
            <p:sp>
              <p:nvSpPr>
                <p:cNvPr id="861" name="Rectangle 58"/>
                <p:cNvSpPr>
                  <a:spLocks noChangeArrowheads="1"/>
                </p:cNvSpPr>
                <p:nvPr/>
              </p:nvSpPr>
              <p:spPr bwMode="auto">
                <a:xfrm>
                  <a:off x="3534" y="11072"/>
                  <a:ext cx="211"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5</a:t>
                  </a:r>
                </a:p>
              </p:txBody>
            </p:sp>
            <p:sp>
              <p:nvSpPr>
                <p:cNvPr id="862" name="Rectangle 59"/>
                <p:cNvSpPr>
                  <a:spLocks noChangeArrowheads="1"/>
                </p:cNvSpPr>
                <p:nvPr/>
              </p:nvSpPr>
              <p:spPr bwMode="auto">
                <a:xfrm>
                  <a:off x="3745" y="11072"/>
                  <a:ext cx="212"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863" name="Rectangle 60"/>
                <p:cNvSpPr>
                  <a:spLocks noChangeArrowheads="1"/>
                </p:cNvSpPr>
                <p:nvPr/>
              </p:nvSpPr>
              <p:spPr bwMode="auto">
                <a:xfrm>
                  <a:off x="3954" y="11072"/>
                  <a:ext cx="210"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grpSp>
          <p:sp>
            <p:nvSpPr>
              <p:cNvPr id="798" name="Rectangle 61"/>
              <p:cNvSpPr>
                <a:spLocks noChangeArrowheads="1"/>
              </p:cNvSpPr>
              <p:nvPr/>
            </p:nvSpPr>
            <p:spPr bwMode="auto">
              <a:xfrm>
                <a:off x="4715" y="2647"/>
                <a:ext cx="189"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1</a:t>
                </a:r>
              </a:p>
            </p:txBody>
          </p:sp>
          <p:sp>
            <p:nvSpPr>
              <p:cNvPr id="799" name="Rectangle 62"/>
              <p:cNvSpPr>
                <a:spLocks noChangeArrowheads="1"/>
              </p:cNvSpPr>
              <p:nvPr/>
            </p:nvSpPr>
            <p:spPr bwMode="auto">
              <a:xfrm>
                <a:off x="4904" y="2647"/>
                <a:ext cx="190"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1</a:t>
                </a:r>
              </a:p>
            </p:txBody>
          </p:sp>
          <p:sp>
            <p:nvSpPr>
              <p:cNvPr id="800" name="Rectangle 63"/>
              <p:cNvSpPr>
                <a:spLocks noChangeArrowheads="1"/>
              </p:cNvSpPr>
              <p:nvPr/>
            </p:nvSpPr>
            <p:spPr bwMode="auto">
              <a:xfrm>
                <a:off x="5094" y="2647"/>
                <a:ext cx="189"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801" name="Rectangle 64"/>
              <p:cNvSpPr>
                <a:spLocks noChangeArrowheads="1"/>
              </p:cNvSpPr>
              <p:nvPr/>
            </p:nvSpPr>
            <p:spPr bwMode="auto">
              <a:xfrm>
                <a:off x="5283" y="2647"/>
                <a:ext cx="189"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a:t>
                </a:r>
              </a:p>
            </p:txBody>
          </p:sp>
          <p:sp>
            <p:nvSpPr>
              <p:cNvPr id="802" name="Rectangle 65"/>
              <p:cNvSpPr>
                <a:spLocks noChangeArrowheads="1"/>
              </p:cNvSpPr>
              <p:nvPr/>
            </p:nvSpPr>
            <p:spPr bwMode="auto">
              <a:xfrm>
                <a:off x="1135" y="3253"/>
                <a:ext cx="189"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1</a:t>
                </a:r>
              </a:p>
            </p:txBody>
          </p:sp>
          <p:sp>
            <p:nvSpPr>
              <p:cNvPr id="803" name="Rectangle 66"/>
              <p:cNvSpPr>
                <a:spLocks noChangeArrowheads="1"/>
              </p:cNvSpPr>
              <p:nvPr/>
            </p:nvSpPr>
            <p:spPr bwMode="auto">
              <a:xfrm>
                <a:off x="1324" y="3253"/>
                <a:ext cx="190"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x</a:t>
                </a:r>
              </a:p>
            </p:txBody>
          </p:sp>
          <p:sp>
            <p:nvSpPr>
              <p:cNvPr id="804" name="Rectangle 67" descr="深色上对角线"/>
              <p:cNvSpPr>
                <a:spLocks noChangeArrowheads="1"/>
              </p:cNvSpPr>
              <p:nvPr/>
            </p:nvSpPr>
            <p:spPr bwMode="auto">
              <a:xfrm>
                <a:off x="1514" y="3253"/>
                <a:ext cx="189" cy="202"/>
              </a:xfrm>
              <a:prstGeom prst="rect">
                <a:avLst/>
              </a:prstGeom>
              <a:pattFill prst="dkUpDiag">
                <a:fgClr>
                  <a:srgbClr val="FFFFCC"/>
                </a:fgClr>
                <a:bgClr>
                  <a:srgbClr val="FF33CC"/>
                </a:bgClr>
              </a:patt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805" name="Rectangle 68"/>
              <p:cNvSpPr>
                <a:spLocks noChangeArrowheads="1"/>
              </p:cNvSpPr>
              <p:nvPr/>
            </p:nvSpPr>
            <p:spPr bwMode="auto">
              <a:xfrm>
                <a:off x="1703" y="3253"/>
                <a:ext cx="189"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grpSp>
            <p:nvGrpSpPr>
              <p:cNvPr id="806" name="Group 69"/>
              <p:cNvGrpSpPr>
                <a:grpSpLocks/>
              </p:cNvGrpSpPr>
              <p:nvPr/>
            </p:nvGrpSpPr>
            <p:grpSpPr bwMode="auto">
              <a:xfrm>
                <a:off x="1135" y="3656"/>
                <a:ext cx="757" cy="202"/>
                <a:chOff x="3324" y="11072"/>
                <a:chExt cx="840" cy="312"/>
              </a:xfrm>
            </p:grpSpPr>
            <p:sp>
              <p:nvSpPr>
                <p:cNvPr id="856" name="Rectangle 70"/>
                <p:cNvSpPr>
                  <a:spLocks noChangeArrowheads="1"/>
                </p:cNvSpPr>
                <p:nvPr/>
              </p:nvSpPr>
              <p:spPr bwMode="auto">
                <a:xfrm>
                  <a:off x="3324" y="11072"/>
                  <a:ext cx="210"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0</a:t>
                  </a:r>
                </a:p>
              </p:txBody>
            </p:sp>
            <p:sp>
              <p:nvSpPr>
                <p:cNvPr id="857" name="Rectangle 71"/>
                <p:cNvSpPr>
                  <a:spLocks noChangeArrowheads="1"/>
                </p:cNvSpPr>
                <p:nvPr/>
              </p:nvSpPr>
              <p:spPr bwMode="auto">
                <a:xfrm>
                  <a:off x="3534" y="11072"/>
                  <a:ext cx="211"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5</a:t>
                  </a:r>
                </a:p>
              </p:txBody>
            </p:sp>
            <p:sp>
              <p:nvSpPr>
                <p:cNvPr id="858" name="Rectangle 72"/>
                <p:cNvSpPr>
                  <a:spLocks noChangeArrowheads="1"/>
                </p:cNvSpPr>
                <p:nvPr/>
              </p:nvSpPr>
              <p:spPr bwMode="auto">
                <a:xfrm>
                  <a:off x="3745" y="11072"/>
                  <a:ext cx="212"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1</a:t>
                  </a:r>
                </a:p>
              </p:txBody>
            </p:sp>
            <p:sp>
              <p:nvSpPr>
                <p:cNvPr id="859" name="Rectangle 73"/>
                <p:cNvSpPr>
                  <a:spLocks noChangeArrowheads="1"/>
                </p:cNvSpPr>
                <p:nvPr/>
              </p:nvSpPr>
              <p:spPr bwMode="auto">
                <a:xfrm>
                  <a:off x="3954" y="11072"/>
                  <a:ext cx="210"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a:t>
                  </a:r>
                </a:p>
              </p:txBody>
            </p:sp>
          </p:grpSp>
          <p:sp>
            <p:nvSpPr>
              <p:cNvPr id="807" name="Rectangle 74"/>
              <p:cNvSpPr>
                <a:spLocks noChangeArrowheads="1"/>
              </p:cNvSpPr>
              <p:nvPr/>
            </p:nvSpPr>
            <p:spPr bwMode="auto">
              <a:xfrm>
                <a:off x="2030" y="3254"/>
                <a:ext cx="189"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1</a:t>
                </a:r>
              </a:p>
            </p:txBody>
          </p:sp>
          <p:sp>
            <p:nvSpPr>
              <p:cNvPr id="808" name="Rectangle 75"/>
              <p:cNvSpPr>
                <a:spLocks noChangeArrowheads="1"/>
              </p:cNvSpPr>
              <p:nvPr/>
            </p:nvSpPr>
            <p:spPr bwMode="auto">
              <a:xfrm>
                <a:off x="2219" y="3254"/>
                <a:ext cx="190"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x</a:t>
                </a:r>
              </a:p>
            </p:txBody>
          </p:sp>
          <p:sp>
            <p:nvSpPr>
              <p:cNvPr id="809" name="Rectangle 76" descr="深色上对角线"/>
              <p:cNvSpPr>
                <a:spLocks noChangeArrowheads="1"/>
              </p:cNvSpPr>
              <p:nvPr/>
            </p:nvSpPr>
            <p:spPr bwMode="auto">
              <a:xfrm>
                <a:off x="2409" y="3253"/>
                <a:ext cx="189" cy="202"/>
              </a:xfrm>
              <a:prstGeom prst="rect">
                <a:avLst/>
              </a:prstGeom>
              <a:pattFill prst="dkUpDiag">
                <a:fgClr>
                  <a:srgbClr val="FFFFCC"/>
                </a:fgClr>
                <a:bgClr>
                  <a:srgbClr val="FF33CC"/>
                </a:bgClr>
              </a:patt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810" name="Rectangle 77"/>
              <p:cNvSpPr>
                <a:spLocks noChangeArrowheads="1"/>
              </p:cNvSpPr>
              <p:nvPr/>
            </p:nvSpPr>
            <p:spPr bwMode="auto">
              <a:xfrm>
                <a:off x="2598" y="3254"/>
                <a:ext cx="189"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grpSp>
            <p:nvGrpSpPr>
              <p:cNvPr id="811" name="Group 78"/>
              <p:cNvGrpSpPr>
                <a:grpSpLocks/>
              </p:cNvGrpSpPr>
              <p:nvPr/>
            </p:nvGrpSpPr>
            <p:grpSpPr bwMode="auto">
              <a:xfrm>
                <a:off x="2030" y="3658"/>
                <a:ext cx="757" cy="202"/>
                <a:chOff x="3324" y="11072"/>
                <a:chExt cx="840" cy="312"/>
              </a:xfrm>
            </p:grpSpPr>
            <p:sp>
              <p:nvSpPr>
                <p:cNvPr id="852" name="Rectangle 79"/>
                <p:cNvSpPr>
                  <a:spLocks noChangeArrowheads="1"/>
                </p:cNvSpPr>
                <p:nvPr/>
              </p:nvSpPr>
              <p:spPr bwMode="auto">
                <a:xfrm>
                  <a:off x="3324" y="11072"/>
                  <a:ext cx="210"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0</a:t>
                  </a:r>
                </a:p>
              </p:txBody>
            </p:sp>
            <p:sp>
              <p:nvSpPr>
                <p:cNvPr id="853" name="Rectangle 80"/>
                <p:cNvSpPr>
                  <a:spLocks noChangeArrowheads="1"/>
                </p:cNvSpPr>
                <p:nvPr/>
              </p:nvSpPr>
              <p:spPr bwMode="auto">
                <a:xfrm>
                  <a:off x="3534" y="11072"/>
                  <a:ext cx="211"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7</a:t>
                  </a:r>
                </a:p>
              </p:txBody>
            </p:sp>
            <p:sp>
              <p:nvSpPr>
                <p:cNvPr id="854" name="Rectangle 81"/>
                <p:cNvSpPr>
                  <a:spLocks noChangeArrowheads="1"/>
                </p:cNvSpPr>
                <p:nvPr/>
              </p:nvSpPr>
              <p:spPr bwMode="auto">
                <a:xfrm>
                  <a:off x="3745" y="11072"/>
                  <a:ext cx="212"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2</a:t>
                  </a:r>
                </a:p>
              </p:txBody>
            </p:sp>
            <p:sp>
              <p:nvSpPr>
                <p:cNvPr id="855" name="Rectangle 82"/>
                <p:cNvSpPr>
                  <a:spLocks noChangeArrowheads="1"/>
                </p:cNvSpPr>
                <p:nvPr/>
              </p:nvSpPr>
              <p:spPr bwMode="auto">
                <a:xfrm>
                  <a:off x="3954" y="11072"/>
                  <a:ext cx="210"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a:t>
                  </a:r>
                </a:p>
              </p:txBody>
            </p:sp>
          </p:grpSp>
          <p:sp>
            <p:nvSpPr>
              <p:cNvPr id="812" name="Rectangle 83"/>
              <p:cNvSpPr>
                <a:spLocks noChangeArrowheads="1"/>
              </p:cNvSpPr>
              <p:nvPr/>
            </p:nvSpPr>
            <p:spPr bwMode="auto">
              <a:xfrm>
                <a:off x="3820" y="3253"/>
                <a:ext cx="189"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1</a:t>
                </a:r>
              </a:p>
            </p:txBody>
          </p:sp>
          <p:sp>
            <p:nvSpPr>
              <p:cNvPr id="813" name="Rectangle 84"/>
              <p:cNvSpPr>
                <a:spLocks noChangeArrowheads="1"/>
              </p:cNvSpPr>
              <p:nvPr/>
            </p:nvSpPr>
            <p:spPr bwMode="auto">
              <a:xfrm>
                <a:off x="4009" y="3253"/>
                <a:ext cx="190"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x</a:t>
                </a:r>
              </a:p>
            </p:txBody>
          </p:sp>
          <p:sp>
            <p:nvSpPr>
              <p:cNvPr id="814" name="Rectangle 85" descr="深色上对角线"/>
              <p:cNvSpPr>
                <a:spLocks noChangeArrowheads="1"/>
              </p:cNvSpPr>
              <p:nvPr/>
            </p:nvSpPr>
            <p:spPr bwMode="auto">
              <a:xfrm>
                <a:off x="4199" y="3253"/>
                <a:ext cx="189" cy="202"/>
              </a:xfrm>
              <a:prstGeom prst="rect">
                <a:avLst/>
              </a:prstGeom>
              <a:pattFill prst="dkUpDiag">
                <a:fgClr>
                  <a:srgbClr val="FFFFCC"/>
                </a:fgClr>
                <a:bgClr>
                  <a:srgbClr val="FF33CC"/>
                </a:bgClr>
              </a:patt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815" name="Rectangle 86"/>
              <p:cNvSpPr>
                <a:spLocks noChangeArrowheads="1"/>
              </p:cNvSpPr>
              <p:nvPr/>
            </p:nvSpPr>
            <p:spPr bwMode="auto">
              <a:xfrm>
                <a:off x="4388" y="3253"/>
                <a:ext cx="189"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816" name="Rectangle 87"/>
              <p:cNvSpPr>
                <a:spLocks noChangeArrowheads="1"/>
              </p:cNvSpPr>
              <p:nvPr/>
            </p:nvSpPr>
            <p:spPr bwMode="auto">
              <a:xfrm>
                <a:off x="3820" y="3654"/>
                <a:ext cx="189"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0</a:t>
                </a:r>
              </a:p>
            </p:txBody>
          </p:sp>
          <p:sp>
            <p:nvSpPr>
              <p:cNvPr id="817" name="Rectangle 88"/>
              <p:cNvSpPr>
                <a:spLocks noChangeArrowheads="1"/>
              </p:cNvSpPr>
              <p:nvPr/>
            </p:nvSpPr>
            <p:spPr bwMode="auto">
              <a:xfrm>
                <a:off x="4009" y="3654"/>
                <a:ext cx="190"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3</a:t>
                </a:r>
              </a:p>
            </p:txBody>
          </p:sp>
          <p:sp>
            <p:nvSpPr>
              <p:cNvPr id="818" name="Rectangle 89"/>
              <p:cNvSpPr>
                <a:spLocks noChangeArrowheads="1"/>
              </p:cNvSpPr>
              <p:nvPr/>
            </p:nvSpPr>
            <p:spPr bwMode="auto">
              <a:xfrm>
                <a:off x="4199" y="3654"/>
                <a:ext cx="189"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6</a:t>
                </a:r>
              </a:p>
            </p:txBody>
          </p:sp>
          <p:sp>
            <p:nvSpPr>
              <p:cNvPr id="819" name="Rectangle 90"/>
              <p:cNvSpPr>
                <a:spLocks noChangeArrowheads="1"/>
              </p:cNvSpPr>
              <p:nvPr/>
            </p:nvSpPr>
            <p:spPr bwMode="auto">
              <a:xfrm>
                <a:off x="4388" y="3654"/>
                <a:ext cx="189"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a:t>
                </a:r>
              </a:p>
            </p:txBody>
          </p:sp>
          <p:sp>
            <p:nvSpPr>
              <p:cNvPr id="820" name="Rectangle 91"/>
              <p:cNvSpPr>
                <a:spLocks noChangeArrowheads="1"/>
              </p:cNvSpPr>
              <p:nvPr/>
            </p:nvSpPr>
            <p:spPr bwMode="auto">
              <a:xfrm>
                <a:off x="4715" y="3253"/>
                <a:ext cx="189"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1</a:t>
                </a:r>
              </a:p>
            </p:txBody>
          </p:sp>
          <p:sp>
            <p:nvSpPr>
              <p:cNvPr id="821" name="Rectangle 92"/>
              <p:cNvSpPr>
                <a:spLocks noChangeArrowheads="1"/>
              </p:cNvSpPr>
              <p:nvPr/>
            </p:nvSpPr>
            <p:spPr bwMode="auto">
              <a:xfrm>
                <a:off x="4904" y="3253"/>
                <a:ext cx="190"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x</a:t>
                </a:r>
              </a:p>
            </p:txBody>
          </p:sp>
          <p:sp>
            <p:nvSpPr>
              <p:cNvPr id="822" name="Rectangle 93" descr="深色上对角线"/>
              <p:cNvSpPr>
                <a:spLocks noChangeArrowheads="1"/>
              </p:cNvSpPr>
              <p:nvPr/>
            </p:nvSpPr>
            <p:spPr bwMode="auto">
              <a:xfrm>
                <a:off x="5094" y="3253"/>
                <a:ext cx="189" cy="202"/>
              </a:xfrm>
              <a:prstGeom prst="rect">
                <a:avLst/>
              </a:prstGeom>
              <a:pattFill prst="dkUpDiag">
                <a:fgClr>
                  <a:srgbClr val="FFFFCC"/>
                </a:fgClr>
                <a:bgClr>
                  <a:srgbClr val="FF33CC"/>
                </a:bgClr>
              </a:patt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823" name="Rectangle 94"/>
              <p:cNvSpPr>
                <a:spLocks noChangeArrowheads="1"/>
              </p:cNvSpPr>
              <p:nvPr/>
            </p:nvSpPr>
            <p:spPr bwMode="auto">
              <a:xfrm>
                <a:off x="5283" y="3253"/>
                <a:ext cx="189" cy="20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grpSp>
            <p:nvGrpSpPr>
              <p:cNvPr id="824" name="Group 95"/>
              <p:cNvGrpSpPr>
                <a:grpSpLocks/>
              </p:cNvGrpSpPr>
              <p:nvPr/>
            </p:nvGrpSpPr>
            <p:grpSpPr bwMode="auto">
              <a:xfrm>
                <a:off x="4715" y="3656"/>
                <a:ext cx="757" cy="202"/>
                <a:chOff x="3324" y="11072"/>
                <a:chExt cx="840" cy="312"/>
              </a:xfrm>
            </p:grpSpPr>
            <p:sp>
              <p:nvSpPr>
                <p:cNvPr id="848" name="Rectangle 96"/>
                <p:cNvSpPr>
                  <a:spLocks noChangeArrowheads="1"/>
                </p:cNvSpPr>
                <p:nvPr/>
              </p:nvSpPr>
              <p:spPr bwMode="auto">
                <a:xfrm>
                  <a:off x="3324" y="11072"/>
                  <a:ext cx="210"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0</a:t>
                  </a:r>
                </a:p>
              </p:txBody>
            </p:sp>
            <p:sp>
              <p:nvSpPr>
                <p:cNvPr id="849" name="Rectangle 97"/>
                <p:cNvSpPr>
                  <a:spLocks noChangeArrowheads="1"/>
                </p:cNvSpPr>
                <p:nvPr/>
              </p:nvSpPr>
              <p:spPr bwMode="auto">
                <a:xfrm>
                  <a:off x="3534" y="11072"/>
                  <a:ext cx="211"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1</a:t>
                  </a:r>
                </a:p>
              </p:txBody>
            </p:sp>
            <p:sp>
              <p:nvSpPr>
                <p:cNvPr id="850" name="Rectangle 98"/>
                <p:cNvSpPr>
                  <a:spLocks noChangeArrowheads="1"/>
                </p:cNvSpPr>
                <p:nvPr/>
              </p:nvSpPr>
              <p:spPr bwMode="auto">
                <a:xfrm>
                  <a:off x="3745" y="11072"/>
                  <a:ext cx="212"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3</a:t>
                  </a:r>
                </a:p>
              </p:txBody>
            </p:sp>
            <p:sp>
              <p:nvSpPr>
                <p:cNvPr id="851" name="Rectangle 99"/>
                <p:cNvSpPr>
                  <a:spLocks noChangeArrowheads="1"/>
                </p:cNvSpPr>
                <p:nvPr/>
              </p:nvSpPr>
              <p:spPr bwMode="auto">
                <a:xfrm>
                  <a:off x="3954" y="11072"/>
                  <a:ext cx="210"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a:t>
                  </a:r>
                </a:p>
              </p:txBody>
            </p:sp>
          </p:grpSp>
          <p:sp>
            <p:nvSpPr>
              <p:cNvPr id="825" name="Line 100"/>
              <p:cNvSpPr>
                <a:spLocks noChangeShapeType="1"/>
              </p:cNvSpPr>
              <p:nvPr/>
            </p:nvSpPr>
            <p:spPr bwMode="auto">
              <a:xfrm>
                <a:off x="928" y="2142"/>
                <a:ext cx="207" cy="0"/>
              </a:xfrm>
              <a:prstGeom prst="line">
                <a:avLst/>
              </a:prstGeom>
              <a:noFill/>
              <a:ln w="38100">
                <a:solidFill>
                  <a:srgbClr val="FF33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zh-CN" altLang="en-US"/>
              </a:p>
            </p:txBody>
          </p:sp>
          <p:sp>
            <p:nvSpPr>
              <p:cNvPr id="826" name="Line 101"/>
              <p:cNvSpPr>
                <a:spLocks noChangeShapeType="1"/>
              </p:cNvSpPr>
              <p:nvPr/>
            </p:nvSpPr>
            <p:spPr bwMode="auto">
              <a:xfrm>
                <a:off x="1823" y="2142"/>
                <a:ext cx="207" cy="0"/>
              </a:xfrm>
              <a:prstGeom prst="line">
                <a:avLst/>
              </a:prstGeom>
              <a:noFill/>
              <a:ln w="38100">
                <a:solidFill>
                  <a:srgbClr val="FF33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zh-CN" altLang="en-US"/>
              </a:p>
            </p:txBody>
          </p:sp>
          <p:sp>
            <p:nvSpPr>
              <p:cNvPr id="827" name="Line 102"/>
              <p:cNvSpPr>
                <a:spLocks noChangeShapeType="1"/>
              </p:cNvSpPr>
              <p:nvPr/>
            </p:nvSpPr>
            <p:spPr bwMode="auto">
              <a:xfrm>
                <a:off x="2718" y="2142"/>
                <a:ext cx="207" cy="0"/>
              </a:xfrm>
              <a:prstGeom prst="line">
                <a:avLst/>
              </a:prstGeom>
              <a:noFill/>
              <a:ln w="38100">
                <a:solidFill>
                  <a:srgbClr val="FF33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zh-CN" altLang="en-US"/>
              </a:p>
            </p:txBody>
          </p:sp>
          <p:sp>
            <p:nvSpPr>
              <p:cNvPr id="828" name="Line 103"/>
              <p:cNvSpPr>
                <a:spLocks noChangeShapeType="1"/>
              </p:cNvSpPr>
              <p:nvPr/>
            </p:nvSpPr>
            <p:spPr bwMode="auto">
              <a:xfrm>
                <a:off x="928" y="2748"/>
                <a:ext cx="207" cy="0"/>
              </a:xfrm>
              <a:prstGeom prst="line">
                <a:avLst/>
              </a:prstGeom>
              <a:noFill/>
              <a:ln w="38100">
                <a:solidFill>
                  <a:srgbClr val="FF33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zh-CN" altLang="en-US"/>
              </a:p>
            </p:txBody>
          </p:sp>
          <p:sp>
            <p:nvSpPr>
              <p:cNvPr id="829" name="Line 104"/>
              <p:cNvSpPr>
                <a:spLocks noChangeShapeType="1"/>
              </p:cNvSpPr>
              <p:nvPr/>
            </p:nvSpPr>
            <p:spPr bwMode="auto">
              <a:xfrm>
                <a:off x="1823" y="2748"/>
                <a:ext cx="207" cy="0"/>
              </a:xfrm>
              <a:prstGeom prst="line">
                <a:avLst/>
              </a:prstGeom>
              <a:noFill/>
              <a:ln w="38100">
                <a:solidFill>
                  <a:srgbClr val="FF33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zh-CN" altLang="en-US"/>
              </a:p>
            </p:txBody>
          </p:sp>
          <p:sp>
            <p:nvSpPr>
              <p:cNvPr id="830" name="Line 105"/>
              <p:cNvSpPr>
                <a:spLocks noChangeShapeType="1"/>
              </p:cNvSpPr>
              <p:nvPr/>
            </p:nvSpPr>
            <p:spPr bwMode="auto">
              <a:xfrm>
                <a:off x="3613" y="2748"/>
                <a:ext cx="207" cy="0"/>
              </a:xfrm>
              <a:prstGeom prst="line">
                <a:avLst/>
              </a:prstGeom>
              <a:noFill/>
              <a:ln w="38100">
                <a:solidFill>
                  <a:srgbClr val="FF33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zh-CN" altLang="en-US"/>
              </a:p>
            </p:txBody>
          </p:sp>
          <p:sp>
            <p:nvSpPr>
              <p:cNvPr id="831" name="Line 106"/>
              <p:cNvSpPr>
                <a:spLocks noChangeShapeType="1"/>
              </p:cNvSpPr>
              <p:nvPr/>
            </p:nvSpPr>
            <p:spPr bwMode="auto">
              <a:xfrm>
                <a:off x="4508" y="2748"/>
                <a:ext cx="207" cy="0"/>
              </a:xfrm>
              <a:prstGeom prst="line">
                <a:avLst/>
              </a:prstGeom>
              <a:noFill/>
              <a:ln w="38100">
                <a:solidFill>
                  <a:srgbClr val="FF33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zh-CN" altLang="en-US"/>
              </a:p>
            </p:txBody>
          </p:sp>
          <p:sp>
            <p:nvSpPr>
              <p:cNvPr id="832" name="Line 107"/>
              <p:cNvSpPr>
                <a:spLocks noChangeShapeType="1"/>
              </p:cNvSpPr>
              <p:nvPr/>
            </p:nvSpPr>
            <p:spPr bwMode="auto">
              <a:xfrm>
                <a:off x="1585" y="2144"/>
                <a:ext cx="0" cy="303"/>
              </a:xfrm>
              <a:prstGeom prst="line">
                <a:avLst/>
              </a:prstGeom>
              <a:noFill/>
              <a:ln w="38100">
                <a:solidFill>
                  <a:srgbClr val="FF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zh-CN" altLang="en-US"/>
              </a:p>
            </p:txBody>
          </p:sp>
          <p:sp>
            <p:nvSpPr>
              <p:cNvPr id="833" name="Line 108"/>
              <p:cNvSpPr>
                <a:spLocks noChangeShapeType="1"/>
              </p:cNvSpPr>
              <p:nvPr/>
            </p:nvSpPr>
            <p:spPr bwMode="auto">
              <a:xfrm>
                <a:off x="621" y="2447"/>
                <a:ext cx="964" cy="0"/>
              </a:xfrm>
              <a:prstGeom prst="line">
                <a:avLst/>
              </a:prstGeom>
              <a:noFill/>
              <a:ln w="38100">
                <a:solidFill>
                  <a:srgbClr val="FF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zh-CN" altLang="en-US"/>
              </a:p>
            </p:txBody>
          </p:sp>
          <p:sp>
            <p:nvSpPr>
              <p:cNvPr id="834" name="Line 109"/>
              <p:cNvSpPr>
                <a:spLocks noChangeShapeType="1"/>
              </p:cNvSpPr>
              <p:nvPr/>
            </p:nvSpPr>
            <p:spPr bwMode="auto">
              <a:xfrm rot="5400000">
                <a:off x="519" y="2549"/>
                <a:ext cx="204" cy="0"/>
              </a:xfrm>
              <a:prstGeom prst="line">
                <a:avLst/>
              </a:prstGeom>
              <a:noFill/>
              <a:ln w="38100">
                <a:solidFill>
                  <a:srgbClr val="FF33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zh-CN" altLang="en-US"/>
              </a:p>
            </p:txBody>
          </p:sp>
          <p:grpSp>
            <p:nvGrpSpPr>
              <p:cNvPr id="835" name="Group 110"/>
              <p:cNvGrpSpPr>
                <a:grpSpLocks/>
              </p:cNvGrpSpPr>
              <p:nvPr/>
            </p:nvGrpSpPr>
            <p:grpSpPr bwMode="auto">
              <a:xfrm>
                <a:off x="2496" y="2144"/>
                <a:ext cx="806" cy="507"/>
                <a:chOff x="2496" y="1622"/>
                <a:chExt cx="806" cy="507"/>
              </a:xfrm>
            </p:grpSpPr>
            <p:sp>
              <p:nvSpPr>
                <p:cNvPr id="845" name="Line 111"/>
                <p:cNvSpPr>
                  <a:spLocks noChangeShapeType="1"/>
                </p:cNvSpPr>
                <p:nvPr/>
              </p:nvSpPr>
              <p:spPr bwMode="auto">
                <a:xfrm flipH="1">
                  <a:off x="2496" y="1622"/>
                  <a:ext cx="0" cy="303"/>
                </a:xfrm>
                <a:prstGeom prst="line">
                  <a:avLst/>
                </a:prstGeom>
                <a:noFill/>
                <a:ln w="38100">
                  <a:solidFill>
                    <a:srgbClr val="FF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zh-CN" altLang="en-US"/>
                </a:p>
              </p:txBody>
            </p:sp>
            <p:sp>
              <p:nvSpPr>
                <p:cNvPr id="846" name="Line 112"/>
                <p:cNvSpPr>
                  <a:spLocks noChangeShapeType="1"/>
                </p:cNvSpPr>
                <p:nvPr/>
              </p:nvSpPr>
              <p:spPr bwMode="auto">
                <a:xfrm flipH="1">
                  <a:off x="2496" y="1925"/>
                  <a:ext cx="806" cy="0"/>
                </a:xfrm>
                <a:prstGeom prst="line">
                  <a:avLst/>
                </a:prstGeom>
                <a:noFill/>
                <a:ln w="38100">
                  <a:solidFill>
                    <a:srgbClr val="FF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zh-CN" altLang="en-US"/>
                </a:p>
              </p:txBody>
            </p:sp>
            <p:sp>
              <p:nvSpPr>
                <p:cNvPr id="847" name="Line 113"/>
                <p:cNvSpPr>
                  <a:spLocks noChangeShapeType="1"/>
                </p:cNvSpPr>
                <p:nvPr/>
              </p:nvSpPr>
              <p:spPr bwMode="auto">
                <a:xfrm rot="16200000" flipH="1">
                  <a:off x="3200" y="2027"/>
                  <a:ext cx="204" cy="0"/>
                </a:xfrm>
                <a:prstGeom prst="line">
                  <a:avLst/>
                </a:prstGeom>
                <a:noFill/>
                <a:ln w="38100">
                  <a:solidFill>
                    <a:srgbClr val="FF33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zh-CN" altLang="en-US"/>
                </a:p>
              </p:txBody>
            </p:sp>
          </p:grpSp>
          <p:sp>
            <p:nvSpPr>
              <p:cNvPr id="836" name="Line 114"/>
              <p:cNvSpPr>
                <a:spLocks noChangeShapeType="1"/>
              </p:cNvSpPr>
              <p:nvPr/>
            </p:nvSpPr>
            <p:spPr bwMode="auto">
              <a:xfrm>
                <a:off x="1617" y="2750"/>
                <a:ext cx="0" cy="505"/>
              </a:xfrm>
              <a:prstGeom prst="line">
                <a:avLst/>
              </a:prstGeom>
              <a:noFill/>
              <a:ln w="38100">
                <a:solidFill>
                  <a:srgbClr val="FF33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zh-CN" altLang="en-US"/>
              </a:p>
            </p:txBody>
          </p:sp>
          <p:sp>
            <p:nvSpPr>
              <p:cNvPr id="837" name="Line 115"/>
              <p:cNvSpPr>
                <a:spLocks noChangeShapeType="1"/>
              </p:cNvSpPr>
              <p:nvPr/>
            </p:nvSpPr>
            <p:spPr bwMode="auto">
              <a:xfrm>
                <a:off x="2512" y="2748"/>
                <a:ext cx="0" cy="506"/>
              </a:xfrm>
              <a:prstGeom prst="line">
                <a:avLst/>
              </a:prstGeom>
              <a:noFill/>
              <a:ln w="38100">
                <a:solidFill>
                  <a:srgbClr val="FF33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zh-CN" altLang="en-US"/>
              </a:p>
            </p:txBody>
          </p:sp>
          <p:grpSp>
            <p:nvGrpSpPr>
              <p:cNvPr id="838" name="Group 116"/>
              <p:cNvGrpSpPr>
                <a:grpSpLocks/>
              </p:cNvGrpSpPr>
              <p:nvPr/>
            </p:nvGrpSpPr>
            <p:grpSpPr bwMode="auto">
              <a:xfrm>
                <a:off x="1792" y="3355"/>
                <a:ext cx="3580" cy="301"/>
                <a:chOff x="4689" y="5300"/>
                <a:chExt cx="5460" cy="624"/>
              </a:xfrm>
            </p:grpSpPr>
            <p:sp>
              <p:nvSpPr>
                <p:cNvPr id="841" name="Line 117"/>
                <p:cNvSpPr>
                  <a:spLocks noChangeShapeType="1"/>
                </p:cNvSpPr>
                <p:nvPr/>
              </p:nvSpPr>
              <p:spPr bwMode="auto">
                <a:xfrm>
                  <a:off x="4689" y="5302"/>
                  <a:ext cx="0" cy="622"/>
                </a:xfrm>
                <a:prstGeom prst="line">
                  <a:avLst/>
                </a:prstGeom>
                <a:noFill/>
                <a:ln w="38100">
                  <a:solidFill>
                    <a:srgbClr val="FF33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zh-CN" altLang="en-US"/>
                </a:p>
              </p:txBody>
            </p:sp>
            <p:sp>
              <p:nvSpPr>
                <p:cNvPr id="842" name="Line 118"/>
                <p:cNvSpPr>
                  <a:spLocks noChangeShapeType="1"/>
                </p:cNvSpPr>
                <p:nvPr/>
              </p:nvSpPr>
              <p:spPr bwMode="auto">
                <a:xfrm>
                  <a:off x="6054" y="5300"/>
                  <a:ext cx="0" cy="624"/>
                </a:xfrm>
                <a:prstGeom prst="line">
                  <a:avLst/>
                </a:prstGeom>
                <a:noFill/>
                <a:ln w="38100">
                  <a:solidFill>
                    <a:srgbClr val="FF33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zh-CN" altLang="en-US"/>
                </a:p>
              </p:txBody>
            </p:sp>
            <p:sp>
              <p:nvSpPr>
                <p:cNvPr id="843" name="Line 119"/>
                <p:cNvSpPr>
                  <a:spLocks noChangeShapeType="1"/>
                </p:cNvSpPr>
                <p:nvPr/>
              </p:nvSpPr>
              <p:spPr bwMode="auto">
                <a:xfrm>
                  <a:off x="8784" y="5302"/>
                  <a:ext cx="0" cy="622"/>
                </a:xfrm>
                <a:prstGeom prst="line">
                  <a:avLst/>
                </a:prstGeom>
                <a:noFill/>
                <a:ln w="38100">
                  <a:solidFill>
                    <a:srgbClr val="FF33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zh-CN" altLang="en-US"/>
                </a:p>
              </p:txBody>
            </p:sp>
            <p:sp>
              <p:nvSpPr>
                <p:cNvPr id="844" name="Line 120"/>
                <p:cNvSpPr>
                  <a:spLocks noChangeShapeType="1"/>
                </p:cNvSpPr>
                <p:nvPr/>
              </p:nvSpPr>
              <p:spPr bwMode="auto">
                <a:xfrm>
                  <a:off x="10149" y="5300"/>
                  <a:ext cx="0" cy="624"/>
                </a:xfrm>
                <a:prstGeom prst="line">
                  <a:avLst/>
                </a:prstGeom>
                <a:noFill/>
                <a:ln w="38100">
                  <a:solidFill>
                    <a:srgbClr val="FF33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zh-CN" altLang="en-US"/>
                </a:p>
              </p:txBody>
            </p:sp>
          </p:grpSp>
          <p:sp>
            <p:nvSpPr>
              <p:cNvPr id="839" name="Line 121"/>
              <p:cNvSpPr>
                <a:spLocks noChangeShapeType="1"/>
              </p:cNvSpPr>
              <p:nvPr/>
            </p:nvSpPr>
            <p:spPr bwMode="auto">
              <a:xfrm>
                <a:off x="4302" y="2748"/>
                <a:ext cx="0" cy="506"/>
              </a:xfrm>
              <a:prstGeom prst="line">
                <a:avLst/>
              </a:prstGeom>
              <a:noFill/>
              <a:ln w="38100">
                <a:solidFill>
                  <a:srgbClr val="FF33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zh-CN" altLang="en-US"/>
              </a:p>
            </p:txBody>
          </p:sp>
          <p:sp>
            <p:nvSpPr>
              <p:cNvPr id="840" name="Line 122"/>
              <p:cNvSpPr>
                <a:spLocks noChangeShapeType="1"/>
              </p:cNvSpPr>
              <p:nvPr/>
            </p:nvSpPr>
            <p:spPr bwMode="auto">
              <a:xfrm>
                <a:off x="5184" y="2752"/>
                <a:ext cx="0" cy="506"/>
              </a:xfrm>
              <a:prstGeom prst="line">
                <a:avLst/>
              </a:prstGeom>
              <a:noFill/>
              <a:ln w="38100">
                <a:solidFill>
                  <a:srgbClr val="FF33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zh-CN" altLang="en-US"/>
              </a:p>
            </p:txBody>
          </p:sp>
        </p:grpSp>
        <p:grpSp>
          <p:nvGrpSpPr>
            <p:cNvPr id="774" name="Group 123"/>
            <p:cNvGrpSpPr>
              <a:grpSpLocks/>
            </p:cNvGrpSpPr>
            <p:nvPr/>
          </p:nvGrpSpPr>
          <p:grpSpPr bwMode="auto">
            <a:xfrm>
              <a:off x="240" y="1434"/>
              <a:ext cx="757" cy="202"/>
              <a:chOff x="2589" y="2336"/>
              <a:chExt cx="840" cy="312"/>
            </a:xfrm>
          </p:grpSpPr>
          <p:sp>
            <p:nvSpPr>
              <p:cNvPr id="776" name="Rectangle 124"/>
              <p:cNvSpPr>
                <a:spLocks noChangeArrowheads="1"/>
              </p:cNvSpPr>
              <p:nvPr/>
            </p:nvSpPr>
            <p:spPr bwMode="auto">
              <a:xfrm>
                <a:off x="2589" y="2336"/>
                <a:ext cx="210"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1</a:t>
                </a:r>
              </a:p>
            </p:txBody>
          </p:sp>
          <p:sp>
            <p:nvSpPr>
              <p:cNvPr id="777" name="Rectangle 125"/>
              <p:cNvSpPr>
                <a:spLocks noChangeArrowheads="1"/>
              </p:cNvSpPr>
              <p:nvPr/>
            </p:nvSpPr>
            <p:spPr bwMode="auto">
              <a:xfrm>
                <a:off x="2799" y="2336"/>
                <a:ext cx="211"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3</a:t>
                </a:r>
              </a:p>
            </p:txBody>
          </p:sp>
          <p:sp>
            <p:nvSpPr>
              <p:cNvPr id="778" name="Rectangle 126"/>
              <p:cNvSpPr>
                <a:spLocks noChangeArrowheads="1"/>
              </p:cNvSpPr>
              <p:nvPr/>
            </p:nvSpPr>
            <p:spPr bwMode="auto">
              <a:xfrm>
                <a:off x="3010" y="2336"/>
                <a:ext cx="212"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779" name="Rectangle 127"/>
              <p:cNvSpPr>
                <a:spLocks noChangeArrowheads="1"/>
              </p:cNvSpPr>
              <p:nvPr/>
            </p:nvSpPr>
            <p:spPr bwMode="auto">
              <a:xfrm>
                <a:off x="3219" y="2336"/>
                <a:ext cx="210" cy="312"/>
              </a:xfrm>
              <a:prstGeom prst="rect">
                <a:avLst/>
              </a:prstGeom>
              <a:solidFill>
                <a:srgbClr val="FFFFCC"/>
              </a:solidFill>
              <a:ln w="38100">
                <a:solidFill>
                  <a:srgbClr val="FF33CC"/>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a:t>
                </a:r>
              </a:p>
            </p:txBody>
          </p:sp>
        </p:grpSp>
        <p:sp>
          <p:nvSpPr>
            <p:cNvPr id="775" name="Line 128"/>
            <p:cNvSpPr>
              <a:spLocks noChangeShapeType="1"/>
            </p:cNvSpPr>
            <p:nvPr/>
          </p:nvSpPr>
          <p:spPr bwMode="auto">
            <a:xfrm>
              <a:off x="722" y="1537"/>
              <a:ext cx="0" cy="505"/>
            </a:xfrm>
            <a:prstGeom prst="line">
              <a:avLst/>
            </a:prstGeom>
            <a:noFill/>
            <a:ln w="38100">
              <a:solidFill>
                <a:srgbClr val="FF33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zh-CN" altLang="en-US"/>
            </a:p>
          </p:txBody>
        </p:sp>
      </p:grpSp>
      <p:grpSp>
        <p:nvGrpSpPr>
          <p:cNvPr id="889" name="组合 888"/>
          <p:cNvGrpSpPr>
            <a:grpSpLocks/>
          </p:cNvGrpSpPr>
          <p:nvPr/>
        </p:nvGrpSpPr>
        <p:grpSpPr bwMode="auto">
          <a:xfrm>
            <a:off x="223838" y="1230273"/>
            <a:ext cx="8705850" cy="5201873"/>
            <a:chOff x="223838" y="1446018"/>
            <a:chExt cx="8705850" cy="5202338"/>
          </a:xfrm>
        </p:grpSpPr>
        <p:grpSp>
          <p:nvGrpSpPr>
            <p:cNvPr id="890" name="组合 1"/>
            <p:cNvGrpSpPr>
              <a:grpSpLocks/>
            </p:cNvGrpSpPr>
            <p:nvPr/>
          </p:nvGrpSpPr>
          <p:grpSpPr bwMode="auto">
            <a:xfrm>
              <a:off x="1779192" y="4720325"/>
              <a:ext cx="1227140" cy="328105"/>
              <a:chOff x="1779192" y="4720325"/>
              <a:chExt cx="1227140" cy="328105"/>
            </a:xfrm>
          </p:grpSpPr>
          <p:sp>
            <p:nvSpPr>
              <p:cNvPr id="952" name="Rectangle 147"/>
              <p:cNvSpPr>
                <a:spLocks noChangeArrowheads="1"/>
              </p:cNvSpPr>
              <p:nvPr/>
            </p:nvSpPr>
            <p:spPr bwMode="auto">
              <a:xfrm>
                <a:off x="1779192" y="4721556"/>
                <a:ext cx="300435" cy="319441"/>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1</a:t>
                </a:r>
              </a:p>
            </p:txBody>
          </p:sp>
          <p:sp>
            <p:nvSpPr>
              <p:cNvPr id="953" name="Rectangle 148"/>
              <p:cNvSpPr>
                <a:spLocks noChangeArrowheads="1"/>
              </p:cNvSpPr>
              <p:nvPr/>
            </p:nvSpPr>
            <p:spPr bwMode="auto">
              <a:xfrm>
                <a:off x="2088094" y="4721556"/>
                <a:ext cx="301865" cy="320475"/>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4</a:t>
                </a:r>
              </a:p>
            </p:txBody>
          </p:sp>
          <p:sp>
            <p:nvSpPr>
              <p:cNvPr id="954" name="Rectangle 149"/>
              <p:cNvSpPr>
                <a:spLocks noChangeArrowheads="1"/>
              </p:cNvSpPr>
              <p:nvPr/>
            </p:nvSpPr>
            <p:spPr bwMode="auto">
              <a:xfrm>
                <a:off x="2398426" y="4727955"/>
                <a:ext cx="303296" cy="320475"/>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latin typeface="Arial" panose="020B0604020202020204" pitchFamily="34" charset="0"/>
                  <a:ea typeface="楷体" panose="02010609060101010101" pitchFamily="49" charset="-122"/>
                  <a:cs typeface="Arial" panose="020B0604020202020204" pitchFamily="34" charset="0"/>
                </a:endParaRPr>
              </a:p>
            </p:txBody>
          </p:sp>
          <p:sp>
            <p:nvSpPr>
              <p:cNvPr id="955" name="Rectangle 150"/>
              <p:cNvSpPr>
                <a:spLocks noChangeArrowheads="1"/>
              </p:cNvSpPr>
              <p:nvPr/>
            </p:nvSpPr>
            <p:spPr bwMode="auto">
              <a:xfrm>
                <a:off x="2705897" y="4720325"/>
                <a:ext cx="300435" cy="320475"/>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latin typeface="Arial" panose="020B0604020202020204" pitchFamily="34" charset="0"/>
                  <a:ea typeface="楷体" panose="02010609060101010101" pitchFamily="49" charset="-122"/>
                  <a:cs typeface="Arial" panose="020B0604020202020204" pitchFamily="34" charset="0"/>
                </a:endParaRPr>
              </a:p>
            </p:txBody>
          </p:sp>
        </p:grpSp>
        <p:grpSp>
          <p:nvGrpSpPr>
            <p:cNvPr id="891" name="组合 8"/>
            <p:cNvGrpSpPr>
              <a:grpSpLocks/>
            </p:cNvGrpSpPr>
            <p:nvPr/>
          </p:nvGrpSpPr>
          <p:grpSpPr bwMode="auto">
            <a:xfrm>
              <a:off x="223838" y="1446018"/>
              <a:ext cx="8705850" cy="5202338"/>
              <a:chOff x="223838" y="1446018"/>
              <a:chExt cx="8705850" cy="5202338"/>
            </a:xfrm>
          </p:grpSpPr>
          <p:grpSp>
            <p:nvGrpSpPr>
              <p:cNvPr id="892" name="组合 7"/>
              <p:cNvGrpSpPr>
                <a:grpSpLocks/>
              </p:cNvGrpSpPr>
              <p:nvPr/>
            </p:nvGrpSpPr>
            <p:grpSpPr bwMode="auto">
              <a:xfrm>
                <a:off x="1801813" y="3752851"/>
                <a:ext cx="6893455" cy="2895505"/>
                <a:chOff x="1801813" y="3752851"/>
                <a:chExt cx="6893455" cy="2895505"/>
              </a:xfrm>
            </p:grpSpPr>
            <p:grpSp>
              <p:nvGrpSpPr>
                <p:cNvPr id="900" name="Group 131"/>
                <p:cNvGrpSpPr>
                  <a:grpSpLocks/>
                </p:cNvGrpSpPr>
                <p:nvPr/>
              </p:nvGrpSpPr>
              <p:grpSpPr bwMode="auto">
                <a:xfrm>
                  <a:off x="1801813" y="3752851"/>
                  <a:ext cx="1201738" cy="331214"/>
                  <a:chOff x="3324" y="11034"/>
                  <a:chExt cx="840" cy="321"/>
                </a:xfrm>
              </p:grpSpPr>
              <p:sp>
                <p:nvSpPr>
                  <p:cNvPr id="948" name="Rectangle 132"/>
                  <p:cNvSpPr>
                    <a:spLocks noChangeArrowheads="1"/>
                  </p:cNvSpPr>
                  <p:nvPr/>
                </p:nvSpPr>
                <p:spPr bwMode="auto">
                  <a:xfrm>
                    <a:off x="3324" y="11043"/>
                    <a:ext cx="210" cy="312"/>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dirty="0">
                        <a:latin typeface="Arial" panose="020B0604020202020204" pitchFamily="34" charset="0"/>
                        <a:ea typeface="楷体" panose="02010609060101010101" pitchFamily="49" charset="-122"/>
                        <a:cs typeface="Arial" panose="020B0604020202020204" pitchFamily="34" charset="0"/>
                      </a:rPr>
                      <a:t>1</a:t>
                    </a:r>
                  </a:p>
                </p:txBody>
              </p:sp>
              <p:sp>
                <p:nvSpPr>
                  <p:cNvPr id="949" name="Rectangle 133"/>
                  <p:cNvSpPr>
                    <a:spLocks noChangeArrowheads="1"/>
                  </p:cNvSpPr>
                  <p:nvPr/>
                </p:nvSpPr>
                <p:spPr bwMode="auto">
                  <a:xfrm>
                    <a:off x="3534" y="11041"/>
                    <a:ext cx="211" cy="312"/>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dirty="0">
                        <a:latin typeface="Arial" panose="020B0604020202020204" pitchFamily="34" charset="0"/>
                        <a:ea typeface="楷体" panose="02010609060101010101" pitchFamily="49" charset="-122"/>
                        <a:cs typeface="Arial" panose="020B0604020202020204" pitchFamily="34" charset="0"/>
                      </a:rPr>
                      <a:t>2</a:t>
                    </a:r>
                  </a:p>
                </p:txBody>
              </p:sp>
              <p:sp>
                <p:nvSpPr>
                  <p:cNvPr id="950" name="Rectangle 134"/>
                  <p:cNvSpPr>
                    <a:spLocks noChangeArrowheads="1"/>
                  </p:cNvSpPr>
                  <p:nvPr/>
                </p:nvSpPr>
                <p:spPr bwMode="auto">
                  <a:xfrm>
                    <a:off x="3745" y="11034"/>
                    <a:ext cx="212" cy="312"/>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latin typeface="Arial" panose="020B0604020202020204" pitchFamily="34" charset="0"/>
                      <a:ea typeface="楷体" panose="02010609060101010101" pitchFamily="49" charset="-122"/>
                      <a:cs typeface="Arial" panose="020B0604020202020204" pitchFamily="34" charset="0"/>
                    </a:endParaRPr>
                  </a:p>
                </p:txBody>
              </p:sp>
              <p:sp>
                <p:nvSpPr>
                  <p:cNvPr id="951" name="Rectangle 135"/>
                  <p:cNvSpPr>
                    <a:spLocks noChangeArrowheads="1"/>
                  </p:cNvSpPr>
                  <p:nvPr/>
                </p:nvSpPr>
                <p:spPr bwMode="auto">
                  <a:xfrm>
                    <a:off x="3954" y="11034"/>
                    <a:ext cx="210" cy="312"/>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latin typeface="Arial" panose="020B0604020202020204" pitchFamily="34" charset="0"/>
                      <a:ea typeface="楷体" panose="02010609060101010101" pitchFamily="49" charset="-122"/>
                      <a:cs typeface="Arial" panose="020B0604020202020204" pitchFamily="34" charset="0"/>
                    </a:endParaRPr>
                  </a:p>
                </p:txBody>
              </p:sp>
            </p:grpSp>
            <p:grpSp>
              <p:nvGrpSpPr>
                <p:cNvPr id="901" name="Group 136"/>
                <p:cNvGrpSpPr>
                  <a:grpSpLocks/>
                </p:cNvGrpSpPr>
                <p:nvPr/>
              </p:nvGrpSpPr>
              <p:grpSpPr bwMode="auto">
                <a:xfrm>
                  <a:off x="3222626" y="3756059"/>
                  <a:ext cx="1201738" cy="328193"/>
                  <a:chOff x="3324" y="11033"/>
                  <a:chExt cx="840" cy="318"/>
                </a:xfrm>
              </p:grpSpPr>
              <p:sp>
                <p:nvSpPr>
                  <p:cNvPr id="944" name="Rectangle 137"/>
                  <p:cNvSpPr>
                    <a:spLocks noChangeArrowheads="1"/>
                  </p:cNvSpPr>
                  <p:nvPr/>
                </p:nvSpPr>
                <p:spPr bwMode="auto">
                  <a:xfrm>
                    <a:off x="3324" y="11033"/>
                    <a:ext cx="210" cy="312"/>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1</a:t>
                    </a:r>
                  </a:p>
                </p:txBody>
              </p:sp>
              <p:sp>
                <p:nvSpPr>
                  <p:cNvPr id="945" name="Rectangle 138"/>
                  <p:cNvSpPr>
                    <a:spLocks noChangeArrowheads="1"/>
                  </p:cNvSpPr>
                  <p:nvPr/>
                </p:nvSpPr>
                <p:spPr bwMode="auto">
                  <a:xfrm>
                    <a:off x="3534" y="11039"/>
                    <a:ext cx="211" cy="312"/>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dirty="0">
                        <a:latin typeface="Arial" panose="020B0604020202020204" pitchFamily="34" charset="0"/>
                        <a:ea typeface="楷体" panose="02010609060101010101" pitchFamily="49" charset="-122"/>
                        <a:cs typeface="Arial" panose="020B0604020202020204" pitchFamily="34" charset="0"/>
                      </a:rPr>
                      <a:t>1</a:t>
                    </a:r>
                  </a:p>
                </p:txBody>
              </p:sp>
              <p:sp>
                <p:nvSpPr>
                  <p:cNvPr id="946" name="Rectangle 139"/>
                  <p:cNvSpPr>
                    <a:spLocks noChangeArrowheads="1"/>
                  </p:cNvSpPr>
                  <p:nvPr/>
                </p:nvSpPr>
                <p:spPr bwMode="auto">
                  <a:xfrm>
                    <a:off x="3745" y="11034"/>
                    <a:ext cx="212" cy="312"/>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latin typeface="Arial" panose="020B0604020202020204" pitchFamily="34" charset="0"/>
                      <a:ea typeface="楷体" panose="02010609060101010101" pitchFamily="49" charset="-122"/>
                      <a:cs typeface="Arial" panose="020B0604020202020204" pitchFamily="34" charset="0"/>
                    </a:endParaRPr>
                  </a:p>
                </p:txBody>
              </p:sp>
              <p:sp>
                <p:nvSpPr>
                  <p:cNvPr id="947" name="Rectangle 140"/>
                  <p:cNvSpPr>
                    <a:spLocks noChangeArrowheads="1"/>
                  </p:cNvSpPr>
                  <p:nvPr/>
                </p:nvSpPr>
                <p:spPr bwMode="auto">
                  <a:xfrm>
                    <a:off x="3954" y="11034"/>
                    <a:ext cx="210" cy="312"/>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latin typeface="Arial" panose="020B0604020202020204" pitchFamily="34" charset="0"/>
                      <a:ea typeface="楷体" panose="02010609060101010101" pitchFamily="49" charset="-122"/>
                      <a:cs typeface="Arial" panose="020B0604020202020204" pitchFamily="34" charset="0"/>
                    </a:endParaRPr>
                  </a:p>
                </p:txBody>
              </p:sp>
            </p:grpSp>
            <p:grpSp>
              <p:nvGrpSpPr>
                <p:cNvPr id="902" name="Group 141"/>
                <p:cNvGrpSpPr>
                  <a:grpSpLocks/>
                </p:cNvGrpSpPr>
                <p:nvPr/>
              </p:nvGrpSpPr>
              <p:grpSpPr bwMode="auto">
                <a:xfrm>
                  <a:off x="4643438" y="3767157"/>
                  <a:ext cx="1201738" cy="325022"/>
                  <a:chOff x="6369" y="3077"/>
                  <a:chExt cx="840" cy="314"/>
                </a:xfrm>
              </p:grpSpPr>
              <p:sp>
                <p:nvSpPr>
                  <p:cNvPr id="940" name="Rectangle 142"/>
                  <p:cNvSpPr>
                    <a:spLocks noChangeArrowheads="1"/>
                  </p:cNvSpPr>
                  <p:nvPr/>
                </p:nvSpPr>
                <p:spPr bwMode="auto">
                  <a:xfrm>
                    <a:off x="6369" y="3080"/>
                    <a:ext cx="210" cy="310"/>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0</a:t>
                    </a:r>
                  </a:p>
                </p:txBody>
              </p:sp>
              <p:sp>
                <p:nvSpPr>
                  <p:cNvPr id="941" name="Rectangle 143"/>
                  <p:cNvSpPr>
                    <a:spLocks noChangeArrowheads="1"/>
                  </p:cNvSpPr>
                  <p:nvPr/>
                </p:nvSpPr>
                <p:spPr bwMode="auto">
                  <a:xfrm>
                    <a:off x="6578" y="3080"/>
                    <a:ext cx="211" cy="311"/>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0</a:t>
                    </a:r>
                  </a:p>
                </p:txBody>
              </p:sp>
              <p:sp>
                <p:nvSpPr>
                  <p:cNvPr id="942" name="Rectangle 144"/>
                  <p:cNvSpPr>
                    <a:spLocks noChangeArrowheads="1"/>
                  </p:cNvSpPr>
                  <p:nvPr/>
                </p:nvSpPr>
                <p:spPr bwMode="auto">
                  <a:xfrm>
                    <a:off x="6790" y="3080"/>
                    <a:ext cx="212" cy="311"/>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10</a:t>
                    </a:r>
                  </a:p>
                </p:txBody>
              </p:sp>
              <p:sp>
                <p:nvSpPr>
                  <p:cNvPr id="943" name="Rectangle 145"/>
                  <p:cNvSpPr>
                    <a:spLocks noChangeArrowheads="1"/>
                  </p:cNvSpPr>
                  <p:nvPr/>
                </p:nvSpPr>
                <p:spPr bwMode="auto">
                  <a:xfrm>
                    <a:off x="6999" y="3077"/>
                    <a:ext cx="210" cy="312"/>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a:t>
                    </a:r>
                  </a:p>
                </p:txBody>
              </p:sp>
            </p:grpSp>
            <p:grpSp>
              <p:nvGrpSpPr>
                <p:cNvPr id="903" name="组合 2"/>
                <p:cNvGrpSpPr>
                  <a:grpSpLocks/>
                </p:cNvGrpSpPr>
                <p:nvPr/>
              </p:nvGrpSpPr>
              <p:grpSpPr bwMode="auto">
                <a:xfrm>
                  <a:off x="3225406" y="4720534"/>
                  <a:ext cx="1201739" cy="327654"/>
                  <a:chOff x="3225406" y="4720534"/>
                  <a:chExt cx="1201739" cy="327654"/>
                </a:xfrm>
              </p:grpSpPr>
              <p:sp>
                <p:nvSpPr>
                  <p:cNvPr id="936" name="Rectangle 152"/>
                  <p:cNvSpPr>
                    <a:spLocks noChangeArrowheads="1"/>
                  </p:cNvSpPr>
                  <p:nvPr/>
                </p:nvSpPr>
                <p:spPr bwMode="auto">
                  <a:xfrm>
                    <a:off x="3225406" y="4720534"/>
                    <a:ext cx="300435" cy="318858"/>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1</a:t>
                    </a:r>
                  </a:p>
                </p:txBody>
              </p:sp>
              <p:sp>
                <p:nvSpPr>
                  <p:cNvPr id="937" name="Rectangle 153"/>
                  <p:cNvSpPr>
                    <a:spLocks noChangeArrowheads="1"/>
                  </p:cNvSpPr>
                  <p:nvPr/>
                </p:nvSpPr>
                <p:spPr bwMode="auto">
                  <a:xfrm>
                    <a:off x="3525840" y="4722565"/>
                    <a:ext cx="301865" cy="318858"/>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3</a:t>
                    </a:r>
                  </a:p>
                </p:txBody>
              </p:sp>
              <p:sp>
                <p:nvSpPr>
                  <p:cNvPr id="938" name="Rectangle 154"/>
                  <p:cNvSpPr>
                    <a:spLocks noChangeArrowheads="1"/>
                  </p:cNvSpPr>
                  <p:nvPr/>
                </p:nvSpPr>
                <p:spPr bwMode="auto">
                  <a:xfrm>
                    <a:off x="3827706" y="4726627"/>
                    <a:ext cx="303296" cy="318858"/>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endParaRPr lang="zh-CN" altLang="zh-CN" b="1">
                      <a:latin typeface="Arial" panose="020B0604020202020204" pitchFamily="34" charset="0"/>
                      <a:ea typeface="楷体" panose="02010609060101010101" pitchFamily="49" charset="-122"/>
                      <a:cs typeface="Arial" panose="020B0604020202020204" pitchFamily="34" charset="0"/>
                    </a:endParaRPr>
                  </a:p>
                </p:txBody>
              </p:sp>
              <p:sp>
                <p:nvSpPr>
                  <p:cNvPr id="939" name="Rectangle 155"/>
                  <p:cNvSpPr>
                    <a:spLocks noChangeArrowheads="1"/>
                  </p:cNvSpPr>
                  <p:nvPr/>
                </p:nvSpPr>
                <p:spPr bwMode="auto">
                  <a:xfrm>
                    <a:off x="4126710" y="4728315"/>
                    <a:ext cx="300435" cy="319873"/>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a:t>
                    </a:r>
                  </a:p>
                </p:txBody>
              </p:sp>
            </p:grpSp>
            <p:grpSp>
              <p:nvGrpSpPr>
                <p:cNvPr id="904" name="组合 3"/>
                <p:cNvGrpSpPr>
                  <a:grpSpLocks/>
                </p:cNvGrpSpPr>
                <p:nvPr/>
              </p:nvGrpSpPr>
              <p:grpSpPr bwMode="auto">
                <a:xfrm>
                  <a:off x="6058564" y="4721613"/>
                  <a:ext cx="1201739" cy="324449"/>
                  <a:chOff x="6058564" y="4721613"/>
                  <a:chExt cx="1201739" cy="324449"/>
                </a:xfrm>
              </p:grpSpPr>
              <p:sp>
                <p:nvSpPr>
                  <p:cNvPr id="932" name="Rectangle 157"/>
                  <p:cNvSpPr>
                    <a:spLocks noChangeArrowheads="1"/>
                  </p:cNvSpPr>
                  <p:nvPr/>
                </p:nvSpPr>
                <p:spPr bwMode="auto">
                  <a:xfrm>
                    <a:off x="6058564" y="4721613"/>
                    <a:ext cx="300435" cy="319078"/>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1</a:t>
                    </a:r>
                  </a:p>
                </p:txBody>
              </p:sp>
              <p:sp>
                <p:nvSpPr>
                  <p:cNvPr id="933" name="Rectangle 158"/>
                  <p:cNvSpPr>
                    <a:spLocks noChangeArrowheads="1"/>
                  </p:cNvSpPr>
                  <p:nvPr/>
                </p:nvSpPr>
                <p:spPr bwMode="auto">
                  <a:xfrm>
                    <a:off x="6358999" y="4725331"/>
                    <a:ext cx="301865" cy="320110"/>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5</a:t>
                    </a:r>
                  </a:p>
                </p:txBody>
              </p:sp>
              <p:sp>
                <p:nvSpPr>
                  <p:cNvPr id="934" name="Rectangle 159"/>
                  <p:cNvSpPr>
                    <a:spLocks noChangeArrowheads="1"/>
                  </p:cNvSpPr>
                  <p:nvPr/>
                </p:nvSpPr>
                <p:spPr bwMode="auto">
                  <a:xfrm>
                    <a:off x="6660864" y="4725125"/>
                    <a:ext cx="303296" cy="320110"/>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latin typeface="Arial" panose="020B0604020202020204" pitchFamily="34" charset="0"/>
                      <a:ea typeface="楷体" panose="02010609060101010101" pitchFamily="49" charset="-122"/>
                      <a:cs typeface="Arial" panose="020B0604020202020204" pitchFamily="34" charset="0"/>
                    </a:endParaRPr>
                  </a:p>
                </p:txBody>
              </p:sp>
              <p:sp>
                <p:nvSpPr>
                  <p:cNvPr id="935" name="Rectangle 160"/>
                  <p:cNvSpPr>
                    <a:spLocks noChangeArrowheads="1"/>
                  </p:cNvSpPr>
                  <p:nvPr/>
                </p:nvSpPr>
                <p:spPr bwMode="auto">
                  <a:xfrm>
                    <a:off x="6959868" y="4725952"/>
                    <a:ext cx="300435" cy="320110"/>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latin typeface="Arial" panose="020B0604020202020204" pitchFamily="34" charset="0"/>
                      <a:ea typeface="楷体" panose="02010609060101010101" pitchFamily="49" charset="-122"/>
                      <a:cs typeface="Arial" panose="020B0604020202020204" pitchFamily="34" charset="0"/>
                    </a:endParaRPr>
                  </a:p>
                </p:txBody>
              </p:sp>
            </p:grpSp>
            <p:sp>
              <p:nvSpPr>
                <p:cNvPr id="905" name="Rectangle 161"/>
                <p:cNvSpPr>
                  <a:spLocks noChangeArrowheads="1"/>
                </p:cNvSpPr>
                <p:nvPr/>
              </p:nvSpPr>
              <p:spPr bwMode="auto">
                <a:xfrm>
                  <a:off x="7493530" y="4727921"/>
                  <a:ext cx="300038" cy="320266"/>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1</a:t>
                  </a:r>
                </a:p>
              </p:txBody>
            </p:sp>
            <p:sp>
              <p:nvSpPr>
                <p:cNvPr id="906" name="Rectangle 162"/>
                <p:cNvSpPr>
                  <a:spLocks noChangeArrowheads="1"/>
                </p:cNvSpPr>
                <p:nvPr/>
              </p:nvSpPr>
              <p:spPr bwMode="auto">
                <a:xfrm>
                  <a:off x="7796348" y="4727921"/>
                  <a:ext cx="301625" cy="320266"/>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1</a:t>
                  </a:r>
                </a:p>
              </p:txBody>
            </p:sp>
            <p:sp>
              <p:nvSpPr>
                <p:cNvPr id="907" name="Rectangle 163"/>
                <p:cNvSpPr>
                  <a:spLocks noChangeArrowheads="1"/>
                </p:cNvSpPr>
                <p:nvPr/>
              </p:nvSpPr>
              <p:spPr bwMode="auto">
                <a:xfrm>
                  <a:off x="8095193" y="4727921"/>
                  <a:ext cx="300038" cy="320266"/>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endParaRPr lang="zh-CN" altLang="zh-CN" b="1">
                    <a:latin typeface="Arial" panose="020B0604020202020204" pitchFamily="34" charset="0"/>
                    <a:ea typeface="楷体" panose="02010609060101010101" pitchFamily="49" charset="-122"/>
                    <a:cs typeface="Arial" panose="020B0604020202020204" pitchFamily="34" charset="0"/>
                  </a:endParaRPr>
                </a:p>
              </p:txBody>
            </p:sp>
            <p:sp>
              <p:nvSpPr>
                <p:cNvPr id="908" name="Rectangle 164"/>
                <p:cNvSpPr>
                  <a:spLocks noChangeArrowheads="1"/>
                </p:cNvSpPr>
                <p:nvPr/>
              </p:nvSpPr>
              <p:spPr bwMode="auto">
                <a:xfrm>
                  <a:off x="8395230" y="4727921"/>
                  <a:ext cx="300038" cy="320266"/>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a:t>
                  </a:r>
                </a:p>
              </p:txBody>
            </p:sp>
            <p:grpSp>
              <p:nvGrpSpPr>
                <p:cNvPr id="909" name="组合 4"/>
                <p:cNvGrpSpPr>
                  <a:grpSpLocks/>
                </p:cNvGrpSpPr>
                <p:nvPr/>
              </p:nvGrpSpPr>
              <p:grpSpPr bwMode="auto">
                <a:xfrm>
                  <a:off x="1801813" y="6321357"/>
                  <a:ext cx="1201739" cy="324449"/>
                  <a:chOff x="1801813" y="6321357"/>
                  <a:chExt cx="1201739" cy="324449"/>
                </a:xfrm>
              </p:grpSpPr>
              <p:sp>
                <p:nvSpPr>
                  <p:cNvPr id="928" name="Rectangle 166"/>
                  <p:cNvSpPr>
                    <a:spLocks noChangeArrowheads="1"/>
                  </p:cNvSpPr>
                  <p:nvPr/>
                </p:nvSpPr>
                <p:spPr bwMode="auto">
                  <a:xfrm>
                    <a:off x="1801813" y="6325075"/>
                    <a:ext cx="300435" cy="320110"/>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0</a:t>
                    </a:r>
                  </a:p>
                </p:txBody>
              </p:sp>
              <p:sp>
                <p:nvSpPr>
                  <p:cNvPr id="929" name="Rectangle 167"/>
                  <p:cNvSpPr>
                    <a:spLocks noChangeArrowheads="1"/>
                  </p:cNvSpPr>
                  <p:nvPr/>
                </p:nvSpPr>
                <p:spPr bwMode="auto">
                  <a:xfrm>
                    <a:off x="2102248" y="6324869"/>
                    <a:ext cx="301865" cy="320110"/>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5</a:t>
                    </a:r>
                  </a:p>
                </p:txBody>
              </p:sp>
              <p:sp>
                <p:nvSpPr>
                  <p:cNvPr id="930" name="Rectangle 168"/>
                  <p:cNvSpPr>
                    <a:spLocks noChangeArrowheads="1"/>
                  </p:cNvSpPr>
                  <p:nvPr/>
                </p:nvSpPr>
                <p:spPr bwMode="auto">
                  <a:xfrm>
                    <a:off x="2404113" y="6325696"/>
                    <a:ext cx="303296" cy="320110"/>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1</a:t>
                    </a:r>
                  </a:p>
                </p:txBody>
              </p:sp>
              <p:sp>
                <p:nvSpPr>
                  <p:cNvPr id="931" name="Rectangle 169"/>
                  <p:cNvSpPr>
                    <a:spLocks noChangeArrowheads="1"/>
                  </p:cNvSpPr>
                  <p:nvPr/>
                </p:nvSpPr>
                <p:spPr bwMode="auto">
                  <a:xfrm>
                    <a:off x="2703117" y="6321357"/>
                    <a:ext cx="300435" cy="319078"/>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a:t>
                    </a:r>
                  </a:p>
                </p:txBody>
              </p:sp>
            </p:grpSp>
            <p:grpSp>
              <p:nvGrpSpPr>
                <p:cNvPr id="910" name="组合 5"/>
                <p:cNvGrpSpPr>
                  <a:grpSpLocks/>
                </p:cNvGrpSpPr>
                <p:nvPr/>
              </p:nvGrpSpPr>
              <p:grpSpPr bwMode="auto">
                <a:xfrm>
                  <a:off x="3225406" y="6320400"/>
                  <a:ext cx="1201739" cy="327956"/>
                  <a:chOff x="3225406" y="6320400"/>
                  <a:chExt cx="1201739" cy="327956"/>
                </a:xfrm>
              </p:grpSpPr>
              <p:sp>
                <p:nvSpPr>
                  <p:cNvPr id="924" name="Rectangle 171"/>
                  <p:cNvSpPr>
                    <a:spLocks noChangeArrowheads="1"/>
                  </p:cNvSpPr>
                  <p:nvPr/>
                </p:nvSpPr>
                <p:spPr bwMode="auto">
                  <a:xfrm>
                    <a:off x="3225406" y="6320400"/>
                    <a:ext cx="300435" cy="320110"/>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0</a:t>
                    </a:r>
                  </a:p>
                </p:txBody>
              </p:sp>
              <p:sp>
                <p:nvSpPr>
                  <p:cNvPr id="925" name="Rectangle 172"/>
                  <p:cNvSpPr>
                    <a:spLocks noChangeArrowheads="1"/>
                  </p:cNvSpPr>
                  <p:nvPr/>
                </p:nvSpPr>
                <p:spPr bwMode="auto">
                  <a:xfrm>
                    <a:off x="3525841" y="6328040"/>
                    <a:ext cx="301865" cy="320110"/>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7</a:t>
                    </a:r>
                  </a:p>
                </p:txBody>
              </p:sp>
              <p:sp>
                <p:nvSpPr>
                  <p:cNvPr id="926" name="Rectangle 173"/>
                  <p:cNvSpPr>
                    <a:spLocks noChangeArrowheads="1"/>
                  </p:cNvSpPr>
                  <p:nvPr/>
                </p:nvSpPr>
                <p:spPr bwMode="auto">
                  <a:xfrm>
                    <a:off x="3827706" y="6328246"/>
                    <a:ext cx="303296" cy="320110"/>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2</a:t>
                    </a:r>
                  </a:p>
                </p:txBody>
              </p:sp>
              <p:sp>
                <p:nvSpPr>
                  <p:cNvPr id="927" name="Rectangle 174"/>
                  <p:cNvSpPr>
                    <a:spLocks noChangeArrowheads="1"/>
                  </p:cNvSpPr>
                  <p:nvPr/>
                </p:nvSpPr>
                <p:spPr bwMode="auto">
                  <a:xfrm>
                    <a:off x="4126710" y="6324528"/>
                    <a:ext cx="300435" cy="319078"/>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r>
                      <a:rPr lang="en-US" altLang="zh-CN" b="1">
                        <a:latin typeface="Arial" panose="020B0604020202020204" pitchFamily="34" charset="0"/>
                        <a:ea typeface="楷体" panose="02010609060101010101" pitchFamily="49" charset="-122"/>
                        <a:cs typeface="Arial" panose="020B0604020202020204" pitchFamily="34" charset="0"/>
                      </a:rPr>
                      <a:t>∧</a:t>
                    </a:r>
                  </a:p>
                </p:txBody>
              </p:sp>
            </p:grpSp>
            <p:sp>
              <p:nvSpPr>
                <p:cNvPr id="911" name="Rectangle 175"/>
                <p:cNvSpPr>
                  <a:spLocks noChangeArrowheads="1"/>
                </p:cNvSpPr>
                <p:nvPr/>
              </p:nvSpPr>
              <p:spPr bwMode="auto">
                <a:xfrm>
                  <a:off x="6064251" y="6324494"/>
                  <a:ext cx="300038" cy="320266"/>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0</a:t>
                  </a:r>
                </a:p>
              </p:txBody>
            </p:sp>
            <p:sp>
              <p:nvSpPr>
                <p:cNvPr id="912" name="Rectangle 176"/>
                <p:cNvSpPr>
                  <a:spLocks noChangeArrowheads="1"/>
                </p:cNvSpPr>
                <p:nvPr/>
              </p:nvSpPr>
              <p:spPr bwMode="auto">
                <a:xfrm>
                  <a:off x="6341667" y="6324494"/>
                  <a:ext cx="301625" cy="320266"/>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3</a:t>
                  </a:r>
                </a:p>
              </p:txBody>
            </p:sp>
            <p:sp>
              <p:nvSpPr>
                <p:cNvPr id="913" name="Rectangle 177"/>
                <p:cNvSpPr>
                  <a:spLocks noChangeArrowheads="1"/>
                </p:cNvSpPr>
                <p:nvPr/>
              </p:nvSpPr>
              <p:spPr bwMode="auto">
                <a:xfrm>
                  <a:off x="6665913" y="6324494"/>
                  <a:ext cx="300038" cy="320266"/>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6</a:t>
                  </a:r>
                </a:p>
              </p:txBody>
            </p:sp>
            <p:sp>
              <p:nvSpPr>
                <p:cNvPr id="914" name="Rectangle 178"/>
                <p:cNvSpPr>
                  <a:spLocks noChangeArrowheads="1"/>
                </p:cNvSpPr>
                <p:nvPr/>
              </p:nvSpPr>
              <p:spPr bwMode="auto">
                <a:xfrm>
                  <a:off x="6965951" y="6324494"/>
                  <a:ext cx="300038" cy="320266"/>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a:t>
                  </a:r>
                </a:p>
              </p:txBody>
            </p:sp>
            <p:grpSp>
              <p:nvGrpSpPr>
                <p:cNvPr id="915" name="组合 6"/>
                <p:cNvGrpSpPr>
                  <a:grpSpLocks/>
                </p:cNvGrpSpPr>
                <p:nvPr/>
              </p:nvGrpSpPr>
              <p:grpSpPr bwMode="auto">
                <a:xfrm>
                  <a:off x="7487843" y="6321357"/>
                  <a:ext cx="1201739" cy="324449"/>
                  <a:chOff x="7487843" y="6321357"/>
                  <a:chExt cx="1201739" cy="324449"/>
                </a:xfrm>
              </p:grpSpPr>
              <p:sp>
                <p:nvSpPr>
                  <p:cNvPr id="920" name="Rectangle 180"/>
                  <p:cNvSpPr>
                    <a:spLocks noChangeArrowheads="1"/>
                  </p:cNvSpPr>
                  <p:nvPr/>
                </p:nvSpPr>
                <p:spPr bwMode="auto">
                  <a:xfrm>
                    <a:off x="7487843" y="6325696"/>
                    <a:ext cx="300435" cy="320110"/>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0</a:t>
                    </a:r>
                  </a:p>
                </p:txBody>
              </p:sp>
              <p:sp>
                <p:nvSpPr>
                  <p:cNvPr id="921" name="Rectangle 181"/>
                  <p:cNvSpPr>
                    <a:spLocks noChangeArrowheads="1"/>
                  </p:cNvSpPr>
                  <p:nvPr/>
                </p:nvSpPr>
                <p:spPr bwMode="auto">
                  <a:xfrm>
                    <a:off x="7788278" y="6324869"/>
                    <a:ext cx="301865" cy="320110"/>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1</a:t>
                    </a:r>
                  </a:p>
                </p:txBody>
              </p:sp>
              <p:sp>
                <p:nvSpPr>
                  <p:cNvPr id="922" name="Rectangle 182"/>
                  <p:cNvSpPr>
                    <a:spLocks noChangeArrowheads="1"/>
                  </p:cNvSpPr>
                  <p:nvPr/>
                </p:nvSpPr>
                <p:spPr bwMode="auto">
                  <a:xfrm>
                    <a:off x="8090143" y="6325075"/>
                    <a:ext cx="303296" cy="320110"/>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3</a:t>
                    </a:r>
                  </a:p>
                </p:txBody>
              </p:sp>
              <p:sp>
                <p:nvSpPr>
                  <p:cNvPr id="923" name="Rectangle 183"/>
                  <p:cNvSpPr>
                    <a:spLocks noChangeArrowheads="1"/>
                  </p:cNvSpPr>
                  <p:nvPr/>
                </p:nvSpPr>
                <p:spPr bwMode="auto">
                  <a:xfrm>
                    <a:off x="8389147" y="6321357"/>
                    <a:ext cx="300435" cy="319078"/>
                  </a:xfrm>
                  <a:prstGeom prst="rect">
                    <a:avLst/>
                  </a:prstGeom>
                  <a:solidFill>
                    <a:srgbClr val="FFFFCC"/>
                  </a:solidFill>
                  <a:ln w="38100">
                    <a:solidFill>
                      <a:schemeClr val="tx1"/>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latin typeface="Arial" panose="020B0604020202020204" pitchFamily="34" charset="0"/>
                        <a:ea typeface="楷体" panose="02010609060101010101" pitchFamily="49" charset="-122"/>
                        <a:cs typeface="Arial" panose="020B0604020202020204" pitchFamily="34" charset="0"/>
                      </a:rPr>
                      <a:t>∧</a:t>
                    </a:r>
                  </a:p>
                </p:txBody>
              </p:sp>
            </p:grpSp>
            <p:sp>
              <p:nvSpPr>
                <p:cNvPr id="916" name="Line 184"/>
                <p:cNvSpPr>
                  <a:spLocks noChangeShapeType="1"/>
                </p:cNvSpPr>
                <p:nvPr/>
              </p:nvSpPr>
              <p:spPr bwMode="auto">
                <a:xfrm>
                  <a:off x="2894013" y="3920948"/>
                  <a:ext cx="328613" cy="0"/>
                </a:xfrm>
                <a:prstGeom prst="line">
                  <a:avLst/>
                </a:prstGeom>
                <a:noFill/>
                <a:ln w="38100">
                  <a:solidFill>
                    <a:schemeClr val="tx1"/>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917" name="Line 185"/>
                <p:cNvSpPr>
                  <a:spLocks noChangeShapeType="1"/>
                </p:cNvSpPr>
                <p:nvPr/>
              </p:nvSpPr>
              <p:spPr bwMode="auto">
                <a:xfrm>
                  <a:off x="4314826" y="3920948"/>
                  <a:ext cx="328613" cy="0"/>
                </a:xfrm>
                <a:prstGeom prst="line">
                  <a:avLst/>
                </a:prstGeom>
                <a:noFill/>
                <a:ln w="38100">
                  <a:solidFill>
                    <a:schemeClr val="tx1"/>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918" name="Line 186"/>
                <p:cNvSpPr>
                  <a:spLocks noChangeShapeType="1"/>
                </p:cNvSpPr>
                <p:nvPr/>
              </p:nvSpPr>
              <p:spPr bwMode="auto">
                <a:xfrm>
                  <a:off x="2894013" y="4894430"/>
                  <a:ext cx="328613" cy="0"/>
                </a:xfrm>
                <a:prstGeom prst="line">
                  <a:avLst/>
                </a:prstGeom>
                <a:noFill/>
                <a:ln w="38100">
                  <a:solidFill>
                    <a:schemeClr val="tx1"/>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919" name="Line 187"/>
                <p:cNvSpPr>
                  <a:spLocks noChangeShapeType="1"/>
                </p:cNvSpPr>
                <p:nvPr/>
              </p:nvSpPr>
              <p:spPr bwMode="auto">
                <a:xfrm>
                  <a:off x="7156451" y="4913455"/>
                  <a:ext cx="328613" cy="0"/>
                </a:xfrm>
                <a:prstGeom prst="line">
                  <a:avLst/>
                </a:prstGeom>
                <a:noFill/>
                <a:ln w="38100">
                  <a:solidFill>
                    <a:schemeClr val="tx1"/>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grpSp>
          <p:grpSp>
            <p:nvGrpSpPr>
              <p:cNvPr id="893" name="Group 255"/>
              <p:cNvGrpSpPr>
                <a:grpSpLocks/>
              </p:cNvGrpSpPr>
              <p:nvPr/>
            </p:nvGrpSpPr>
            <p:grpSpPr bwMode="auto">
              <a:xfrm>
                <a:off x="223838" y="1446018"/>
                <a:ext cx="8705850" cy="913233"/>
                <a:chOff x="141" y="697"/>
                <a:chExt cx="5484" cy="576"/>
              </a:xfrm>
            </p:grpSpPr>
            <p:sp>
              <p:nvSpPr>
                <p:cNvPr id="894" name="Rectangle 249"/>
                <p:cNvSpPr>
                  <a:spLocks noChangeArrowheads="1"/>
                </p:cNvSpPr>
                <p:nvPr/>
              </p:nvSpPr>
              <p:spPr bwMode="auto">
                <a:xfrm>
                  <a:off x="141" y="697"/>
                  <a:ext cx="5484" cy="576"/>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latin typeface="Arial" panose="020B0604020202020204" pitchFamily="34" charset="0"/>
                    <a:ea typeface="楷体" panose="02010609060101010101" pitchFamily="49" charset="-122"/>
                    <a:cs typeface="Arial" panose="020B0604020202020204" pitchFamily="34" charset="0"/>
                  </a:endParaRPr>
                </a:p>
              </p:txBody>
            </p:sp>
            <p:grpSp>
              <p:nvGrpSpPr>
                <p:cNvPr id="895" name="Group 250"/>
                <p:cNvGrpSpPr>
                  <a:grpSpLocks/>
                </p:cNvGrpSpPr>
                <p:nvPr/>
              </p:nvGrpSpPr>
              <p:grpSpPr bwMode="auto">
                <a:xfrm>
                  <a:off x="377" y="821"/>
                  <a:ext cx="5059" cy="258"/>
                  <a:chOff x="2274" y="3900"/>
                  <a:chExt cx="6720" cy="468"/>
                </a:xfrm>
              </p:grpSpPr>
              <p:sp>
                <p:nvSpPr>
                  <p:cNvPr id="896" name="Rectangle 251"/>
                  <p:cNvSpPr>
                    <a:spLocks noChangeArrowheads="1"/>
                  </p:cNvSpPr>
                  <p:nvPr/>
                </p:nvSpPr>
                <p:spPr bwMode="auto">
                  <a:xfrm>
                    <a:off x="2274" y="3900"/>
                    <a:ext cx="1680" cy="468"/>
                  </a:xfrm>
                  <a:prstGeom prst="rect">
                    <a:avLst/>
                  </a:prstGeom>
                  <a:solidFill>
                    <a:srgbClr val="FFFFCC"/>
                  </a:solidFill>
                  <a:ln w="38100">
                    <a:solidFill>
                      <a:schemeClr val="tx1"/>
                    </a:solidFill>
                    <a:miter lim="800000"/>
                    <a:headEnd/>
                    <a:tailEnd/>
                  </a:ln>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chemeClr val="tx2"/>
                        </a:solidFill>
                        <a:latin typeface="Arial" panose="020B0604020202020204" pitchFamily="34" charset="0"/>
                        <a:ea typeface="楷体" panose="02010609060101010101" pitchFamily="49" charset="-122"/>
                        <a:cs typeface="Arial" panose="020B0604020202020204" pitchFamily="34" charset="0"/>
                      </a:rPr>
                      <a:t>标志域</a:t>
                    </a:r>
                  </a:p>
                </p:txBody>
              </p:sp>
              <p:sp>
                <p:nvSpPr>
                  <p:cNvPr id="897" name="Rectangle 252"/>
                  <p:cNvSpPr>
                    <a:spLocks noChangeArrowheads="1"/>
                  </p:cNvSpPr>
                  <p:nvPr/>
                </p:nvSpPr>
                <p:spPr bwMode="auto">
                  <a:xfrm>
                    <a:off x="3954" y="3900"/>
                    <a:ext cx="1680" cy="468"/>
                  </a:xfrm>
                  <a:prstGeom prst="rect">
                    <a:avLst/>
                  </a:prstGeom>
                  <a:solidFill>
                    <a:srgbClr val="FFFFCC"/>
                  </a:solidFill>
                  <a:ln w="38100">
                    <a:solidFill>
                      <a:schemeClr val="tx1"/>
                    </a:solidFill>
                    <a:miter lim="800000"/>
                    <a:headEnd/>
                    <a:tailEnd/>
                  </a:ln>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chemeClr val="tx2"/>
                        </a:solidFill>
                        <a:latin typeface="Arial" panose="020B0604020202020204" pitchFamily="34" charset="0"/>
                        <a:ea typeface="楷体" panose="02010609060101010101" pitchFamily="49" charset="-122"/>
                        <a:cs typeface="Arial" panose="020B0604020202020204" pitchFamily="34" charset="0"/>
                      </a:rPr>
                      <a:t>指数域</a:t>
                    </a:r>
                  </a:p>
                </p:txBody>
              </p:sp>
              <p:sp>
                <p:nvSpPr>
                  <p:cNvPr id="898" name="Rectangle 253"/>
                  <p:cNvSpPr>
                    <a:spLocks noChangeArrowheads="1"/>
                  </p:cNvSpPr>
                  <p:nvPr/>
                </p:nvSpPr>
                <p:spPr bwMode="auto">
                  <a:xfrm>
                    <a:off x="5635" y="3900"/>
                    <a:ext cx="1679" cy="468"/>
                  </a:xfrm>
                  <a:prstGeom prst="rect">
                    <a:avLst/>
                  </a:prstGeom>
                  <a:solidFill>
                    <a:srgbClr val="FFFFCC"/>
                  </a:solidFill>
                  <a:ln w="38100">
                    <a:solidFill>
                      <a:schemeClr val="tx1"/>
                    </a:solidFill>
                    <a:miter lim="800000"/>
                    <a:headEnd/>
                    <a:tailEnd/>
                  </a:ln>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chemeClr val="tx2"/>
                        </a:solidFill>
                        <a:latin typeface="Arial" panose="020B0604020202020204" pitchFamily="34" charset="0"/>
                        <a:ea typeface="楷体" panose="02010609060101010101" pitchFamily="49" charset="-122"/>
                        <a:cs typeface="Arial" panose="020B0604020202020204" pitchFamily="34" charset="0"/>
                      </a:rPr>
                      <a:t>指针域 </a:t>
                    </a:r>
                    <a:r>
                      <a:rPr lang="en-US" altLang="zh-CN" b="1">
                        <a:solidFill>
                          <a:schemeClr val="tx2"/>
                        </a:solidFill>
                        <a:latin typeface="Arial" panose="020B0604020202020204" pitchFamily="34" charset="0"/>
                        <a:ea typeface="楷体" panose="02010609060101010101" pitchFamily="49" charset="-122"/>
                        <a:cs typeface="Arial" panose="020B0604020202020204" pitchFamily="34" charset="0"/>
                      </a:rPr>
                      <a:t>1 / </a:t>
                    </a:r>
                    <a:r>
                      <a:rPr lang="zh-CN" altLang="en-US" b="1">
                        <a:solidFill>
                          <a:schemeClr val="tx2"/>
                        </a:solidFill>
                        <a:latin typeface="Arial" panose="020B0604020202020204" pitchFamily="34" charset="0"/>
                        <a:ea typeface="楷体" panose="02010609060101010101" pitchFamily="49" charset="-122"/>
                        <a:cs typeface="Arial" panose="020B0604020202020204" pitchFamily="34" charset="0"/>
                      </a:rPr>
                      <a:t>系数域</a:t>
                    </a:r>
                  </a:p>
                </p:txBody>
              </p:sp>
              <p:sp>
                <p:nvSpPr>
                  <p:cNvPr id="899" name="Rectangle 254"/>
                  <p:cNvSpPr>
                    <a:spLocks noChangeArrowheads="1"/>
                  </p:cNvSpPr>
                  <p:nvPr/>
                </p:nvSpPr>
                <p:spPr bwMode="auto">
                  <a:xfrm>
                    <a:off x="7314" y="3900"/>
                    <a:ext cx="1680" cy="468"/>
                  </a:xfrm>
                  <a:prstGeom prst="rect">
                    <a:avLst/>
                  </a:prstGeom>
                  <a:solidFill>
                    <a:srgbClr val="FFFFCC"/>
                  </a:solidFill>
                  <a:ln w="38100">
                    <a:solidFill>
                      <a:schemeClr val="tx1"/>
                    </a:solidFill>
                    <a:miter lim="800000"/>
                    <a:headEnd/>
                    <a:tailEnd/>
                  </a:ln>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dirty="0">
                        <a:solidFill>
                          <a:schemeClr val="tx2"/>
                        </a:solidFill>
                        <a:latin typeface="Arial" panose="020B0604020202020204" pitchFamily="34" charset="0"/>
                        <a:ea typeface="楷体" panose="02010609060101010101" pitchFamily="49" charset="-122"/>
                        <a:cs typeface="Arial" panose="020B0604020202020204" pitchFamily="34" charset="0"/>
                      </a:rPr>
                      <a:t>指针域 </a:t>
                    </a:r>
                    <a:r>
                      <a:rPr lang="en-US" altLang="zh-CN" b="1" dirty="0">
                        <a:solidFill>
                          <a:schemeClr val="tx2"/>
                        </a:solidFill>
                        <a:latin typeface="Arial" panose="020B0604020202020204" pitchFamily="34" charset="0"/>
                        <a:ea typeface="楷体" panose="02010609060101010101" pitchFamily="49" charset="-122"/>
                        <a:cs typeface="Arial" panose="020B0604020202020204" pitchFamily="34" charset="0"/>
                      </a:rPr>
                      <a:t>2</a:t>
                    </a:r>
                  </a:p>
                </p:txBody>
              </p:sp>
            </p:grpSp>
          </p:grpSp>
        </p:grpSp>
      </p:grpSp>
      <p:grpSp>
        <p:nvGrpSpPr>
          <p:cNvPr id="956" name="Group 305"/>
          <p:cNvGrpSpPr>
            <a:grpSpLocks/>
          </p:cNvGrpSpPr>
          <p:nvPr/>
        </p:nvGrpSpPr>
        <p:grpSpPr bwMode="auto">
          <a:xfrm>
            <a:off x="222250" y="1239434"/>
            <a:ext cx="8705850" cy="4559300"/>
            <a:chOff x="140" y="698"/>
            <a:chExt cx="5484" cy="2872"/>
          </a:xfrm>
        </p:grpSpPr>
        <p:grpSp>
          <p:nvGrpSpPr>
            <p:cNvPr id="957" name="Group 259"/>
            <p:cNvGrpSpPr>
              <a:grpSpLocks/>
            </p:cNvGrpSpPr>
            <p:nvPr/>
          </p:nvGrpSpPr>
          <p:grpSpPr bwMode="auto">
            <a:xfrm>
              <a:off x="240" y="2160"/>
              <a:ext cx="5232" cy="1410"/>
              <a:chOff x="240" y="2020"/>
              <a:chExt cx="5232" cy="1410"/>
            </a:xfrm>
          </p:grpSpPr>
          <p:grpSp>
            <p:nvGrpSpPr>
              <p:cNvPr id="964" name="Group 260"/>
              <p:cNvGrpSpPr>
                <a:grpSpLocks/>
              </p:cNvGrpSpPr>
              <p:nvPr/>
            </p:nvGrpSpPr>
            <p:grpSpPr bwMode="auto">
              <a:xfrm>
                <a:off x="240" y="2020"/>
                <a:ext cx="757" cy="202"/>
                <a:chOff x="240" y="1978"/>
                <a:chExt cx="757" cy="202"/>
              </a:xfrm>
            </p:grpSpPr>
            <p:sp>
              <p:nvSpPr>
                <p:cNvPr id="990" name="Rectangle 261"/>
                <p:cNvSpPr>
                  <a:spLocks noChangeArrowheads="1"/>
                </p:cNvSpPr>
                <p:nvPr/>
              </p:nvSpPr>
              <p:spPr bwMode="auto">
                <a:xfrm>
                  <a:off x="240" y="1978"/>
                  <a:ext cx="189" cy="202"/>
                </a:xfrm>
                <a:prstGeom prst="rect">
                  <a:avLst/>
                </a:prstGeom>
                <a:solidFill>
                  <a:srgbClr val="FFFFCC"/>
                </a:solid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991" name="Rectangle 262"/>
                <p:cNvSpPr>
                  <a:spLocks noChangeArrowheads="1"/>
                </p:cNvSpPr>
                <p:nvPr/>
              </p:nvSpPr>
              <p:spPr bwMode="auto">
                <a:xfrm>
                  <a:off x="429" y="1978"/>
                  <a:ext cx="190" cy="202"/>
                </a:xfrm>
                <a:prstGeom prst="rect">
                  <a:avLst/>
                </a:prstGeom>
                <a:solidFill>
                  <a:srgbClr val="FFFFCC"/>
                </a:solid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z</a:t>
                  </a:r>
                </a:p>
              </p:txBody>
            </p:sp>
            <p:sp>
              <p:nvSpPr>
                <p:cNvPr id="992" name="Rectangle 263" descr="深色上对角线"/>
                <p:cNvSpPr>
                  <a:spLocks noChangeArrowheads="1"/>
                </p:cNvSpPr>
                <p:nvPr/>
              </p:nvSpPr>
              <p:spPr bwMode="auto">
                <a:xfrm>
                  <a:off x="619" y="1978"/>
                  <a:ext cx="189" cy="202"/>
                </a:xfrm>
                <a:prstGeom prst="rect">
                  <a:avLst/>
                </a:prstGeom>
                <a:pattFill prst="dkUpDiag">
                  <a:fgClr>
                    <a:srgbClr val="FFFFCC"/>
                  </a:fgClr>
                  <a:bgClr>
                    <a:schemeClr val="accent2"/>
                  </a:bgClr>
                </a:patt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993" name="Rectangle 264"/>
                <p:cNvSpPr>
                  <a:spLocks noChangeArrowheads="1"/>
                </p:cNvSpPr>
                <p:nvPr/>
              </p:nvSpPr>
              <p:spPr bwMode="auto">
                <a:xfrm>
                  <a:off x="808" y="1978"/>
                  <a:ext cx="189" cy="202"/>
                </a:xfrm>
                <a:prstGeom prst="rect">
                  <a:avLst/>
                </a:prstGeom>
                <a:solidFill>
                  <a:srgbClr val="FFFFCC"/>
                </a:solid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965" name="Group 265"/>
              <p:cNvGrpSpPr>
                <a:grpSpLocks/>
              </p:cNvGrpSpPr>
              <p:nvPr/>
            </p:nvGrpSpPr>
            <p:grpSpPr bwMode="auto">
              <a:xfrm>
                <a:off x="240" y="2622"/>
                <a:ext cx="5232" cy="808"/>
                <a:chOff x="240" y="2622"/>
                <a:chExt cx="5232" cy="808"/>
              </a:xfrm>
            </p:grpSpPr>
            <p:sp>
              <p:nvSpPr>
                <p:cNvPr id="966" name="Rectangle 266"/>
                <p:cNvSpPr>
                  <a:spLocks noChangeArrowheads="1"/>
                </p:cNvSpPr>
                <p:nvPr/>
              </p:nvSpPr>
              <p:spPr bwMode="auto">
                <a:xfrm>
                  <a:off x="240" y="2622"/>
                  <a:ext cx="189" cy="202"/>
                </a:xfrm>
                <a:prstGeom prst="rect">
                  <a:avLst/>
                </a:prstGeom>
                <a:solidFill>
                  <a:srgbClr val="FFFFCC"/>
                </a:solid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967" name="Rectangle 267"/>
                <p:cNvSpPr>
                  <a:spLocks noChangeArrowheads="1"/>
                </p:cNvSpPr>
                <p:nvPr/>
              </p:nvSpPr>
              <p:spPr bwMode="auto">
                <a:xfrm>
                  <a:off x="429" y="2622"/>
                  <a:ext cx="190" cy="202"/>
                </a:xfrm>
                <a:prstGeom prst="rect">
                  <a:avLst/>
                </a:prstGeom>
                <a:solidFill>
                  <a:srgbClr val="FFFFCC"/>
                </a:solid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y</a:t>
                  </a:r>
                </a:p>
              </p:txBody>
            </p:sp>
            <p:sp>
              <p:nvSpPr>
                <p:cNvPr id="968" name="Rectangle 268" descr="深色上对角线"/>
                <p:cNvSpPr>
                  <a:spLocks noChangeArrowheads="1"/>
                </p:cNvSpPr>
                <p:nvPr/>
              </p:nvSpPr>
              <p:spPr bwMode="auto">
                <a:xfrm>
                  <a:off x="619" y="2623"/>
                  <a:ext cx="189" cy="202"/>
                </a:xfrm>
                <a:prstGeom prst="rect">
                  <a:avLst/>
                </a:prstGeom>
                <a:pattFill prst="dkUpDiag">
                  <a:fgClr>
                    <a:srgbClr val="FFFFCC"/>
                  </a:fgClr>
                  <a:bgClr>
                    <a:schemeClr val="accent2"/>
                  </a:bgClr>
                </a:patt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969" name="Rectangle 269"/>
                <p:cNvSpPr>
                  <a:spLocks noChangeArrowheads="1"/>
                </p:cNvSpPr>
                <p:nvPr/>
              </p:nvSpPr>
              <p:spPr bwMode="auto">
                <a:xfrm>
                  <a:off x="808" y="2622"/>
                  <a:ext cx="189" cy="202"/>
                </a:xfrm>
                <a:prstGeom prst="rect">
                  <a:avLst/>
                </a:prstGeom>
                <a:solidFill>
                  <a:srgbClr val="FFFFCC"/>
                </a:solid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970" name="Rectangle 270"/>
                <p:cNvSpPr>
                  <a:spLocks noChangeArrowheads="1"/>
                </p:cNvSpPr>
                <p:nvPr/>
              </p:nvSpPr>
              <p:spPr bwMode="auto">
                <a:xfrm>
                  <a:off x="2925" y="2622"/>
                  <a:ext cx="189" cy="202"/>
                </a:xfrm>
                <a:prstGeom prst="rect">
                  <a:avLst/>
                </a:prstGeom>
                <a:solidFill>
                  <a:srgbClr val="FFFFCC"/>
                </a:solid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971" name="Rectangle 271"/>
                <p:cNvSpPr>
                  <a:spLocks noChangeArrowheads="1"/>
                </p:cNvSpPr>
                <p:nvPr/>
              </p:nvSpPr>
              <p:spPr bwMode="auto">
                <a:xfrm>
                  <a:off x="3114" y="2622"/>
                  <a:ext cx="190" cy="202"/>
                </a:xfrm>
                <a:prstGeom prst="rect">
                  <a:avLst/>
                </a:prstGeom>
                <a:solidFill>
                  <a:srgbClr val="FFFFCC"/>
                </a:solid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y</a:t>
                  </a:r>
                </a:p>
              </p:txBody>
            </p:sp>
            <p:sp>
              <p:nvSpPr>
                <p:cNvPr id="972" name="Rectangle 272" descr="深色上对角线"/>
                <p:cNvSpPr>
                  <a:spLocks noChangeArrowheads="1"/>
                </p:cNvSpPr>
                <p:nvPr/>
              </p:nvSpPr>
              <p:spPr bwMode="auto">
                <a:xfrm>
                  <a:off x="3304" y="2623"/>
                  <a:ext cx="189" cy="202"/>
                </a:xfrm>
                <a:prstGeom prst="rect">
                  <a:avLst/>
                </a:prstGeom>
                <a:pattFill prst="dkUpDiag">
                  <a:fgClr>
                    <a:srgbClr val="FFFFCC"/>
                  </a:fgClr>
                  <a:bgClr>
                    <a:schemeClr val="accent2"/>
                  </a:bgClr>
                </a:patt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973" name="Rectangle 273"/>
                <p:cNvSpPr>
                  <a:spLocks noChangeArrowheads="1"/>
                </p:cNvSpPr>
                <p:nvPr/>
              </p:nvSpPr>
              <p:spPr bwMode="auto">
                <a:xfrm>
                  <a:off x="3493" y="2622"/>
                  <a:ext cx="189" cy="202"/>
                </a:xfrm>
                <a:prstGeom prst="rect">
                  <a:avLst/>
                </a:prstGeom>
                <a:solidFill>
                  <a:srgbClr val="FFFFCC"/>
                </a:solid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974" name="Rectangle 274"/>
                <p:cNvSpPr>
                  <a:spLocks noChangeArrowheads="1"/>
                </p:cNvSpPr>
                <p:nvPr/>
              </p:nvSpPr>
              <p:spPr bwMode="auto">
                <a:xfrm>
                  <a:off x="1135" y="3228"/>
                  <a:ext cx="189" cy="202"/>
                </a:xfrm>
                <a:prstGeom prst="rect">
                  <a:avLst/>
                </a:prstGeom>
                <a:solidFill>
                  <a:srgbClr val="FFFFCC"/>
                </a:solid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975" name="Rectangle 275"/>
                <p:cNvSpPr>
                  <a:spLocks noChangeArrowheads="1"/>
                </p:cNvSpPr>
                <p:nvPr/>
              </p:nvSpPr>
              <p:spPr bwMode="auto">
                <a:xfrm>
                  <a:off x="1324" y="3228"/>
                  <a:ext cx="190" cy="202"/>
                </a:xfrm>
                <a:prstGeom prst="rect">
                  <a:avLst/>
                </a:prstGeom>
                <a:solidFill>
                  <a:srgbClr val="FFFFCC"/>
                </a:solid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x</a:t>
                  </a:r>
                </a:p>
              </p:txBody>
            </p:sp>
            <p:sp>
              <p:nvSpPr>
                <p:cNvPr id="976" name="Rectangle 276" descr="深色上对角线"/>
                <p:cNvSpPr>
                  <a:spLocks noChangeArrowheads="1"/>
                </p:cNvSpPr>
                <p:nvPr/>
              </p:nvSpPr>
              <p:spPr bwMode="auto">
                <a:xfrm>
                  <a:off x="1514" y="3228"/>
                  <a:ext cx="189" cy="202"/>
                </a:xfrm>
                <a:prstGeom prst="rect">
                  <a:avLst/>
                </a:prstGeom>
                <a:pattFill prst="dkUpDiag">
                  <a:fgClr>
                    <a:srgbClr val="FFFFCC"/>
                  </a:fgClr>
                  <a:bgClr>
                    <a:schemeClr val="accent2"/>
                  </a:bgClr>
                </a:patt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977" name="Rectangle 277"/>
                <p:cNvSpPr>
                  <a:spLocks noChangeArrowheads="1"/>
                </p:cNvSpPr>
                <p:nvPr/>
              </p:nvSpPr>
              <p:spPr bwMode="auto">
                <a:xfrm>
                  <a:off x="1703" y="3228"/>
                  <a:ext cx="189" cy="202"/>
                </a:xfrm>
                <a:prstGeom prst="rect">
                  <a:avLst/>
                </a:prstGeom>
                <a:solidFill>
                  <a:srgbClr val="FFFFCC"/>
                </a:solid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978" name="Rectangle 278"/>
                <p:cNvSpPr>
                  <a:spLocks noChangeArrowheads="1"/>
                </p:cNvSpPr>
                <p:nvPr/>
              </p:nvSpPr>
              <p:spPr bwMode="auto">
                <a:xfrm>
                  <a:off x="2030" y="3228"/>
                  <a:ext cx="189" cy="202"/>
                </a:xfrm>
                <a:prstGeom prst="rect">
                  <a:avLst/>
                </a:prstGeom>
                <a:solidFill>
                  <a:srgbClr val="FFFFCC"/>
                </a:solid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979" name="Rectangle 279"/>
                <p:cNvSpPr>
                  <a:spLocks noChangeArrowheads="1"/>
                </p:cNvSpPr>
                <p:nvPr/>
              </p:nvSpPr>
              <p:spPr bwMode="auto">
                <a:xfrm>
                  <a:off x="2219" y="3228"/>
                  <a:ext cx="190" cy="202"/>
                </a:xfrm>
                <a:prstGeom prst="rect">
                  <a:avLst/>
                </a:prstGeom>
                <a:solidFill>
                  <a:srgbClr val="FFFFCC"/>
                </a:solid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x</a:t>
                  </a:r>
                </a:p>
              </p:txBody>
            </p:sp>
            <p:sp>
              <p:nvSpPr>
                <p:cNvPr id="980" name="Rectangle 280" descr="深色上对角线"/>
                <p:cNvSpPr>
                  <a:spLocks noChangeArrowheads="1"/>
                </p:cNvSpPr>
                <p:nvPr/>
              </p:nvSpPr>
              <p:spPr bwMode="auto">
                <a:xfrm>
                  <a:off x="2409" y="3228"/>
                  <a:ext cx="189" cy="202"/>
                </a:xfrm>
                <a:prstGeom prst="rect">
                  <a:avLst/>
                </a:prstGeom>
                <a:pattFill prst="dkUpDiag">
                  <a:fgClr>
                    <a:srgbClr val="FFFFCC"/>
                  </a:fgClr>
                  <a:bgClr>
                    <a:schemeClr val="accent2"/>
                  </a:bgClr>
                </a:patt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981" name="Rectangle 281"/>
                <p:cNvSpPr>
                  <a:spLocks noChangeArrowheads="1"/>
                </p:cNvSpPr>
                <p:nvPr/>
              </p:nvSpPr>
              <p:spPr bwMode="auto">
                <a:xfrm>
                  <a:off x="2598" y="3228"/>
                  <a:ext cx="189" cy="202"/>
                </a:xfrm>
                <a:prstGeom prst="rect">
                  <a:avLst/>
                </a:prstGeom>
                <a:solidFill>
                  <a:srgbClr val="FFFFCC"/>
                </a:solid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982" name="Rectangle 282"/>
                <p:cNvSpPr>
                  <a:spLocks noChangeArrowheads="1"/>
                </p:cNvSpPr>
                <p:nvPr/>
              </p:nvSpPr>
              <p:spPr bwMode="auto">
                <a:xfrm>
                  <a:off x="3820" y="3224"/>
                  <a:ext cx="189" cy="202"/>
                </a:xfrm>
                <a:prstGeom prst="rect">
                  <a:avLst/>
                </a:prstGeom>
                <a:solidFill>
                  <a:srgbClr val="FFFFCC"/>
                </a:solid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983" name="Rectangle 283"/>
                <p:cNvSpPr>
                  <a:spLocks noChangeArrowheads="1"/>
                </p:cNvSpPr>
                <p:nvPr/>
              </p:nvSpPr>
              <p:spPr bwMode="auto">
                <a:xfrm>
                  <a:off x="4009" y="3224"/>
                  <a:ext cx="190" cy="202"/>
                </a:xfrm>
                <a:prstGeom prst="rect">
                  <a:avLst/>
                </a:prstGeom>
                <a:solidFill>
                  <a:srgbClr val="FFFFCC"/>
                </a:solid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x</a:t>
                  </a:r>
                </a:p>
              </p:txBody>
            </p:sp>
            <p:sp>
              <p:nvSpPr>
                <p:cNvPr id="984" name="Rectangle 284" descr="深色上对角线"/>
                <p:cNvSpPr>
                  <a:spLocks noChangeArrowheads="1"/>
                </p:cNvSpPr>
                <p:nvPr/>
              </p:nvSpPr>
              <p:spPr bwMode="auto">
                <a:xfrm>
                  <a:off x="4199" y="3226"/>
                  <a:ext cx="189" cy="202"/>
                </a:xfrm>
                <a:prstGeom prst="rect">
                  <a:avLst/>
                </a:prstGeom>
                <a:pattFill prst="dkUpDiag">
                  <a:fgClr>
                    <a:srgbClr val="FFFFCC"/>
                  </a:fgClr>
                  <a:bgClr>
                    <a:schemeClr val="accent2"/>
                  </a:bgClr>
                </a:patt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985" name="Rectangle 285"/>
                <p:cNvSpPr>
                  <a:spLocks noChangeArrowheads="1"/>
                </p:cNvSpPr>
                <p:nvPr/>
              </p:nvSpPr>
              <p:spPr bwMode="auto">
                <a:xfrm>
                  <a:off x="4388" y="3224"/>
                  <a:ext cx="189" cy="202"/>
                </a:xfrm>
                <a:prstGeom prst="rect">
                  <a:avLst/>
                </a:prstGeom>
                <a:solidFill>
                  <a:srgbClr val="FFFFCC"/>
                </a:solid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986" name="Rectangle 286"/>
                <p:cNvSpPr>
                  <a:spLocks noChangeArrowheads="1"/>
                </p:cNvSpPr>
                <p:nvPr/>
              </p:nvSpPr>
              <p:spPr bwMode="auto">
                <a:xfrm>
                  <a:off x="4715" y="3225"/>
                  <a:ext cx="189" cy="202"/>
                </a:xfrm>
                <a:prstGeom prst="rect">
                  <a:avLst/>
                </a:prstGeom>
                <a:solidFill>
                  <a:srgbClr val="FFFFCC"/>
                </a:solid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987" name="Rectangle 287"/>
                <p:cNvSpPr>
                  <a:spLocks noChangeArrowheads="1"/>
                </p:cNvSpPr>
                <p:nvPr/>
              </p:nvSpPr>
              <p:spPr bwMode="auto">
                <a:xfrm>
                  <a:off x="4904" y="3225"/>
                  <a:ext cx="190" cy="202"/>
                </a:xfrm>
                <a:prstGeom prst="rect">
                  <a:avLst/>
                </a:prstGeom>
                <a:solidFill>
                  <a:srgbClr val="FFFFCC"/>
                </a:solid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x</a:t>
                  </a:r>
                </a:p>
              </p:txBody>
            </p:sp>
            <p:sp>
              <p:nvSpPr>
                <p:cNvPr id="988" name="Rectangle 288" descr="深色上对角线"/>
                <p:cNvSpPr>
                  <a:spLocks noChangeArrowheads="1"/>
                </p:cNvSpPr>
                <p:nvPr/>
              </p:nvSpPr>
              <p:spPr bwMode="auto">
                <a:xfrm>
                  <a:off x="5094" y="3226"/>
                  <a:ext cx="189" cy="202"/>
                </a:xfrm>
                <a:prstGeom prst="rect">
                  <a:avLst/>
                </a:prstGeom>
                <a:pattFill prst="dkUpDiag">
                  <a:fgClr>
                    <a:srgbClr val="FFFFCC"/>
                  </a:fgClr>
                  <a:bgClr>
                    <a:schemeClr val="accent2"/>
                  </a:bgClr>
                </a:patt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989" name="Rectangle 289"/>
                <p:cNvSpPr>
                  <a:spLocks noChangeArrowheads="1"/>
                </p:cNvSpPr>
                <p:nvPr/>
              </p:nvSpPr>
              <p:spPr bwMode="auto">
                <a:xfrm>
                  <a:off x="5283" y="3225"/>
                  <a:ext cx="189" cy="202"/>
                </a:xfrm>
                <a:prstGeom prst="rect">
                  <a:avLst/>
                </a:prstGeom>
                <a:solidFill>
                  <a:srgbClr val="FFFFCC"/>
                </a:solidFill>
                <a:ln w="38100">
                  <a:solidFill>
                    <a:srgbClr val="3333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grpSp>
        </p:grpSp>
        <p:sp>
          <p:nvSpPr>
            <p:cNvPr id="958" name="Rectangle 299"/>
            <p:cNvSpPr>
              <a:spLocks noChangeArrowheads="1"/>
            </p:cNvSpPr>
            <p:nvPr/>
          </p:nvSpPr>
          <p:spPr bwMode="auto">
            <a:xfrm>
              <a:off x="140" y="698"/>
              <a:ext cx="5484" cy="576"/>
            </a:xfrm>
            <a:prstGeom prst="rect">
              <a:avLst/>
            </a:prstGeom>
            <a:solidFill>
              <a:srgbClr val="FF99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latin typeface="Arial" panose="020B0604020202020204" pitchFamily="34" charset="0"/>
                <a:ea typeface="楷体" panose="02010609060101010101" pitchFamily="49" charset="-122"/>
                <a:cs typeface="Arial" panose="020B0604020202020204" pitchFamily="34" charset="0"/>
              </a:endParaRPr>
            </a:p>
          </p:txBody>
        </p:sp>
        <p:grpSp>
          <p:nvGrpSpPr>
            <p:cNvPr id="959" name="Group 300"/>
            <p:cNvGrpSpPr>
              <a:grpSpLocks/>
            </p:cNvGrpSpPr>
            <p:nvPr/>
          </p:nvGrpSpPr>
          <p:grpSpPr bwMode="auto">
            <a:xfrm>
              <a:off x="1020" y="821"/>
              <a:ext cx="3806" cy="246"/>
              <a:chOff x="946" y="671"/>
              <a:chExt cx="3806" cy="246"/>
            </a:xfrm>
          </p:grpSpPr>
          <p:sp>
            <p:nvSpPr>
              <p:cNvPr id="960" name="Rectangle 301"/>
              <p:cNvSpPr>
                <a:spLocks noChangeArrowheads="1"/>
              </p:cNvSpPr>
              <p:nvPr/>
            </p:nvSpPr>
            <p:spPr bwMode="auto">
              <a:xfrm>
                <a:off x="946" y="671"/>
                <a:ext cx="951" cy="246"/>
              </a:xfrm>
              <a:prstGeom prst="rect">
                <a:avLst/>
              </a:prstGeom>
              <a:solidFill>
                <a:srgbClr val="FFFFCC"/>
              </a:solidFill>
              <a:ln w="38100">
                <a:solidFill>
                  <a:srgbClr val="3333FF"/>
                </a:solidFill>
                <a:miter lim="800000"/>
                <a:headEnd/>
                <a:tailEnd/>
              </a:ln>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标志域</a:t>
                </a:r>
              </a:p>
            </p:txBody>
          </p:sp>
          <p:sp>
            <p:nvSpPr>
              <p:cNvPr id="961" name="Rectangle 302"/>
              <p:cNvSpPr>
                <a:spLocks noChangeArrowheads="1"/>
              </p:cNvSpPr>
              <p:nvPr/>
            </p:nvSpPr>
            <p:spPr bwMode="auto">
              <a:xfrm>
                <a:off x="1897" y="671"/>
                <a:ext cx="952" cy="246"/>
              </a:xfrm>
              <a:prstGeom prst="rect">
                <a:avLst/>
              </a:prstGeom>
              <a:solidFill>
                <a:srgbClr val="FFFFCC"/>
              </a:solidFill>
              <a:ln w="38100">
                <a:solidFill>
                  <a:srgbClr val="3333FF"/>
                </a:solidFill>
                <a:miter lim="800000"/>
                <a:headEnd/>
                <a:tailEnd/>
              </a:ln>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主变量域</a:t>
                </a:r>
              </a:p>
            </p:txBody>
          </p:sp>
          <p:sp>
            <p:nvSpPr>
              <p:cNvPr id="962" name="Rectangle 303" descr="浅色上对角线"/>
              <p:cNvSpPr>
                <a:spLocks noChangeArrowheads="1"/>
              </p:cNvSpPr>
              <p:nvPr/>
            </p:nvSpPr>
            <p:spPr bwMode="auto">
              <a:xfrm>
                <a:off x="2849" y="671"/>
                <a:ext cx="952" cy="246"/>
              </a:xfrm>
              <a:prstGeom prst="rect">
                <a:avLst/>
              </a:prstGeom>
              <a:pattFill prst="ltUpDiag">
                <a:fgClr>
                  <a:srgbClr val="3333FF"/>
                </a:fgClr>
                <a:bgClr>
                  <a:srgbClr val="FFFFCC"/>
                </a:bgClr>
              </a:pattFill>
              <a:ln w="38100">
                <a:solidFill>
                  <a:srgbClr val="3333FF"/>
                </a:solidFill>
                <a:miter lim="800000"/>
                <a:headEnd/>
                <a:tailEnd/>
              </a:ln>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963" name="Rectangle 304"/>
              <p:cNvSpPr>
                <a:spLocks noChangeArrowheads="1"/>
              </p:cNvSpPr>
              <p:nvPr/>
            </p:nvSpPr>
            <p:spPr bwMode="auto">
              <a:xfrm>
                <a:off x="3801" y="671"/>
                <a:ext cx="951" cy="246"/>
              </a:xfrm>
              <a:prstGeom prst="rect">
                <a:avLst/>
              </a:prstGeom>
              <a:solidFill>
                <a:srgbClr val="FFFFCC"/>
              </a:solidFill>
              <a:ln w="38100">
                <a:solidFill>
                  <a:srgbClr val="3333FF"/>
                </a:solidFill>
                <a:miter lim="800000"/>
                <a:headEnd/>
                <a:tailEnd/>
              </a:ln>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指针域</a:t>
                </a:r>
              </a:p>
            </p:txBody>
          </p:sp>
        </p:grpSp>
      </p:grpSp>
      <p:grpSp>
        <p:nvGrpSpPr>
          <p:cNvPr id="994" name="Group 341"/>
          <p:cNvGrpSpPr>
            <a:grpSpLocks/>
          </p:cNvGrpSpPr>
          <p:nvPr/>
        </p:nvGrpSpPr>
        <p:grpSpPr bwMode="auto">
          <a:xfrm>
            <a:off x="222250" y="1226734"/>
            <a:ext cx="8705850" cy="2320925"/>
            <a:chOff x="140" y="695"/>
            <a:chExt cx="5484" cy="1462"/>
          </a:xfrm>
        </p:grpSpPr>
        <p:grpSp>
          <p:nvGrpSpPr>
            <p:cNvPr id="995" name="Group 328"/>
            <p:cNvGrpSpPr>
              <a:grpSpLocks/>
            </p:cNvGrpSpPr>
            <p:nvPr/>
          </p:nvGrpSpPr>
          <p:grpSpPr bwMode="auto">
            <a:xfrm>
              <a:off x="140" y="695"/>
              <a:ext cx="5484" cy="1056"/>
              <a:chOff x="140" y="695"/>
              <a:chExt cx="5484" cy="1056"/>
            </a:xfrm>
          </p:grpSpPr>
          <p:grpSp>
            <p:nvGrpSpPr>
              <p:cNvPr id="997" name="Group 329"/>
              <p:cNvGrpSpPr>
                <a:grpSpLocks/>
              </p:cNvGrpSpPr>
              <p:nvPr/>
            </p:nvGrpSpPr>
            <p:grpSpPr bwMode="auto">
              <a:xfrm>
                <a:off x="240" y="1549"/>
                <a:ext cx="757" cy="202"/>
                <a:chOff x="2589" y="2296"/>
                <a:chExt cx="840" cy="312"/>
              </a:xfrm>
            </p:grpSpPr>
            <p:sp>
              <p:nvSpPr>
                <p:cNvPr id="1004" name="Rectangle 330"/>
                <p:cNvSpPr>
                  <a:spLocks noChangeArrowheads="1"/>
                </p:cNvSpPr>
                <p:nvPr/>
              </p:nvSpPr>
              <p:spPr bwMode="auto">
                <a:xfrm>
                  <a:off x="2589" y="2296"/>
                  <a:ext cx="210" cy="312"/>
                </a:xfrm>
                <a:prstGeom prst="rect">
                  <a:avLst/>
                </a:prstGeom>
                <a:solidFill>
                  <a:srgbClr val="FFFFCC"/>
                </a:solidFill>
                <a:ln w="38100">
                  <a:solidFill>
                    <a:srgbClr val="CC6600"/>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CC6600"/>
                      </a:solidFill>
                      <a:latin typeface="Arial" panose="020B0604020202020204" pitchFamily="34" charset="0"/>
                      <a:ea typeface="楷体" panose="02010609060101010101" pitchFamily="49" charset="-122"/>
                      <a:cs typeface="Arial" panose="020B0604020202020204" pitchFamily="34" charset="0"/>
                    </a:rPr>
                    <a:t>1</a:t>
                  </a:r>
                </a:p>
              </p:txBody>
            </p:sp>
            <p:sp>
              <p:nvSpPr>
                <p:cNvPr id="1005" name="Rectangle 331"/>
                <p:cNvSpPr>
                  <a:spLocks noChangeArrowheads="1"/>
                </p:cNvSpPr>
                <p:nvPr/>
              </p:nvSpPr>
              <p:spPr bwMode="auto">
                <a:xfrm>
                  <a:off x="2799" y="2296"/>
                  <a:ext cx="211" cy="312"/>
                </a:xfrm>
                <a:prstGeom prst="rect">
                  <a:avLst/>
                </a:prstGeom>
                <a:solidFill>
                  <a:srgbClr val="FFFFCC"/>
                </a:solidFill>
                <a:ln w="38100">
                  <a:solidFill>
                    <a:srgbClr val="CC6600"/>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CC6600"/>
                      </a:solidFill>
                      <a:latin typeface="Arial" panose="020B0604020202020204" pitchFamily="34" charset="0"/>
                      <a:ea typeface="楷体" panose="02010609060101010101" pitchFamily="49" charset="-122"/>
                      <a:cs typeface="Arial" panose="020B0604020202020204" pitchFamily="34" charset="0"/>
                    </a:rPr>
                    <a:t>3</a:t>
                  </a:r>
                </a:p>
              </p:txBody>
            </p:sp>
            <p:sp>
              <p:nvSpPr>
                <p:cNvPr id="1006" name="Rectangle 332"/>
                <p:cNvSpPr>
                  <a:spLocks noChangeArrowheads="1"/>
                </p:cNvSpPr>
                <p:nvPr/>
              </p:nvSpPr>
              <p:spPr bwMode="auto">
                <a:xfrm>
                  <a:off x="3010" y="2296"/>
                  <a:ext cx="212" cy="312"/>
                </a:xfrm>
                <a:prstGeom prst="rect">
                  <a:avLst/>
                </a:prstGeom>
                <a:solidFill>
                  <a:srgbClr val="FFFFCC"/>
                </a:solidFill>
                <a:ln w="38100">
                  <a:solidFill>
                    <a:srgbClr val="CC6600"/>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CC6600"/>
                    </a:solidFill>
                    <a:latin typeface="Arial" panose="020B0604020202020204" pitchFamily="34" charset="0"/>
                    <a:ea typeface="楷体" panose="02010609060101010101" pitchFamily="49" charset="-122"/>
                    <a:cs typeface="Arial" panose="020B0604020202020204" pitchFamily="34" charset="0"/>
                  </a:endParaRPr>
                </a:p>
              </p:txBody>
            </p:sp>
            <p:sp>
              <p:nvSpPr>
                <p:cNvPr id="1007" name="Rectangle 333"/>
                <p:cNvSpPr>
                  <a:spLocks noChangeArrowheads="1"/>
                </p:cNvSpPr>
                <p:nvPr/>
              </p:nvSpPr>
              <p:spPr bwMode="auto">
                <a:xfrm>
                  <a:off x="3219" y="2296"/>
                  <a:ext cx="210" cy="312"/>
                </a:xfrm>
                <a:prstGeom prst="rect">
                  <a:avLst/>
                </a:prstGeom>
                <a:solidFill>
                  <a:srgbClr val="FFFFCC"/>
                </a:solidFill>
                <a:ln w="38100">
                  <a:solidFill>
                    <a:srgbClr val="CC6600"/>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CC6600"/>
                      </a:solidFill>
                      <a:latin typeface="Arial" panose="020B0604020202020204" pitchFamily="34" charset="0"/>
                      <a:ea typeface="楷体" panose="02010609060101010101" pitchFamily="49" charset="-122"/>
                      <a:cs typeface="Arial" panose="020B0604020202020204" pitchFamily="34" charset="0"/>
                    </a:rPr>
                    <a:t>∧</a:t>
                  </a:r>
                </a:p>
              </p:txBody>
            </p:sp>
          </p:grpSp>
          <p:sp>
            <p:nvSpPr>
              <p:cNvPr id="998" name="Rectangle 334"/>
              <p:cNvSpPr>
                <a:spLocks noChangeArrowheads="1"/>
              </p:cNvSpPr>
              <p:nvPr/>
            </p:nvSpPr>
            <p:spPr bwMode="auto">
              <a:xfrm>
                <a:off x="140" y="695"/>
                <a:ext cx="5484" cy="576"/>
              </a:xfrm>
              <a:prstGeom prst="rect">
                <a:avLst/>
              </a:prstGeom>
              <a:solidFill>
                <a:srgbClr val="3399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latin typeface="Arial" panose="020B0604020202020204" pitchFamily="34" charset="0"/>
                  <a:ea typeface="楷体" panose="02010609060101010101" pitchFamily="49" charset="-122"/>
                  <a:cs typeface="Arial" panose="020B0604020202020204" pitchFamily="34" charset="0"/>
                </a:endParaRPr>
              </a:p>
            </p:txBody>
          </p:sp>
          <p:grpSp>
            <p:nvGrpSpPr>
              <p:cNvPr id="999" name="Group 335"/>
              <p:cNvGrpSpPr>
                <a:grpSpLocks/>
              </p:cNvGrpSpPr>
              <p:nvPr/>
            </p:nvGrpSpPr>
            <p:grpSpPr bwMode="auto">
              <a:xfrm>
                <a:off x="975" y="821"/>
                <a:ext cx="3902" cy="252"/>
                <a:chOff x="2274" y="3872"/>
                <a:chExt cx="6720" cy="468"/>
              </a:xfrm>
            </p:grpSpPr>
            <p:sp>
              <p:nvSpPr>
                <p:cNvPr id="1000" name="Rectangle 336"/>
                <p:cNvSpPr>
                  <a:spLocks noChangeArrowheads="1"/>
                </p:cNvSpPr>
                <p:nvPr/>
              </p:nvSpPr>
              <p:spPr bwMode="auto">
                <a:xfrm>
                  <a:off x="2274" y="3872"/>
                  <a:ext cx="1681" cy="468"/>
                </a:xfrm>
                <a:prstGeom prst="rect">
                  <a:avLst/>
                </a:prstGeom>
                <a:solidFill>
                  <a:srgbClr val="FFFFCC"/>
                </a:solidFill>
                <a:ln w="38100">
                  <a:solidFill>
                    <a:srgbClr val="CC6600"/>
                  </a:solidFill>
                  <a:miter lim="800000"/>
                  <a:headEnd/>
                  <a:tailEnd/>
                </a:ln>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CC6600"/>
                      </a:solidFill>
                      <a:latin typeface="Arial" panose="020B0604020202020204" pitchFamily="34" charset="0"/>
                      <a:ea typeface="楷体" panose="02010609060101010101" pitchFamily="49" charset="-122"/>
                      <a:cs typeface="Arial" panose="020B0604020202020204" pitchFamily="34" charset="0"/>
                    </a:rPr>
                    <a:t>标志域</a:t>
                  </a:r>
                </a:p>
              </p:txBody>
            </p:sp>
            <p:sp>
              <p:nvSpPr>
                <p:cNvPr id="1001" name="Rectangle 337"/>
                <p:cNvSpPr>
                  <a:spLocks noChangeArrowheads="1"/>
                </p:cNvSpPr>
                <p:nvPr/>
              </p:nvSpPr>
              <p:spPr bwMode="auto">
                <a:xfrm>
                  <a:off x="3955" y="3872"/>
                  <a:ext cx="1679" cy="468"/>
                </a:xfrm>
                <a:prstGeom prst="rect">
                  <a:avLst/>
                </a:prstGeom>
                <a:solidFill>
                  <a:srgbClr val="FFFFCC"/>
                </a:solidFill>
                <a:ln w="38100">
                  <a:solidFill>
                    <a:srgbClr val="CC6600"/>
                  </a:solidFill>
                  <a:miter lim="800000"/>
                  <a:headEnd/>
                  <a:tailEnd/>
                </a:ln>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CC6600"/>
                      </a:solidFill>
                      <a:latin typeface="Arial" panose="020B0604020202020204" pitchFamily="34" charset="0"/>
                      <a:ea typeface="楷体" panose="02010609060101010101" pitchFamily="49" charset="-122"/>
                      <a:cs typeface="Arial" panose="020B0604020202020204" pitchFamily="34" charset="0"/>
                    </a:rPr>
                    <a:t>变量数域</a:t>
                  </a:r>
                </a:p>
              </p:txBody>
            </p:sp>
            <p:sp>
              <p:nvSpPr>
                <p:cNvPr id="1002" name="Rectangle 338"/>
                <p:cNvSpPr>
                  <a:spLocks noChangeArrowheads="1"/>
                </p:cNvSpPr>
                <p:nvPr/>
              </p:nvSpPr>
              <p:spPr bwMode="auto">
                <a:xfrm>
                  <a:off x="5634" y="3872"/>
                  <a:ext cx="1681" cy="468"/>
                </a:xfrm>
                <a:prstGeom prst="rect">
                  <a:avLst/>
                </a:prstGeom>
                <a:solidFill>
                  <a:srgbClr val="FFFFCC"/>
                </a:solidFill>
                <a:ln w="38100">
                  <a:solidFill>
                    <a:srgbClr val="CC6600"/>
                  </a:solidFill>
                  <a:miter lim="800000"/>
                  <a:headEnd/>
                  <a:tailEnd/>
                </a:ln>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CC6600"/>
                      </a:solidFill>
                      <a:latin typeface="Arial" panose="020B0604020202020204" pitchFamily="34" charset="0"/>
                      <a:ea typeface="楷体" panose="02010609060101010101" pitchFamily="49" charset="-122"/>
                      <a:cs typeface="Arial" panose="020B0604020202020204" pitchFamily="34" charset="0"/>
                    </a:rPr>
                    <a:t>指针域</a:t>
                  </a:r>
                </a:p>
              </p:txBody>
            </p:sp>
            <p:sp>
              <p:nvSpPr>
                <p:cNvPr id="1003" name="Rectangle 339"/>
                <p:cNvSpPr>
                  <a:spLocks noChangeArrowheads="1"/>
                </p:cNvSpPr>
                <p:nvPr/>
              </p:nvSpPr>
              <p:spPr bwMode="auto">
                <a:xfrm>
                  <a:off x="7315" y="3872"/>
                  <a:ext cx="1679" cy="468"/>
                </a:xfrm>
                <a:prstGeom prst="rect">
                  <a:avLst/>
                </a:prstGeom>
                <a:solidFill>
                  <a:srgbClr val="FFFFCC"/>
                </a:solidFill>
                <a:ln w="38100">
                  <a:solidFill>
                    <a:srgbClr val="CC6600"/>
                  </a:solidFill>
                  <a:miter lim="800000"/>
                  <a:headEnd/>
                  <a:tailEnd/>
                </a:ln>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CC6600"/>
                      </a:solidFill>
                      <a:latin typeface="Arial" panose="020B0604020202020204" pitchFamily="34" charset="0"/>
                      <a:ea typeface="楷体" panose="02010609060101010101" pitchFamily="49" charset="-122"/>
                      <a:cs typeface="Arial" panose="020B0604020202020204" pitchFamily="34" charset="0"/>
                    </a:rPr>
                    <a:t>∧</a:t>
                  </a:r>
                </a:p>
              </p:txBody>
            </p:sp>
          </p:grpSp>
        </p:grpSp>
        <p:sp>
          <p:nvSpPr>
            <p:cNvPr id="996" name="Line 340"/>
            <p:cNvSpPr>
              <a:spLocks noChangeShapeType="1"/>
            </p:cNvSpPr>
            <p:nvPr/>
          </p:nvSpPr>
          <p:spPr bwMode="auto">
            <a:xfrm>
              <a:off x="722" y="1652"/>
              <a:ext cx="0" cy="505"/>
            </a:xfrm>
            <a:prstGeom prst="line">
              <a:avLst/>
            </a:prstGeom>
            <a:noFill/>
            <a:ln w="38100">
              <a:solidFill>
                <a:srgbClr val="CC6600"/>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grpSp>
      <p:sp>
        <p:nvSpPr>
          <p:cNvPr id="1008" name="Text Box 474" descr="蓝色面巾纸"/>
          <p:cNvSpPr txBox="1">
            <a:spLocks noChangeArrowheads="1"/>
          </p:cNvSpPr>
          <p:nvPr/>
        </p:nvSpPr>
        <p:spPr bwMode="auto">
          <a:xfrm>
            <a:off x="1658938" y="2441171"/>
            <a:ext cx="7426325" cy="868363"/>
          </a:xfrm>
          <a:prstGeom prst="rect">
            <a:avLst/>
          </a:prstGeom>
          <a:noFill/>
          <a:ln>
            <a:noFill/>
          </a:ln>
          <a:effectLst/>
          <a:extLst>
            <a:ext uri="{909E8E84-426E-40DD-AFC4-6F175D3DCCD1}">
              <a14:hiddenFill xmlns:a14="http://schemas.microsoft.com/office/drawing/2010/main">
                <a:blipFill dpi="0" rotWithShape="1">
                  <a:blip/>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en-US" altLang="zh-CN" b="1" dirty="0">
                <a:solidFill>
                  <a:srgbClr val="FF0000"/>
                </a:solidFill>
                <a:latin typeface="Arial" panose="020B0604020202020204" pitchFamily="34" charset="0"/>
                <a:ea typeface="楷体" panose="02010609060101010101" pitchFamily="49" charset="-122"/>
                <a:cs typeface="Arial" panose="020B0604020202020204" pitchFamily="34" charset="0"/>
              </a:rPr>
              <a:t>P = z((A, 2), (B, 1), (10, 0))</a:t>
            </a:r>
            <a:r>
              <a:rPr kumimoji="1" lang="zh-CN" altLang="en-US" b="1" dirty="0">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en-US" altLang="zh-CN" b="1" dirty="0">
                <a:solidFill>
                  <a:srgbClr val="006600"/>
                </a:solidFill>
                <a:latin typeface="Arial" panose="020B0604020202020204" pitchFamily="34" charset="0"/>
                <a:ea typeface="楷体" panose="02010609060101010101" pitchFamily="49" charset="-122"/>
                <a:cs typeface="Arial" panose="020B0604020202020204" pitchFamily="34" charset="0"/>
              </a:rPr>
              <a:t>A = y((C, 4), (D, 3))</a:t>
            </a:r>
            <a:r>
              <a:rPr kumimoji="1" lang="zh-CN" altLang="en-US" b="1" dirty="0">
                <a:solidFill>
                  <a:srgbClr val="006600"/>
                </a:solidFill>
                <a:latin typeface="Arial" panose="020B0604020202020204" pitchFamily="34" charset="0"/>
                <a:ea typeface="楷体" panose="02010609060101010101" pitchFamily="49" charset="-122"/>
                <a:cs typeface="Arial" panose="020B0604020202020204" pitchFamily="34" charset="0"/>
              </a:rPr>
              <a:t>，</a:t>
            </a:r>
            <a:r>
              <a:rPr kumimoji="1" lang="en-US" altLang="zh-CN" b="1" dirty="0">
                <a:solidFill>
                  <a:srgbClr val="006600"/>
                </a:solidFill>
                <a:latin typeface="Arial" panose="020B0604020202020204" pitchFamily="34" charset="0"/>
                <a:ea typeface="楷体" panose="02010609060101010101" pitchFamily="49" charset="-122"/>
                <a:cs typeface="Arial" panose="020B0604020202020204" pitchFamily="34" charset="0"/>
              </a:rPr>
              <a:t>B = y((E, 5), (F, 1))</a:t>
            </a:r>
            <a:r>
              <a:rPr kumimoji="1" lang="zh-CN" altLang="en-US" b="1" dirty="0">
                <a:solidFill>
                  <a:srgbClr val="006600"/>
                </a:solidFill>
                <a:latin typeface="Arial" panose="020B0604020202020204" pitchFamily="34" charset="0"/>
                <a:ea typeface="楷体" panose="02010609060101010101" pitchFamily="49" charset="-122"/>
                <a:cs typeface="Arial" panose="020B0604020202020204" pitchFamily="34" charset="0"/>
              </a:rPr>
              <a:t>，</a:t>
            </a:r>
          </a:p>
          <a:p>
            <a:pPr algn="just">
              <a:lnSpc>
                <a:spcPct val="140000"/>
              </a:lnSpc>
            </a:pPr>
            <a:r>
              <a:rPr kumimoji="1" lang="en-US" altLang="zh-CN" b="1" dirty="0">
                <a:solidFill>
                  <a:srgbClr val="CC6600"/>
                </a:solidFill>
                <a:latin typeface="Arial" panose="020B0604020202020204" pitchFamily="34" charset="0"/>
                <a:ea typeface="楷体" panose="02010609060101010101" pitchFamily="49" charset="-122"/>
                <a:cs typeface="Arial" panose="020B0604020202020204" pitchFamily="34" charset="0"/>
              </a:rPr>
              <a:t>C = x((1, 5))</a:t>
            </a:r>
            <a:r>
              <a:rPr kumimoji="1" lang="zh-CN" altLang="en-US" b="1" dirty="0">
                <a:solidFill>
                  <a:srgbClr val="CC6600"/>
                </a:solidFill>
                <a:latin typeface="Arial" panose="020B0604020202020204" pitchFamily="34" charset="0"/>
                <a:ea typeface="楷体" panose="02010609060101010101" pitchFamily="49" charset="-122"/>
                <a:cs typeface="Arial" panose="020B0604020202020204" pitchFamily="34" charset="0"/>
              </a:rPr>
              <a:t>，</a:t>
            </a:r>
            <a:r>
              <a:rPr kumimoji="1" lang="en-US" altLang="zh-CN" b="1" dirty="0">
                <a:solidFill>
                  <a:srgbClr val="CC6600"/>
                </a:solidFill>
                <a:latin typeface="Arial" panose="020B0604020202020204" pitchFamily="34" charset="0"/>
                <a:ea typeface="楷体" panose="02010609060101010101" pitchFamily="49" charset="-122"/>
                <a:cs typeface="Arial" panose="020B0604020202020204" pitchFamily="34" charset="0"/>
              </a:rPr>
              <a:t>D = x((2, 7))</a:t>
            </a:r>
            <a:r>
              <a:rPr kumimoji="1" lang="zh-CN" altLang="en-US" b="1" dirty="0">
                <a:solidFill>
                  <a:srgbClr val="CC6600"/>
                </a:solidFill>
                <a:latin typeface="Arial" panose="020B0604020202020204" pitchFamily="34" charset="0"/>
                <a:ea typeface="楷体" panose="02010609060101010101" pitchFamily="49" charset="-122"/>
                <a:cs typeface="Arial" panose="020B0604020202020204" pitchFamily="34" charset="0"/>
              </a:rPr>
              <a:t>，</a:t>
            </a:r>
            <a:r>
              <a:rPr kumimoji="1" lang="en-US" altLang="zh-CN" b="1" dirty="0">
                <a:solidFill>
                  <a:srgbClr val="CC6600"/>
                </a:solidFill>
                <a:latin typeface="Arial" panose="020B0604020202020204" pitchFamily="34" charset="0"/>
                <a:ea typeface="楷体" panose="02010609060101010101" pitchFamily="49" charset="-122"/>
                <a:cs typeface="Arial" panose="020B0604020202020204" pitchFamily="34" charset="0"/>
              </a:rPr>
              <a:t>E = x((6, 3))</a:t>
            </a:r>
            <a:r>
              <a:rPr kumimoji="1" lang="zh-CN" altLang="en-US" b="1" dirty="0">
                <a:solidFill>
                  <a:srgbClr val="CC6600"/>
                </a:solidFill>
                <a:latin typeface="Arial" panose="020B0604020202020204" pitchFamily="34" charset="0"/>
                <a:ea typeface="楷体" panose="02010609060101010101" pitchFamily="49" charset="-122"/>
                <a:cs typeface="Arial" panose="020B0604020202020204" pitchFamily="34" charset="0"/>
              </a:rPr>
              <a:t>，</a:t>
            </a:r>
            <a:r>
              <a:rPr kumimoji="1" lang="en-US" altLang="zh-CN" b="1" dirty="0">
                <a:solidFill>
                  <a:srgbClr val="CC6600"/>
                </a:solidFill>
                <a:latin typeface="Arial" panose="020B0604020202020204" pitchFamily="34" charset="0"/>
                <a:ea typeface="楷体" panose="02010609060101010101" pitchFamily="49" charset="-122"/>
                <a:cs typeface="Arial" panose="020B0604020202020204" pitchFamily="34" charset="0"/>
              </a:rPr>
              <a:t>F = x((3, 1))</a:t>
            </a:r>
            <a:r>
              <a:rPr kumimoji="1" lang="zh-CN" altLang="en-US" b="1" dirty="0">
                <a:latin typeface="Arial" panose="020B0604020202020204" pitchFamily="34" charset="0"/>
                <a:ea typeface="楷体" panose="02010609060101010101" pitchFamily="49" charset="-122"/>
                <a:cs typeface="Arial" panose="020B0604020202020204" pitchFamily="34" charset="0"/>
              </a:rPr>
              <a: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884"/>
                                        </p:tgtEl>
                                        <p:attrNameLst>
                                          <p:attrName>style.visibility</p:attrName>
                                        </p:attrNameLst>
                                      </p:cBhvr>
                                      <p:to>
                                        <p:strVal val="visible"/>
                                      </p:to>
                                    </p:set>
                                    <p:animEffect transition="in" filter="wipe(down)">
                                      <p:cBhvr>
                                        <p:cTn id="7" dur="290">
                                          <p:stCondLst>
                                            <p:cond delay="0"/>
                                          </p:stCondLst>
                                        </p:cTn>
                                        <p:tgtEl>
                                          <p:spTgt spid="884"/>
                                        </p:tgtEl>
                                      </p:cBhvr>
                                    </p:animEffect>
                                    <p:anim calcmode="lin" valueType="num">
                                      <p:cBhvr>
                                        <p:cTn id="8" dur="911" tmFilter="0,0; 0.14,0.36; 0.43,0.73; 0.71,0.91; 1.0,1.0">
                                          <p:stCondLst>
                                            <p:cond delay="0"/>
                                          </p:stCondLst>
                                        </p:cTn>
                                        <p:tgtEl>
                                          <p:spTgt spid="88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88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88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88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884"/>
                                        </p:tgtEl>
                                        <p:attrNameLst>
                                          <p:attrName>ppt_y</p:attrName>
                                        </p:attrNameLst>
                                      </p:cBhvr>
                                      <p:tavLst>
                                        <p:tav tm="0" fmla="#ppt_y-sin(pi*$)/81">
                                          <p:val>
                                            <p:fltVal val="0"/>
                                          </p:val>
                                        </p:tav>
                                        <p:tav tm="100000">
                                          <p:val>
                                            <p:fltVal val="1"/>
                                          </p:val>
                                        </p:tav>
                                      </p:tavLst>
                                    </p:anim>
                                    <p:animScale>
                                      <p:cBhvr>
                                        <p:cTn id="13" dur="13">
                                          <p:stCondLst>
                                            <p:cond delay="325"/>
                                          </p:stCondLst>
                                        </p:cTn>
                                        <p:tgtEl>
                                          <p:spTgt spid="884"/>
                                        </p:tgtEl>
                                      </p:cBhvr>
                                      <p:to x="100000" y="60000"/>
                                    </p:animScale>
                                    <p:animScale>
                                      <p:cBhvr>
                                        <p:cTn id="14" dur="83" decel="50000">
                                          <p:stCondLst>
                                            <p:cond delay="338"/>
                                          </p:stCondLst>
                                        </p:cTn>
                                        <p:tgtEl>
                                          <p:spTgt spid="884"/>
                                        </p:tgtEl>
                                      </p:cBhvr>
                                      <p:to x="100000" y="100000"/>
                                    </p:animScale>
                                    <p:animScale>
                                      <p:cBhvr>
                                        <p:cTn id="15" dur="13">
                                          <p:stCondLst>
                                            <p:cond delay="656"/>
                                          </p:stCondLst>
                                        </p:cTn>
                                        <p:tgtEl>
                                          <p:spTgt spid="884"/>
                                        </p:tgtEl>
                                      </p:cBhvr>
                                      <p:to x="100000" y="80000"/>
                                    </p:animScale>
                                    <p:animScale>
                                      <p:cBhvr>
                                        <p:cTn id="16" dur="83" decel="50000">
                                          <p:stCondLst>
                                            <p:cond delay="669"/>
                                          </p:stCondLst>
                                        </p:cTn>
                                        <p:tgtEl>
                                          <p:spTgt spid="884"/>
                                        </p:tgtEl>
                                      </p:cBhvr>
                                      <p:to x="100000" y="100000"/>
                                    </p:animScale>
                                    <p:animScale>
                                      <p:cBhvr>
                                        <p:cTn id="17" dur="13">
                                          <p:stCondLst>
                                            <p:cond delay="821"/>
                                          </p:stCondLst>
                                        </p:cTn>
                                        <p:tgtEl>
                                          <p:spTgt spid="884"/>
                                        </p:tgtEl>
                                      </p:cBhvr>
                                      <p:to x="100000" y="90000"/>
                                    </p:animScale>
                                    <p:animScale>
                                      <p:cBhvr>
                                        <p:cTn id="18" dur="83" decel="50000">
                                          <p:stCondLst>
                                            <p:cond delay="834"/>
                                          </p:stCondLst>
                                        </p:cTn>
                                        <p:tgtEl>
                                          <p:spTgt spid="884"/>
                                        </p:tgtEl>
                                      </p:cBhvr>
                                      <p:to x="100000" y="100000"/>
                                    </p:animScale>
                                    <p:animScale>
                                      <p:cBhvr>
                                        <p:cTn id="19" dur="13">
                                          <p:stCondLst>
                                            <p:cond delay="904"/>
                                          </p:stCondLst>
                                        </p:cTn>
                                        <p:tgtEl>
                                          <p:spTgt spid="884"/>
                                        </p:tgtEl>
                                      </p:cBhvr>
                                      <p:to x="100000" y="95000"/>
                                    </p:animScale>
                                    <p:animScale>
                                      <p:cBhvr>
                                        <p:cTn id="20" dur="83" decel="50000">
                                          <p:stCondLst>
                                            <p:cond delay="917"/>
                                          </p:stCondLst>
                                        </p:cTn>
                                        <p:tgtEl>
                                          <p:spTgt spid="88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772"/>
                                        </p:tgtEl>
                                        <p:attrNameLst>
                                          <p:attrName>style.visibility</p:attrName>
                                        </p:attrNameLst>
                                      </p:cBhvr>
                                      <p:to>
                                        <p:strVal val="visible"/>
                                      </p:to>
                                    </p:set>
                                    <p:animEffect transition="in" filter="dissolve">
                                      <p:cBhvr>
                                        <p:cTn id="25" dur="500"/>
                                        <p:tgtEl>
                                          <p:spTgt spid="772"/>
                                        </p:tgtEl>
                                      </p:cBhvr>
                                    </p:animEffect>
                                  </p:childTnLst>
                                </p:cTn>
                              </p:par>
                            </p:childTnLst>
                          </p:cTn>
                        </p:par>
                        <p:par>
                          <p:cTn id="26" fill="hold">
                            <p:stCondLst>
                              <p:cond delay="500"/>
                            </p:stCondLst>
                            <p:childTnLst>
                              <p:par>
                                <p:cTn id="27" presetID="3" presetClass="entr" presetSubtype="10" fill="hold" grpId="0" nodeType="afterEffect">
                                  <p:stCondLst>
                                    <p:cond delay="0"/>
                                  </p:stCondLst>
                                  <p:childTnLst>
                                    <p:set>
                                      <p:cBhvr>
                                        <p:cTn id="28" dur="1" fill="hold">
                                          <p:stCondLst>
                                            <p:cond delay="0"/>
                                          </p:stCondLst>
                                        </p:cTn>
                                        <p:tgtEl>
                                          <p:spTgt spid="1008"/>
                                        </p:tgtEl>
                                        <p:attrNameLst>
                                          <p:attrName>style.visibility</p:attrName>
                                        </p:attrNameLst>
                                      </p:cBhvr>
                                      <p:to>
                                        <p:strVal val="visible"/>
                                      </p:to>
                                    </p:set>
                                    <p:animEffect transition="in" filter="blinds(horizontal)">
                                      <p:cBhvr>
                                        <p:cTn id="29" dur="500"/>
                                        <p:tgtEl>
                                          <p:spTgt spid="100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994"/>
                                        </p:tgtEl>
                                        <p:attrNameLst>
                                          <p:attrName>style.visibility</p:attrName>
                                        </p:attrNameLst>
                                      </p:cBhvr>
                                      <p:to>
                                        <p:strVal val="visible"/>
                                      </p:to>
                                    </p:set>
                                    <p:animEffect transition="in" filter="fade">
                                      <p:cBhvr>
                                        <p:cTn id="34" dur="500"/>
                                        <p:tgtEl>
                                          <p:spTgt spid="99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994"/>
                                        </p:tgtEl>
                                      </p:cBhvr>
                                    </p:animEffect>
                                    <p:set>
                                      <p:cBhvr>
                                        <p:cTn id="39" dur="1" fill="hold">
                                          <p:stCondLst>
                                            <p:cond delay="499"/>
                                          </p:stCondLst>
                                        </p:cTn>
                                        <p:tgtEl>
                                          <p:spTgt spid="994"/>
                                        </p:tgtEl>
                                        <p:attrNameLst>
                                          <p:attrName>style.visibility</p:attrName>
                                        </p:attrNameLst>
                                      </p:cBhvr>
                                      <p:to>
                                        <p:strVal val="hidden"/>
                                      </p:to>
                                    </p:set>
                                  </p:childTnLst>
                                </p:cTn>
                              </p:par>
                            </p:childTnLst>
                          </p:cTn>
                        </p:par>
                        <p:par>
                          <p:cTn id="40" fill="hold">
                            <p:stCondLst>
                              <p:cond delay="500"/>
                            </p:stCondLst>
                            <p:childTnLst>
                              <p:par>
                                <p:cTn id="41" presetID="10" presetClass="entr" presetSubtype="0" fill="hold" nodeType="afterEffect">
                                  <p:stCondLst>
                                    <p:cond delay="0"/>
                                  </p:stCondLst>
                                  <p:childTnLst>
                                    <p:set>
                                      <p:cBhvr>
                                        <p:cTn id="42" dur="1" fill="hold">
                                          <p:stCondLst>
                                            <p:cond delay="0"/>
                                          </p:stCondLst>
                                        </p:cTn>
                                        <p:tgtEl>
                                          <p:spTgt spid="956"/>
                                        </p:tgtEl>
                                        <p:attrNameLst>
                                          <p:attrName>style.visibility</p:attrName>
                                        </p:attrNameLst>
                                      </p:cBhvr>
                                      <p:to>
                                        <p:strVal val="visible"/>
                                      </p:to>
                                    </p:set>
                                    <p:animEffect transition="in" filter="fade">
                                      <p:cBhvr>
                                        <p:cTn id="43" dur="500"/>
                                        <p:tgtEl>
                                          <p:spTgt spid="95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956"/>
                                        </p:tgtEl>
                                      </p:cBhvr>
                                    </p:animEffect>
                                    <p:set>
                                      <p:cBhvr>
                                        <p:cTn id="48" dur="1" fill="hold">
                                          <p:stCondLst>
                                            <p:cond delay="499"/>
                                          </p:stCondLst>
                                        </p:cTn>
                                        <p:tgtEl>
                                          <p:spTgt spid="956"/>
                                        </p:tgtEl>
                                        <p:attrNameLst>
                                          <p:attrName>style.visibility</p:attrName>
                                        </p:attrNameLst>
                                      </p:cBhvr>
                                      <p:to>
                                        <p:strVal val="hidden"/>
                                      </p:to>
                                    </p:set>
                                  </p:childTnLst>
                                </p:cTn>
                              </p:par>
                            </p:childTnLst>
                          </p:cTn>
                        </p:par>
                        <p:par>
                          <p:cTn id="49" fill="hold">
                            <p:stCondLst>
                              <p:cond delay="500"/>
                            </p:stCondLst>
                            <p:childTnLst>
                              <p:par>
                                <p:cTn id="50" presetID="10" presetClass="entr" presetSubtype="0" fill="hold" nodeType="afterEffect">
                                  <p:stCondLst>
                                    <p:cond delay="0"/>
                                  </p:stCondLst>
                                  <p:childTnLst>
                                    <p:set>
                                      <p:cBhvr>
                                        <p:cTn id="51" dur="1" fill="hold">
                                          <p:stCondLst>
                                            <p:cond delay="0"/>
                                          </p:stCondLst>
                                        </p:cTn>
                                        <p:tgtEl>
                                          <p:spTgt spid="889"/>
                                        </p:tgtEl>
                                        <p:attrNameLst>
                                          <p:attrName>style.visibility</p:attrName>
                                        </p:attrNameLst>
                                      </p:cBhvr>
                                      <p:to>
                                        <p:strVal val="visible"/>
                                      </p:to>
                                    </p:set>
                                    <p:animEffect transition="in" filter="fade">
                                      <p:cBhvr>
                                        <p:cTn id="52" dur="500"/>
                                        <p:tgtEl>
                                          <p:spTgt spid="88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nodeType="clickEffect">
                                  <p:stCondLst>
                                    <p:cond delay="0"/>
                                  </p:stCondLst>
                                  <p:childTnLst>
                                    <p:animEffect transition="out" filter="fade">
                                      <p:cBhvr>
                                        <p:cTn id="56" dur="500"/>
                                        <p:tgtEl>
                                          <p:spTgt spid="889"/>
                                        </p:tgtEl>
                                      </p:cBhvr>
                                    </p:animEffect>
                                    <p:set>
                                      <p:cBhvr>
                                        <p:cTn id="57" dur="1" fill="hold">
                                          <p:stCondLst>
                                            <p:cond delay="499"/>
                                          </p:stCondLst>
                                        </p:cTn>
                                        <p:tgtEl>
                                          <p:spTgt spid="88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8"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594" name="Group 2"/>
          <p:cNvGrpSpPr>
            <a:grpSpLocks/>
          </p:cNvGrpSpPr>
          <p:nvPr/>
        </p:nvGrpSpPr>
        <p:grpSpPr bwMode="auto">
          <a:xfrm>
            <a:off x="0" y="0"/>
            <a:ext cx="9144000" cy="6858000"/>
            <a:chOff x="0" y="0"/>
            <a:chExt cx="5760" cy="4320"/>
          </a:xfrm>
        </p:grpSpPr>
        <p:sp>
          <p:nvSpPr>
            <p:cNvPr id="110604" name="Rectangle 3"/>
            <p:cNvSpPr>
              <a:spLocks noChangeArrowheads="1"/>
            </p:cNvSpPr>
            <p:nvPr/>
          </p:nvSpPr>
          <p:spPr bwMode="auto">
            <a:xfrm>
              <a:off x="0" y="0"/>
              <a:ext cx="5760" cy="4320"/>
            </a:xfrm>
            <a:prstGeom prst="rect">
              <a:avLst/>
            </a:prstGeom>
            <a:gradFill rotWithShape="1">
              <a:gsLst>
                <a:gs pos="0">
                  <a:srgbClr val="99CCFF"/>
                </a:gs>
                <a:gs pos="50000">
                  <a:srgbClr val="FFFFFF"/>
                </a:gs>
                <a:gs pos="100000">
                  <a:srgbClr val="99CCFF"/>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latin typeface="Times New Roman" panose="02020603050405020304" pitchFamily="18" charset="0"/>
                <a:ea typeface="幼圆" panose="02010509060101010101" pitchFamily="49" charset="-122"/>
              </a:endParaRPr>
            </a:p>
          </p:txBody>
        </p:sp>
        <p:grpSp>
          <p:nvGrpSpPr>
            <p:cNvPr id="110605" name="Group 4"/>
            <p:cNvGrpSpPr>
              <a:grpSpLocks/>
            </p:cNvGrpSpPr>
            <p:nvPr/>
          </p:nvGrpSpPr>
          <p:grpSpPr bwMode="auto">
            <a:xfrm>
              <a:off x="0" y="0"/>
              <a:ext cx="5760" cy="4320"/>
              <a:chOff x="0" y="0"/>
              <a:chExt cx="5760" cy="4320"/>
            </a:xfrm>
          </p:grpSpPr>
          <p:sp>
            <p:nvSpPr>
              <p:cNvPr id="110606" name="Rectangle 5"/>
              <p:cNvSpPr>
                <a:spLocks noChangeArrowheads="1"/>
              </p:cNvSpPr>
              <p:nvPr/>
            </p:nvSpPr>
            <p:spPr bwMode="auto">
              <a:xfrm>
                <a:off x="0" y="432"/>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7" name="Rectangle 6"/>
              <p:cNvSpPr>
                <a:spLocks noChangeArrowheads="1"/>
              </p:cNvSpPr>
              <p:nvPr/>
            </p:nvSpPr>
            <p:spPr bwMode="auto">
              <a:xfrm>
                <a:off x="0" y="3312"/>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58" name="Rectangle 7"/>
              <p:cNvSpPr>
                <a:spLocks noChangeArrowheads="1"/>
              </p:cNvSpPr>
              <p:nvPr/>
            </p:nvSpPr>
            <p:spPr bwMode="auto">
              <a:xfrm>
                <a:off x="0" y="864"/>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110609" name="Rectangle 8"/>
              <p:cNvSpPr>
                <a:spLocks noChangeArrowheads="1"/>
              </p:cNvSpPr>
              <p:nvPr/>
            </p:nvSpPr>
            <p:spPr bwMode="auto">
              <a:xfrm>
                <a:off x="2789" y="0"/>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0610" name="Rectangle 9"/>
              <p:cNvSpPr>
                <a:spLocks noChangeArrowheads="1"/>
              </p:cNvSpPr>
              <p:nvPr/>
            </p:nvSpPr>
            <p:spPr bwMode="auto">
              <a:xfrm>
                <a:off x="2789" y="3888"/>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0611" name="Rectangle 10"/>
              <p:cNvSpPr>
                <a:spLocks noChangeArrowheads="1"/>
              </p:cNvSpPr>
              <p:nvPr/>
            </p:nvSpPr>
            <p:spPr bwMode="auto">
              <a:xfrm>
                <a:off x="0" y="3456"/>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0612" name="Rectangle 11"/>
              <p:cNvSpPr>
                <a:spLocks noChangeArrowheads="1"/>
              </p:cNvSpPr>
              <p:nvPr/>
            </p:nvSpPr>
            <p:spPr bwMode="auto">
              <a:xfrm>
                <a:off x="2789" y="1008"/>
                <a:ext cx="2971" cy="2304"/>
              </a:xfrm>
              <a:prstGeom prst="rect">
                <a:avLst/>
              </a:prstGeom>
              <a:gradFill rotWithShape="1">
                <a:gsLst>
                  <a:gs pos="0">
                    <a:srgbClr val="000000"/>
                  </a:gs>
                  <a:gs pos="100000">
                    <a:srgbClr val="333399"/>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nvGrpSpPr>
              <p:cNvPr id="110613" name="Group 12"/>
              <p:cNvGrpSpPr>
                <a:grpSpLocks/>
              </p:cNvGrpSpPr>
              <p:nvPr/>
            </p:nvGrpSpPr>
            <p:grpSpPr bwMode="auto">
              <a:xfrm>
                <a:off x="113" y="3561"/>
                <a:ext cx="862" cy="647"/>
                <a:chOff x="113" y="3561"/>
                <a:chExt cx="862" cy="647"/>
              </a:xfrm>
            </p:grpSpPr>
            <p:grpSp>
              <p:nvGrpSpPr>
                <p:cNvPr id="110614" name="Group 13"/>
                <p:cNvGrpSpPr>
                  <a:grpSpLocks/>
                </p:cNvGrpSpPr>
                <p:nvPr/>
              </p:nvGrpSpPr>
              <p:grpSpPr bwMode="auto">
                <a:xfrm flipH="1">
                  <a:off x="666" y="3561"/>
                  <a:ext cx="309" cy="506"/>
                  <a:chOff x="4694" y="2523"/>
                  <a:chExt cx="350" cy="573"/>
                </a:xfrm>
              </p:grpSpPr>
              <p:sp>
                <p:nvSpPr>
                  <p:cNvPr id="110631" name="Freeform 14"/>
                  <p:cNvSpPr>
                    <a:spLocks/>
                  </p:cNvSpPr>
                  <p:nvPr/>
                </p:nvSpPr>
                <p:spPr bwMode="auto">
                  <a:xfrm>
                    <a:off x="4714" y="2567"/>
                    <a:ext cx="330" cy="400"/>
                  </a:xfrm>
                  <a:custGeom>
                    <a:avLst/>
                    <a:gdLst>
                      <a:gd name="T0" fmla="*/ 0 w 1318"/>
                      <a:gd name="T1" fmla="*/ 0 h 1597"/>
                      <a:gd name="T2" fmla="*/ 0 w 1318"/>
                      <a:gd name="T3" fmla="*/ 0 h 1597"/>
                      <a:gd name="T4" fmla="*/ 0 w 1318"/>
                      <a:gd name="T5" fmla="*/ 0 h 1597"/>
                      <a:gd name="T6" fmla="*/ 0 w 1318"/>
                      <a:gd name="T7" fmla="*/ 0 h 1597"/>
                      <a:gd name="T8" fmla="*/ 0 w 1318"/>
                      <a:gd name="T9" fmla="*/ 0 h 1597"/>
                      <a:gd name="T10" fmla="*/ 0 w 1318"/>
                      <a:gd name="T11" fmla="*/ 0 h 1597"/>
                      <a:gd name="T12" fmla="*/ 0 w 1318"/>
                      <a:gd name="T13" fmla="*/ 0 h 1597"/>
                      <a:gd name="T14" fmla="*/ 0 w 1318"/>
                      <a:gd name="T15" fmla="*/ 0 h 1597"/>
                      <a:gd name="T16" fmla="*/ 0 w 1318"/>
                      <a:gd name="T17" fmla="*/ 0 h 1597"/>
                      <a:gd name="T18" fmla="*/ 0 w 1318"/>
                      <a:gd name="T19" fmla="*/ 0 h 1597"/>
                      <a:gd name="T20" fmla="*/ 0 w 1318"/>
                      <a:gd name="T21" fmla="*/ 0 h 1597"/>
                      <a:gd name="T22" fmla="*/ 0 w 1318"/>
                      <a:gd name="T23" fmla="*/ 0 h 1597"/>
                      <a:gd name="T24" fmla="*/ 0 w 1318"/>
                      <a:gd name="T25" fmla="*/ 0 h 1597"/>
                      <a:gd name="T26" fmla="*/ 0 w 1318"/>
                      <a:gd name="T27" fmla="*/ 0 h 1597"/>
                      <a:gd name="T28" fmla="*/ 0 w 1318"/>
                      <a:gd name="T29" fmla="*/ 0 h 1597"/>
                      <a:gd name="T30" fmla="*/ 0 w 1318"/>
                      <a:gd name="T31" fmla="*/ 0 h 1597"/>
                      <a:gd name="T32" fmla="*/ 0 w 1318"/>
                      <a:gd name="T33" fmla="*/ 0 h 1597"/>
                      <a:gd name="T34" fmla="*/ 0 w 1318"/>
                      <a:gd name="T35" fmla="*/ 0 h 1597"/>
                      <a:gd name="T36" fmla="*/ 0 w 1318"/>
                      <a:gd name="T37" fmla="*/ 0 h 1597"/>
                      <a:gd name="T38" fmla="*/ 0 w 1318"/>
                      <a:gd name="T39" fmla="*/ 0 h 1597"/>
                      <a:gd name="T40" fmla="*/ 0 w 1318"/>
                      <a:gd name="T41" fmla="*/ 0 h 1597"/>
                      <a:gd name="T42" fmla="*/ 0 w 1318"/>
                      <a:gd name="T43" fmla="*/ 0 h 1597"/>
                      <a:gd name="T44" fmla="*/ 0 w 1318"/>
                      <a:gd name="T45" fmla="*/ 0 h 1597"/>
                      <a:gd name="T46" fmla="*/ 0 w 1318"/>
                      <a:gd name="T47" fmla="*/ 0 h 1597"/>
                      <a:gd name="T48" fmla="*/ 0 w 1318"/>
                      <a:gd name="T49" fmla="*/ 0 h 1597"/>
                      <a:gd name="T50" fmla="*/ 0 w 1318"/>
                      <a:gd name="T51" fmla="*/ 0 h 1597"/>
                      <a:gd name="T52" fmla="*/ 0 w 1318"/>
                      <a:gd name="T53" fmla="*/ 0 h 1597"/>
                      <a:gd name="T54" fmla="*/ 0 w 1318"/>
                      <a:gd name="T55" fmla="*/ 0 h 1597"/>
                      <a:gd name="T56" fmla="*/ 0 w 1318"/>
                      <a:gd name="T57" fmla="*/ 0 h 1597"/>
                      <a:gd name="T58" fmla="*/ 0 w 1318"/>
                      <a:gd name="T59" fmla="*/ 0 h 1597"/>
                      <a:gd name="T60" fmla="*/ 0 w 1318"/>
                      <a:gd name="T61" fmla="*/ 0 h 1597"/>
                      <a:gd name="T62" fmla="*/ 0 w 1318"/>
                      <a:gd name="T63" fmla="*/ 0 h 1597"/>
                      <a:gd name="T64" fmla="*/ 0 w 1318"/>
                      <a:gd name="T65" fmla="*/ 0 h 1597"/>
                      <a:gd name="T66" fmla="*/ 0 w 1318"/>
                      <a:gd name="T67" fmla="*/ 0 h 1597"/>
                      <a:gd name="T68" fmla="*/ 0 w 1318"/>
                      <a:gd name="T69" fmla="*/ 0 h 1597"/>
                      <a:gd name="T70" fmla="*/ 0 w 1318"/>
                      <a:gd name="T71" fmla="*/ 0 h 1597"/>
                      <a:gd name="T72" fmla="*/ 0 w 1318"/>
                      <a:gd name="T73" fmla="*/ 0 h 1597"/>
                      <a:gd name="T74" fmla="*/ 0 w 1318"/>
                      <a:gd name="T75" fmla="*/ 0 h 1597"/>
                      <a:gd name="T76" fmla="*/ 0 w 1318"/>
                      <a:gd name="T77" fmla="*/ 0 h 1597"/>
                      <a:gd name="T78" fmla="*/ 0 w 1318"/>
                      <a:gd name="T79" fmla="*/ 0 h 1597"/>
                      <a:gd name="T80" fmla="*/ 0 w 1318"/>
                      <a:gd name="T81" fmla="*/ 0 h 1597"/>
                      <a:gd name="T82" fmla="*/ 0 w 1318"/>
                      <a:gd name="T83" fmla="*/ 0 h 1597"/>
                      <a:gd name="T84" fmla="*/ 0 w 1318"/>
                      <a:gd name="T85" fmla="*/ 0 h 1597"/>
                      <a:gd name="T86" fmla="*/ 0 w 1318"/>
                      <a:gd name="T87" fmla="*/ 0 h 1597"/>
                      <a:gd name="T88" fmla="*/ 0 w 1318"/>
                      <a:gd name="T89" fmla="*/ 0 h 1597"/>
                      <a:gd name="T90" fmla="*/ 0 w 1318"/>
                      <a:gd name="T91" fmla="*/ 0 h 1597"/>
                      <a:gd name="T92" fmla="*/ 0 w 1318"/>
                      <a:gd name="T93" fmla="*/ 0 h 1597"/>
                      <a:gd name="T94" fmla="*/ 0 w 1318"/>
                      <a:gd name="T95" fmla="*/ 0 h 1597"/>
                      <a:gd name="T96" fmla="*/ 0 w 1318"/>
                      <a:gd name="T97" fmla="*/ 0 h 1597"/>
                      <a:gd name="T98" fmla="*/ 0 w 1318"/>
                      <a:gd name="T99" fmla="*/ 0 h 1597"/>
                      <a:gd name="T100" fmla="*/ 0 w 1318"/>
                      <a:gd name="T101" fmla="*/ 0 h 1597"/>
                      <a:gd name="T102" fmla="*/ 0 w 1318"/>
                      <a:gd name="T103" fmla="*/ 0 h 1597"/>
                      <a:gd name="T104" fmla="*/ 0 w 1318"/>
                      <a:gd name="T105" fmla="*/ 0 h 1597"/>
                      <a:gd name="T106" fmla="*/ 0 w 1318"/>
                      <a:gd name="T107" fmla="*/ 0 h 1597"/>
                      <a:gd name="T108" fmla="*/ 0 w 1318"/>
                      <a:gd name="T109" fmla="*/ 0 h 1597"/>
                      <a:gd name="T110" fmla="*/ 0 w 1318"/>
                      <a:gd name="T111" fmla="*/ 0 h 1597"/>
                      <a:gd name="T112" fmla="*/ 0 w 1318"/>
                      <a:gd name="T113" fmla="*/ 0 h 1597"/>
                      <a:gd name="T114" fmla="*/ 0 w 1318"/>
                      <a:gd name="T115" fmla="*/ 0 h 15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18" h="1597">
                        <a:moveTo>
                          <a:pt x="910" y="44"/>
                        </a:moveTo>
                        <a:lnTo>
                          <a:pt x="958" y="264"/>
                        </a:lnTo>
                        <a:lnTo>
                          <a:pt x="1006" y="437"/>
                        </a:lnTo>
                        <a:lnTo>
                          <a:pt x="1068" y="626"/>
                        </a:lnTo>
                        <a:lnTo>
                          <a:pt x="1122" y="765"/>
                        </a:lnTo>
                        <a:lnTo>
                          <a:pt x="1180" y="899"/>
                        </a:lnTo>
                        <a:lnTo>
                          <a:pt x="1213" y="981"/>
                        </a:lnTo>
                        <a:lnTo>
                          <a:pt x="958" y="1149"/>
                        </a:lnTo>
                        <a:lnTo>
                          <a:pt x="741" y="1289"/>
                        </a:lnTo>
                        <a:lnTo>
                          <a:pt x="559" y="1405"/>
                        </a:lnTo>
                        <a:lnTo>
                          <a:pt x="452" y="1492"/>
                        </a:lnTo>
                        <a:lnTo>
                          <a:pt x="424" y="1487"/>
                        </a:lnTo>
                        <a:lnTo>
                          <a:pt x="385" y="1429"/>
                        </a:lnTo>
                        <a:lnTo>
                          <a:pt x="323" y="1140"/>
                        </a:lnTo>
                        <a:lnTo>
                          <a:pt x="212" y="832"/>
                        </a:lnTo>
                        <a:lnTo>
                          <a:pt x="106" y="616"/>
                        </a:lnTo>
                        <a:lnTo>
                          <a:pt x="120" y="582"/>
                        </a:lnTo>
                        <a:lnTo>
                          <a:pt x="391" y="432"/>
                        </a:lnTo>
                        <a:lnTo>
                          <a:pt x="597" y="308"/>
                        </a:lnTo>
                        <a:lnTo>
                          <a:pt x="780" y="207"/>
                        </a:lnTo>
                        <a:lnTo>
                          <a:pt x="900" y="105"/>
                        </a:lnTo>
                        <a:lnTo>
                          <a:pt x="881" y="82"/>
                        </a:lnTo>
                        <a:lnTo>
                          <a:pt x="833" y="77"/>
                        </a:lnTo>
                        <a:lnTo>
                          <a:pt x="818" y="82"/>
                        </a:lnTo>
                        <a:lnTo>
                          <a:pt x="804" y="91"/>
                        </a:lnTo>
                        <a:lnTo>
                          <a:pt x="799" y="105"/>
                        </a:lnTo>
                        <a:lnTo>
                          <a:pt x="795" y="121"/>
                        </a:lnTo>
                        <a:lnTo>
                          <a:pt x="785" y="135"/>
                        </a:lnTo>
                        <a:lnTo>
                          <a:pt x="770" y="144"/>
                        </a:lnTo>
                        <a:lnTo>
                          <a:pt x="756" y="144"/>
                        </a:lnTo>
                        <a:lnTo>
                          <a:pt x="741" y="144"/>
                        </a:lnTo>
                        <a:lnTo>
                          <a:pt x="727" y="140"/>
                        </a:lnTo>
                        <a:lnTo>
                          <a:pt x="713" y="140"/>
                        </a:lnTo>
                        <a:lnTo>
                          <a:pt x="698" y="149"/>
                        </a:lnTo>
                        <a:lnTo>
                          <a:pt x="698" y="163"/>
                        </a:lnTo>
                        <a:lnTo>
                          <a:pt x="688" y="178"/>
                        </a:lnTo>
                        <a:lnTo>
                          <a:pt x="674" y="192"/>
                        </a:lnTo>
                        <a:lnTo>
                          <a:pt x="660" y="207"/>
                        </a:lnTo>
                        <a:lnTo>
                          <a:pt x="645" y="207"/>
                        </a:lnTo>
                        <a:lnTo>
                          <a:pt x="626" y="207"/>
                        </a:lnTo>
                        <a:lnTo>
                          <a:pt x="611" y="207"/>
                        </a:lnTo>
                        <a:lnTo>
                          <a:pt x="597" y="196"/>
                        </a:lnTo>
                        <a:lnTo>
                          <a:pt x="583" y="202"/>
                        </a:lnTo>
                        <a:lnTo>
                          <a:pt x="568" y="212"/>
                        </a:lnTo>
                        <a:lnTo>
                          <a:pt x="559" y="226"/>
                        </a:lnTo>
                        <a:lnTo>
                          <a:pt x="549" y="240"/>
                        </a:lnTo>
                        <a:lnTo>
                          <a:pt x="545" y="255"/>
                        </a:lnTo>
                        <a:lnTo>
                          <a:pt x="529" y="269"/>
                        </a:lnTo>
                        <a:lnTo>
                          <a:pt x="515" y="269"/>
                        </a:lnTo>
                        <a:lnTo>
                          <a:pt x="501" y="269"/>
                        </a:lnTo>
                        <a:lnTo>
                          <a:pt x="487" y="264"/>
                        </a:lnTo>
                        <a:lnTo>
                          <a:pt x="472" y="264"/>
                        </a:lnTo>
                        <a:lnTo>
                          <a:pt x="457" y="274"/>
                        </a:lnTo>
                        <a:lnTo>
                          <a:pt x="443" y="294"/>
                        </a:lnTo>
                        <a:lnTo>
                          <a:pt x="438" y="308"/>
                        </a:lnTo>
                        <a:lnTo>
                          <a:pt x="429" y="322"/>
                        </a:lnTo>
                        <a:lnTo>
                          <a:pt x="410" y="332"/>
                        </a:lnTo>
                        <a:lnTo>
                          <a:pt x="395" y="332"/>
                        </a:lnTo>
                        <a:lnTo>
                          <a:pt x="380" y="317"/>
                        </a:lnTo>
                        <a:lnTo>
                          <a:pt x="366" y="317"/>
                        </a:lnTo>
                        <a:lnTo>
                          <a:pt x="352" y="317"/>
                        </a:lnTo>
                        <a:lnTo>
                          <a:pt x="337" y="317"/>
                        </a:lnTo>
                        <a:lnTo>
                          <a:pt x="323" y="332"/>
                        </a:lnTo>
                        <a:lnTo>
                          <a:pt x="314" y="346"/>
                        </a:lnTo>
                        <a:lnTo>
                          <a:pt x="308" y="361"/>
                        </a:lnTo>
                        <a:lnTo>
                          <a:pt x="298" y="375"/>
                        </a:lnTo>
                        <a:lnTo>
                          <a:pt x="293" y="390"/>
                        </a:lnTo>
                        <a:lnTo>
                          <a:pt x="279" y="394"/>
                        </a:lnTo>
                        <a:lnTo>
                          <a:pt x="265" y="394"/>
                        </a:lnTo>
                        <a:lnTo>
                          <a:pt x="251" y="390"/>
                        </a:lnTo>
                        <a:lnTo>
                          <a:pt x="241" y="404"/>
                        </a:lnTo>
                        <a:lnTo>
                          <a:pt x="226" y="413"/>
                        </a:lnTo>
                        <a:lnTo>
                          <a:pt x="216" y="432"/>
                        </a:lnTo>
                        <a:lnTo>
                          <a:pt x="207" y="448"/>
                        </a:lnTo>
                        <a:lnTo>
                          <a:pt x="188" y="448"/>
                        </a:lnTo>
                        <a:lnTo>
                          <a:pt x="174" y="448"/>
                        </a:lnTo>
                        <a:lnTo>
                          <a:pt x="160" y="437"/>
                        </a:lnTo>
                        <a:lnTo>
                          <a:pt x="144" y="437"/>
                        </a:lnTo>
                        <a:lnTo>
                          <a:pt x="130" y="448"/>
                        </a:lnTo>
                        <a:lnTo>
                          <a:pt x="130" y="467"/>
                        </a:lnTo>
                        <a:lnTo>
                          <a:pt x="130" y="481"/>
                        </a:lnTo>
                        <a:lnTo>
                          <a:pt x="125" y="495"/>
                        </a:lnTo>
                        <a:lnTo>
                          <a:pt x="116" y="509"/>
                        </a:lnTo>
                        <a:lnTo>
                          <a:pt x="101" y="509"/>
                        </a:lnTo>
                        <a:lnTo>
                          <a:pt x="87" y="509"/>
                        </a:lnTo>
                        <a:lnTo>
                          <a:pt x="72" y="505"/>
                        </a:lnTo>
                        <a:lnTo>
                          <a:pt x="58" y="500"/>
                        </a:lnTo>
                        <a:lnTo>
                          <a:pt x="43" y="500"/>
                        </a:lnTo>
                        <a:lnTo>
                          <a:pt x="24" y="500"/>
                        </a:lnTo>
                        <a:lnTo>
                          <a:pt x="10" y="509"/>
                        </a:lnTo>
                        <a:lnTo>
                          <a:pt x="0" y="525"/>
                        </a:lnTo>
                        <a:lnTo>
                          <a:pt x="0" y="539"/>
                        </a:lnTo>
                        <a:lnTo>
                          <a:pt x="0" y="553"/>
                        </a:lnTo>
                        <a:lnTo>
                          <a:pt x="6" y="567"/>
                        </a:lnTo>
                        <a:lnTo>
                          <a:pt x="24" y="582"/>
                        </a:lnTo>
                        <a:lnTo>
                          <a:pt x="39" y="586"/>
                        </a:lnTo>
                        <a:lnTo>
                          <a:pt x="48" y="602"/>
                        </a:lnTo>
                        <a:lnTo>
                          <a:pt x="43" y="616"/>
                        </a:lnTo>
                        <a:lnTo>
                          <a:pt x="34" y="630"/>
                        </a:lnTo>
                        <a:lnTo>
                          <a:pt x="24" y="644"/>
                        </a:lnTo>
                        <a:lnTo>
                          <a:pt x="24" y="659"/>
                        </a:lnTo>
                        <a:lnTo>
                          <a:pt x="24" y="673"/>
                        </a:lnTo>
                        <a:lnTo>
                          <a:pt x="39" y="684"/>
                        </a:lnTo>
                        <a:lnTo>
                          <a:pt x="53" y="693"/>
                        </a:lnTo>
                        <a:lnTo>
                          <a:pt x="67" y="703"/>
                        </a:lnTo>
                        <a:lnTo>
                          <a:pt x="83" y="712"/>
                        </a:lnTo>
                        <a:lnTo>
                          <a:pt x="87" y="731"/>
                        </a:lnTo>
                        <a:lnTo>
                          <a:pt x="77" y="745"/>
                        </a:lnTo>
                        <a:lnTo>
                          <a:pt x="67" y="765"/>
                        </a:lnTo>
                        <a:lnTo>
                          <a:pt x="62" y="780"/>
                        </a:lnTo>
                        <a:lnTo>
                          <a:pt x="62" y="799"/>
                        </a:lnTo>
                        <a:lnTo>
                          <a:pt x="72" y="813"/>
                        </a:lnTo>
                        <a:lnTo>
                          <a:pt x="87" y="813"/>
                        </a:lnTo>
                        <a:lnTo>
                          <a:pt x="101" y="818"/>
                        </a:lnTo>
                        <a:lnTo>
                          <a:pt x="116" y="822"/>
                        </a:lnTo>
                        <a:lnTo>
                          <a:pt x="130" y="832"/>
                        </a:lnTo>
                        <a:lnTo>
                          <a:pt x="160" y="836"/>
                        </a:lnTo>
                        <a:lnTo>
                          <a:pt x="179" y="852"/>
                        </a:lnTo>
                        <a:lnTo>
                          <a:pt x="183" y="866"/>
                        </a:lnTo>
                        <a:lnTo>
                          <a:pt x="179" y="880"/>
                        </a:lnTo>
                        <a:lnTo>
                          <a:pt x="174" y="895"/>
                        </a:lnTo>
                        <a:lnTo>
                          <a:pt x="169" y="909"/>
                        </a:lnTo>
                        <a:lnTo>
                          <a:pt x="160" y="924"/>
                        </a:lnTo>
                        <a:lnTo>
                          <a:pt x="160" y="938"/>
                        </a:lnTo>
                        <a:lnTo>
                          <a:pt x="164" y="953"/>
                        </a:lnTo>
                        <a:lnTo>
                          <a:pt x="183" y="972"/>
                        </a:lnTo>
                        <a:lnTo>
                          <a:pt x="193" y="986"/>
                        </a:lnTo>
                        <a:lnTo>
                          <a:pt x="202" y="1001"/>
                        </a:lnTo>
                        <a:lnTo>
                          <a:pt x="202" y="1015"/>
                        </a:lnTo>
                        <a:lnTo>
                          <a:pt x="197" y="1034"/>
                        </a:lnTo>
                        <a:lnTo>
                          <a:pt x="193" y="1053"/>
                        </a:lnTo>
                        <a:lnTo>
                          <a:pt x="188" y="1068"/>
                        </a:lnTo>
                        <a:lnTo>
                          <a:pt x="188" y="1083"/>
                        </a:lnTo>
                        <a:lnTo>
                          <a:pt x="197" y="1102"/>
                        </a:lnTo>
                        <a:lnTo>
                          <a:pt x="212" y="1111"/>
                        </a:lnTo>
                        <a:lnTo>
                          <a:pt x="231" y="1121"/>
                        </a:lnTo>
                        <a:lnTo>
                          <a:pt x="270" y="1130"/>
                        </a:lnTo>
                        <a:lnTo>
                          <a:pt x="284" y="1135"/>
                        </a:lnTo>
                        <a:lnTo>
                          <a:pt x="270" y="1149"/>
                        </a:lnTo>
                        <a:lnTo>
                          <a:pt x="256" y="1165"/>
                        </a:lnTo>
                        <a:lnTo>
                          <a:pt x="237" y="1184"/>
                        </a:lnTo>
                        <a:lnTo>
                          <a:pt x="226" y="1203"/>
                        </a:lnTo>
                        <a:lnTo>
                          <a:pt x="226" y="1222"/>
                        </a:lnTo>
                        <a:lnTo>
                          <a:pt x="260" y="1242"/>
                        </a:lnTo>
                        <a:lnTo>
                          <a:pt x="289" y="1270"/>
                        </a:lnTo>
                        <a:lnTo>
                          <a:pt x="303" y="1280"/>
                        </a:lnTo>
                        <a:lnTo>
                          <a:pt x="314" y="1294"/>
                        </a:lnTo>
                        <a:lnTo>
                          <a:pt x="318" y="1308"/>
                        </a:lnTo>
                        <a:lnTo>
                          <a:pt x="308" y="1324"/>
                        </a:lnTo>
                        <a:lnTo>
                          <a:pt x="298" y="1343"/>
                        </a:lnTo>
                        <a:lnTo>
                          <a:pt x="293" y="1361"/>
                        </a:lnTo>
                        <a:lnTo>
                          <a:pt x="293" y="1376"/>
                        </a:lnTo>
                        <a:lnTo>
                          <a:pt x="308" y="1390"/>
                        </a:lnTo>
                        <a:lnTo>
                          <a:pt x="323" y="1395"/>
                        </a:lnTo>
                        <a:lnTo>
                          <a:pt x="337" y="1405"/>
                        </a:lnTo>
                        <a:lnTo>
                          <a:pt x="347" y="1420"/>
                        </a:lnTo>
                        <a:lnTo>
                          <a:pt x="342" y="1434"/>
                        </a:lnTo>
                        <a:lnTo>
                          <a:pt x="337" y="1448"/>
                        </a:lnTo>
                        <a:lnTo>
                          <a:pt x="333" y="1462"/>
                        </a:lnTo>
                        <a:lnTo>
                          <a:pt x="333" y="1476"/>
                        </a:lnTo>
                        <a:lnTo>
                          <a:pt x="333" y="1497"/>
                        </a:lnTo>
                        <a:lnTo>
                          <a:pt x="333" y="1516"/>
                        </a:lnTo>
                        <a:lnTo>
                          <a:pt x="342" y="1530"/>
                        </a:lnTo>
                        <a:lnTo>
                          <a:pt x="352" y="1544"/>
                        </a:lnTo>
                        <a:lnTo>
                          <a:pt x="366" y="1549"/>
                        </a:lnTo>
                        <a:lnTo>
                          <a:pt x="380" y="1544"/>
                        </a:lnTo>
                        <a:lnTo>
                          <a:pt x="395" y="1544"/>
                        </a:lnTo>
                        <a:lnTo>
                          <a:pt x="410" y="1544"/>
                        </a:lnTo>
                        <a:lnTo>
                          <a:pt x="424" y="1553"/>
                        </a:lnTo>
                        <a:lnTo>
                          <a:pt x="433" y="1574"/>
                        </a:lnTo>
                        <a:lnTo>
                          <a:pt x="438" y="1593"/>
                        </a:lnTo>
                        <a:lnTo>
                          <a:pt x="452" y="1597"/>
                        </a:lnTo>
                        <a:lnTo>
                          <a:pt x="468" y="1597"/>
                        </a:lnTo>
                        <a:lnTo>
                          <a:pt x="482" y="1597"/>
                        </a:lnTo>
                        <a:lnTo>
                          <a:pt x="496" y="1597"/>
                        </a:lnTo>
                        <a:lnTo>
                          <a:pt x="510" y="1593"/>
                        </a:lnTo>
                        <a:lnTo>
                          <a:pt x="515" y="1578"/>
                        </a:lnTo>
                        <a:lnTo>
                          <a:pt x="534" y="1569"/>
                        </a:lnTo>
                        <a:lnTo>
                          <a:pt x="549" y="1553"/>
                        </a:lnTo>
                        <a:lnTo>
                          <a:pt x="554" y="1535"/>
                        </a:lnTo>
                        <a:lnTo>
                          <a:pt x="554" y="1520"/>
                        </a:lnTo>
                        <a:lnTo>
                          <a:pt x="559" y="1506"/>
                        </a:lnTo>
                        <a:lnTo>
                          <a:pt x="564" y="1492"/>
                        </a:lnTo>
                        <a:lnTo>
                          <a:pt x="583" y="1476"/>
                        </a:lnTo>
                        <a:lnTo>
                          <a:pt x="597" y="1472"/>
                        </a:lnTo>
                        <a:lnTo>
                          <a:pt x="611" y="1482"/>
                        </a:lnTo>
                        <a:lnTo>
                          <a:pt x="622" y="1497"/>
                        </a:lnTo>
                        <a:lnTo>
                          <a:pt x="636" y="1497"/>
                        </a:lnTo>
                        <a:lnTo>
                          <a:pt x="650" y="1487"/>
                        </a:lnTo>
                        <a:lnTo>
                          <a:pt x="660" y="1472"/>
                        </a:lnTo>
                        <a:lnTo>
                          <a:pt x="660" y="1457"/>
                        </a:lnTo>
                        <a:lnTo>
                          <a:pt x="655" y="1443"/>
                        </a:lnTo>
                        <a:lnTo>
                          <a:pt x="655" y="1429"/>
                        </a:lnTo>
                        <a:lnTo>
                          <a:pt x="1112" y="1126"/>
                        </a:lnTo>
                        <a:lnTo>
                          <a:pt x="1136" y="1160"/>
                        </a:lnTo>
                        <a:lnTo>
                          <a:pt x="1150" y="1165"/>
                        </a:lnTo>
                        <a:lnTo>
                          <a:pt x="1166" y="1165"/>
                        </a:lnTo>
                        <a:lnTo>
                          <a:pt x="1170" y="1149"/>
                        </a:lnTo>
                        <a:lnTo>
                          <a:pt x="1175" y="1135"/>
                        </a:lnTo>
                        <a:lnTo>
                          <a:pt x="1189" y="1126"/>
                        </a:lnTo>
                        <a:lnTo>
                          <a:pt x="1208" y="1116"/>
                        </a:lnTo>
                        <a:lnTo>
                          <a:pt x="1222" y="1116"/>
                        </a:lnTo>
                        <a:lnTo>
                          <a:pt x="1237" y="1116"/>
                        </a:lnTo>
                        <a:lnTo>
                          <a:pt x="1252" y="1111"/>
                        </a:lnTo>
                        <a:lnTo>
                          <a:pt x="1266" y="1097"/>
                        </a:lnTo>
                        <a:lnTo>
                          <a:pt x="1262" y="1083"/>
                        </a:lnTo>
                        <a:lnTo>
                          <a:pt x="1262" y="1068"/>
                        </a:lnTo>
                        <a:lnTo>
                          <a:pt x="1281" y="1058"/>
                        </a:lnTo>
                        <a:lnTo>
                          <a:pt x="1295" y="1058"/>
                        </a:lnTo>
                        <a:lnTo>
                          <a:pt x="1309" y="1058"/>
                        </a:lnTo>
                        <a:lnTo>
                          <a:pt x="1318" y="1044"/>
                        </a:lnTo>
                        <a:lnTo>
                          <a:pt x="1318" y="1030"/>
                        </a:lnTo>
                        <a:lnTo>
                          <a:pt x="1318" y="1015"/>
                        </a:lnTo>
                        <a:lnTo>
                          <a:pt x="1318" y="1001"/>
                        </a:lnTo>
                        <a:lnTo>
                          <a:pt x="1318" y="981"/>
                        </a:lnTo>
                        <a:lnTo>
                          <a:pt x="1314" y="967"/>
                        </a:lnTo>
                        <a:lnTo>
                          <a:pt x="1299" y="953"/>
                        </a:lnTo>
                        <a:lnTo>
                          <a:pt x="1281" y="943"/>
                        </a:lnTo>
                        <a:lnTo>
                          <a:pt x="1266" y="934"/>
                        </a:lnTo>
                        <a:lnTo>
                          <a:pt x="1257" y="919"/>
                        </a:lnTo>
                        <a:lnTo>
                          <a:pt x="1257" y="904"/>
                        </a:lnTo>
                        <a:lnTo>
                          <a:pt x="1257" y="890"/>
                        </a:lnTo>
                        <a:lnTo>
                          <a:pt x="1266" y="876"/>
                        </a:lnTo>
                        <a:lnTo>
                          <a:pt x="1266" y="857"/>
                        </a:lnTo>
                        <a:lnTo>
                          <a:pt x="1257" y="842"/>
                        </a:lnTo>
                        <a:lnTo>
                          <a:pt x="1243" y="832"/>
                        </a:lnTo>
                        <a:lnTo>
                          <a:pt x="1227" y="827"/>
                        </a:lnTo>
                        <a:lnTo>
                          <a:pt x="1213" y="822"/>
                        </a:lnTo>
                        <a:lnTo>
                          <a:pt x="1208" y="808"/>
                        </a:lnTo>
                        <a:lnTo>
                          <a:pt x="1208" y="794"/>
                        </a:lnTo>
                        <a:lnTo>
                          <a:pt x="1213" y="780"/>
                        </a:lnTo>
                        <a:lnTo>
                          <a:pt x="1208" y="765"/>
                        </a:lnTo>
                        <a:lnTo>
                          <a:pt x="1208" y="736"/>
                        </a:lnTo>
                        <a:lnTo>
                          <a:pt x="1203" y="717"/>
                        </a:lnTo>
                        <a:lnTo>
                          <a:pt x="1189" y="712"/>
                        </a:lnTo>
                        <a:lnTo>
                          <a:pt x="1175" y="707"/>
                        </a:lnTo>
                        <a:lnTo>
                          <a:pt x="1160" y="698"/>
                        </a:lnTo>
                        <a:lnTo>
                          <a:pt x="1155" y="684"/>
                        </a:lnTo>
                        <a:lnTo>
                          <a:pt x="1155" y="668"/>
                        </a:lnTo>
                        <a:lnTo>
                          <a:pt x="1160" y="654"/>
                        </a:lnTo>
                        <a:lnTo>
                          <a:pt x="1170" y="640"/>
                        </a:lnTo>
                        <a:lnTo>
                          <a:pt x="1170" y="621"/>
                        </a:lnTo>
                        <a:lnTo>
                          <a:pt x="1170" y="607"/>
                        </a:lnTo>
                        <a:lnTo>
                          <a:pt x="1155" y="591"/>
                        </a:lnTo>
                        <a:lnTo>
                          <a:pt x="1141" y="582"/>
                        </a:lnTo>
                        <a:lnTo>
                          <a:pt x="1122" y="567"/>
                        </a:lnTo>
                        <a:lnTo>
                          <a:pt x="1108" y="563"/>
                        </a:lnTo>
                        <a:lnTo>
                          <a:pt x="1093" y="548"/>
                        </a:lnTo>
                        <a:lnTo>
                          <a:pt x="1089" y="534"/>
                        </a:lnTo>
                        <a:lnTo>
                          <a:pt x="1093" y="520"/>
                        </a:lnTo>
                        <a:lnTo>
                          <a:pt x="1098" y="505"/>
                        </a:lnTo>
                        <a:lnTo>
                          <a:pt x="1098" y="490"/>
                        </a:lnTo>
                        <a:lnTo>
                          <a:pt x="1103" y="476"/>
                        </a:lnTo>
                        <a:lnTo>
                          <a:pt x="1103" y="462"/>
                        </a:lnTo>
                        <a:lnTo>
                          <a:pt x="1098" y="448"/>
                        </a:lnTo>
                        <a:lnTo>
                          <a:pt x="1098" y="432"/>
                        </a:lnTo>
                        <a:lnTo>
                          <a:pt x="1078" y="418"/>
                        </a:lnTo>
                        <a:lnTo>
                          <a:pt x="1064" y="409"/>
                        </a:lnTo>
                        <a:lnTo>
                          <a:pt x="1049" y="404"/>
                        </a:lnTo>
                        <a:lnTo>
                          <a:pt x="1049" y="390"/>
                        </a:lnTo>
                        <a:lnTo>
                          <a:pt x="1049" y="375"/>
                        </a:lnTo>
                        <a:lnTo>
                          <a:pt x="1049" y="361"/>
                        </a:lnTo>
                        <a:lnTo>
                          <a:pt x="1049" y="346"/>
                        </a:lnTo>
                        <a:lnTo>
                          <a:pt x="1054" y="327"/>
                        </a:lnTo>
                        <a:lnTo>
                          <a:pt x="1049" y="313"/>
                        </a:lnTo>
                        <a:lnTo>
                          <a:pt x="1040" y="298"/>
                        </a:lnTo>
                        <a:lnTo>
                          <a:pt x="1026" y="289"/>
                        </a:lnTo>
                        <a:lnTo>
                          <a:pt x="1012" y="284"/>
                        </a:lnTo>
                        <a:lnTo>
                          <a:pt x="1012" y="269"/>
                        </a:lnTo>
                        <a:lnTo>
                          <a:pt x="1012" y="255"/>
                        </a:lnTo>
                        <a:lnTo>
                          <a:pt x="1016" y="240"/>
                        </a:lnTo>
                        <a:lnTo>
                          <a:pt x="1021" y="226"/>
                        </a:lnTo>
                        <a:lnTo>
                          <a:pt x="1021" y="212"/>
                        </a:lnTo>
                        <a:lnTo>
                          <a:pt x="1021" y="196"/>
                        </a:lnTo>
                        <a:lnTo>
                          <a:pt x="1016" y="182"/>
                        </a:lnTo>
                        <a:lnTo>
                          <a:pt x="1001" y="173"/>
                        </a:lnTo>
                        <a:lnTo>
                          <a:pt x="987" y="159"/>
                        </a:lnTo>
                        <a:lnTo>
                          <a:pt x="972" y="149"/>
                        </a:lnTo>
                        <a:lnTo>
                          <a:pt x="982" y="130"/>
                        </a:lnTo>
                        <a:lnTo>
                          <a:pt x="982" y="115"/>
                        </a:lnTo>
                        <a:lnTo>
                          <a:pt x="982" y="101"/>
                        </a:lnTo>
                        <a:lnTo>
                          <a:pt x="987" y="86"/>
                        </a:lnTo>
                        <a:lnTo>
                          <a:pt x="996" y="72"/>
                        </a:lnTo>
                        <a:lnTo>
                          <a:pt x="996" y="53"/>
                        </a:lnTo>
                        <a:lnTo>
                          <a:pt x="991" y="38"/>
                        </a:lnTo>
                        <a:lnTo>
                          <a:pt x="987" y="23"/>
                        </a:lnTo>
                        <a:lnTo>
                          <a:pt x="977" y="9"/>
                        </a:lnTo>
                        <a:lnTo>
                          <a:pt x="963" y="5"/>
                        </a:lnTo>
                        <a:lnTo>
                          <a:pt x="949" y="0"/>
                        </a:lnTo>
                        <a:lnTo>
                          <a:pt x="935" y="0"/>
                        </a:lnTo>
                        <a:lnTo>
                          <a:pt x="919" y="9"/>
                        </a:lnTo>
                        <a:lnTo>
                          <a:pt x="905" y="19"/>
                        </a:lnTo>
                        <a:lnTo>
                          <a:pt x="910" y="44"/>
                        </a:lnTo>
                        <a:close/>
                      </a:path>
                    </a:pathLst>
                  </a:custGeom>
                  <a:solidFill>
                    <a:srgbClr val="FF33CC"/>
                  </a:solidFill>
                  <a:ln w="9525">
                    <a:solidFill>
                      <a:srgbClr val="FF33CC"/>
                    </a:solidFill>
                    <a:round/>
                    <a:headEnd/>
                    <a:tailEnd/>
                  </a:ln>
                </p:spPr>
                <p:txBody>
                  <a:bodyPr/>
                  <a:lstStyle/>
                  <a:p>
                    <a:endParaRPr lang="zh-CN" altLang="en-US"/>
                  </a:p>
                </p:txBody>
              </p:sp>
              <p:sp>
                <p:nvSpPr>
                  <p:cNvPr id="110632" name="Freeform 15"/>
                  <p:cNvSpPr>
                    <a:spLocks/>
                  </p:cNvSpPr>
                  <p:nvPr/>
                </p:nvSpPr>
                <p:spPr bwMode="auto">
                  <a:xfrm>
                    <a:off x="4768" y="2624"/>
                    <a:ext cx="228" cy="284"/>
                  </a:xfrm>
                  <a:custGeom>
                    <a:avLst/>
                    <a:gdLst>
                      <a:gd name="T0" fmla="*/ 0 w 909"/>
                      <a:gd name="T1" fmla="*/ 0 h 1135"/>
                      <a:gd name="T2" fmla="*/ 0 w 909"/>
                      <a:gd name="T3" fmla="*/ 0 h 1135"/>
                      <a:gd name="T4" fmla="*/ 0 w 909"/>
                      <a:gd name="T5" fmla="*/ 0 h 1135"/>
                      <a:gd name="T6" fmla="*/ 0 w 909"/>
                      <a:gd name="T7" fmla="*/ 0 h 1135"/>
                      <a:gd name="T8" fmla="*/ 0 w 909"/>
                      <a:gd name="T9" fmla="*/ 0 h 1135"/>
                      <a:gd name="T10" fmla="*/ 0 w 909"/>
                      <a:gd name="T11" fmla="*/ 0 h 1135"/>
                      <a:gd name="T12" fmla="*/ 0 w 909"/>
                      <a:gd name="T13" fmla="*/ 0 h 1135"/>
                      <a:gd name="T14" fmla="*/ 0 w 909"/>
                      <a:gd name="T15" fmla="*/ 0 h 1135"/>
                      <a:gd name="T16" fmla="*/ 0 w 909"/>
                      <a:gd name="T17" fmla="*/ 0 h 1135"/>
                      <a:gd name="T18" fmla="*/ 0 w 909"/>
                      <a:gd name="T19" fmla="*/ 0 h 1135"/>
                      <a:gd name="T20" fmla="*/ 0 w 909"/>
                      <a:gd name="T21" fmla="*/ 0 h 1135"/>
                      <a:gd name="T22" fmla="*/ 0 w 909"/>
                      <a:gd name="T23" fmla="*/ 0 h 1135"/>
                      <a:gd name="T24" fmla="*/ 0 w 909"/>
                      <a:gd name="T25" fmla="*/ 0 h 1135"/>
                      <a:gd name="T26" fmla="*/ 0 w 909"/>
                      <a:gd name="T27" fmla="*/ 0 h 1135"/>
                      <a:gd name="T28" fmla="*/ 0 w 909"/>
                      <a:gd name="T29" fmla="*/ 0 h 1135"/>
                      <a:gd name="T30" fmla="*/ 0 w 909"/>
                      <a:gd name="T31" fmla="*/ 0 h 1135"/>
                      <a:gd name="T32" fmla="*/ 0 w 909"/>
                      <a:gd name="T33" fmla="*/ 0 h 1135"/>
                      <a:gd name="T34" fmla="*/ 0 w 909"/>
                      <a:gd name="T35" fmla="*/ 0 h 1135"/>
                      <a:gd name="T36" fmla="*/ 0 w 909"/>
                      <a:gd name="T37" fmla="*/ 0 h 1135"/>
                      <a:gd name="T38" fmla="*/ 0 w 909"/>
                      <a:gd name="T39" fmla="*/ 0 h 1135"/>
                      <a:gd name="T40" fmla="*/ 0 w 909"/>
                      <a:gd name="T41" fmla="*/ 0 h 1135"/>
                      <a:gd name="T42" fmla="*/ 0 w 909"/>
                      <a:gd name="T43" fmla="*/ 0 h 1135"/>
                      <a:gd name="T44" fmla="*/ 0 w 909"/>
                      <a:gd name="T45" fmla="*/ 0 h 1135"/>
                      <a:gd name="T46" fmla="*/ 0 w 909"/>
                      <a:gd name="T47" fmla="*/ 0 h 1135"/>
                      <a:gd name="T48" fmla="*/ 0 w 909"/>
                      <a:gd name="T49" fmla="*/ 0 h 1135"/>
                      <a:gd name="T50" fmla="*/ 0 w 909"/>
                      <a:gd name="T51" fmla="*/ 0 h 1135"/>
                      <a:gd name="T52" fmla="*/ 0 w 909"/>
                      <a:gd name="T53" fmla="*/ 0 h 1135"/>
                      <a:gd name="T54" fmla="*/ 0 w 909"/>
                      <a:gd name="T55" fmla="*/ 0 h 1135"/>
                      <a:gd name="T56" fmla="*/ 0 w 909"/>
                      <a:gd name="T57" fmla="*/ 0 h 1135"/>
                      <a:gd name="T58" fmla="*/ 0 w 909"/>
                      <a:gd name="T59" fmla="*/ 0 h 1135"/>
                      <a:gd name="T60" fmla="*/ 0 w 909"/>
                      <a:gd name="T61" fmla="*/ 0 h 1135"/>
                      <a:gd name="T62" fmla="*/ 0 w 909"/>
                      <a:gd name="T63" fmla="*/ 0 h 1135"/>
                      <a:gd name="T64" fmla="*/ 0 w 909"/>
                      <a:gd name="T65" fmla="*/ 0 h 1135"/>
                      <a:gd name="T66" fmla="*/ 0 w 909"/>
                      <a:gd name="T67" fmla="*/ 0 h 1135"/>
                      <a:gd name="T68" fmla="*/ 0 w 909"/>
                      <a:gd name="T69" fmla="*/ 0 h 11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09" h="1135">
                        <a:moveTo>
                          <a:pt x="665" y="0"/>
                        </a:moveTo>
                        <a:lnTo>
                          <a:pt x="732" y="241"/>
                        </a:lnTo>
                        <a:lnTo>
                          <a:pt x="785" y="404"/>
                        </a:lnTo>
                        <a:lnTo>
                          <a:pt x="852" y="582"/>
                        </a:lnTo>
                        <a:lnTo>
                          <a:pt x="909" y="727"/>
                        </a:lnTo>
                        <a:lnTo>
                          <a:pt x="895" y="741"/>
                        </a:lnTo>
                        <a:lnTo>
                          <a:pt x="713" y="862"/>
                        </a:lnTo>
                        <a:lnTo>
                          <a:pt x="482" y="1000"/>
                        </a:lnTo>
                        <a:lnTo>
                          <a:pt x="285" y="1117"/>
                        </a:lnTo>
                        <a:lnTo>
                          <a:pt x="252" y="1135"/>
                        </a:lnTo>
                        <a:lnTo>
                          <a:pt x="236" y="1126"/>
                        </a:lnTo>
                        <a:lnTo>
                          <a:pt x="164" y="851"/>
                        </a:lnTo>
                        <a:lnTo>
                          <a:pt x="73" y="592"/>
                        </a:lnTo>
                        <a:lnTo>
                          <a:pt x="0" y="404"/>
                        </a:lnTo>
                        <a:lnTo>
                          <a:pt x="0" y="381"/>
                        </a:lnTo>
                        <a:lnTo>
                          <a:pt x="299" y="212"/>
                        </a:lnTo>
                        <a:lnTo>
                          <a:pt x="506" y="87"/>
                        </a:lnTo>
                        <a:lnTo>
                          <a:pt x="636" y="14"/>
                        </a:lnTo>
                        <a:lnTo>
                          <a:pt x="645" y="44"/>
                        </a:lnTo>
                        <a:lnTo>
                          <a:pt x="453" y="154"/>
                        </a:lnTo>
                        <a:lnTo>
                          <a:pt x="189" y="308"/>
                        </a:lnTo>
                        <a:lnTo>
                          <a:pt x="30" y="400"/>
                        </a:lnTo>
                        <a:lnTo>
                          <a:pt x="102" y="582"/>
                        </a:lnTo>
                        <a:lnTo>
                          <a:pt x="189" y="813"/>
                        </a:lnTo>
                        <a:lnTo>
                          <a:pt x="231" y="953"/>
                        </a:lnTo>
                        <a:lnTo>
                          <a:pt x="261" y="1082"/>
                        </a:lnTo>
                        <a:lnTo>
                          <a:pt x="544" y="923"/>
                        </a:lnTo>
                        <a:lnTo>
                          <a:pt x="785" y="775"/>
                        </a:lnTo>
                        <a:lnTo>
                          <a:pt x="862" y="717"/>
                        </a:lnTo>
                        <a:lnTo>
                          <a:pt x="799" y="554"/>
                        </a:lnTo>
                        <a:lnTo>
                          <a:pt x="732" y="371"/>
                        </a:lnTo>
                        <a:lnTo>
                          <a:pt x="679" y="197"/>
                        </a:lnTo>
                        <a:lnTo>
                          <a:pt x="640" y="49"/>
                        </a:lnTo>
                        <a:lnTo>
                          <a:pt x="636" y="19"/>
                        </a:lnTo>
                        <a:lnTo>
                          <a:pt x="665" y="0"/>
                        </a:lnTo>
                        <a:close/>
                      </a:path>
                    </a:pathLst>
                  </a:custGeom>
                  <a:solidFill>
                    <a:srgbClr val="FF33CC"/>
                  </a:solidFill>
                  <a:ln w="9525">
                    <a:solidFill>
                      <a:srgbClr val="FF33CC"/>
                    </a:solidFill>
                    <a:round/>
                    <a:headEnd/>
                    <a:tailEnd/>
                  </a:ln>
                </p:spPr>
                <p:txBody>
                  <a:bodyPr/>
                  <a:lstStyle/>
                  <a:p>
                    <a:endParaRPr lang="zh-CN" altLang="en-US"/>
                  </a:p>
                </p:txBody>
              </p:sp>
              <p:sp>
                <p:nvSpPr>
                  <p:cNvPr id="110633" name="Freeform 16"/>
                  <p:cNvSpPr>
                    <a:spLocks/>
                  </p:cNvSpPr>
                  <p:nvPr/>
                </p:nvSpPr>
                <p:spPr bwMode="auto">
                  <a:xfrm>
                    <a:off x="4881" y="2862"/>
                    <a:ext cx="124" cy="89"/>
                  </a:xfrm>
                  <a:custGeom>
                    <a:avLst/>
                    <a:gdLst>
                      <a:gd name="T0" fmla="*/ 0 w 496"/>
                      <a:gd name="T1" fmla="*/ 0 h 357"/>
                      <a:gd name="T2" fmla="*/ 0 w 496"/>
                      <a:gd name="T3" fmla="*/ 0 h 357"/>
                      <a:gd name="T4" fmla="*/ 0 w 496"/>
                      <a:gd name="T5" fmla="*/ 0 h 357"/>
                      <a:gd name="T6" fmla="*/ 0 w 496"/>
                      <a:gd name="T7" fmla="*/ 0 h 357"/>
                      <a:gd name="T8" fmla="*/ 0 w 496"/>
                      <a:gd name="T9" fmla="*/ 0 h 357"/>
                      <a:gd name="T10" fmla="*/ 0 w 496"/>
                      <a:gd name="T11" fmla="*/ 0 h 357"/>
                      <a:gd name="T12" fmla="*/ 0 w 496"/>
                      <a:gd name="T13" fmla="*/ 0 h 3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6" h="357">
                        <a:moveTo>
                          <a:pt x="482" y="0"/>
                        </a:moveTo>
                        <a:lnTo>
                          <a:pt x="496" y="43"/>
                        </a:lnTo>
                        <a:lnTo>
                          <a:pt x="20" y="357"/>
                        </a:lnTo>
                        <a:lnTo>
                          <a:pt x="0" y="308"/>
                        </a:lnTo>
                        <a:lnTo>
                          <a:pt x="39" y="308"/>
                        </a:lnTo>
                        <a:lnTo>
                          <a:pt x="458" y="33"/>
                        </a:lnTo>
                        <a:lnTo>
                          <a:pt x="482" y="0"/>
                        </a:lnTo>
                        <a:close/>
                      </a:path>
                    </a:pathLst>
                  </a:custGeom>
                  <a:solidFill>
                    <a:srgbClr val="FF33CC"/>
                  </a:solidFill>
                  <a:ln w="9525">
                    <a:solidFill>
                      <a:srgbClr val="FF33CC"/>
                    </a:solidFill>
                    <a:round/>
                    <a:headEnd/>
                    <a:tailEnd/>
                  </a:ln>
                </p:spPr>
                <p:txBody>
                  <a:bodyPr/>
                  <a:lstStyle/>
                  <a:p>
                    <a:endParaRPr lang="zh-CN" altLang="en-US"/>
                  </a:p>
                </p:txBody>
              </p:sp>
              <p:sp>
                <p:nvSpPr>
                  <p:cNvPr id="110634" name="Freeform 17"/>
                  <p:cNvSpPr>
                    <a:spLocks/>
                  </p:cNvSpPr>
                  <p:nvPr/>
                </p:nvSpPr>
                <p:spPr bwMode="auto">
                  <a:xfrm>
                    <a:off x="4935" y="2903"/>
                    <a:ext cx="82" cy="142"/>
                  </a:xfrm>
                  <a:custGeom>
                    <a:avLst/>
                    <a:gdLst>
                      <a:gd name="T0" fmla="*/ 0 w 332"/>
                      <a:gd name="T1" fmla="*/ 0 h 567"/>
                      <a:gd name="T2" fmla="*/ 0 w 332"/>
                      <a:gd name="T3" fmla="*/ 0 h 567"/>
                      <a:gd name="T4" fmla="*/ 0 w 332"/>
                      <a:gd name="T5" fmla="*/ 0 h 567"/>
                      <a:gd name="T6" fmla="*/ 0 w 332"/>
                      <a:gd name="T7" fmla="*/ 0 h 567"/>
                      <a:gd name="T8" fmla="*/ 0 w 332"/>
                      <a:gd name="T9" fmla="*/ 0 h 567"/>
                      <a:gd name="T10" fmla="*/ 0 w 332"/>
                      <a:gd name="T11" fmla="*/ 0 h 567"/>
                      <a:gd name="T12" fmla="*/ 0 w 332"/>
                      <a:gd name="T13" fmla="*/ 0 h 567"/>
                      <a:gd name="T14" fmla="*/ 0 w 332"/>
                      <a:gd name="T15" fmla="*/ 0 h 567"/>
                      <a:gd name="T16" fmla="*/ 0 w 332"/>
                      <a:gd name="T17" fmla="*/ 0 h 567"/>
                      <a:gd name="T18" fmla="*/ 0 w 332"/>
                      <a:gd name="T19" fmla="*/ 0 h 567"/>
                      <a:gd name="T20" fmla="*/ 0 w 332"/>
                      <a:gd name="T21" fmla="*/ 0 h 567"/>
                      <a:gd name="T22" fmla="*/ 0 w 332"/>
                      <a:gd name="T23" fmla="*/ 0 h 5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2" h="567">
                        <a:moveTo>
                          <a:pt x="101" y="0"/>
                        </a:moveTo>
                        <a:lnTo>
                          <a:pt x="332" y="504"/>
                        </a:lnTo>
                        <a:lnTo>
                          <a:pt x="288" y="561"/>
                        </a:lnTo>
                        <a:lnTo>
                          <a:pt x="212" y="567"/>
                        </a:lnTo>
                        <a:lnTo>
                          <a:pt x="0" y="52"/>
                        </a:lnTo>
                        <a:lnTo>
                          <a:pt x="24" y="33"/>
                        </a:lnTo>
                        <a:lnTo>
                          <a:pt x="231" y="528"/>
                        </a:lnTo>
                        <a:lnTo>
                          <a:pt x="260" y="528"/>
                        </a:lnTo>
                        <a:lnTo>
                          <a:pt x="279" y="528"/>
                        </a:lnTo>
                        <a:lnTo>
                          <a:pt x="304" y="500"/>
                        </a:lnTo>
                        <a:lnTo>
                          <a:pt x="77" y="14"/>
                        </a:lnTo>
                        <a:lnTo>
                          <a:pt x="101" y="0"/>
                        </a:lnTo>
                        <a:close/>
                      </a:path>
                    </a:pathLst>
                  </a:custGeom>
                  <a:solidFill>
                    <a:srgbClr val="FF33CC"/>
                  </a:solidFill>
                  <a:ln w="9525">
                    <a:solidFill>
                      <a:srgbClr val="FF33CC"/>
                    </a:solidFill>
                    <a:round/>
                    <a:headEnd/>
                    <a:tailEnd/>
                  </a:ln>
                </p:spPr>
                <p:txBody>
                  <a:bodyPr/>
                  <a:lstStyle/>
                  <a:p>
                    <a:endParaRPr lang="zh-CN" altLang="en-US"/>
                  </a:p>
                </p:txBody>
              </p:sp>
              <p:sp>
                <p:nvSpPr>
                  <p:cNvPr id="110635" name="Freeform 18"/>
                  <p:cNvSpPr>
                    <a:spLocks/>
                  </p:cNvSpPr>
                  <p:nvPr/>
                </p:nvSpPr>
                <p:spPr bwMode="auto">
                  <a:xfrm>
                    <a:off x="4852" y="2932"/>
                    <a:ext cx="49" cy="164"/>
                  </a:xfrm>
                  <a:custGeom>
                    <a:avLst/>
                    <a:gdLst>
                      <a:gd name="T0" fmla="*/ 0 w 197"/>
                      <a:gd name="T1" fmla="*/ 0 h 654"/>
                      <a:gd name="T2" fmla="*/ 0 w 197"/>
                      <a:gd name="T3" fmla="*/ 0 h 654"/>
                      <a:gd name="T4" fmla="*/ 0 w 197"/>
                      <a:gd name="T5" fmla="*/ 0 h 654"/>
                      <a:gd name="T6" fmla="*/ 0 w 197"/>
                      <a:gd name="T7" fmla="*/ 0 h 654"/>
                      <a:gd name="T8" fmla="*/ 0 w 197"/>
                      <a:gd name="T9" fmla="*/ 0 h 654"/>
                      <a:gd name="T10" fmla="*/ 0 w 197"/>
                      <a:gd name="T11" fmla="*/ 0 h 654"/>
                      <a:gd name="T12" fmla="*/ 0 w 197"/>
                      <a:gd name="T13" fmla="*/ 0 h 654"/>
                      <a:gd name="T14" fmla="*/ 0 w 197"/>
                      <a:gd name="T15" fmla="*/ 0 h 654"/>
                      <a:gd name="T16" fmla="*/ 0 w 197"/>
                      <a:gd name="T17" fmla="*/ 0 h 654"/>
                      <a:gd name="T18" fmla="*/ 0 w 197"/>
                      <a:gd name="T19" fmla="*/ 0 h 654"/>
                      <a:gd name="T20" fmla="*/ 0 w 197"/>
                      <a:gd name="T21" fmla="*/ 0 h 654"/>
                      <a:gd name="T22" fmla="*/ 0 w 197"/>
                      <a:gd name="T23" fmla="*/ 0 h 6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7" h="654">
                        <a:moveTo>
                          <a:pt x="96" y="23"/>
                        </a:moveTo>
                        <a:lnTo>
                          <a:pt x="197" y="605"/>
                        </a:lnTo>
                        <a:lnTo>
                          <a:pt x="169" y="649"/>
                        </a:lnTo>
                        <a:lnTo>
                          <a:pt x="106" y="654"/>
                        </a:lnTo>
                        <a:lnTo>
                          <a:pt x="58" y="640"/>
                        </a:lnTo>
                        <a:lnTo>
                          <a:pt x="0" y="48"/>
                        </a:lnTo>
                        <a:lnTo>
                          <a:pt x="19" y="14"/>
                        </a:lnTo>
                        <a:lnTo>
                          <a:pt x="82" y="616"/>
                        </a:lnTo>
                        <a:lnTo>
                          <a:pt x="115" y="625"/>
                        </a:lnTo>
                        <a:lnTo>
                          <a:pt x="159" y="616"/>
                        </a:lnTo>
                        <a:lnTo>
                          <a:pt x="63" y="0"/>
                        </a:lnTo>
                        <a:lnTo>
                          <a:pt x="96" y="23"/>
                        </a:lnTo>
                        <a:close/>
                      </a:path>
                    </a:pathLst>
                  </a:custGeom>
                  <a:solidFill>
                    <a:srgbClr val="FF33CC"/>
                  </a:solidFill>
                  <a:ln w="9525">
                    <a:solidFill>
                      <a:srgbClr val="FF33CC"/>
                    </a:solidFill>
                    <a:round/>
                    <a:headEnd/>
                    <a:tailEnd/>
                  </a:ln>
                </p:spPr>
                <p:txBody>
                  <a:bodyPr/>
                  <a:lstStyle/>
                  <a:p>
                    <a:endParaRPr lang="zh-CN" altLang="en-US"/>
                  </a:p>
                </p:txBody>
              </p:sp>
              <p:sp>
                <p:nvSpPr>
                  <p:cNvPr id="110636" name="Freeform 19"/>
                  <p:cNvSpPr>
                    <a:spLocks/>
                  </p:cNvSpPr>
                  <p:nvPr/>
                </p:nvSpPr>
                <p:spPr bwMode="auto">
                  <a:xfrm>
                    <a:off x="4748" y="2523"/>
                    <a:ext cx="101" cy="172"/>
                  </a:xfrm>
                  <a:custGeom>
                    <a:avLst/>
                    <a:gdLst>
                      <a:gd name="T0" fmla="*/ 0 w 403"/>
                      <a:gd name="T1" fmla="*/ 0 h 688"/>
                      <a:gd name="T2" fmla="*/ 0 w 403"/>
                      <a:gd name="T3" fmla="*/ 0 h 688"/>
                      <a:gd name="T4" fmla="*/ 0 w 403"/>
                      <a:gd name="T5" fmla="*/ 0 h 688"/>
                      <a:gd name="T6" fmla="*/ 0 w 403"/>
                      <a:gd name="T7" fmla="*/ 0 h 688"/>
                      <a:gd name="T8" fmla="*/ 0 w 403"/>
                      <a:gd name="T9" fmla="*/ 0 h 688"/>
                      <a:gd name="T10" fmla="*/ 0 w 403"/>
                      <a:gd name="T11" fmla="*/ 0 h 688"/>
                      <a:gd name="T12" fmla="*/ 0 w 403"/>
                      <a:gd name="T13" fmla="*/ 0 h 688"/>
                      <a:gd name="T14" fmla="*/ 0 w 403"/>
                      <a:gd name="T15" fmla="*/ 0 h 688"/>
                      <a:gd name="T16" fmla="*/ 0 w 403"/>
                      <a:gd name="T17" fmla="*/ 0 h 688"/>
                      <a:gd name="T18" fmla="*/ 0 w 403"/>
                      <a:gd name="T19" fmla="*/ 0 h 688"/>
                      <a:gd name="T20" fmla="*/ 0 w 403"/>
                      <a:gd name="T21" fmla="*/ 0 h 6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03" h="688">
                        <a:moveTo>
                          <a:pt x="143" y="0"/>
                        </a:moveTo>
                        <a:lnTo>
                          <a:pt x="403" y="468"/>
                        </a:lnTo>
                        <a:lnTo>
                          <a:pt x="346" y="492"/>
                        </a:lnTo>
                        <a:lnTo>
                          <a:pt x="168" y="111"/>
                        </a:lnTo>
                        <a:lnTo>
                          <a:pt x="220" y="550"/>
                        </a:lnTo>
                        <a:lnTo>
                          <a:pt x="163" y="578"/>
                        </a:lnTo>
                        <a:lnTo>
                          <a:pt x="134" y="155"/>
                        </a:lnTo>
                        <a:lnTo>
                          <a:pt x="52" y="665"/>
                        </a:lnTo>
                        <a:lnTo>
                          <a:pt x="0" y="688"/>
                        </a:lnTo>
                        <a:lnTo>
                          <a:pt x="110" y="15"/>
                        </a:lnTo>
                        <a:lnTo>
                          <a:pt x="143" y="0"/>
                        </a:lnTo>
                        <a:close/>
                      </a:path>
                    </a:pathLst>
                  </a:custGeom>
                  <a:solidFill>
                    <a:srgbClr val="FF33CC"/>
                  </a:solidFill>
                  <a:ln w="9525">
                    <a:solidFill>
                      <a:srgbClr val="FF33CC"/>
                    </a:solidFill>
                    <a:round/>
                    <a:headEnd/>
                    <a:tailEnd/>
                  </a:ln>
                </p:spPr>
                <p:txBody>
                  <a:bodyPr/>
                  <a:lstStyle/>
                  <a:p>
                    <a:endParaRPr lang="zh-CN" altLang="en-US"/>
                  </a:p>
                </p:txBody>
              </p:sp>
              <p:sp>
                <p:nvSpPr>
                  <p:cNvPr id="110637" name="Freeform 20"/>
                  <p:cNvSpPr>
                    <a:spLocks/>
                  </p:cNvSpPr>
                  <p:nvPr/>
                </p:nvSpPr>
                <p:spPr bwMode="auto">
                  <a:xfrm>
                    <a:off x="4694" y="2761"/>
                    <a:ext cx="57" cy="236"/>
                  </a:xfrm>
                  <a:custGeom>
                    <a:avLst/>
                    <a:gdLst>
                      <a:gd name="T0" fmla="*/ 0 w 231"/>
                      <a:gd name="T1" fmla="*/ 0 h 943"/>
                      <a:gd name="T2" fmla="*/ 0 w 231"/>
                      <a:gd name="T3" fmla="*/ 0 h 943"/>
                      <a:gd name="T4" fmla="*/ 0 w 231"/>
                      <a:gd name="T5" fmla="*/ 0 h 943"/>
                      <a:gd name="T6" fmla="*/ 0 w 231"/>
                      <a:gd name="T7" fmla="*/ 0 h 943"/>
                      <a:gd name="T8" fmla="*/ 0 w 231"/>
                      <a:gd name="T9" fmla="*/ 0 h 943"/>
                      <a:gd name="T10" fmla="*/ 0 w 231"/>
                      <a:gd name="T11" fmla="*/ 0 h 943"/>
                      <a:gd name="T12" fmla="*/ 0 w 231"/>
                      <a:gd name="T13" fmla="*/ 0 h 943"/>
                      <a:gd name="T14" fmla="*/ 0 w 231"/>
                      <a:gd name="T15" fmla="*/ 0 h 943"/>
                      <a:gd name="T16" fmla="*/ 0 w 231"/>
                      <a:gd name="T17" fmla="*/ 0 h 943"/>
                      <a:gd name="T18" fmla="*/ 0 w 231"/>
                      <a:gd name="T19" fmla="*/ 0 h 943"/>
                      <a:gd name="T20" fmla="*/ 0 w 231"/>
                      <a:gd name="T21" fmla="*/ 0 h 943"/>
                      <a:gd name="T22" fmla="*/ 0 w 231"/>
                      <a:gd name="T23" fmla="*/ 0 h 943"/>
                      <a:gd name="T24" fmla="*/ 0 w 231"/>
                      <a:gd name="T25" fmla="*/ 0 h 943"/>
                      <a:gd name="T26" fmla="*/ 0 w 231"/>
                      <a:gd name="T27" fmla="*/ 0 h 943"/>
                      <a:gd name="T28" fmla="*/ 0 w 231"/>
                      <a:gd name="T29" fmla="*/ 0 h 943"/>
                      <a:gd name="T30" fmla="*/ 0 w 231"/>
                      <a:gd name="T31" fmla="*/ 0 h 943"/>
                      <a:gd name="T32" fmla="*/ 0 w 231"/>
                      <a:gd name="T33" fmla="*/ 0 h 943"/>
                      <a:gd name="T34" fmla="*/ 0 w 231"/>
                      <a:gd name="T35" fmla="*/ 0 h 943"/>
                      <a:gd name="T36" fmla="*/ 0 w 231"/>
                      <a:gd name="T37" fmla="*/ 0 h 943"/>
                      <a:gd name="T38" fmla="*/ 0 w 231"/>
                      <a:gd name="T39" fmla="*/ 0 h 9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31" h="943">
                        <a:moveTo>
                          <a:pt x="160" y="9"/>
                        </a:moveTo>
                        <a:lnTo>
                          <a:pt x="102" y="505"/>
                        </a:lnTo>
                        <a:lnTo>
                          <a:pt x="0" y="871"/>
                        </a:lnTo>
                        <a:lnTo>
                          <a:pt x="6" y="915"/>
                        </a:lnTo>
                        <a:lnTo>
                          <a:pt x="44" y="943"/>
                        </a:lnTo>
                        <a:lnTo>
                          <a:pt x="102" y="943"/>
                        </a:lnTo>
                        <a:lnTo>
                          <a:pt x="183" y="515"/>
                        </a:lnTo>
                        <a:lnTo>
                          <a:pt x="217" y="207"/>
                        </a:lnTo>
                        <a:lnTo>
                          <a:pt x="231" y="33"/>
                        </a:lnTo>
                        <a:lnTo>
                          <a:pt x="207" y="19"/>
                        </a:lnTo>
                        <a:lnTo>
                          <a:pt x="193" y="245"/>
                        </a:lnTo>
                        <a:lnTo>
                          <a:pt x="160" y="520"/>
                        </a:lnTo>
                        <a:lnTo>
                          <a:pt x="92" y="842"/>
                        </a:lnTo>
                        <a:lnTo>
                          <a:pt x="77" y="910"/>
                        </a:lnTo>
                        <a:lnTo>
                          <a:pt x="48" y="910"/>
                        </a:lnTo>
                        <a:lnTo>
                          <a:pt x="25" y="880"/>
                        </a:lnTo>
                        <a:lnTo>
                          <a:pt x="130" y="500"/>
                        </a:lnTo>
                        <a:lnTo>
                          <a:pt x="154" y="259"/>
                        </a:lnTo>
                        <a:lnTo>
                          <a:pt x="188" y="0"/>
                        </a:lnTo>
                        <a:lnTo>
                          <a:pt x="160" y="9"/>
                        </a:lnTo>
                        <a:close/>
                      </a:path>
                    </a:pathLst>
                  </a:custGeom>
                  <a:solidFill>
                    <a:srgbClr val="FF33CC"/>
                  </a:solidFill>
                  <a:ln w="9525">
                    <a:solidFill>
                      <a:srgbClr val="FF33CC"/>
                    </a:solidFill>
                    <a:round/>
                    <a:headEnd/>
                    <a:tailEnd/>
                  </a:ln>
                </p:spPr>
                <p:txBody>
                  <a:bodyPr/>
                  <a:lstStyle/>
                  <a:p>
                    <a:endParaRPr lang="zh-CN" altLang="en-US"/>
                  </a:p>
                </p:txBody>
              </p:sp>
            </p:grpSp>
            <p:grpSp>
              <p:nvGrpSpPr>
                <p:cNvPr id="110615" name="Group 21"/>
                <p:cNvGrpSpPr>
                  <a:grpSpLocks/>
                </p:cNvGrpSpPr>
                <p:nvPr/>
              </p:nvGrpSpPr>
              <p:grpSpPr bwMode="auto">
                <a:xfrm flipH="1">
                  <a:off x="207" y="3972"/>
                  <a:ext cx="232" cy="96"/>
                  <a:chOff x="5301" y="2989"/>
                  <a:chExt cx="263" cy="108"/>
                </a:xfrm>
              </p:grpSpPr>
              <p:sp>
                <p:nvSpPr>
                  <p:cNvPr id="110629" name="Freeform 22"/>
                  <p:cNvSpPr>
                    <a:spLocks/>
                  </p:cNvSpPr>
                  <p:nvPr/>
                </p:nvSpPr>
                <p:spPr bwMode="auto">
                  <a:xfrm>
                    <a:off x="5301" y="2989"/>
                    <a:ext cx="263" cy="108"/>
                  </a:xfrm>
                  <a:custGeom>
                    <a:avLst/>
                    <a:gdLst>
                      <a:gd name="T0" fmla="*/ 0 w 1050"/>
                      <a:gd name="T1" fmla="*/ 0 h 431"/>
                      <a:gd name="T2" fmla="*/ 0 w 1050"/>
                      <a:gd name="T3" fmla="*/ 0 h 431"/>
                      <a:gd name="T4" fmla="*/ 0 w 1050"/>
                      <a:gd name="T5" fmla="*/ 0 h 431"/>
                      <a:gd name="T6" fmla="*/ 0 w 1050"/>
                      <a:gd name="T7" fmla="*/ 0 h 431"/>
                      <a:gd name="T8" fmla="*/ 0 w 1050"/>
                      <a:gd name="T9" fmla="*/ 0 h 431"/>
                      <a:gd name="T10" fmla="*/ 0 w 1050"/>
                      <a:gd name="T11" fmla="*/ 0 h 431"/>
                      <a:gd name="T12" fmla="*/ 0 w 1050"/>
                      <a:gd name="T13" fmla="*/ 0 h 431"/>
                      <a:gd name="T14" fmla="*/ 0 w 1050"/>
                      <a:gd name="T15" fmla="*/ 0 h 431"/>
                      <a:gd name="T16" fmla="*/ 0 w 1050"/>
                      <a:gd name="T17" fmla="*/ 0 h 431"/>
                      <a:gd name="T18" fmla="*/ 0 w 1050"/>
                      <a:gd name="T19" fmla="*/ 0 h 431"/>
                      <a:gd name="T20" fmla="*/ 0 w 1050"/>
                      <a:gd name="T21" fmla="*/ 0 h 431"/>
                      <a:gd name="T22" fmla="*/ 0 w 1050"/>
                      <a:gd name="T23" fmla="*/ 0 h 431"/>
                      <a:gd name="T24" fmla="*/ 0 w 1050"/>
                      <a:gd name="T25" fmla="*/ 0 h 431"/>
                      <a:gd name="T26" fmla="*/ 0 w 1050"/>
                      <a:gd name="T27" fmla="*/ 0 h 431"/>
                      <a:gd name="T28" fmla="*/ 0 w 1050"/>
                      <a:gd name="T29" fmla="*/ 0 h 431"/>
                      <a:gd name="T30" fmla="*/ 0 w 1050"/>
                      <a:gd name="T31" fmla="*/ 0 h 431"/>
                      <a:gd name="T32" fmla="*/ 0 w 1050"/>
                      <a:gd name="T33" fmla="*/ 0 h 431"/>
                      <a:gd name="T34" fmla="*/ 0 w 1050"/>
                      <a:gd name="T35" fmla="*/ 0 h 431"/>
                      <a:gd name="T36" fmla="*/ 0 w 1050"/>
                      <a:gd name="T37" fmla="*/ 0 h 431"/>
                      <a:gd name="T38" fmla="*/ 0 w 1050"/>
                      <a:gd name="T39" fmla="*/ 0 h 431"/>
                      <a:gd name="T40" fmla="*/ 0 w 1050"/>
                      <a:gd name="T41" fmla="*/ 0 h 431"/>
                      <a:gd name="T42" fmla="*/ 0 w 1050"/>
                      <a:gd name="T43" fmla="*/ 0 h 431"/>
                      <a:gd name="T44" fmla="*/ 0 w 1050"/>
                      <a:gd name="T45" fmla="*/ 0 h 431"/>
                      <a:gd name="T46" fmla="*/ 0 w 1050"/>
                      <a:gd name="T47" fmla="*/ 0 h 431"/>
                      <a:gd name="T48" fmla="*/ 0 w 1050"/>
                      <a:gd name="T49" fmla="*/ 0 h 431"/>
                      <a:gd name="T50" fmla="*/ 0 w 1050"/>
                      <a:gd name="T51" fmla="*/ 0 h 431"/>
                      <a:gd name="T52" fmla="*/ 0 w 1050"/>
                      <a:gd name="T53" fmla="*/ 0 h 431"/>
                      <a:gd name="T54" fmla="*/ 0 w 1050"/>
                      <a:gd name="T55" fmla="*/ 0 h 431"/>
                      <a:gd name="T56" fmla="*/ 0 w 1050"/>
                      <a:gd name="T57" fmla="*/ 0 h 431"/>
                      <a:gd name="T58" fmla="*/ 0 w 1050"/>
                      <a:gd name="T59" fmla="*/ 0 h 431"/>
                      <a:gd name="T60" fmla="*/ 0 w 1050"/>
                      <a:gd name="T61" fmla="*/ 0 h 431"/>
                      <a:gd name="T62" fmla="*/ 0 w 1050"/>
                      <a:gd name="T63" fmla="*/ 0 h 431"/>
                      <a:gd name="T64" fmla="*/ 0 w 1050"/>
                      <a:gd name="T65" fmla="*/ 0 h 431"/>
                      <a:gd name="T66" fmla="*/ 0 w 1050"/>
                      <a:gd name="T67" fmla="*/ 0 h 431"/>
                      <a:gd name="T68" fmla="*/ 0 w 1050"/>
                      <a:gd name="T69" fmla="*/ 0 h 431"/>
                      <a:gd name="T70" fmla="*/ 0 w 1050"/>
                      <a:gd name="T71" fmla="*/ 0 h 431"/>
                      <a:gd name="T72" fmla="*/ 0 w 1050"/>
                      <a:gd name="T73" fmla="*/ 0 h 431"/>
                      <a:gd name="T74" fmla="*/ 0 w 1050"/>
                      <a:gd name="T75" fmla="*/ 0 h 431"/>
                      <a:gd name="T76" fmla="*/ 0 w 1050"/>
                      <a:gd name="T77" fmla="*/ 0 h 431"/>
                      <a:gd name="T78" fmla="*/ 0 w 1050"/>
                      <a:gd name="T79" fmla="*/ 0 h 431"/>
                      <a:gd name="T80" fmla="*/ 0 w 1050"/>
                      <a:gd name="T81" fmla="*/ 0 h 431"/>
                      <a:gd name="T82" fmla="*/ 0 w 1050"/>
                      <a:gd name="T83" fmla="*/ 0 h 431"/>
                      <a:gd name="T84" fmla="*/ 0 w 1050"/>
                      <a:gd name="T85" fmla="*/ 0 h 431"/>
                      <a:gd name="T86" fmla="*/ 0 w 1050"/>
                      <a:gd name="T87" fmla="*/ 0 h 431"/>
                      <a:gd name="T88" fmla="*/ 0 w 1050"/>
                      <a:gd name="T89" fmla="*/ 0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50" h="431">
                        <a:moveTo>
                          <a:pt x="149" y="120"/>
                        </a:moveTo>
                        <a:lnTo>
                          <a:pt x="231" y="81"/>
                        </a:lnTo>
                        <a:lnTo>
                          <a:pt x="371" y="57"/>
                        </a:lnTo>
                        <a:lnTo>
                          <a:pt x="549" y="38"/>
                        </a:lnTo>
                        <a:lnTo>
                          <a:pt x="535" y="19"/>
                        </a:lnTo>
                        <a:lnTo>
                          <a:pt x="404" y="28"/>
                        </a:lnTo>
                        <a:lnTo>
                          <a:pt x="255" y="43"/>
                        </a:lnTo>
                        <a:lnTo>
                          <a:pt x="110" y="71"/>
                        </a:lnTo>
                        <a:lnTo>
                          <a:pt x="0" y="124"/>
                        </a:lnTo>
                        <a:lnTo>
                          <a:pt x="14" y="148"/>
                        </a:lnTo>
                        <a:lnTo>
                          <a:pt x="135" y="178"/>
                        </a:lnTo>
                        <a:lnTo>
                          <a:pt x="208" y="220"/>
                        </a:lnTo>
                        <a:lnTo>
                          <a:pt x="285" y="297"/>
                        </a:lnTo>
                        <a:lnTo>
                          <a:pt x="376" y="398"/>
                        </a:lnTo>
                        <a:lnTo>
                          <a:pt x="415" y="417"/>
                        </a:lnTo>
                        <a:lnTo>
                          <a:pt x="472" y="431"/>
                        </a:lnTo>
                        <a:lnTo>
                          <a:pt x="564" y="389"/>
                        </a:lnTo>
                        <a:lnTo>
                          <a:pt x="621" y="351"/>
                        </a:lnTo>
                        <a:lnTo>
                          <a:pt x="679" y="331"/>
                        </a:lnTo>
                        <a:lnTo>
                          <a:pt x="862" y="335"/>
                        </a:lnTo>
                        <a:lnTo>
                          <a:pt x="1036" y="335"/>
                        </a:lnTo>
                        <a:lnTo>
                          <a:pt x="1050" y="316"/>
                        </a:lnTo>
                        <a:lnTo>
                          <a:pt x="1001" y="239"/>
                        </a:lnTo>
                        <a:lnTo>
                          <a:pt x="887" y="162"/>
                        </a:lnTo>
                        <a:lnTo>
                          <a:pt x="751" y="96"/>
                        </a:lnTo>
                        <a:lnTo>
                          <a:pt x="674" y="57"/>
                        </a:lnTo>
                        <a:lnTo>
                          <a:pt x="612" y="0"/>
                        </a:lnTo>
                        <a:lnTo>
                          <a:pt x="583" y="0"/>
                        </a:lnTo>
                        <a:lnTo>
                          <a:pt x="564" y="28"/>
                        </a:lnTo>
                        <a:lnTo>
                          <a:pt x="689" y="96"/>
                        </a:lnTo>
                        <a:lnTo>
                          <a:pt x="838" y="167"/>
                        </a:lnTo>
                        <a:lnTo>
                          <a:pt x="945" y="235"/>
                        </a:lnTo>
                        <a:lnTo>
                          <a:pt x="983" y="288"/>
                        </a:lnTo>
                        <a:lnTo>
                          <a:pt x="983" y="307"/>
                        </a:lnTo>
                        <a:lnTo>
                          <a:pt x="915" y="307"/>
                        </a:lnTo>
                        <a:lnTo>
                          <a:pt x="732" y="293"/>
                        </a:lnTo>
                        <a:lnTo>
                          <a:pt x="631" y="302"/>
                        </a:lnTo>
                        <a:lnTo>
                          <a:pt x="539" y="331"/>
                        </a:lnTo>
                        <a:lnTo>
                          <a:pt x="486" y="375"/>
                        </a:lnTo>
                        <a:lnTo>
                          <a:pt x="462" y="384"/>
                        </a:lnTo>
                        <a:lnTo>
                          <a:pt x="424" y="375"/>
                        </a:lnTo>
                        <a:lnTo>
                          <a:pt x="337" y="297"/>
                        </a:lnTo>
                        <a:lnTo>
                          <a:pt x="266" y="206"/>
                        </a:lnTo>
                        <a:lnTo>
                          <a:pt x="208" y="167"/>
                        </a:lnTo>
                        <a:lnTo>
                          <a:pt x="149" y="120"/>
                        </a:lnTo>
                        <a:close/>
                      </a:path>
                    </a:pathLst>
                  </a:custGeom>
                  <a:solidFill>
                    <a:srgbClr val="FFFF00"/>
                  </a:solidFill>
                  <a:ln w="9525">
                    <a:solidFill>
                      <a:srgbClr val="3333FF"/>
                    </a:solidFill>
                    <a:round/>
                    <a:headEnd/>
                    <a:tailEnd/>
                  </a:ln>
                </p:spPr>
                <p:txBody>
                  <a:bodyPr/>
                  <a:lstStyle/>
                  <a:p>
                    <a:endParaRPr lang="zh-CN" altLang="en-US"/>
                  </a:p>
                </p:txBody>
              </p:sp>
              <p:sp>
                <p:nvSpPr>
                  <p:cNvPr id="110630" name="Freeform 23"/>
                  <p:cNvSpPr>
                    <a:spLocks/>
                  </p:cNvSpPr>
                  <p:nvPr/>
                </p:nvSpPr>
                <p:spPr bwMode="auto">
                  <a:xfrm>
                    <a:off x="5386" y="3012"/>
                    <a:ext cx="81" cy="42"/>
                  </a:xfrm>
                  <a:custGeom>
                    <a:avLst/>
                    <a:gdLst>
                      <a:gd name="T0" fmla="*/ 0 w 327"/>
                      <a:gd name="T1" fmla="*/ 0 h 169"/>
                      <a:gd name="T2" fmla="*/ 0 w 327"/>
                      <a:gd name="T3" fmla="*/ 0 h 169"/>
                      <a:gd name="T4" fmla="*/ 0 w 327"/>
                      <a:gd name="T5" fmla="*/ 0 h 169"/>
                      <a:gd name="T6" fmla="*/ 0 w 327"/>
                      <a:gd name="T7" fmla="*/ 0 h 169"/>
                      <a:gd name="T8" fmla="*/ 0 w 327"/>
                      <a:gd name="T9" fmla="*/ 0 h 169"/>
                      <a:gd name="T10" fmla="*/ 0 w 327"/>
                      <a:gd name="T11" fmla="*/ 0 h 169"/>
                      <a:gd name="T12" fmla="*/ 0 w 327"/>
                      <a:gd name="T13" fmla="*/ 0 h 169"/>
                      <a:gd name="T14" fmla="*/ 0 w 327"/>
                      <a:gd name="T15" fmla="*/ 0 h 169"/>
                      <a:gd name="T16" fmla="*/ 0 w 327"/>
                      <a:gd name="T17" fmla="*/ 0 h 169"/>
                      <a:gd name="T18" fmla="*/ 0 w 327"/>
                      <a:gd name="T19" fmla="*/ 0 h 169"/>
                      <a:gd name="T20" fmla="*/ 0 w 327"/>
                      <a:gd name="T21" fmla="*/ 0 h 169"/>
                      <a:gd name="T22" fmla="*/ 0 w 327"/>
                      <a:gd name="T23" fmla="*/ 0 h 169"/>
                      <a:gd name="T24" fmla="*/ 0 w 327"/>
                      <a:gd name="T25" fmla="*/ 0 h 169"/>
                      <a:gd name="T26" fmla="*/ 0 w 327"/>
                      <a:gd name="T27" fmla="*/ 0 h 169"/>
                      <a:gd name="T28" fmla="*/ 0 w 327"/>
                      <a:gd name="T29" fmla="*/ 0 h 169"/>
                      <a:gd name="T30" fmla="*/ 0 w 327"/>
                      <a:gd name="T31" fmla="*/ 0 h 169"/>
                      <a:gd name="T32" fmla="*/ 0 w 327"/>
                      <a:gd name="T33" fmla="*/ 0 h 169"/>
                      <a:gd name="T34" fmla="*/ 0 w 327"/>
                      <a:gd name="T35" fmla="*/ 0 h 169"/>
                      <a:gd name="T36" fmla="*/ 0 w 327"/>
                      <a:gd name="T37" fmla="*/ 0 h 169"/>
                      <a:gd name="T38" fmla="*/ 0 w 327"/>
                      <a:gd name="T39" fmla="*/ 0 h 169"/>
                      <a:gd name="T40" fmla="*/ 0 w 327"/>
                      <a:gd name="T41" fmla="*/ 0 h 169"/>
                      <a:gd name="T42" fmla="*/ 0 w 327"/>
                      <a:gd name="T43" fmla="*/ 0 h 169"/>
                      <a:gd name="T44" fmla="*/ 0 w 327"/>
                      <a:gd name="T45" fmla="*/ 0 h 169"/>
                      <a:gd name="T46" fmla="*/ 0 w 327"/>
                      <a:gd name="T47" fmla="*/ 0 h 169"/>
                      <a:gd name="T48" fmla="*/ 0 w 327"/>
                      <a:gd name="T49" fmla="*/ 0 h 169"/>
                      <a:gd name="T50" fmla="*/ 0 w 327"/>
                      <a:gd name="T51" fmla="*/ 0 h 169"/>
                      <a:gd name="T52" fmla="*/ 0 w 327"/>
                      <a:gd name="T53" fmla="*/ 0 h 169"/>
                      <a:gd name="T54" fmla="*/ 0 w 327"/>
                      <a:gd name="T55" fmla="*/ 0 h 169"/>
                      <a:gd name="T56" fmla="*/ 0 w 327"/>
                      <a:gd name="T57" fmla="*/ 0 h 169"/>
                      <a:gd name="T58" fmla="*/ 0 w 327"/>
                      <a:gd name="T59" fmla="*/ 0 h 169"/>
                      <a:gd name="T60" fmla="*/ 0 w 327"/>
                      <a:gd name="T61" fmla="*/ 0 h 169"/>
                      <a:gd name="T62" fmla="*/ 0 w 327"/>
                      <a:gd name="T63" fmla="*/ 0 h 169"/>
                      <a:gd name="T64" fmla="*/ 0 w 327"/>
                      <a:gd name="T65" fmla="*/ 0 h 169"/>
                      <a:gd name="T66" fmla="*/ 0 w 327"/>
                      <a:gd name="T67" fmla="*/ 0 h 169"/>
                      <a:gd name="T68" fmla="*/ 0 w 327"/>
                      <a:gd name="T69" fmla="*/ 0 h 169"/>
                      <a:gd name="T70" fmla="*/ 0 w 327"/>
                      <a:gd name="T71" fmla="*/ 0 h 169"/>
                      <a:gd name="T72" fmla="*/ 0 w 327"/>
                      <a:gd name="T73" fmla="*/ 0 h 16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27" h="169">
                        <a:moveTo>
                          <a:pt x="48" y="87"/>
                        </a:moveTo>
                        <a:lnTo>
                          <a:pt x="38" y="24"/>
                        </a:lnTo>
                        <a:lnTo>
                          <a:pt x="14" y="29"/>
                        </a:lnTo>
                        <a:lnTo>
                          <a:pt x="0" y="68"/>
                        </a:lnTo>
                        <a:lnTo>
                          <a:pt x="5" y="106"/>
                        </a:lnTo>
                        <a:lnTo>
                          <a:pt x="48" y="154"/>
                        </a:lnTo>
                        <a:lnTo>
                          <a:pt x="91" y="169"/>
                        </a:lnTo>
                        <a:lnTo>
                          <a:pt x="130" y="159"/>
                        </a:lnTo>
                        <a:lnTo>
                          <a:pt x="159" y="125"/>
                        </a:lnTo>
                        <a:lnTo>
                          <a:pt x="173" y="115"/>
                        </a:lnTo>
                        <a:lnTo>
                          <a:pt x="187" y="115"/>
                        </a:lnTo>
                        <a:lnTo>
                          <a:pt x="201" y="115"/>
                        </a:lnTo>
                        <a:lnTo>
                          <a:pt x="217" y="115"/>
                        </a:lnTo>
                        <a:lnTo>
                          <a:pt x="231" y="125"/>
                        </a:lnTo>
                        <a:lnTo>
                          <a:pt x="245" y="125"/>
                        </a:lnTo>
                        <a:lnTo>
                          <a:pt x="264" y="125"/>
                        </a:lnTo>
                        <a:lnTo>
                          <a:pt x="278" y="120"/>
                        </a:lnTo>
                        <a:lnTo>
                          <a:pt x="294" y="115"/>
                        </a:lnTo>
                        <a:lnTo>
                          <a:pt x="308" y="110"/>
                        </a:lnTo>
                        <a:lnTo>
                          <a:pt x="322" y="101"/>
                        </a:lnTo>
                        <a:lnTo>
                          <a:pt x="327" y="87"/>
                        </a:lnTo>
                        <a:lnTo>
                          <a:pt x="327" y="73"/>
                        </a:lnTo>
                        <a:lnTo>
                          <a:pt x="327" y="58"/>
                        </a:lnTo>
                        <a:lnTo>
                          <a:pt x="327" y="44"/>
                        </a:lnTo>
                        <a:lnTo>
                          <a:pt x="317" y="29"/>
                        </a:lnTo>
                        <a:lnTo>
                          <a:pt x="303" y="19"/>
                        </a:lnTo>
                        <a:lnTo>
                          <a:pt x="289" y="14"/>
                        </a:lnTo>
                        <a:lnTo>
                          <a:pt x="274" y="5"/>
                        </a:lnTo>
                        <a:lnTo>
                          <a:pt x="259" y="0"/>
                        </a:lnTo>
                        <a:lnTo>
                          <a:pt x="245" y="0"/>
                        </a:lnTo>
                        <a:lnTo>
                          <a:pt x="231" y="0"/>
                        </a:lnTo>
                        <a:lnTo>
                          <a:pt x="212" y="0"/>
                        </a:lnTo>
                        <a:lnTo>
                          <a:pt x="197" y="0"/>
                        </a:lnTo>
                        <a:lnTo>
                          <a:pt x="182" y="0"/>
                        </a:lnTo>
                        <a:lnTo>
                          <a:pt x="168" y="0"/>
                        </a:lnTo>
                        <a:lnTo>
                          <a:pt x="149" y="0"/>
                        </a:lnTo>
                        <a:lnTo>
                          <a:pt x="110" y="0"/>
                        </a:lnTo>
                        <a:lnTo>
                          <a:pt x="96" y="5"/>
                        </a:lnTo>
                        <a:lnTo>
                          <a:pt x="96" y="19"/>
                        </a:lnTo>
                        <a:lnTo>
                          <a:pt x="101" y="33"/>
                        </a:lnTo>
                        <a:lnTo>
                          <a:pt x="115" y="38"/>
                        </a:lnTo>
                        <a:lnTo>
                          <a:pt x="130" y="38"/>
                        </a:lnTo>
                        <a:lnTo>
                          <a:pt x="144" y="33"/>
                        </a:lnTo>
                        <a:lnTo>
                          <a:pt x="163" y="33"/>
                        </a:lnTo>
                        <a:lnTo>
                          <a:pt x="182" y="29"/>
                        </a:lnTo>
                        <a:lnTo>
                          <a:pt x="197" y="29"/>
                        </a:lnTo>
                        <a:lnTo>
                          <a:pt x="217" y="29"/>
                        </a:lnTo>
                        <a:lnTo>
                          <a:pt x="231" y="29"/>
                        </a:lnTo>
                        <a:lnTo>
                          <a:pt x="245" y="29"/>
                        </a:lnTo>
                        <a:lnTo>
                          <a:pt x="259" y="29"/>
                        </a:lnTo>
                        <a:lnTo>
                          <a:pt x="274" y="33"/>
                        </a:lnTo>
                        <a:lnTo>
                          <a:pt x="278" y="49"/>
                        </a:lnTo>
                        <a:lnTo>
                          <a:pt x="283" y="63"/>
                        </a:lnTo>
                        <a:lnTo>
                          <a:pt x="278" y="77"/>
                        </a:lnTo>
                        <a:lnTo>
                          <a:pt x="264" y="77"/>
                        </a:lnTo>
                        <a:lnTo>
                          <a:pt x="245" y="77"/>
                        </a:lnTo>
                        <a:lnTo>
                          <a:pt x="231" y="77"/>
                        </a:lnTo>
                        <a:lnTo>
                          <a:pt x="217" y="77"/>
                        </a:lnTo>
                        <a:lnTo>
                          <a:pt x="201" y="77"/>
                        </a:lnTo>
                        <a:lnTo>
                          <a:pt x="187" y="77"/>
                        </a:lnTo>
                        <a:lnTo>
                          <a:pt x="173" y="77"/>
                        </a:lnTo>
                        <a:lnTo>
                          <a:pt x="159" y="77"/>
                        </a:lnTo>
                        <a:lnTo>
                          <a:pt x="144" y="77"/>
                        </a:lnTo>
                        <a:lnTo>
                          <a:pt x="130" y="77"/>
                        </a:lnTo>
                        <a:lnTo>
                          <a:pt x="115" y="87"/>
                        </a:lnTo>
                        <a:lnTo>
                          <a:pt x="101" y="96"/>
                        </a:lnTo>
                        <a:lnTo>
                          <a:pt x="96" y="110"/>
                        </a:lnTo>
                        <a:lnTo>
                          <a:pt x="82" y="110"/>
                        </a:lnTo>
                        <a:lnTo>
                          <a:pt x="67" y="106"/>
                        </a:lnTo>
                        <a:lnTo>
                          <a:pt x="48" y="87"/>
                        </a:lnTo>
                        <a:lnTo>
                          <a:pt x="53" y="68"/>
                        </a:lnTo>
                        <a:lnTo>
                          <a:pt x="48" y="54"/>
                        </a:lnTo>
                        <a:lnTo>
                          <a:pt x="44" y="38"/>
                        </a:lnTo>
                        <a:lnTo>
                          <a:pt x="48" y="87"/>
                        </a:lnTo>
                        <a:close/>
                      </a:path>
                    </a:pathLst>
                  </a:custGeom>
                  <a:solidFill>
                    <a:srgbClr val="FFFF00"/>
                  </a:solidFill>
                  <a:ln w="9525">
                    <a:solidFill>
                      <a:srgbClr val="3333FF"/>
                    </a:solidFill>
                    <a:round/>
                    <a:headEnd/>
                    <a:tailEnd/>
                  </a:ln>
                </p:spPr>
                <p:txBody>
                  <a:bodyPr/>
                  <a:lstStyle/>
                  <a:p>
                    <a:endParaRPr lang="zh-CN" altLang="en-US"/>
                  </a:p>
                </p:txBody>
              </p:sp>
            </p:grpSp>
            <p:grpSp>
              <p:nvGrpSpPr>
                <p:cNvPr id="110616" name="Group 24"/>
                <p:cNvGrpSpPr>
                  <a:grpSpLocks/>
                </p:cNvGrpSpPr>
                <p:nvPr/>
              </p:nvGrpSpPr>
              <p:grpSpPr bwMode="auto">
                <a:xfrm flipH="1">
                  <a:off x="319" y="4057"/>
                  <a:ext cx="165" cy="143"/>
                  <a:chOff x="5250" y="3085"/>
                  <a:chExt cx="188" cy="162"/>
                </a:xfrm>
              </p:grpSpPr>
              <p:sp>
                <p:nvSpPr>
                  <p:cNvPr id="110627" name="Freeform 25"/>
                  <p:cNvSpPr>
                    <a:spLocks/>
                  </p:cNvSpPr>
                  <p:nvPr/>
                </p:nvSpPr>
                <p:spPr bwMode="auto">
                  <a:xfrm>
                    <a:off x="5250" y="3085"/>
                    <a:ext cx="188" cy="162"/>
                  </a:xfrm>
                  <a:custGeom>
                    <a:avLst/>
                    <a:gdLst>
                      <a:gd name="T0" fmla="*/ 0 w 755"/>
                      <a:gd name="T1" fmla="*/ 0 h 651"/>
                      <a:gd name="T2" fmla="*/ 0 w 755"/>
                      <a:gd name="T3" fmla="*/ 0 h 651"/>
                      <a:gd name="T4" fmla="*/ 0 w 755"/>
                      <a:gd name="T5" fmla="*/ 0 h 651"/>
                      <a:gd name="T6" fmla="*/ 0 w 755"/>
                      <a:gd name="T7" fmla="*/ 0 h 651"/>
                      <a:gd name="T8" fmla="*/ 0 w 755"/>
                      <a:gd name="T9" fmla="*/ 0 h 651"/>
                      <a:gd name="T10" fmla="*/ 0 w 755"/>
                      <a:gd name="T11" fmla="*/ 0 h 651"/>
                      <a:gd name="T12" fmla="*/ 0 w 755"/>
                      <a:gd name="T13" fmla="*/ 0 h 651"/>
                      <a:gd name="T14" fmla="*/ 0 w 755"/>
                      <a:gd name="T15" fmla="*/ 0 h 651"/>
                      <a:gd name="T16" fmla="*/ 0 w 755"/>
                      <a:gd name="T17" fmla="*/ 0 h 651"/>
                      <a:gd name="T18" fmla="*/ 0 w 755"/>
                      <a:gd name="T19" fmla="*/ 0 h 651"/>
                      <a:gd name="T20" fmla="*/ 0 w 755"/>
                      <a:gd name="T21" fmla="*/ 0 h 651"/>
                      <a:gd name="T22" fmla="*/ 0 w 755"/>
                      <a:gd name="T23" fmla="*/ 0 h 651"/>
                      <a:gd name="T24" fmla="*/ 0 w 755"/>
                      <a:gd name="T25" fmla="*/ 0 h 651"/>
                      <a:gd name="T26" fmla="*/ 0 w 755"/>
                      <a:gd name="T27" fmla="*/ 0 h 651"/>
                      <a:gd name="T28" fmla="*/ 0 w 755"/>
                      <a:gd name="T29" fmla="*/ 0 h 651"/>
                      <a:gd name="T30" fmla="*/ 0 w 755"/>
                      <a:gd name="T31" fmla="*/ 0 h 651"/>
                      <a:gd name="T32" fmla="*/ 0 w 755"/>
                      <a:gd name="T33" fmla="*/ 0 h 651"/>
                      <a:gd name="T34" fmla="*/ 0 w 755"/>
                      <a:gd name="T35" fmla="*/ 0 h 651"/>
                      <a:gd name="T36" fmla="*/ 0 w 755"/>
                      <a:gd name="T37" fmla="*/ 0 h 651"/>
                      <a:gd name="T38" fmla="*/ 0 w 755"/>
                      <a:gd name="T39" fmla="*/ 0 h 651"/>
                      <a:gd name="T40" fmla="*/ 0 w 755"/>
                      <a:gd name="T41" fmla="*/ 0 h 651"/>
                      <a:gd name="T42" fmla="*/ 0 w 755"/>
                      <a:gd name="T43" fmla="*/ 0 h 651"/>
                      <a:gd name="T44" fmla="*/ 0 w 755"/>
                      <a:gd name="T45" fmla="*/ 0 h 651"/>
                      <a:gd name="T46" fmla="*/ 0 w 755"/>
                      <a:gd name="T47" fmla="*/ 0 h 651"/>
                      <a:gd name="T48" fmla="*/ 0 w 755"/>
                      <a:gd name="T49" fmla="*/ 0 h 651"/>
                      <a:gd name="T50" fmla="*/ 0 w 755"/>
                      <a:gd name="T51" fmla="*/ 0 h 651"/>
                      <a:gd name="T52" fmla="*/ 0 w 755"/>
                      <a:gd name="T53" fmla="*/ 0 h 651"/>
                      <a:gd name="T54" fmla="*/ 0 w 755"/>
                      <a:gd name="T55" fmla="*/ 0 h 651"/>
                      <a:gd name="T56" fmla="*/ 0 w 755"/>
                      <a:gd name="T57" fmla="*/ 0 h 651"/>
                      <a:gd name="T58" fmla="*/ 0 w 755"/>
                      <a:gd name="T59" fmla="*/ 0 h 651"/>
                      <a:gd name="T60" fmla="*/ 0 w 755"/>
                      <a:gd name="T61" fmla="*/ 0 h 651"/>
                      <a:gd name="T62" fmla="*/ 0 w 755"/>
                      <a:gd name="T63" fmla="*/ 0 h 651"/>
                      <a:gd name="T64" fmla="*/ 0 w 755"/>
                      <a:gd name="T65" fmla="*/ 0 h 651"/>
                      <a:gd name="T66" fmla="*/ 0 w 755"/>
                      <a:gd name="T67" fmla="*/ 0 h 651"/>
                      <a:gd name="T68" fmla="*/ 0 w 755"/>
                      <a:gd name="T69" fmla="*/ 0 h 65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55" h="651">
                        <a:moveTo>
                          <a:pt x="312" y="57"/>
                        </a:moveTo>
                        <a:lnTo>
                          <a:pt x="178" y="87"/>
                        </a:lnTo>
                        <a:lnTo>
                          <a:pt x="52" y="154"/>
                        </a:lnTo>
                        <a:lnTo>
                          <a:pt x="0" y="231"/>
                        </a:lnTo>
                        <a:lnTo>
                          <a:pt x="9" y="269"/>
                        </a:lnTo>
                        <a:lnTo>
                          <a:pt x="96" y="337"/>
                        </a:lnTo>
                        <a:lnTo>
                          <a:pt x="230" y="438"/>
                        </a:lnTo>
                        <a:lnTo>
                          <a:pt x="331" y="539"/>
                        </a:lnTo>
                        <a:lnTo>
                          <a:pt x="403" y="645"/>
                        </a:lnTo>
                        <a:lnTo>
                          <a:pt x="428" y="651"/>
                        </a:lnTo>
                        <a:lnTo>
                          <a:pt x="585" y="530"/>
                        </a:lnTo>
                        <a:lnTo>
                          <a:pt x="739" y="404"/>
                        </a:lnTo>
                        <a:lnTo>
                          <a:pt x="755" y="341"/>
                        </a:lnTo>
                        <a:lnTo>
                          <a:pt x="639" y="231"/>
                        </a:lnTo>
                        <a:lnTo>
                          <a:pt x="514" y="139"/>
                        </a:lnTo>
                        <a:lnTo>
                          <a:pt x="456" y="77"/>
                        </a:lnTo>
                        <a:lnTo>
                          <a:pt x="389" y="0"/>
                        </a:lnTo>
                        <a:lnTo>
                          <a:pt x="326" y="14"/>
                        </a:lnTo>
                        <a:lnTo>
                          <a:pt x="331" y="43"/>
                        </a:lnTo>
                        <a:lnTo>
                          <a:pt x="451" y="129"/>
                        </a:lnTo>
                        <a:lnTo>
                          <a:pt x="543" y="206"/>
                        </a:lnTo>
                        <a:lnTo>
                          <a:pt x="678" y="299"/>
                        </a:lnTo>
                        <a:lnTo>
                          <a:pt x="697" y="346"/>
                        </a:lnTo>
                        <a:lnTo>
                          <a:pt x="692" y="385"/>
                        </a:lnTo>
                        <a:lnTo>
                          <a:pt x="585" y="486"/>
                        </a:lnTo>
                        <a:lnTo>
                          <a:pt x="456" y="563"/>
                        </a:lnTo>
                        <a:lnTo>
                          <a:pt x="412" y="563"/>
                        </a:lnTo>
                        <a:lnTo>
                          <a:pt x="307" y="462"/>
                        </a:lnTo>
                        <a:lnTo>
                          <a:pt x="143" y="313"/>
                        </a:lnTo>
                        <a:lnTo>
                          <a:pt x="57" y="241"/>
                        </a:lnTo>
                        <a:lnTo>
                          <a:pt x="62" y="211"/>
                        </a:lnTo>
                        <a:lnTo>
                          <a:pt x="124" y="145"/>
                        </a:lnTo>
                        <a:lnTo>
                          <a:pt x="235" y="110"/>
                        </a:lnTo>
                        <a:lnTo>
                          <a:pt x="321" y="82"/>
                        </a:lnTo>
                        <a:lnTo>
                          <a:pt x="312" y="5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628" name="Freeform 26"/>
                  <p:cNvSpPr>
                    <a:spLocks/>
                  </p:cNvSpPr>
                  <p:nvPr/>
                </p:nvSpPr>
                <p:spPr bwMode="auto">
                  <a:xfrm>
                    <a:off x="5322" y="3132"/>
                    <a:ext cx="59" cy="72"/>
                  </a:xfrm>
                  <a:custGeom>
                    <a:avLst/>
                    <a:gdLst>
                      <a:gd name="T0" fmla="*/ 0 w 235"/>
                      <a:gd name="T1" fmla="*/ 0 h 288"/>
                      <a:gd name="T2" fmla="*/ 0 w 235"/>
                      <a:gd name="T3" fmla="*/ 0 h 288"/>
                      <a:gd name="T4" fmla="*/ 0 w 235"/>
                      <a:gd name="T5" fmla="*/ 0 h 288"/>
                      <a:gd name="T6" fmla="*/ 0 w 235"/>
                      <a:gd name="T7" fmla="*/ 0 h 288"/>
                      <a:gd name="T8" fmla="*/ 0 w 235"/>
                      <a:gd name="T9" fmla="*/ 0 h 288"/>
                      <a:gd name="T10" fmla="*/ 0 w 235"/>
                      <a:gd name="T11" fmla="*/ 0 h 288"/>
                      <a:gd name="T12" fmla="*/ 0 w 235"/>
                      <a:gd name="T13" fmla="*/ 0 h 288"/>
                      <a:gd name="T14" fmla="*/ 0 w 235"/>
                      <a:gd name="T15" fmla="*/ 0 h 288"/>
                      <a:gd name="T16" fmla="*/ 0 w 235"/>
                      <a:gd name="T17" fmla="*/ 0 h 288"/>
                      <a:gd name="T18" fmla="*/ 0 w 235"/>
                      <a:gd name="T19" fmla="*/ 0 h 288"/>
                      <a:gd name="T20" fmla="*/ 0 w 235"/>
                      <a:gd name="T21" fmla="*/ 0 h 288"/>
                      <a:gd name="T22" fmla="*/ 0 w 235"/>
                      <a:gd name="T23" fmla="*/ 0 h 288"/>
                      <a:gd name="T24" fmla="*/ 0 w 235"/>
                      <a:gd name="T25" fmla="*/ 0 h 288"/>
                      <a:gd name="T26" fmla="*/ 0 w 235"/>
                      <a:gd name="T27" fmla="*/ 0 h 288"/>
                      <a:gd name="T28" fmla="*/ 0 w 235"/>
                      <a:gd name="T29" fmla="*/ 0 h 288"/>
                      <a:gd name="T30" fmla="*/ 0 w 235"/>
                      <a:gd name="T31" fmla="*/ 0 h 288"/>
                      <a:gd name="T32" fmla="*/ 0 w 235"/>
                      <a:gd name="T33" fmla="*/ 0 h 288"/>
                      <a:gd name="T34" fmla="*/ 0 w 235"/>
                      <a:gd name="T35" fmla="*/ 0 h 288"/>
                      <a:gd name="T36" fmla="*/ 0 w 235"/>
                      <a:gd name="T37" fmla="*/ 0 h 288"/>
                      <a:gd name="T38" fmla="*/ 0 w 235"/>
                      <a:gd name="T39" fmla="*/ 0 h 288"/>
                      <a:gd name="T40" fmla="*/ 0 w 235"/>
                      <a:gd name="T41" fmla="*/ 0 h 288"/>
                      <a:gd name="T42" fmla="*/ 0 w 235"/>
                      <a:gd name="T43" fmla="*/ 0 h 288"/>
                      <a:gd name="T44" fmla="*/ 0 w 235"/>
                      <a:gd name="T45" fmla="*/ 0 h 288"/>
                      <a:gd name="T46" fmla="*/ 0 w 235"/>
                      <a:gd name="T47" fmla="*/ 0 h 288"/>
                      <a:gd name="T48" fmla="*/ 0 w 235"/>
                      <a:gd name="T49" fmla="*/ 0 h 288"/>
                      <a:gd name="T50" fmla="*/ 0 w 235"/>
                      <a:gd name="T51" fmla="*/ 0 h 288"/>
                      <a:gd name="T52" fmla="*/ 0 w 235"/>
                      <a:gd name="T53" fmla="*/ 0 h 288"/>
                      <a:gd name="T54" fmla="*/ 0 w 235"/>
                      <a:gd name="T55" fmla="*/ 0 h 288"/>
                      <a:gd name="T56" fmla="*/ 0 w 235"/>
                      <a:gd name="T57" fmla="*/ 0 h 288"/>
                      <a:gd name="T58" fmla="*/ 0 w 235"/>
                      <a:gd name="T59" fmla="*/ 0 h 288"/>
                      <a:gd name="T60" fmla="*/ 0 w 235"/>
                      <a:gd name="T61" fmla="*/ 0 h 288"/>
                      <a:gd name="T62" fmla="*/ 0 w 235"/>
                      <a:gd name="T63" fmla="*/ 0 h 288"/>
                      <a:gd name="T64" fmla="*/ 0 w 235"/>
                      <a:gd name="T65" fmla="*/ 0 h 288"/>
                      <a:gd name="T66" fmla="*/ 0 w 235"/>
                      <a:gd name="T67" fmla="*/ 0 h 288"/>
                      <a:gd name="T68" fmla="*/ 0 w 235"/>
                      <a:gd name="T69" fmla="*/ 0 h 288"/>
                      <a:gd name="T70" fmla="*/ 0 w 235"/>
                      <a:gd name="T71" fmla="*/ 0 h 288"/>
                      <a:gd name="T72" fmla="*/ 0 w 235"/>
                      <a:gd name="T73" fmla="*/ 0 h 2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5" h="288">
                        <a:moveTo>
                          <a:pt x="134" y="67"/>
                        </a:moveTo>
                        <a:lnTo>
                          <a:pt x="24" y="29"/>
                        </a:lnTo>
                        <a:lnTo>
                          <a:pt x="0" y="10"/>
                        </a:lnTo>
                        <a:lnTo>
                          <a:pt x="19" y="0"/>
                        </a:lnTo>
                        <a:lnTo>
                          <a:pt x="57" y="0"/>
                        </a:lnTo>
                        <a:lnTo>
                          <a:pt x="72" y="0"/>
                        </a:lnTo>
                        <a:lnTo>
                          <a:pt x="87" y="0"/>
                        </a:lnTo>
                        <a:lnTo>
                          <a:pt x="101" y="5"/>
                        </a:lnTo>
                        <a:lnTo>
                          <a:pt x="115" y="15"/>
                        </a:lnTo>
                        <a:lnTo>
                          <a:pt x="134" y="19"/>
                        </a:lnTo>
                        <a:lnTo>
                          <a:pt x="148" y="24"/>
                        </a:lnTo>
                        <a:lnTo>
                          <a:pt x="162" y="57"/>
                        </a:lnTo>
                        <a:lnTo>
                          <a:pt x="178" y="67"/>
                        </a:lnTo>
                        <a:lnTo>
                          <a:pt x="187" y="81"/>
                        </a:lnTo>
                        <a:lnTo>
                          <a:pt x="192" y="96"/>
                        </a:lnTo>
                        <a:lnTo>
                          <a:pt x="172" y="101"/>
                        </a:lnTo>
                        <a:lnTo>
                          <a:pt x="158" y="111"/>
                        </a:lnTo>
                        <a:lnTo>
                          <a:pt x="143" y="125"/>
                        </a:lnTo>
                        <a:lnTo>
                          <a:pt x="143" y="139"/>
                        </a:lnTo>
                        <a:lnTo>
                          <a:pt x="158" y="149"/>
                        </a:lnTo>
                        <a:lnTo>
                          <a:pt x="172" y="153"/>
                        </a:lnTo>
                        <a:lnTo>
                          <a:pt x="187" y="158"/>
                        </a:lnTo>
                        <a:lnTo>
                          <a:pt x="202" y="163"/>
                        </a:lnTo>
                        <a:lnTo>
                          <a:pt x="216" y="177"/>
                        </a:lnTo>
                        <a:lnTo>
                          <a:pt x="225" y="192"/>
                        </a:lnTo>
                        <a:lnTo>
                          <a:pt x="230" y="207"/>
                        </a:lnTo>
                        <a:lnTo>
                          <a:pt x="235" y="221"/>
                        </a:lnTo>
                        <a:lnTo>
                          <a:pt x="235" y="235"/>
                        </a:lnTo>
                        <a:lnTo>
                          <a:pt x="225" y="249"/>
                        </a:lnTo>
                        <a:lnTo>
                          <a:pt x="211" y="264"/>
                        </a:lnTo>
                        <a:lnTo>
                          <a:pt x="197" y="273"/>
                        </a:lnTo>
                        <a:lnTo>
                          <a:pt x="183" y="282"/>
                        </a:lnTo>
                        <a:lnTo>
                          <a:pt x="167" y="288"/>
                        </a:lnTo>
                        <a:lnTo>
                          <a:pt x="153" y="288"/>
                        </a:lnTo>
                        <a:lnTo>
                          <a:pt x="139" y="288"/>
                        </a:lnTo>
                        <a:lnTo>
                          <a:pt x="120" y="288"/>
                        </a:lnTo>
                        <a:lnTo>
                          <a:pt x="106" y="282"/>
                        </a:lnTo>
                        <a:lnTo>
                          <a:pt x="91" y="278"/>
                        </a:lnTo>
                        <a:lnTo>
                          <a:pt x="77" y="268"/>
                        </a:lnTo>
                        <a:lnTo>
                          <a:pt x="63" y="259"/>
                        </a:lnTo>
                        <a:lnTo>
                          <a:pt x="52" y="245"/>
                        </a:lnTo>
                        <a:lnTo>
                          <a:pt x="43" y="230"/>
                        </a:lnTo>
                        <a:lnTo>
                          <a:pt x="38" y="216"/>
                        </a:lnTo>
                        <a:lnTo>
                          <a:pt x="38" y="197"/>
                        </a:lnTo>
                        <a:lnTo>
                          <a:pt x="38" y="182"/>
                        </a:lnTo>
                        <a:lnTo>
                          <a:pt x="38" y="168"/>
                        </a:lnTo>
                        <a:lnTo>
                          <a:pt x="52" y="163"/>
                        </a:lnTo>
                        <a:lnTo>
                          <a:pt x="63" y="177"/>
                        </a:lnTo>
                        <a:lnTo>
                          <a:pt x="68" y="192"/>
                        </a:lnTo>
                        <a:lnTo>
                          <a:pt x="82" y="207"/>
                        </a:lnTo>
                        <a:lnTo>
                          <a:pt x="96" y="216"/>
                        </a:lnTo>
                        <a:lnTo>
                          <a:pt x="110" y="226"/>
                        </a:lnTo>
                        <a:lnTo>
                          <a:pt x="125" y="235"/>
                        </a:lnTo>
                        <a:lnTo>
                          <a:pt x="139" y="235"/>
                        </a:lnTo>
                        <a:lnTo>
                          <a:pt x="153" y="235"/>
                        </a:lnTo>
                        <a:lnTo>
                          <a:pt x="167" y="235"/>
                        </a:lnTo>
                        <a:lnTo>
                          <a:pt x="167" y="221"/>
                        </a:lnTo>
                        <a:lnTo>
                          <a:pt x="167" y="207"/>
                        </a:lnTo>
                        <a:lnTo>
                          <a:pt x="158" y="192"/>
                        </a:lnTo>
                        <a:lnTo>
                          <a:pt x="143" y="177"/>
                        </a:lnTo>
                        <a:lnTo>
                          <a:pt x="129" y="172"/>
                        </a:lnTo>
                        <a:lnTo>
                          <a:pt x="110" y="172"/>
                        </a:lnTo>
                        <a:lnTo>
                          <a:pt x="96" y="172"/>
                        </a:lnTo>
                        <a:lnTo>
                          <a:pt x="82" y="172"/>
                        </a:lnTo>
                        <a:lnTo>
                          <a:pt x="68" y="168"/>
                        </a:lnTo>
                        <a:lnTo>
                          <a:pt x="52" y="168"/>
                        </a:lnTo>
                        <a:lnTo>
                          <a:pt x="33" y="153"/>
                        </a:lnTo>
                        <a:lnTo>
                          <a:pt x="29" y="139"/>
                        </a:lnTo>
                        <a:lnTo>
                          <a:pt x="48" y="130"/>
                        </a:lnTo>
                        <a:lnTo>
                          <a:pt x="63" y="125"/>
                        </a:lnTo>
                        <a:lnTo>
                          <a:pt x="77" y="115"/>
                        </a:lnTo>
                        <a:lnTo>
                          <a:pt x="91" y="111"/>
                        </a:lnTo>
                        <a:lnTo>
                          <a:pt x="106" y="106"/>
                        </a:lnTo>
                        <a:lnTo>
                          <a:pt x="120" y="96"/>
                        </a:lnTo>
                        <a:lnTo>
                          <a:pt x="134" y="6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0617" name="Group 27"/>
                <p:cNvGrpSpPr>
                  <a:grpSpLocks/>
                </p:cNvGrpSpPr>
                <p:nvPr/>
              </p:nvGrpSpPr>
              <p:grpSpPr bwMode="auto">
                <a:xfrm flipH="1">
                  <a:off x="113" y="4095"/>
                  <a:ext cx="196" cy="113"/>
                  <a:chOff x="5449" y="3128"/>
                  <a:chExt cx="222" cy="128"/>
                </a:xfrm>
              </p:grpSpPr>
              <p:sp>
                <p:nvSpPr>
                  <p:cNvPr id="110625" name="Freeform 28"/>
                  <p:cNvSpPr>
                    <a:spLocks/>
                  </p:cNvSpPr>
                  <p:nvPr/>
                </p:nvSpPr>
                <p:spPr bwMode="auto">
                  <a:xfrm>
                    <a:off x="5449" y="3128"/>
                    <a:ext cx="222" cy="128"/>
                  </a:xfrm>
                  <a:custGeom>
                    <a:avLst/>
                    <a:gdLst>
                      <a:gd name="T0" fmla="*/ 0 w 885"/>
                      <a:gd name="T1" fmla="*/ 0 h 510"/>
                      <a:gd name="T2" fmla="*/ 0 w 885"/>
                      <a:gd name="T3" fmla="*/ 0 h 510"/>
                      <a:gd name="T4" fmla="*/ 0 w 885"/>
                      <a:gd name="T5" fmla="*/ 0 h 510"/>
                      <a:gd name="T6" fmla="*/ 0 w 885"/>
                      <a:gd name="T7" fmla="*/ 0 h 510"/>
                      <a:gd name="T8" fmla="*/ 0 w 885"/>
                      <a:gd name="T9" fmla="*/ 0 h 510"/>
                      <a:gd name="T10" fmla="*/ 0 w 885"/>
                      <a:gd name="T11" fmla="*/ 0 h 510"/>
                      <a:gd name="T12" fmla="*/ 0 w 885"/>
                      <a:gd name="T13" fmla="*/ 0 h 510"/>
                      <a:gd name="T14" fmla="*/ 0 w 885"/>
                      <a:gd name="T15" fmla="*/ 0 h 510"/>
                      <a:gd name="T16" fmla="*/ 0 w 885"/>
                      <a:gd name="T17" fmla="*/ 0 h 510"/>
                      <a:gd name="T18" fmla="*/ 0 w 885"/>
                      <a:gd name="T19" fmla="*/ 0 h 510"/>
                      <a:gd name="T20" fmla="*/ 0 w 885"/>
                      <a:gd name="T21" fmla="*/ 0 h 510"/>
                      <a:gd name="T22" fmla="*/ 0 w 885"/>
                      <a:gd name="T23" fmla="*/ 0 h 510"/>
                      <a:gd name="T24" fmla="*/ 0 w 885"/>
                      <a:gd name="T25" fmla="*/ 0 h 510"/>
                      <a:gd name="T26" fmla="*/ 0 w 885"/>
                      <a:gd name="T27" fmla="*/ 0 h 510"/>
                      <a:gd name="T28" fmla="*/ 0 w 885"/>
                      <a:gd name="T29" fmla="*/ 0 h 510"/>
                      <a:gd name="T30" fmla="*/ 0 w 885"/>
                      <a:gd name="T31" fmla="*/ 0 h 510"/>
                      <a:gd name="T32" fmla="*/ 0 w 885"/>
                      <a:gd name="T33" fmla="*/ 0 h 510"/>
                      <a:gd name="T34" fmla="*/ 0 w 885"/>
                      <a:gd name="T35" fmla="*/ 0 h 510"/>
                      <a:gd name="T36" fmla="*/ 0 w 885"/>
                      <a:gd name="T37" fmla="*/ 0 h 510"/>
                      <a:gd name="T38" fmla="*/ 0 w 885"/>
                      <a:gd name="T39" fmla="*/ 0 h 510"/>
                      <a:gd name="T40" fmla="*/ 0 w 885"/>
                      <a:gd name="T41" fmla="*/ 0 h 510"/>
                      <a:gd name="T42" fmla="*/ 0 w 885"/>
                      <a:gd name="T43" fmla="*/ 0 h 510"/>
                      <a:gd name="T44" fmla="*/ 0 w 885"/>
                      <a:gd name="T45" fmla="*/ 0 h 510"/>
                      <a:gd name="T46" fmla="*/ 0 w 885"/>
                      <a:gd name="T47" fmla="*/ 0 h 510"/>
                      <a:gd name="T48" fmla="*/ 0 w 885"/>
                      <a:gd name="T49" fmla="*/ 0 h 510"/>
                      <a:gd name="T50" fmla="*/ 0 w 885"/>
                      <a:gd name="T51" fmla="*/ 0 h 510"/>
                      <a:gd name="T52" fmla="*/ 0 w 885"/>
                      <a:gd name="T53" fmla="*/ 0 h 510"/>
                      <a:gd name="T54" fmla="*/ 0 w 885"/>
                      <a:gd name="T55" fmla="*/ 0 h 510"/>
                      <a:gd name="T56" fmla="*/ 0 w 885"/>
                      <a:gd name="T57" fmla="*/ 0 h 510"/>
                      <a:gd name="T58" fmla="*/ 0 w 885"/>
                      <a:gd name="T59" fmla="*/ 0 h 510"/>
                      <a:gd name="T60" fmla="*/ 0 w 885"/>
                      <a:gd name="T61" fmla="*/ 0 h 510"/>
                      <a:gd name="T62" fmla="*/ 0 w 885"/>
                      <a:gd name="T63" fmla="*/ 0 h 510"/>
                      <a:gd name="T64" fmla="*/ 0 w 885"/>
                      <a:gd name="T65" fmla="*/ 0 h 510"/>
                      <a:gd name="T66" fmla="*/ 0 w 885"/>
                      <a:gd name="T67" fmla="*/ 0 h 510"/>
                      <a:gd name="T68" fmla="*/ 0 w 885"/>
                      <a:gd name="T69" fmla="*/ 0 h 510"/>
                      <a:gd name="T70" fmla="*/ 0 w 885"/>
                      <a:gd name="T71" fmla="*/ 0 h 510"/>
                      <a:gd name="T72" fmla="*/ 0 w 885"/>
                      <a:gd name="T73" fmla="*/ 0 h 510"/>
                      <a:gd name="T74" fmla="*/ 0 w 885"/>
                      <a:gd name="T75" fmla="*/ 0 h 510"/>
                      <a:gd name="T76" fmla="*/ 0 w 885"/>
                      <a:gd name="T77" fmla="*/ 0 h 510"/>
                      <a:gd name="T78" fmla="*/ 0 w 885"/>
                      <a:gd name="T79" fmla="*/ 0 h 510"/>
                      <a:gd name="T80" fmla="*/ 0 w 885"/>
                      <a:gd name="T81" fmla="*/ 0 h 510"/>
                      <a:gd name="T82" fmla="*/ 0 w 885"/>
                      <a:gd name="T83" fmla="*/ 0 h 510"/>
                      <a:gd name="T84" fmla="*/ 0 w 885"/>
                      <a:gd name="T85" fmla="*/ 0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85" h="510">
                        <a:moveTo>
                          <a:pt x="14" y="217"/>
                        </a:moveTo>
                        <a:lnTo>
                          <a:pt x="163" y="49"/>
                        </a:lnTo>
                        <a:lnTo>
                          <a:pt x="196" y="33"/>
                        </a:lnTo>
                        <a:lnTo>
                          <a:pt x="220" y="44"/>
                        </a:lnTo>
                        <a:lnTo>
                          <a:pt x="105" y="154"/>
                        </a:lnTo>
                        <a:lnTo>
                          <a:pt x="75" y="236"/>
                        </a:lnTo>
                        <a:lnTo>
                          <a:pt x="124" y="250"/>
                        </a:lnTo>
                        <a:lnTo>
                          <a:pt x="264" y="288"/>
                        </a:lnTo>
                        <a:lnTo>
                          <a:pt x="374" y="342"/>
                        </a:lnTo>
                        <a:lnTo>
                          <a:pt x="538" y="456"/>
                        </a:lnTo>
                        <a:lnTo>
                          <a:pt x="557" y="447"/>
                        </a:lnTo>
                        <a:lnTo>
                          <a:pt x="658" y="304"/>
                        </a:lnTo>
                        <a:lnTo>
                          <a:pt x="706" y="255"/>
                        </a:lnTo>
                        <a:lnTo>
                          <a:pt x="773" y="206"/>
                        </a:lnTo>
                        <a:lnTo>
                          <a:pt x="808" y="168"/>
                        </a:lnTo>
                        <a:lnTo>
                          <a:pt x="827" y="115"/>
                        </a:lnTo>
                        <a:lnTo>
                          <a:pt x="706" y="91"/>
                        </a:lnTo>
                        <a:lnTo>
                          <a:pt x="547" y="77"/>
                        </a:lnTo>
                        <a:lnTo>
                          <a:pt x="432" y="68"/>
                        </a:lnTo>
                        <a:lnTo>
                          <a:pt x="245" y="33"/>
                        </a:lnTo>
                        <a:lnTo>
                          <a:pt x="220" y="14"/>
                        </a:lnTo>
                        <a:lnTo>
                          <a:pt x="234" y="0"/>
                        </a:lnTo>
                        <a:lnTo>
                          <a:pt x="331" y="29"/>
                        </a:lnTo>
                        <a:lnTo>
                          <a:pt x="437" y="44"/>
                        </a:lnTo>
                        <a:lnTo>
                          <a:pt x="572" y="54"/>
                        </a:lnTo>
                        <a:lnTo>
                          <a:pt x="759" y="68"/>
                        </a:lnTo>
                        <a:lnTo>
                          <a:pt x="879" y="87"/>
                        </a:lnTo>
                        <a:lnTo>
                          <a:pt x="885" y="101"/>
                        </a:lnTo>
                        <a:lnTo>
                          <a:pt x="865" y="168"/>
                        </a:lnTo>
                        <a:lnTo>
                          <a:pt x="822" y="217"/>
                        </a:lnTo>
                        <a:lnTo>
                          <a:pt x="754" y="255"/>
                        </a:lnTo>
                        <a:lnTo>
                          <a:pt x="687" y="318"/>
                        </a:lnTo>
                        <a:lnTo>
                          <a:pt x="649" y="395"/>
                        </a:lnTo>
                        <a:lnTo>
                          <a:pt x="581" y="496"/>
                        </a:lnTo>
                        <a:lnTo>
                          <a:pt x="561" y="510"/>
                        </a:lnTo>
                        <a:lnTo>
                          <a:pt x="528" y="510"/>
                        </a:lnTo>
                        <a:lnTo>
                          <a:pt x="456" y="461"/>
                        </a:lnTo>
                        <a:lnTo>
                          <a:pt x="360" y="379"/>
                        </a:lnTo>
                        <a:lnTo>
                          <a:pt x="259" y="332"/>
                        </a:lnTo>
                        <a:lnTo>
                          <a:pt x="163" y="304"/>
                        </a:lnTo>
                        <a:lnTo>
                          <a:pt x="23" y="274"/>
                        </a:lnTo>
                        <a:lnTo>
                          <a:pt x="0" y="255"/>
                        </a:lnTo>
                        <a:lnTo>
                          <a:pt x="14" y="217"/>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626" name="Freeform 29"/>
                  <p:cNvSpPr>
                    <a:spLocks/>
                  </p:cNvSpPr>
                  <p:nvPr/>
                </p:nvSpPr>
                <p:spPr bwMode="auto">
                  <a:xfrm>
                    <a:off x="5507" y="3152"/>
                    <a:ext cx="88" cy="48"/>
                  </a:xfrm>
                  <a:custGeom>
                    <a:avLst/>
                    <a:gdLst>
                      <a:gd name="T0" fmla="*/ 0 w 350"/>
                      <a:gd name="T1" fmla="*/ 0 h 192"/>
                      <a:gd name="T2" fmla="*/ 0 w 350"/>
                      <a:gd name="T3" fmla="*/ 0 h 192"/>
                      <a:gd name="T4" fmla="*/ 0 w 350"/>
                      <a:gd name="T5" fmla="*/ 0 h 192"/>
                      <a:gd name="T6" fmla="*/ 0 w 350"/>
                      <a:gd name="T7" fmla="*/ 0 h 192"/>
                      <a:gd name="T8" fmla="*/ 0 w 350"/>
                      <a:gd name="T9" fmla="*/ 0 h 192"/>
                      <a:gd name="T10" fmla="*/ 0 w 350"/>
                      <a:gd name="T11" fmla="*/ 0 h 192"/>
                      <a:gd name="T12" fmla="*/ 0 w 350"/>
                      <a:gd name="T13" fmla="*/ 0 h 192"/>
                      <a:gd name="T14" fmla="*/ 0 w 350"/>
                      <a:gd name="T15" fmla="*/ 0 h 192"/>
                      <a:gd name="T16" fmla="*/ 0 w 350"/>
                      <a:gd name="T17" fmla="*/ 0 h 192"/>
                      <a:gd name="T18" fmla="*/ 0 w 350"/>
                      <a:gd name="T19" fmla="*/ 0 h 192"/>
                      <a:gd name="T20" fmla="*/ 0 w 350"/>
                      <a:gd name="T21" fmla="*/ 0 h 192"/>
                      <a:gd name="T22" fmla="*/ 0 w 350"/>
                      <a:gd name="T23" fmla="*/ 0 h 192"/>
                      <a:gd name="T24" fmla="*/ 0 w 350"/>
                      <a:gd name="T25" fmla="*/ 0 h 192"/>
                      <a:gd name="T26" fmla="*/ 0 w 350"/>
                      <a:gd name="T27" fmla="*/ 0 h 192"/>
                      <a:gd name="T28" fmla="*/ 0 w 350"/>
                      <a:gd name="T29" fmla="*/ 0 h 192"/>
                      <a:gd name="T30" fmla="*/ 0 w 350"/>
                      <a:gd name="T31" fmla="*/ 0 h 192"/>
                      <a:gd name="T32" fmla="*/ 0 w 350"/>
                      <a:gd name="T33" fmla="*/ 0 h 192"/>
                      <a:gd name="T34" fmla="*/ 0 w 350"/>
                      <a:gd name="T35" fmla="*/ 0 h 192"/>
                      <a:gd name="T36" fmla="*/ 0 w 350"/>
                      <a:gd name="T37" fmla="*/ 0 h 192"/>
                      <a:gd name="T38" fmla="*/ 0 w 350"/>
                      <a:gd name="T39" fmla="*/ 0 h 192"/>
                      <a:gd name="T40" fmla="*/ 0 w 350"/>
                      <a:gd name="T41" fmla="*/ 0 h 192"/>
                      <a:gd name="T42" fmla="*/ 0 w 350"/>
                      <a:gd name="T43" fmla="*/ 0 h 192"/>
                      <a:gd name="T44" fmla="*/ 0 w 350"/>
                      <a:gd name="T45" fmla="*/ 0 h 192"/>
                      <a:gd name="T46" fmla="*/ 0 w 350"/>
                      <a:gd name="T47" fmla="*/ 0 h 192"/>
                      <a:gd name="T48" fmla="*/ 0 w 350"/>
                      <a:gd name="T49" fmla="*/ 0 h 192"/>
                      <a:gd name="T50" fmla="*/ 0 w 350"/>
                      <a:gd name="T51" fmla="*/ 0 h 192"/>
                      <a:gd name="T52" fmla="*/ 0 w 350"/>
                      <a:gd name="T53" fmla="*/ 0 h 192"/>
                      <a:gd name="T54" fmla="*/ 0 w 350"/>
                      <a:gd name="T55" fmla="*/ 0 h 192"/>
                      <a:gd name="T56" fmla="*/ 0 w 350"/>
                      <a:gd name="T57" fmla="*/ 0 h 192"/>
                      <a:gd name="T58" fmla="*/ 0 w 350"/>
                      <a:gd name="T59" fmla="*/ 0 h 192"/>
                      <a:gd name="T60" fmla="*/ 0 w 350"/>
                      <a:gd name="T61" fmla="*/ 0 h 192"/>
                      <a:gd name="T62" fmla="*/ 0 w 350"/>
                      <a:gd name="T63" fmla="*/ 0 h 192"/>
                      <a:gd name="T64" fmla="*/ 0 w 350"/>
                      <a:gd name="T65" fmla="*/ 0 h 192"/>
                      <a:gd name="T66" fmla="*/ 0 w 350"/>
                      <a:gd name="T67" fmla="*/ 0 h 192"/>
                      <a:gd name="T68" fmla="*/ 0 w 350"/>
                      <a:gd name="T69" fmla="*/ 0 h 192"/>
                      <a:gd name="T70" fmla="*/ 0 w 350"/>
                      <a:gd name="T71" fmla="*/ 0 h 192"/>
                      <a:gd name="T72" fmla="*/ 0 w 350"/>
                      <a:gd name="T73" fmla="*/ 0 h 192"/>
                      <a:gd name="T74" fmla="*/ 0 w 350"/>
                      <a:gd name="T75" fmla="*/ 0 h 192"/>
                      <a:gd name="T76" fmla="*/ 0 w 350"/>
                      <a:gd name="T77" fmla="*/ 0 h 192"/>
                      <a:gd name="T78" fmla="*/ 0 w 350"/>
                      <a:gd name="T79" fmla="*/ 0 h 192"/>
                      <a:gd name="T80" fmla="*/ 0 w 350"/>
                      <a:gd name="T81" fmla="*/ 0 h 192"/>
                      <a:gd name="T82" fmla="*/ 0 w 350"/>
                      <a:gd name="T83" fmla="*/ 0 h 1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50" h="192">
                        <a:moveTo>
                          <a:pt x="14" y="33"/>
                        </a:moveTo>
                        <a:lnTo>
                          <a:pt x="33" y="14"/>
                        </a:lnTo>
                        <a:lnTo>
                          <a:pt x="48" y="10"/>
                        </a:lnTo>
                        <a:lnTo>
                          <a:pt x="67" y="5"/>
                        </a:lnTo>
                        <a:lnTo>
                          <a:pt x="81" y="0"/>
                        </a:lnTo>
                        <a:lnTo>
                          <a:pt x="100" y="0"/>
                        </a:lnTo>
                        <a:lnTo>
                          <a:pt x="115" y="0"/>
                        </a:lnTo>
                        <a:lnTo>
                          <a:pt x="129" y="0"/>
                        </a:lnTo>
                        <a:lnTo>
                          <a:pt x="144" y="5"/>
                        </a:lnTo>
                        <a:lnTo>
                          <a:pt x="159" y="14"/>
                        </a:lnTo>
                        <a:lnTo>
                          <a:pt x="168" y="29"/>
                        </a:lnTo>
                        <a:lnTo>
                          <a:pt x="168" y="43"/>
                        </a:lnTo>
                        <a:lnTo>
                          <a:pt x="168" y="58"/>
                        </a:lnTo>
                        <a:lnTo>
                          <a:pt x="163" y="72"/>
                        </a:lnTo>
                        <a:lnTo>
                          <a:pt x="163" y="87"/>
                        </a:lnTo>
                        <a:lnTo>
                          <a:pt x="163" y="101"/>
                        </a:lnTo>
                        <a:lnTo>
                          <a:pt x="163" y="120"/>
                        </a:lnTo>
                        <a:lnTo>
                          <a:pt x="163" y="134"/>
                        </a:lnTo>
                        <a:lnTo>
                          <a:pt x="168" y="150"/>
                        </a:lnTo>
                        <a:lnTo>
                          <a:pt x="187" y="154"/>
                        </a:lnTo>
                        <a:lnTo>
                          <a:pt x="201" y="154"/>
                        </a:lnTo>
                        <a:lnTo>
                          <a:pt x="221" y="154"/>
                        </a:lnTo>
                        <a:lnTo>
                          <a:pt x="236" y="154"/>
                        </a:lnTo>
                        <a:lnTo>
                          <a:pt x="250" y="154"/>
                        </a:lnTo>
                        <a:lnTo>
                          <a:pt x="269" y="154"/>
                        </a:lnTo>
                        <a:lnTo>
                          <a:pt x="283" y="154"/>
                        </a:lnTo>
                        <a:lnTo>
                          <a:pt x="297" y="154"/>
                        </a:lnTo>
                        <a:lnTo>
                          <a:pt x="317" y="154"/>
                        </a:lnTo>
                        <a:lnTo>
                          <a:pt x="313" y="139"/>
                        </a:lnTo>
                        <a:lnTo>
                          <a:pt x="297" y="125"/>
                        </a:lnTo>
                        <a:lnTo>
                          <a:pt x="288" y="110"/>
                        </a:lnTo>
                        <a:lnTo>
                          <a:pt x="273" y="101"/>
                        </a:lnTo>
                        <a:lnTo>
                          <a:pt x="259" y="101"/>
                        </a:lnTo>
                        <a:lnTo>
                          <a:pt x="245" y="101"/>
                        </a:lnTo>
                        <a:lnTo>
                          <a:pt x="231" y="106"/>
                        </a:lnTo>
                        <a:lnTo>
                          <a:pt x="215" y="110"/>
                        </a:lnTo>
                        <a:lnTo>
                          <a:pt x="201" y="125"/>
                        </a:lnTo>
                        <a:lnTo>
                          <a:pt x="187" y="125"/>
                        </a:lnTo>
                        <a:lnTo>
                          <a:pt x="182" y="110"/>
                        </a:lnTo>
                        <a:lnTo>
                          <a:pt x="196" y="101"/>
                        </a:lnTo>
                        <a:lnTo>
                          <a:pt x="211" y="91"/>
                        </a:lnTo>
                        <a:lnTo>
                          <a:pt x="226" y="82"/>
                        </a:lnTo>
                        <a:lnTo>
                          <a:pt x="240" y="77"/>
                        </a:lnTo>
                        <a:lnTo>
                          <a:pt x="259" y="77"/>
                        </a:lnTo>
                        <a:lnTo>
                          <a:pt x="273" y="77"/>
                        </a:lnTo>
                        <a:lnTo>
                          <a:pt x="302" y="77"/>
                        </a:lnTo>
                        <a:lnTo>
                          <a:pt x="332" y="72"/>
                        </a:lnTo>
                        <a:lnTo>
                          <a:pt x="346" y="77"/>
                        </a:lnTo>
                        <a:lnTo>
                          <a:pt x="350" y="96"/>
                        </a:lnTo>
                        <a:lnTo>
                          <a:pt x="350" y="110"/>
                        </a:lnTo>
                        <a:lnTo>
                          <a:pt x="350" y="125"/>
                        </a:lnTo>
                        <a:lnTo>
                          <a:pt x="350" y="139"/>
                        </a:lnTo>
                        <a:lnTo>
                          <a:pt x="350" y="154"/>
                        </a:lnTo>
                        <a:lnTo>
                          <a:pt x="346" y="168"/>
                        </a:lnTo>
                        <a:lnTo>
                          <a:pt x="332" y="178"/>
                        </a:lnTo>
                        <a:lnTo>
                          <a:pt x="317" y="183"/>
                        </a:lnTo>
                        <a:lnTo>
                          <a:pt x="288" y="187"/>
                        </a:lnTo>
                        <a:lnTo>
                          <a:pt x="273" y="187"/>
                        </a:lnTo>
                        <a:lnTo>
                          <a:pt x="254" y="192"/>
                        </a:lnTo>
                        <a:lnTo>
                          <a:pt x="240" y="192"/>
                        </a:lnTo>
                        <a:lnTo>
                          <a:pt x="226" y="192"/>
                        </a:lnTo>
                        <a:lnTo>
                          <a:pt x="192" y="192"/>
                        </a:lnTo>
                        <a:lnTo>
                          <a:pt x="163" y="192"/>
                        </a:lnTo>
                        <a:lnTo>
                          <a:pt x="149" y="192"/>
                        </a:lnTo>
                        <a:lnTo>
                          <a:pt x="135" y="187"/>
                        </a:lnTo>
                        <a:lnTo>
                          <a:pt x="129" y="159"/>
                        </a:lnTo>
                        <a:lnTo>
                          <a:pt x="119" y="145"/>
                        </a:lnTo>
                        <a:lnTo>
                          <a:pt x="115" y="129"/>
                        </a:lnTo>
                        <a:lnTo>
                          <a:pt x="115" y="115"/>
                        </a:lnTo>
                        <a:lnTo>
                          <a:pt x="119" y="101"/>
                        </a:lnTo>
                        <a:lnTo>
                          <a:pt x="119" y="87"/>
                        </a:lnTo>
                        <a:lnTo>
                          <a:pt x="124" y="72"/>
                        </a:lnTo>
                        <a:lnTo>
                          <a:pt x="124" y="58"/>
                        </a:lnTo>
                        <a:lnTo>
                          <a:pt x="119" y="43"/>
                        </a:lnTo>
                        <a:lnTo>
                          <a:pt x="91" y="49"/>
                        </a:lnTo>
                        <a:lnTo>
                          <a:pt x="77" y="43"/>
                        </a:lnTo>
                        <a:lnTo>
                          <a:pt x="63" y="54"/>
                        </a:lnTo>
                        <a:lnTo>
                          <a:pt x="58" y="68"/>
                        </a:lnTo>
                        <a:lnTo>
                          <a:pt x="48" y="82"/>
                        </a:lnTo>
                        <a:lnTo>
                          <a:pt x="19" y="82"/>
                        </a:lnTo>
                        <a:lnTo>
                          <a:pt x="4" y="82"/>
                        </a:lnTo>
                        <a:lnTo>
                          <a:pt x="0" y="68"/>
                        </a:lnTo>
                        <a:lnTo>
                          <a:pt x="4" y="54"/>
                        </a:lnTo>
                        <a:lnTo>
                          <a:pt x="14" y="33"/>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0618" name="Group 30"/>
                <p:cNvGrpSpPr>
                  <a:grpSpLocks/>
                </p:cNvGrpSpPr>
                <p:nvPr/>
              </p:nvGrpSpPr>
              <p:grpSpPr bwMode="auto">
                <a:xfrm flipH="1">
                  <a:off x="445" y="3670"/>
                  <a:ext cx="241" cy="406"/>
                  <a:chOff x="5022" y="2646"/>
                  <a:chExt cx="273" cy="460"/>
                </a:xfrm>
              </p:grpSpPr>
              <p:sp>
                <p:nvSpPr>
                  <p:cNvPr id="110619" name="Freeform 31"/>
                  <p:cNvSpPr>
                    <a:spLocks/>
                  </p:cNvSpPr>
                  <p:nvPr/>
                </p:nvSpPr>
                <p:spPr bwMode="auto">
                  <a:xfrm>
                    <a:off x="5155" y="2646"/>
                    <a:ext cx="110" cy="108"/>
                  </a:xfrm>
                  <a:custGeom>
                    <a:avLst/>
                    <a:gdLst>
                      <a:gd name="T0" fmla="*/ 0 w 443"/>
                      <a:gd name="T1" fmla="*/ 0 h 433"/>
                      <a:gd name="T2" fmla="*/ 0 w 443"/>
                      <a:gd name="T3" fmla="*/ 0 h 433"/>
                      <a:gd name="T4" fmla="*/ 0 w 443"/>
                      <a:gd name="T5" fmla="*/ 0 h 433"/>
                      <a:gd name="T6" fmla="*/ 0 w 443"/>
                      <a:gd name="T7" fmla="*/ 0 h 433"/>
                      <a:gd name="T8" fmla="*/ 0 w 443"/>
                      <a:gd name="T9" fmla="*/ 0 h 433"/>
                      <a:gd name="T10" fmla="*/ 0 w 443"/>
                      <a:gd name="T11" fmla="*/ 0 h 433"/>
                      <a:gd name="T12" fmla="*/ 0 w 443"/>
                      <a:gd name="T13" fmla="*/ 0 h 433"/>
                      <a:gd name="T14" fmla="*/ 0 w 443"/>
                      <a:gd name="T15" fmla="*/ 0 h 433"/>
                      <a:gd name="T16" fmla="*/ 0 w 443"/>
                      <a:gd name="T17" fmla="*/ 0 h 433"/>
                      <a:gd name="T18" fmla="*/ 0 w 443"/>
                      <a:gd name="T19" fmla="*/ 0 h 433"/>
                      <a:gd name="T20" fmla="*/ 0 w 443"/>
                      <a:gd name="T21" fmla="*/ 0 h 433"/>
                      <a:gd name="T22" fmla="*/ 0 w 443"/>
                      <a:gd name="T23" fmla="*/ 0 h 433"/>
                      <a:gd name="T24" fmla="*/ 0 w 443"/>
                      <a:gd name="T25" fmla="*/ 0 h 433"/>
                      <a:gd name="T26" fmla="*/ 0 w 443"/>
                      <a:gd name="T27" fmla="*/ 0 h 433"/>
                      <a:gd name="T28" fmla="*/ 0 w 443"/>
                      <a:gd name="T29" fmla="*/ 0 h 433"/>
                      <a:gd name="T30" fmla="*/ 0 w 443"/>
                      <a:gd name="T31" fmla="*/ 0 h 433"/>
                      <a:gd name="T32" fmla="*/ 0 w 443"/>
                      <a:gd name="T33" fmla="*/ 0 h 433"/>
                      <a:gd name="T34" fmla="*/ 0 w 443"/>
                      <a:gd name="T35" fmla="*/ 0 h 433"/>
                      <a:gd name="T36" fmla="*/ 0 w 443"/>
                      <a:gd name="T37" fmla="*/ 0 h 433"/>
                      <a:gd name="T38" fmla="*/ 0 w 443"/>
                      <a:gd name="T39" fmla="*/ 0 h 433"/>
                      <a:gd name="T40" fmla="*/ 0 w 443"/>
                      <a:gd name="T41" fmla="*/ 0 h 433"/>
                      <a:gd name="T42" fmla="*/ 0 w 443"/>
                      <a:gd name="T43" fmla="*/ 0 h 433"/>
                      <a:gd name="T44" fmla="*/ 0 w 443"/>
                      <a:gd name="T45" fmla="*/ 0 h 433"/>
                      <a:gd name="T46" fmla="*/ 0 w 443"/>
                      <a:gd name="T47" fmla="*/ 0 h 4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3" h="433">
                        <a:moveTo>
                          <a:pt x="135" y="183"/>
                        </a:moveTo>
                        <a:lnTo>
                          <a:pt x="173" y="125"/>
                        </a:lnTo>
                        <a:lnTo>
                          <a:pt x="216" y="81"/>
                        </a:lnTo>
                        <a:lnTo>
                          <a:pt x="260" y="28"/>
                        </a:lnTo>
                        <a:lnTo>
                          <a:pt x="312" y="4"/>
                        </a:lnTo>
                        <a:lnTo>
                          <a:pt x="356" y="0"/>
                        </a:lnTo>
                        <a:lnTo>
                          <a:pt x="399" y="14"/>
                        </a:lnTo>
                        <a:lnTo>
                          <a:pt x="424" y="48"/>
                        </a:lnTo>
                        <a:lnTo>
                          <a:pt x="443" y="111"/>
                        </a:lnTo>
                        <a:lnTo>
                          <a:pt x="438" y="177"/>
                        </a:lnTo>
                        <a:lnTo>
                          <a:pt x="419" y="235"/>
                        </a:lnTo>
                        <a:lnTo>
                          <a:pt x="371" y="303"/>
                        </a:lnTo>
                        <a:lnTo>
                          <a:pt x="317" y="352"/>
                        </a:lnTo>
                        <a:lnTo>
                          <a:pt x="260" y="394"/>
                        </a:lnTo>
                        <a:lnTo>
                          <a:pt x="198" y="424"/>
                        </a:lnTo>
                        <a:lnTo>
                          <a:pt x="144" y="433"/>
                        </a:lnTo>
                        <a:lnTo>
                          <a:pt x="120" y="419"/>
                        </a:lnTo>
                        <a:lnTo>
                          <a:pt x="100" y="361"/>
                        </a:lnTo>
                        <a:lnTo>
                          <a:pt x="105" y="284"/>
                        </a:lnTo>
                        <a:lnTo>
                          <a:pt x="14" y="289"/>
                        </a:lnTo>
                        <a:lnTo>
                          <a:pt x="0" y="275"/>
                        </a:lnTo>
                        <a:lnTo>
                          <a:pt x="14" y="245"/>
                        </a:lnTo>
                        <a:lnTo>
                          <a:pt x="110" y="240"/>
                        </a:lnTo>
                        <a:lnTo>
                          <a:pt x="135" y="18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620" name="Freeform 32"/>
                  <p:cNvSpPr>
                    <a:spLocks/>
                  </p:cNvSpPr>
                  <p:nvPr/>
                </p:nvSpPr>
                <p:spPr bwMode="auto">
                  <a:xfrm>
                    <a:off x="5149" y="2766"/>
                    <a:ext cx="77" cy="159"/>
                  </a:xfrm>
                  <a:custGeom>
                    <a:avLst/>
                    <a:gdLst>
                      <a:gd name="T0" fmla="*/ 0 w 308"/>
                      <a:gd name="T1" fmla="*/ 0 h 635"/>
                      <a:gd name="T2" fmla="*/ 0 w 308"/>
                      <a:gd name="T3" fmla="*/ 0 h 635"/>
                      <a:gd name="T4" fmla="*/ 0 w 308"/>
                      <a:gd name="T5" fmla="*/ 0 h 635"/>
                      <a:gd name="T6" fmla="*/ 0 w 308"/>
                      <a:gd name="T7" fmla="*/ 0 h 635"/>
                      <a:gd name="T8" fmla="*/ 0 w 308"/>
                      <a:gd name="T9" fmla="*/ 0 h 635"/>
                      <a:gd name="T10" fmla="*/ 0 w 308"/>
                      <a:gd name="T11" fmla="*/ 0 h 635"/>
                      <a:gd name="T12" fmla="*/ 0 w 308"/>
                      <a:gd name="T13" fmla="*/ 0 h 635"/>
                      <a:gd name="T14" fmla="*/ 0 w 308"/>
                      <a:gd name="T15" fmla="*/ 0 h 635"/>
                      <a:gd name="T16" fmla="*/ 0 w 308"/>
                      <a:gd name="T17" fmla="*/ 0 h 635"/>
                      <a:gd name="T18" fmla="*/ 0 w 308"/>
                      <a:gd name="T19" fmla="*/ 0 h 635"/>
                      <a:gd name="T20" fmla="*/ 0 w 308"/>
                      <a:gd name="T21" fmla="*/ 0 h 635"/>
                      <a:gd name="T22" fmla="*/ 0 w 308"/>
                      <a:gd name="T23" fmla="*/ 0 h 635"/>
                      <a:gd name="T24" fmla="*/ 0 w 308"/>
                      <a:gd name="T25" fmla="*/ 0 h 635"/>
                      <a:gd name="T26" fmla="*/ 0 w 308"/>
                      <a:gd name="T27" fmla="*/ 0 h 635"/>
                      <a:gd name="T28" fmla="*/ 0 w 308"/>
                      <a:gd name="T29" fmla="*/ 0 h 635"/>
                      <a:gd name="T30" fmla="*/ 0 w 308"/>
                      <a:gd name="T31" fmla="*/ 0 h 635"/>
                      <a:gd name="T32" fmla="*/ 0 w 308"/>
                      <a:gd name="T33" fmla="*/ 0 h 635"/>
                      <a:gd name="T34" fmla="*/ 0 w 308"/>
                      <a:gd name="T35" fmla="*/ 0 h 635"/>
                      <a:gd name="T36" fmla="*/ 0 w 308"/>
                      <a:gd name="T37" fmla="*/ 0 h 635"/>
                      <a:gd name="T38" fmla="*/ 0 w 308"/>
                      <a:gd name="T39" fmla="*/ 0 h 635"/>
                      <a:gd name="T40" fmla="*/ 0 w 308"/>
                      <a:gd name="T41" fmla="*/ 0 h 635"/>
                      <a:gd name="T42" fmla="*/ 0 w 308"/>
                      <a:gd name="T43" fmla="*/ 0 h 635"/>
                      <a:gd name="T44" fmla="*/ 0 w 308"/>
                      <a:gd name="T45" fmla="*/ 0 h 635"/>
                      <a:gd name="T46" fmla="*/ 0 w 308"/>
                      <a:gd name="T47" fmla="*/ 0 h 635"/>
                      <a:gd name="T48" fmla="*/ 0 w 308"/>
                      <a:gd name="T49" fmla="*/ 0 h 635"/>
                      <a:gd name="T50" fmla="*/ 0 w 308"/>
                      <a:gd name="T51" fmla="*/ 0 h 635"/>
                      <a:gd name="T52" fmla="*/ 0 w 308"/>
                      <a:gd name="T53" fmla="*/ 0 h 6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8" h="635">
                        <a:moveTo>
                          <a:pt x="86" y="53"/>
                        </a:moveTo>
                        <a:lnTo>
                          <a:pt x="130" y="14"/>
                        </a:lnTo>
                        <a:lnTo>
                          <a:pt x="198" y="0"/>
                        </a:lnTo>
                        <a:lnTo>
                          <a:pt x="255" y="9"/>
                        </a:lnTo>
                        <a:lnTo>
                          <a:pt x="299" y="48"/>
                        </a:lnTo>
                        <a:lnTo>
                          <a:pt x="308" y="77"/>
                        </a:lnTo>
                        <a:lnTo>
                          <a:pt x="308" y="115"/>
                        </a:lnTo>
                        <a:lnTo>
                          <a:pt x="289" y="149"/>
                        </a:lnTo>
                        <a:lnTo>
                          <a:pt x="255" y="207"/>
                        </a:lnTo>
                        <a:lnTo>
                          <a:pt x="240" y="274"/>
                        </a:lnTo>
                        <a:lnTo>
                          <a:pt x="236" y="332"/>
                        </a:lnTo>
                        <a:lnTo>
                          <a:pt x="250" y="394"/>
                        </a:lnTo>
                        <a:lnTo>
                          <a:pt x="289" y="453"/>
                        </a:lnTo>
                        <a:lnTo>
                          <a:pt x="303" y="509"/>
                        </a:lnTo>
                        <a:lnTo>
                          <a:pt x="299" y="563"/>
                        </a:lnTo>
                        <a:lnTo>
                          <a:pt x="270" y="607"/>
                        </a:lnTo>
                        <a:lnTo>
                          <a:pt x="231" y="630"/>
                        </a:lnTo>
                        <a:lnTo>
                          <a:pt x="182" y="635"/>
                        </a:lnTo>
                        <a:lnTo>
                          <a:pt x="126" y="635"/>
                        </a:lnTo>
                        <a:lnTo>
                          <a:pt x="82" y="611"/>
                        </a:lnTo>
                        <a:lnTo>
                          <a:pt x="38" y="539"/>
                        </a:lnTo>
                        <a:lnTo>
                          <a:pt x="9" y="476"/>
                        </a:lnTo>
                        <a:lnTo>
                          <a:pt x="0" y="380"/>
                        </a:lnTo>
                        <a:lnTo>
                          <a:pt x="9" y="294"/>
                        </a:lnTo>
                        <a:lnTo>
                          <a:pt x="28" y="202"/>
                        </a:lnTo>
                        <a:lnTo>
                          <a:pt x="58" y="110"/>
                        </a:lnTo>
                        <a:lnTo>
                          <a:pt x="86" y="5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621" name="Freeform 33"/>
                  <p:cNvSpPr>
                    <a:spLocks/>
                  </p:cNvSpPr>
                  <p:nvPr/>
                </p:nvSpPr>
                <p:spPr bwMode="auto">
                  <a:xfrm>
                    <a:off x="5022" y="2674"/>
                    <a:ext cx="163" cy="123"/>
                  </a:xfrm>
                  <a:custGeom>
                    <a:avLst/>
                    <a:gdLst>
                      <a:gd name="T0" fmla="*/ 0 w 651"/>
                      <a:gd name="T1" fmla="*/ 0 h 495"/>
                      <a:gd name="T2" fmla="*/ 0 w 651"/>
                      <a:gd name="T3" fmla="*/ 0 h 495"/>
                      <a:gd name="T4" fmla="*/ 0 w 651"/>
                      <a:gd name="T5" fmla="*/ 0 h 495"/>
                      <a:gd name="T6" fmla="*/ 0 w 651"/>
                      <a:gd name="T7" fmla="*/ 0 h 495"/>
                      <a:gd name="T8" fmla="*/ 0 w 651"/>
                      <a:gd name="T9" fmla="*/ 0 h 495"/>
                      <a:gd name="T10" fmla="*/ 0 w 651"/>
                      <a:gd name="T11" fmla="*/ 0 h 495"/>
                      <a:gd name="T12" fmla="*/ 0 w 651"/>
                      <a:gd name="T13" fmla="*/ 0 h 495"/>
                      <a:gd name="T14" fmla="*/ 0 w 651"/>
                      <a:gd name="T15" fmla="*/ 0 h 495"/>
                      <a:gd name="T16" fmla="*/ 0 w 651"/>
                      <a:gd name="T17" fmla="*/ 0 h 495"/>
                      <a:gd name="T18" fmla="*/ 0 w 651"/>
                      <a:gd name="T19" fmla="*/ 0 h 495"/>
                      <a:gd name="T20" fmla="*/ 0 w 651"/>
                      <a:gd name="T21" fmla="*/ 0 h 495"/>
                      <a:gd name="T22" fmla="*/ 0 w 651"/>
                      <a:gd name="T23" fmla="*/ 0 h 495"/>
                      <a:gd name="T24" fmla="*/ 0 w 651"/>
                      <a:gd name="T25" fmla="*/ 0 h 495"/>
                      <a:gd name="T26" fmla="*/ 0 w 651"/>
                      <a:gd name="T27" fmla="*/ 0 h 495"/>
                      <a:gd name="T28" fmla="*/ 0 w 651"/>
                      <a:gd name="T29" fmla="*/ 0 h 495"/>
                      <a:gd name="T30" fmla="*/ 0 w 651"/>
                      <a:gd name="T31" fmla="*/ 0 h 495"/>
                      <a:gd name="T32" fmla="*/ 0 w 651"/>
                      <a:gd name="T33" fmla="*/ 0 h 495"/>
                      <a:gd name="T34" fmla="*/ 0 w 651"/>
                      <a:gd name="T35" fmla="*/ 0 h 495"/>
                      <a:gd name="T36" fmla="*/ 0 w 651"/>
                      <a:gd name="T37" fmla="*/ 0 h 495"/>
                      <a:gd name="T38" fmla="*/ 0 w 651"/>
                      <a:gd name="T39" fmla="*/ 0 h 495"/>
                      <a:gd name="T40" fmla="*/ 0 w 651"/>
                      <a:gd name="T41" fmla="*/ 0 h 495"/>
                      <a:gd name="T42" fmla="*/ 0 w 651"/>
                      <a:gd name="T43" fmla="*/ 0 h 495"/>
                      <a:gd name="T44" fmla="*/ 0 w 651"/>
                      <a:gd name="T45" fmla="*/ 0 h 495"/>
                      <a:gd name="T46" fmla="*/ 0 w 651"/>
                      <a:gd name="T47" fmla="*/ 0 h 495"/>
                      <a:gd name="T48" fmla="*/ 0 w 651"/>
                      <a:gd name="T49" fmla="*/ 0 h 495"/>
                      <a:gd name="T50" fmla="*/ 0 w 651"/>
                      <a:gd name="T51" fmla="*/ 0 h 495"/>
                      <a:gd name="T52" fmla="*/ 0 w 651"/>
                      <a:gd name="T53" fmla="*/ 0 h 495"/>
                      <a:gd name="T54" fmla="*/ 0 w 651"/>
                      <a:gd name="T55" fmla="*/ 0 h 495"/>
                      <a:gd name="T56" fmla="*/ 0 w 651"/>
                      <a:gd name="T57" fmla="*/ 0 h 495"/>
                      <a:gd name="T58" fmla="*/ 0 w 651"/>
                      <a:gd name="T59" fmla="*/ 0 h 495"/>
                      <a:gd name="T60" fmla="*/ 0 w 651"/>
                      <a:gd name="T61" fmla="*/ 0 h 495"/>
                      <a:gd name="T62" fmla="*/ 0 w 651"/>
                      <a:gd name="T63" fmla="*/ 0 h 495"/>
                      <a:gd name="T64" fmla="*/ 0 w 651"/>
                      <a:gd name="T65" fmla="*/ 0 h 495"/>
                      <a:gd name="T66" fmla="*/ 0 w 651"/>
                      <a:gd name="T67" fmla="*/ 0 h 4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51" h="495">
                        <a:moveTo>
                          <a:pt x="482" y="376"/>
                        </a:moveTo>
                        <a:lnTo>
                          <a:pt x="612" y="409"/>
                        </a:lnTo>
                        <a:lnTo>
                          <a:pt x="636" y="418"/>
                        </a:lnTo>
                        <a:lnTo>
                          <a:pt x="651" y="447"/>
                        </a:lnTo>
                        <a:lnTo>
                          <a:pt x="636" y="481"/>
                        </a:lnTo>
                        <a:lnTo>
                          <a:pt x="612" y="495"/>
                        </a:lnTo>
                        <a:lnTo>
                          <a:pt x="584" y="491"/>
                        </a:lnTo>
                        <a:lnTo>
                          <a:pt x="439" y="409"/>
                        </a:lnTo>
                        <a:lnTo>
                          <a:pt x="337" y="365"/>
                        </a:lnTo>
                        <a:lnTo>
                          <a:pt x="237" y="318"/>
                        </a:lnTo>
                        <a:lnTo>
                          <a:pt x="144" y="260"/>
                        </a:lnTo>
                        <a:lnTo>
                          <a:pt x="106" y="255"/>
                        </a:lnTo>
                        <a:lnTo>
                          <a:pt x="97" y="269"/>
                        </a:lnTo>
                        <a:lnTo>
                          <a:pt x="92" y="303"/>
                        </a:lnTo>
                        <a:lnTo>
                          <a:pt x="53" y="318"/>
                        </a:lnTo>
                        <a:lnTo>
                          <a:pt x="25" y="294"/>
                        </a:lnTo>
                        <a:lnTo>
                          <a:pt x="0" y="217"/>
                        </a:lnTo>
                        <a:lnTo>
                          <a:pt x="25" y="149"/>
                        </a:lnTo>
                        <a:lnTo>
                          <a:pt x="10" y="130"/>
                        </a:lnTo>
                        <a:lnTo>
                          <a:pt x="6" y="58"/>
                        </a:lnTo>
                        <a:lnTo>
                          <a:pt x="15" y="24"/>
                        </a:lnTo>
                        <a:lnTo>
                          <a:pt x="39" y="0"/>
                        </a:lnTo>
                        <a:lnTo>
                          <a:pt x="72" y="0"/>
                        </a:lnTo>
                        <a:lnTo>
                          <a:pt x="72" y="19"/>
                        </a:lnTo>
                        <a:lnTo>
                          <a:pt x="44" y="44"/>
                        </a:lnTo>
                        <a:lnTo>
                          <a:pt x="44" y="77"/>
                        </a:lnTo>
                        <a:lnTo>
                          <a:pt x="53" y="110"/>
                        </a:lnTo>
                        <a:lnTo>
                          <a:pt x="78" y="154"/>
                        </a:lnTo>
                        <a:lnTo>
                          <a:pt x="111" y="192"/>
                        </a:lnTo>
                        <a:lnTo>
                          <a:pt x="140" y="217"/>
                        </a:lnTo>
                        <a:lnTo>
                          <a:pt x="193" y="250"/>
                        </a:lnTo>
                        <a:lnTo>
                          <a:pt x="304" y="299"/>
                        </a:lnTo>
                        <a:lnTo>
                          <a:pt x="405" y="337"/>
                        </a:lnTo>
                        <a:lnTo>
                          <a:pt x="482" y="376"/>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622" name="Freeform 34"/>
                  <p:cNvSpPr>
                    <a:spLocks/>
                  </p:cNvSpPr>
                  <p:nvPr/>
                </p:nvSpPr>
                <p:spPr bwMode="auto">
                  <a:xfrm>
                    <a:off x="5210" y="2771"/>
                    <a:ext cx="85" cy="143"/>
                  </a:xfrm>
                  <a:custGeom>
                    <a:avLst/>
                    <a:gdLst>
                      <a:gd name="T0" fmla="*/ 0 w 341"/>
                      <a:gd name="T1" fmla="*/ 0 h 573"/>
                      <a:gd name="T2" fmla="*/ 0 w 341"/>
                      <a:gd name="T3" fmla="*/ 0 h 573"/>
                      <a:gd name="T4" fmla="*/ 0 w 341"/>
                      <a:gd name="T5" fmla="*/ 0 h 573"/>
                      <a:gd name="T6" fmla="*/ 0 w 341"/>
                      <a:gd name="T7" fmla="*/ 0 h 573"/>
                      <a:gd name="T8" fmla="*/ 0 w 341"/>
                      <a:gd name="T9" fmla="*/ 0 h 573"/>
                      <a:gd name="T10" fmla="*/ 0 w 341"/>
                      <a:gd name="T11" fmla="*/ 0 h 573"/>
                      <a:gd name="T12" fmla="*/ 0 w 341"/>
                      <a:gd name="T13" fmla="*/ 0 h 573"/>
                      <a:gd name="T14" fmla="*/ 0 w 341"/>
                      <a:gd name="T15" fmla="*/ 0 h 573"/>
                      <a:gd name="T16" fmla="*/ 0 w 341"/>
                      <a:gd name="T17" fmla="*/ 0 h 573"/>
                      <a:gd name="T18" fmla="*/ 0 w 341"/>
                      <a:gd name="T19" fmla="*/ 0 h 573"/>
                      <a:gd name="T20" fmla="*/ 0 w 341"/>
                      <a:gd name="T21" fmla="*/ 0 h 573"/>
                      <a:gd name="T22" fmla="*/ 0 w 341"/>
                      <a:gd name="T23" fmla="*/ 0 h 573"/>
                      <a:gd name="T24" fmla="*/ 0 w 341"/>
                      <a:gd name="T25" fmla="*/ 0 h 573"/>
                      <a:gd name="T26" fmla="*/ 0 w 341"/>
                      <a:gd name="T27" fmla="*/ 0 h 573"/>
                      <a:gd name="T28" fmla="*/ 0 w 341"/>
                      <a:gd name="T29" fmla="*/ 0 h 573"/>
                      <a:gd name="T30" fmla="*/ 0 w 341"/>
                      <a:gd name="T31" fmla="*/ 0 h 573"/>
                      <a:gd name="T32" fmla="*/ 0 w 341"/>
                      <a:gd name="T33" fmla="*/ 0 h 573"/>
                      <a:gd name="T34" fmla="*/ 0 w 341"/>
                      <a:gd name="T35" fmla="*/ 0 h 573"/>
                      <a:gd name="T36" fmla="*/ 0 w 341"/>
                      <a:gd name="T37" fmla="*/ 0 h 573"/>
                      <a:gd name="T38" fmla="*/ 0 w 341"/>
                      <a:gd name="T39" fmla="*/ 0 h 573"/>
                      <a:gd name="T40" fmla="*/ 0 w 341"/>
                      <a:gd name="T41" fmla="*/ 0 h 573"/>
                      <a:gd name="T42" fmla="*/ 0 w 341"/>
                      <a:gd name="T43" fmla="*/ 0 h 573"/>
                      <a:gd name="T44" fmla="*/ 0 w 341"/>
                      <a:gd name="T45" fmla="*/ 0 h 573"/>
                      <a:gd name="T46" fmla="*/ 0 w 341"/>
                      <a:gd name="T47" fmla="*/ 0 h 573"/>
                      <a:gd name="T48" fmla="*/ 0 w 341"/>
                      <a:gd name="T49" fmla="*/ 0 h 573"/>
                      <a:gd name="T50" fmla="*/ 0 w 341"/>
                      <a:gd name="T51" fmla="*/ 0 h 573"/>
                      <a:gd name="T52" fmla="*/ 0 w 341"/>
                      <a:gd name="T53" fmla="*/ 0 h 573"/>
                      <a:gd name="T54" fmla="*/ 0 w 341"/>
                      <a:gd name="T55" fmla="*/ 0 h 573"/>
                      <a:gd name="T56" fmla="*/ 0 w 341"/>
                      <a:gd name="T57" fmla="*/ 0 h 573"/>
                      <a:gd name="T58" fmla="*/ 0 w 341"/>
                      <a:gd name="T59" fmla="*/ 0 h 573"/>
                      <a:gd name="T60" fmla="*/ 0 w 341"/>
                      <a:gd name="T61" fmla="*/ 0 h 573"/>
                      <a:gd name="T62" fmla="*/ 0 w 341"/>
                      <a:gd name="T63" fmla="*/ 0 h 573"/>
                      <a:gd name="T64" fmla="*/ 0 w 341"/>
                      <a:gd name="T65" fmla="*/ 0 h 573"/>
                      <a:gd name="T66" fmla="*/ 0 w 341"/>
                      <a:gd name="T67" fmla="*/ 0 h 573"/>
                      <a:gd name="T68" fmla="*/ 0 w 341"/>
                      <a:gd name="T69" fmla="*/ 0 h 573"/>
                      <a:gd name="T70" fmla="*/ 0 w 341"/>
                      <a:gd name="T71" fmla="*/ 0 h 573"/>
                      <a:gd name="T72" fmla="*/ 0 w 341"/>
                      <a:gd name="T73" fmla="*/ 0 h 573"/>
                      <a:gd name="T74" fmla="*/ 0 w 341"/>
                      <a:gd name="T75" fmla="*/ 0 h 573"/>
                      <a:gd name="T76" fmla="*/ 0 w 341"/>
                      <a:gd name="T77" fmla="*/ 0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41" h="573">
                        <a:moveTo>
                          <a:pt x="0" y="29"/>
                        </a:moveTo>
                        <a:lnTo>
                          <a:pt x="5" y="6"/>
                        </a:lnTo>
                        <a:lnTo>
                          <a:pt x="58" y="0"/>
                        </a:lnTo>
                        <a:lnTo>
                          <a:pt x="87" y="25"/>
                        </a:lnTo>
                        <a:lnTo>
                          <a:pt x="131" y="87"/>
                        </a:lnTo>
                        <a:lnTo>
                          <a:pt x="187" y="169"/>
                        </a:lnTo>
                        <a:lnTo>
                          <a:pt x="241" y="226"/>
                        </a:lnTo>
                        <a:lnTo>
                          <a:pt x="337" y="333"/>
                        </a:lnTo>
                        <a:lnTo>
                          <a:pt x="341" y="356"/>
                        </a:lnTo>
                        <a:lnTo>
                          <a:pt x="323" y="371"/>
                        </a:lnTo>
                        <a:lnTo>
                          <a:pt x="274" y="390"/>
                        </a:lnTo>
                        <a:lnTo>
                          <a:pt x="206" y="404"/>
                        </a:lnTo>
                        <a:lnTo>
                          <a:pt x="125" y="410"/>
                        </a:lnTo>
                        <a:lnTo>
                          <a:pt x="96" y="415"/>
                        </a:lnTo>
                        <a:lnTo>
                          <a:pt x="87" y="434"/>
                        </a:lnTo>
                        <a:lnTo>
                          <a:pt x="106" y="467"/>
                        </a:lnTo>
                        <a:lnTo>
                          <a:pt x="173" y="525"/>
                        </a:lnTo>
                        <a:lnTo>
                          <a:pt x="222" y="539"/>
                        </a:lnTo>
                        <a:lnTo>
                          <a:pt x="231" y="558"/>
                        </a:lnTo>
                        <a:lnTo>
                          <a:pt x="211" y="573"/>
                        </a:lnTo>
                        <a:lnTo>
                          <a:pt x="168" y="573"/>
                        </a:lnTo>
                        <a:lnTo>
                          <a:pt x="110" y="539"/>
                        </a:lnTo>
                        <a:lnTo>
                          <a:pt x="63" y="492"/>
                        </a:lnTo>
                        <a:lnTo>
                          <a:pt x="33" y="448"/>
                        </a:lnTo>
                        <a:lnTo>
                          <a:pt x="33" y="415"/>
                        </a:lnTo>
                        <a:lnTo>
                          <a:pt x="54" y="390"/>
                        </a:lnTo>
                        <a:lnTo>
                          <a:pt x="82" y="380"/>
                        </a:lnTo>
                        <a:lnTo>
                          <a:pt x="125" y="375"/>
                        </a:lnTo>
                        <a:lnTo>
                          <a:pt x="173" y="375"/>
                        </a:lnTo>
                        <a:lnTo>
                          <a:pt x="231" y="366"/>
                        </a:lnTo>
                        <a:lnTo>
                          <a:pt x="260" y="356"/>
                        </a:lnTo>
                        <a:lnTo>
                          <a:pt x="274" y="342"/>
                        </a:lnTo>
                        <a:lnTo>
                          <a:pt x="269" y="328"/>
                        </a:lnTo>
                        <a:lnTo>
                          <a:pt x="227" y="289"/>
                        </a:lnTo>
                        <a:lnTo>
                          <a:pt x="159" y="221"/>
                        </a:lnTo>
                        <a:lnTo>
                          <a:pt x="96" y="163"/>
                        </a:lnTo>
                        <a:lnTo>
                          <a:pt x="29" y="102"/>
                        </a:lnTo>
                        <a:lnTo>
                          <a:pt x="5" y="58"/>
                        </a:lnTo>
                        <a:lnTo>
                          <a:pt x="0" y="29"/>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623" name="Freeform 35"/>
                  <p:cNvSpPr>
                    <a:spLocks/>
                  </p:cNvSpPr>
                  <p:nvPr/>
                </p:nvSpPr>
                <p:spPr bwMode="auto">
                  <a:xfrm>
                    <a:off x="5154" y="2891"/>
                    <a:ext cx="93" cy="215"/>
                  </a:xfrm>
                  <a:custGeom>
                    <a:avLst/>
                    <a:gdLst>
                      <a:gd name="T0" fmla="*/ 0 w 371"/>
                      <a:gd name="T1" fmla="*/ 0 h 861"/>
                      <a:gd name="T2" fmla="*/ 0 w 371"/>
                      <a:gd name="T3" fmla="*/ 0 h 861"/>
                      <a:gd name="T4" fmla="*/ 0 w 371"/>
                      <a:gd name="T5" fmla="*/ 0 h 861"/>
                      <a:gd name="T6" fmla="*/ 0 w 371"/>
                      <a:gd name="T7" fmla="*/ 0 h 861"/>
                      <a:gd name="T8" fmla="*/ 0 w 371"/>
                      <a:gd name="T9" fmla="*/ 0 h 861"/>
                      <a:gd name="T10" fmla="*/ 0 w 371"/>
                      <a:gd name="T11" fmla="*/ 0 h 861"/>
                      <a:gd name="T12" fmla="*/ 0 w 371"/>
                      <a:gd name="T13" fmla="*/ 0 h 861"/>
                      <a:gd name="T14" fmla="*/ 0 w 371"/>
                      <a:gd name="T15" fmla="*/ 0 h 861"/>
                      <a:gd name="T16" fmla="*/ 0 w 371"/>
                      <a:gd name="T17" fmla="*/ 0 h 861"/>
                      <a:gd name="T18" fmla="*/ 0 w 371"/>
                      <a:gd name="T19" fmla="*/ 0 h 861"/>
                      <a:gd name="T20" fmla="*/ 0 w 371"/>
                      <a:gd name="T21" fmla="*/ 0 h 861"/>
                      <a:gd name="T22" fmla="*/ 0 w 371"/>
                      <a:gd name="T23" fmla="*/ 0 h 861"/>
                      <a:gd name="T24" fmla="*/ 0 w 371"/>
                      <a:gd name="T25" fmla="*/ 0 h 861"/>
                      <a:gd name="T26" fmla="*/ 0 w 371"/>
                      <a:gd name="T27" fmla="*/ 0 h 861"/>
                      <a:gd name="T28" fmla="*/ 0 w 371"/>
                      <a:gd name="T29" fmla="*/ 0 h 861"/>
                      <a:gd name="T30" fmla="*/ 0 w 371"/>
                      <a:gd name="T31" fmla="*/ 0 h 861"/>
                      <a:gd name="T32" fmla="*/ 0 w 371"/>
                      <a:gd name="T33" fmla="*/ 0 h 861"/>
                      <a:gd name="T34" fmla="*/ 0 w 371"/>
                      <a:gd name="T35" fmla="*/ 0 h 861"/>
                      <a:gd name="T36" fmla="*/ 0 w 371"/>
                      <a:gd name="T37" fmla="*/ 0 h 861"/>
                      <a:gd name="T38" fmla="*/ 0 w 371"/>
                      <a:gd name="T39" fmla="*/ 0 h 861"/>
                      <a:gd name="T40" fmla="*/ 0 w 371"/>
                      <a:gd name="T41" fmla="*/ 0 h 861"/>
                      <a:gd name="T42" fmla="*/ 0 w 371"/>
                      <a:gd name="T43" fmla="*/ 0 h 861"/>
                      <a:gd name="T44" fmla="*/ 0 w 371"/>
                      <a:gd name="T45" fmla="*/ 0 h 861"/>
                      <a:gd name="T46" fmla="*/ 0 w 371"/>
                      <a:gd name="T47" fmla="*/ 0 h 861"/>
                      <a:gd name="T48" fmla="*/ 0 w 371"/>
                      <a:gd name="T49" fmla="*/ 0 h 861"/>
                      <a:gd name="T50" fmla="*/ 0 w 371"/>
                      <a:gd name="T51" fmla="*/ 0 h 861"/>
                      <a:gd name="T52" fmla="*/ 0 w 371"/>
                      <a:gd name="T53" fmla="*/ 0 h 861"/>
                      <a:gd name="T54" fmla="*/ 0 w 371"/>
                      <a:gd name="T55" fmla="*/ 0 h 861"/>
                      <a:gd name="T56" fmla="*/ 0 w 371"/>
                      <a:gd name="T57" fmla="*/ 0 h 861"/>
                      <a:gd name="T58" fmla="*/ 0 w 371"/>
                      <a:gd name="T59" fmla="*/ 0 h 861"/>
                      <a:gd name="T60" fmla="*/ 0 w 371"/>
                      <a:gd name="T61" fmla="*/ 0 h 861"/>
                      <a:gd name="T62" fmla="*/ 0 w 371"/>
                      <a:gd name="T63" fmla="*/ 0 h 861"/>
                      <a:gd name="T64" fmla="*/ 0 w 371"/>
                      <a:gd name="T65" fmla="*/ 0 h 861"/>
                      <a:gd name="T66" fmla="*/ 0 w 371"/>
                      <a:gd name="T67" fmla="*/ 0 h 861"/>
                      <a:gd name="T68" fmla="*/ 0 w 371"/>
                      <a:gd name="T69" fmla="*/ 0 h 861"/>
                      <a:gd name="T70" fmla="*/ 0 w 371"/>
                      <a:gd name="T71" fmla="*/ 0 h 8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71" h="861">
                        <a:moveTo>
                          <a:pt x="184" y="0"/>
                        </a:moveTo>
                        <a:lnTo>
                          <a:pt x="237" y="10"/>
                        </a:lnTo>
                        <a:lnTo>
                          <a:pt x="261" y="49"/>
                        </a:lnTo>
                        <a:lnTo>
                          <a:pt x="256" y="140"/>
                        </a:lnTo>
                        <a:lnTo>
                          <a:pt x="247" y="236"/>
                        </a:lnTo>
                        <a:lnTo>
                          <a:pt x="247" y="337"/>
                        </a:lnTo>
                        <a:lnTo>
                          <a:pt x="294" y="456"/>
                        </a:lnTo>
                        <a:lnTo>
                          <a:pt x="333" y="543"/>
                        </a:lnTo>
                        <a:lnTo>
                          <a:pt x="352" y="629"/>
                        </a:lnTo>
                        <a:lnTo>
                          <a:pt x="348" y="706"/>
                        </a:lnTo>
                        <a:lnTo>
                          <a:pt x="348" y="736"/>
                        </a:lnTo>
                        <a:lnTo>
                          <a:pt x="367" y="765"/>
                        </a:lnTo>
                        <a:lnTo>
                          <a:pt x="371" y="793"/>
                        </a:lnTo>
                        <a:lnTo>
                          <a:pt x="357" y="807"/>
                        </a:lnTo>
                        <a:lnTo>
                          <a:pt x="319" y="798"/>
                        </a:lnTo>
                        <a:lnTo>
                          <a:pt x="247" y="788"/>
                        </a:lnTo>
                        <a:lnTo>
                          <a:pt x="160" y="807"/>
                        </a:lnTo>
                        <a:lnTo>
                          <a:pt x="102" y="842"/>
                        </a:lnTo>
                        <a:lnTo>
                          <a:pt x="73" y="861"/>
                        </a:lnTo>
                        <a:lnTo>
                          <a:pt x="44" y="861"/>
                        </a:lnTo>
                        <a:lnTo>
                          <a:pt x="0" y="798"/>
                        </a:lnTo>
                        <a:lnTo>
                          <a:pt x="6" y="788"/>
                        </a:lnTo>
                        <a:lnTo>
                          <a:pt x="93" y="760"/>
                        </a:lnTo>
                        <a:lnTo>
                          <a:pt x="194" y="746"/>
                        </a:lnTo>
                        <a:lnTo>
                          <a:pt x="266" y="741"/>
                        </a:lnTo>
                        <a:lnTo>
                          <a:pt x="310" y="741"/>
                        </a:lnTo>
                        <a:lnTo>
                          <a:pt x="319" y="711"/>
                        </a:lnTo>
                        <a:lnTo>
                          <a:pt x="305" y="629"/>
                        </a:lnTo>
                        <a:lnTo>
                          <a:pt x="271" y="543"/>
                        </a:lnTo>
                        <a:lnTo>
                          <a:pt x="217" y="433"/>
                        </a:lnTo>
                        <a:lnTo>
                          <a:pt x="175" y="337"/>
                        </a:lnTo>
                        <a:lnTo>
                          <a:pt x="156" y="250"/>
                        </a:lnTo>
                        <a:lnTo>
                          <a:pt x="151" y="154"/>
                        </a:lnTo>
                        <a:lnTo>
                          <a:pt x="151" y="63"/>
                        </a:lnTo>
                        <a:lnTo>
                          <a:pt x="170" y="24"/>
                        </a:lnTo>
                        <a:lnTo>
                          <a:pt x="184"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624" name="Freeform 36"/>
                  <p:cNvSpPr>
                    <a:spLocks/>
                  </p:cNvSpPr>
                  <p:nvPr/>
                </p:nvSpPr>
                <p:spPr bwMode="auto">
                  <a:xfrm>
                    <a:off x="5109" y="2897"/>
                    <a:ext cx="77" cy="179"/>
                  </a:xfrm>
                  <a:custGeom>
                    <a:avLst/>
                    <a:gdLst>
                      <a:gd name="T0" fmla="*/ 0 w 308"/>
                      <a:gd name="T1" fmla="*/ 0 h 717"/>
                      <a:gd name="T2" fmla="*/ 0 w 308"/>
                      <a:gd name="T3" fmla="*/ 0 h 717"/>
                      <a:gd name="T4" fmla="*/ 0 w 308"/>
                      <a:gd name="T5" fmla="*/ 0 h 717"/>
                      <a:gd name="T6" fmla="*/ 0 w 308"/>
                      <a:gd name="T7" fmla="*/ 0 h 717"/>
                      <a:gd name="T8" fmla="*/ 0 w 308"/>
                      <a:gd name="T9" fmla="*/ 0 h 717"/>
                      <a:gd name="T10" fmla="*/ 0 w 308"/>
                      <a:gd name="T11" fmla="*/ 0 h 717"/>
                      <a:gd name="T12" fmla="*/ 0 w 308"/>
                      <a:gd name="T13" fmla="*/ 0 h 717"/>
                      <a:gd name="T14" fmla="*/ 0 w 308"/>
                      <a:gd name="T15" fmla="*/ 0 h 717"/>
                      <a:gd name="T16" fmla="*/ 0 w 308"/>
                      <a:gd name="T17" fmla="*/ 0 h 717"/>
                      <a:gd name="T18" fmla="*/ 0 w 308"/>
                      <a:gd name="T19" fmla="*/ 0 h 717"/>
                      <a:gd name="T20" fmla="*/ 0 w 308"/>
                      <a:gd name="T21" fmla="*/ 0 h 717"/>
                      <a:gd name="T22" fmla="*/ 0 w 308"/>
                      <a:gd name="T23" fmla="*/ 0 h 717"/>
                      <a:gd name="T24" fmla="*/ 0 w 308"/>
                      <a:gd name="T25" fmla="*/ 0 h 717"/>
                      <a:gd name="T26" fmla="*/ 0 w 308"/>
                      <a:gd name="T27" fmla="*/ 0 h 717"/>
                      <a:gd name="T28" fmla="*/ 0 w 308"/>
                      <a:gd name="T29" fmla="*/ 0 h 717"/>
                      <a:gd name="T30" fmla="*/ 0 w 308"/>
                      <a:gd name="T31" fmla="*/ 0 h 717"/>
                      <a:gd name="T32" fmla="*/ 0 w 308"/>
                      <a:gd name="T33" fmla="*/ 0 h 717"/>
                      <a:gd name="T34" fmla="*/ 0 w 308"/>
                      <a:gd name="T35" fmla="*/ 0 h 717"/>
                      <a:gd name="T36" fmla="*/ 0 w 308"/>
                      <a:gd name="T37" fmla="*/ 0 h 717"/>
                      <a:gd name="T38" fmla="*/ 0 w 308"/>
                      <a:gd name="T39" fmla="*/ 0 h 717"/>
                      <a:gd name="T40" fmla="*/ 0 w 308"/>
                      <a:gd name="T41" fmla="*/ 0 h 717"/>
                      <a:gd name="T42" fmla="*/ 0 w 308"/>
                      <a:gd name="T43" fmla="*/ 0 h 717"/>
                      <a:gd name="T44" fmla="*/ 0 w 308"/>
                      <a:gd name="T45" fmla="*/ 0 h 717"/>
                      <a:gd name="T46" fmla="*/ 0 w 308"/>
                      <a:gd name="T47" fmla="*/ 0 h 717"/>
                      <a:gd name="T48" fmla="*/ 0 w 308"/>
                      <a:gd name="T49" fmla="*/ 0 h 717"/>
                      <a:gd name="T50" fmla="*/ 0 w 308"/>
                      <a:gd name="T51" fmla="*/ 0 h 717"/>
                      <a:gd name="T52" fmla="*/ 0 w 308"/>
                      <a:gd name="T53" fmla="*/ 0 h 717"/>
                      <a:gd name="T54" fmla="*/ 0 w 308"/>
                      <a:gd name="T55" fmla="*/ 0 h 717"/>
                      <a:gd name="T56" fmla="*/ 0 w 308"/>
                      <a:gd name="T57" fmla="*/ 0 h 7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08" h="717">
                        <a:moveTo>
                          <a:pt x="231" y="0"/>
                        </a:moveTo>
                        <a:lnTo>
                          <a:pt x="275" y="0"/>
                        </a:lnTo>
                        <a:lnTo>
                          <a:pt x="289" y="28"/>
                        </a:lnTo>
                        <a:lnTo>
                          <a:pt x="299" y="91"/>
                        </a:lnTo>
                        <a:lnTo>
                          <a:pt x="289" y="157"/>
                        </a:lnTo>
                        <a:lnTo>
                          <a:pt x="264" y="293"/>
                        </a:lnTo>
                        <a:lnTo>
                          <a:pt x="269" y="351"/>
                        </a:lnTo>
                        <a:lnTo>
                          <a:pt x="299" y="466"/>
                        </a:lnTo>
                        <a:lnTo>
                          <a:pt x="308" y="547"/>
                        </a:lnTo>
                        <a:lnTo>
                          <a:pt x="308" y="610"/>
                        </a:lnTo>
                        <a:lnTo>
                          <a:pt x="294" y="624"/>
                        </a:lnTo>
                        <a:lnTo>
                          <a:pt x="250" y="634"/>
                        </a:lnTo>
                        <a:lnTo>
                          <a:pt x="192" y="649"/>
                        </a:lnTo>
                        <a:lnTo>
                          <a:pt x="135" y="678"/>
                        </a:lnTo>
                        <a:lnTo>
                          <a:pt x="77" y="717"/>
                        </a:lnTo>
                        <a:lnTo>
                          <a:pt x="53" y="717"/>
                        </a:lnTo>
                        <a:lnTo>
                          <a:pt x="0" y="673"/>
                        </a:lnTo>
                        <a:lnTo>
                          <a:pt x="5" y="654"/>
                        </a:lnTo>
                        <a:lnTo>
                          <a:pt x="72" y="624"/>
                        </a:lnTo>
                        <a:lnTo>
                          <a:pt x="187" y="596"/>
                        </a:lnTo>
                        <a:lnTo>
                          <a:pt x="241" y="577"/>
                        </a:lnTo>
                        <a:lnTo>
                          <a:pt x="250" y="558"/>
                        </a:lnTo>
                        <a:lnTo>
                          <a:pt x="250" y="475"/>
                        </a:lnTo>
                        <a:lnTo>
                          <a:pt x="231" y="370"/>
                        </a:lnTo>
                        <a:lnTo>
                          <a:pt x="222" y="302"/>
                        </a:lnTo>
                        <a:lnTo>
                          <a:pt x="212" y="197"/>
                        </a:lnTo>
                        <a:lnTo>
                          <a:pt x="207" y="82"/>
                        </a:lnTo>
                        <a:lnTo>
                          <a:pt x="212" y="28"/>
                        </a:lnTo>
                        <a:lnTo>
                          <a:pt x="231"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grpSp>
        <p:nvGrpSpPr>
          <p:cNvPr id="110595" name="组合 38"/>
          <p:cNvGrpSpPr>
            <a:grpSpLocks/>
          </p:cNvGrpSpPr>
          <p:nvPr/>
        </p:nvGrpSpPr>
        <p:grpSpPr bwMode="auto">
          <a:xfrm>
            <a:off x="7637463" y="33338"/>
            <a:ext cx="1422400" cy="617537"/>
            <a:chOff x="6053670" y="2277533"/>
            <a:chExt cx="1422400" cy="617092"/>
          </a:xfrm>
        </p:grpSpPr>
        <p:sp>
          <p:nvSpPr>
            <p:cNvPr id="110602" name="文本框 39"/>
            <p:cNvSpPr txBox="1">
              <a:spLocks noChangeArrowheads="1"/>
            </p:cNvSpPr>
            <p:nvPr/>
          </p:nvSpPr>
          <p:spPr bwMode="auto">
            <a:xfrm>
              <a:off x="6053670" y="2277533"/>
              <a:ext cx="1422400" cy="61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pPr>
              <a:r>
                <a:rPr lang="en-US" altLang="zh-CN" sz="1600" b="1">
                  <a:solidFill>
                    <a:srgbClr val="6699FF"/>
                  </a:solidFill>
                </a:rPr>
                <a:t>Data Structure</a:t>
              </a:r>
            </a:p>
            <a:p>
              <a:pPr algn="ctr">
                <a:lnSpc>
                  <a:spcPct val="110000"/>
                </a:lnSpc>
              </a:pPr>
              <a:r>
                <a:rPr lang="en-US" altLang="zh-CN" sz="1500" b="1">
                  <a:solidFill>
                    <a:srgbClr val="6699FF"/>
                  </a:solidFill>
                </a:rPr>
                <a:t>BY PENG BO</a:t>
              </a:r>
              <a:endParaRPr lang="zh-CN" altLang="en-US" sz="1500" b="1">
                <a:solidFill>
                  <a:srgbClr val="6699FF"/>
                </a:solidFill>
              </a:endParaRPr>
            </a:p>
          </p:txBody>
        </p:sp>
        <p:cxnSp>
          <p:nvCxnSpPr>
            <p:cNvPr id="59" name="直接连接符 58"/>
            <p:cNvCxnSpPr/>
            <p:nvPr/>
          </p:nvCxnSpPr>
          <p:spPr>
            <a:xfrm>
              <a:off x="6112407" y="2590045"/>
              <a:ext cx="1330325"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grpSp>
      <p:sp>
        <p:nvSpPr>
          <p:cNvPr id="48" name="WordArt 42"/>
          <p:cNvSpPr>
            <a:spLocks noChangeArrowheads="1" noChangeShapeType="1" noTextEdit="1"/>
          </p:cNvSpPr>
          <p:nvPr/>
        </p:nvSpPr>
        <p:spPr bwMode="auto">
          <a:xfrm>
            <a:off x="5003800" y="801688"/>
            <a:ext cx="3744913" cy="466725"/>
          </a:xfrm>
          <a:prstGeom prst="rect">
            <a:avLst/>
          </a:prstGeom>
        </p:spPr>
        <p:txBody>
          <a:bodyPr wrap="none" fromWordArt="1">
            <a:prstTxWarp prst="textPlain">
              <a:avLst>
                <a:gd name="adj" fmla="val 50000"/>
              </a:avLst>
            </a:prstTxWarp>
          </a:bodyPr>
          <a:lstStyle/>
          <a:p>
            <a:pPr algn="ctr"/>
            <a:r>
              <a:rPr lang="zh-CN" altLang="en-US" sz="3600" kern="10">
                <a:ln w="12700">
                  <a:solidFill>
                    <a:srgbClr val="99CCFF"/>
                  </a:solidFill>
                  <a:round/>
                  <a:headEnd/>
                  <a:tailEnd/>
                </a:ln>
                <a:gradFill rotWithShape="1">
                  <a:gsLst>
                    <a:gs pos="0">
                      <a:srgbClr val="A603AB"/>
                    </a:gs>
                    <a:gs pos="6000">
                      <a:srgbClr val="E81766"/>
                    </a:gs>
                    <a:gs pos="13499">
                      <a:srgbClr val="EE3F17"/>
                    </a:gs>
                    <a:gs pos="24001">
                      <a:srgbClr val="FFFF00"/>
                    </a:gs>
                    <a:gs pos="32500">
                      <a:srgbClr val="1A8D48"/>
                    </a:gs>
                    <a:gs pos="39500">
                      <a:srgbClr val="0819FB"/>
                    </a:gs>
                    <a:gs pos="50000">
                      <a:srgbClr val="A603AB"/>
                    </a:gs>
                    <a:gs pos="60501">
                      <a:srgbClr val="0819FB"/>
                    </a:gs>
                    <a:gs pos="67500">
                      <a:srgbClr val="1A8D48"/>
                    </a:gs>
                    <a:gs pos="75999">
                      <a:srgbClr val="FFFF00"/>
                    </a:gs>
                    <a:gs pos="86501">
                      <a:srgbClr val="EE3F17"/>
                    </a:gs>
                    <a:gs pos="94000">
                      <a:srgbClr val="E81766"/>
                    </a:gs>
                    <a:gs pos="100000">
                      <a:srgbClr val="A603AB"/>
                    </a:gs>
                  </a:gsLst>
                  <a:lin ang="0" scaled="1"/>
                </a:gradFill>
                <a:effectLst>
                  <a:outerShdw dist="35921" dir="2700000" sy="50000" kx="2115830" algn="bl" rotWithShape="0">
                    <a:srgbClr val="FF9900">
                      <a:alpha val="79999"/>
                    </a:srgbClr>
                  </a:outerShdw>
                </a:effectLst>
                <a:latin typeface="华文琥珀" panose="02010800040101010101" pitchFamily="2" charset="-122"/>
                <a:ea typeface="华文琥珀" panose="02010800040101010101" pitchFamily="2" charset="-122"/>
              </a:rPr>
              <a:t>课  程  小  结</a:t>
            </a:r>
          </a:p>
        </p:txBody>
      </p:sp>
      <p:sp>
        <p:nvSpPr>
          <p:cNvPr id="49" name="Text Box 43"/>
          <p:cNvSpPr txBox="1">
            <a:spLocks noChangeArrowheads="1"/>
          </p:cNvSpPr>
          <p:nvPr/>
        </p:nvSpPr>
        <p:spPr bwMode="auto">
          <a:xfrm>
            <a:off x="4699000" y="2108200"/>
            <a:ext cx="4198938" cy="2554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200000"/>
              </a:lnSpc>
            </a:pPr>
            <a:r>
              <a:rPr lang="en-US" altLang="zh-CN"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数组和广义表的类型定义</a:t>
            </a:r>
          </a:p>
          <a:p>
            <a:pPr algn="just">
              <a:lnSpc>
                <a:spcPct val="200000"/>
              </a:lnSpc>
            </a:pPr>
            <a:r>
              <a:rPr lang="zh-CN" altLang="en-US"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  数组的顺序表示，以及操作实现</a:t>
            </a:r>
            <a:endParaRPr lang="en-US" altLang="zh-CN"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200000"/>
              </a:lnSpc>
            </a:pPr>
            <a:r>
              <a:rPr lang="zh-CN" altLang="en-US"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000" b="1">
                <a:solidFill>
                  <a:schemeClr val="bg1"/>
                </a:solidFill>
                <a:ea typeface="黑体" panose="02010609060101010101" pitchFamily="49" charset="-122"/>
                <a:cs typeface="Times New Roman" panose="02020603050405020304" pitchFamily="18" charset="0"/>
              </a:rPr>
              <a:t>矩阵的压缩存储，以及操作实现</a:t>
            </a:r>
            <a:endParaRPr lang="en-US" altLang="zh-CN" sz="2000" b="1">
              <a:solidFill>
                <a:schemeClr val="bg1"/>
              </a:solidFill>
              <a:ea typeface="黑体" panose="02010609060101010101" pitchFamily="49" charset="-122"/>
              <a:cs typeface="Times New Roman" panose="02020603050405020304" pitchFamily="18" charset="0"/>
            </a:endParaRPr>
          </a:p>
          <a:p>
            <a:pPr algn="just">
              <a:lnSpc>
                <a:spcPct val="200000"/>
              </a:lnSpc>
            </a:pPr>
            <a:r>
              <a:rPr lang="zh-CN" altLang="en-US"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000" b="1">
                <a:solidFill>
                  <a:schemeClr val="bg1"/>
                </a:solidFill>
                <a:ea typeface="黑体" panose="02010609060101010101" pitchFamily="49" charset="-122"/>
                <a:cs typeface="Times New Roman" panose="02020603050405020304" pitchFamily="18" charset="0"/>
              </a:rPr>
              <a:t>广义表链式存储，以及操作实现</a:t>
            </a:r>
          </a:p>
        </p:txBody>
      </p:sp>
      <p:grpSp>
        <p:nvGrpSpPr>
          <p:cNvPr id="110598" name="Group 42"/>
          <p:cNvGrpSpPr>
            <a:grpSpLocks/>
          </p:cNvGrpSpPr>
          <p:nvPr/>
        </p:nvGrpSpPr>
        <p:grpSpPr bwMode="auto">
          <a:xfrm>
            <a:off x="179388" y="2155825"/>
            <a:ext cx="4016375" cy="2216150"/>
            <a:chOff x="204" y="1358"/>
            <a:chExt cx="2530" cy="1396"/>
          </a:xfrm>
        </p:grpSpPr>
        <p:sp>
          <p:nvSpPr>
            <p:cNvPr id="110599" name="Rectangle 43"/>
            <p:cNvSpPr>
              <a:spLocks noChangeArrowheads="1"/>
            </p:cNvSpPr>
            <p:nvPr/>
          </p:nvSpPr>
          <p:spPr bwMode="auto">
            <a:xfrm>
              <a:off x="204" y="2231"/>
              <a:ext cx="2530"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sz="4800" b="1">
                  <a:latin typeface="Times New Roman" panose="02020603050405020304" pitchFamily="18" charset="0"/>
                  <a:ea typeface="黑体" panose="02010609060101010101" pitchFamily="49" charset="-122"/>
                </a:rPr>
                <a:t>数组和广义表</a:t>
              </a:r>
            </a:p>
          </p:txBody>
        </p:sp>
        <p:sp>
          <p:nvSpPr>
            <p:cNvPr id="110600" name="Rectangle 44"/>
            <p:cNvSpPr>
              <a:spLocks noChangeArrowheads="1"/>
            </p:cNvSpPr>
            <p:nvPr/>
          </p:nvSpPr>
          <p:spPr bwMode="auto">
            <a:xfrm>
              <a:off x="633" y="1510"/>
              <a:ext cx="1632"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sz="3200" b="1">
                  <a:latin typeface="Arial" panose="020B0604020202020204" pitchFamily="34" charset="0"/>
                  <a:ea typeface="黑体" panose="02010609060101010101" pitchFamily="49" charset="-122"/>
                </a:rPr>
                <a:t>第          章</a:t>
              </a:r>
            </a:p>
          </p:txBody>
        </p:sp>
        <p:sp>
          <p:nvSpPr>
            <p:cNvPr id="110601" name="WordArt 45"/>
            <p:cNvSpPr>
              <a:spLocks noChangeArrowheads="1" noChangeShapeType="1" noTextEdit="1"/>
            </p:cNvSpPr>
            <p:nvPr/>
          </p:nvSpPr>
          <p:spPr bwMode="auto">
            <a:xfrm>
              <a:off x="1247" y="1358"/>
              <a:ext cx="377" cy="560"/>
            </a:xfrm>
            <a:prstGeom prst="rect">
              <a:avLst/>
            </a:prstGeom>
          </p:spPr>
          <p:txBody>
            <a:bodyPr wrap="none" fromWordArt="1">
              <a:prstTxWarp prst="textPlain">
                <a:avLst>
                  <a:gd name="adj" fmla="val 50000"/>
                </a:avLst>
              </a:prstTxWarp>
            </a:bodyPr>
            <a:lstStyle/>
            <a:p>
              <a:pPr algn="ctr"/>
              <a:r>
                <a:rPr lang="en-US" altLang="zh-CN"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rPr>
                <a:t>5</a:t>
              </a:r>
              <a:endParaRPr lang="zh-CN" altLang="en-US"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endParaRPr>
            </a:p>
          </p:txBody>
        </p:sp>
      </p:gr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
                                        <p:tgtEl>
                                          <p:spTgt spid="48"/>
                                        </p:tgtEl>
                                      </p:cBhvr>
                                    </p:animEffect>
                                    <p:anim calcmode="lin" valueType="num">
                                      <p:cBhvr>
                                        <p:cTn id="8" dur="400" fill="hold"/>
                                        <p:tgtEl>
                                          <p:spTgt spid="48"/>
                                        </p:tgtEl>
                                        <p:attrNameLst>
                                          <p:attrName>ppt_x</p:attrName>
                                        </p:attrNameLst>
                                      </p:cBhvr>
                                      <p:tavLst>
                                        <p:tav tm="0">
                                          <p:val>
                                            <p:strVal val="#ppt_x"/>
                                          </p:val>
                                        </p:tav>
                                        <p:tav tm="100000">
                                          <p:val>
                                            <p:strVal val="#ppt_x"/>
                                          </p:val>
                                        </p:tav>
                                      </p:tavLst>
                                    </p:anim>
                                    <p:anim calcmode="lin" valueType="num">
                                      <p:cBhvr>
                                        <p:cTn id="9" dur="400" fill="hold"/>
                                        <p:tgtEl>
                                          <p:spTgt spid="48"/>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4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4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1000"/>
                            </p:stCondLst>
                            <p:childTnLst>
                              <p:par>
                                <p:cTn id="13" presetID="27" presetClass="entr" presetSubtype="0" fill="hold" grpId="0" nodeType="afterEffect">
                                  <p:stCondLst>
                                    <p:cond delay="0"/>
                                  </p:stCondLst>
                                  <p:iterate type="lt">
                                    <p:tmPct val="50000"/>
                                  </p:iterate>
                                  <p:childTnLst>
                                    <p:set>
                                      <p:cBhvr>
                                        <p:cTn id="14" dur="1" fill="hold">
                                          <p:stCondLst>
                                            <p:cond delay="0"/>
                                          </p:stCondLst>
                                        </p:cTn>
                                        <p:tgtEl>
                                          <p:spTgt spid="49"/>
                                        </p:tgtEl>
                                        <p:attrNameLst>
                                          <p:attrName>style.visibility</p:attrName>
                                        </p:attrNameLst>
                                      </p:cBhvr>
                                      <p:to>
                                        <p:strVal val="visible"/>
                                      </p:to>
                                    </p:set>
                                    <p:anim calcmode="discrete" valueType="clr">
                                      <p:cBhvr override="childStyle">
                                        <p:cTn id="15" dur="100"/>
                                        <p:tgtEl>
                                          <p:spTgt spid="49"/>
                                        </p:tgtEl>
                                        <p:attrNameLst>
                                          <p:attrName>style.color</p:attrName>
                                        </p:attrNameLst>
                                      </p:cBhvr>
                                      <p:tavLst>
                                        <p:tav tm="0">
                                          <p:val>
                                            <p:clrVal>
                                              <a:srgbClr val="FFFF00"/>
                                            </p:clrVal>
                                          </p:val>
                                        </p:tav>
                                        <p:tav tm="50000">
                                          <p:val>
                                            <p:clrVal>
                                              <a:schemeClr val="hlink"/>
                                            </p:clrVal>
                                          </p:val>
                                        </p:tav>
                                      </p:tavLst>
                                    </p:anim>
                                    <p:anim calcmode="discrete" valueType="clr">
                                      <p:cBhvr>
                                        <p:cTn id="16" dur="100"/>
                                        <p:tgtEl>
                                          <p:spTgt spid="49"/>
                                        </p:tgtEl>
                                        <p:attrNameLst>
                                          <p:attrName>fillcolor</p:attrName>
                                        </p:attrNameLst>
                                      </p:cBhvr>
                                      <p:tavLst>
                                        <p:tav tm="0">
                                          <p:val>
                                            <p:clrVal>
                                              <a:schemeClr val="accent2"/>
                                            </p:clrVal>
                                          </p:val>
                                        </p:tav>
                                        <p:tav tm="50000">
                                          <p:val>
                                            <p:clrVal>
                                              <a:schemeClr val="hlink"/>
                                            </p:clrVal>
                                          </p:val>
                                        </p:tav>
                                      </p:tavLst>
                                    </p:anim>
                                    <p:set>
                                      <p:cBhvr>
                                        <p:cTn id="17" dur="100"/>
                                        <p:tgtEl>
                                          <p:spTgt spid="4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1"/>
          <p:cNvGrpSpPr>
            <a:grpSpLocks/>
          </p:cNvGrpSpPr>
          <p:nvPr/>
        </p:nvGrpSpPr>
        <p:grpSpPr bwMode="auto">
          <a:xfrm>
            <a:off x="34925" y="92075"/>
            <a:ext cx="7632700" cy="1601788"/>
            <a:chOff x="34925" y="92075"/>
            <a:chExt cx="7632700" cy="1601788"/>
          </a:xfrm>
        </p:grpSpPr>
        <p:grpSp>
          <p:nvGrpSpPr>
            <p:cNvPr id="16401" name="组合 1"/>
            <p:cNvGrpSpPr>
              <a:grpSpLocks/>
            </p:cNvGrpSpPr>
            <p:nvPr/>
          </p:nvGrpSpPr>
          <p:grpSpPr bwMode="auto">
            <a:xfrm>
              <a:off x="34925" y="92075"/>
              <a:ext cx="7632700" cy="457200"/>
              <a:chOff x="34925" y="92075"/>
              <a:chExt cx="7632700" cy="457200"/>
            </a:xfrm>
          </p:grpSpPr>
          <p:sp>
            <p:nvSpPr>
              <p:cNvPr id="16408"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6409"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5.1  </a:t>
                </a:r>
                <a:r>
                  <a:rPr lang="zh-CN" altLang="en-US" sz="2400" b="1">
                    <a:solidFill>
                      <a:srgbClr val="FF0000"/>
                    </a:solidFill>
                    <a:latin typeface="黑体" panose="02010609060101010101" pitchFamily="49" charset="-122"/>
                    <a:ea typeface="黑体" panose="02010609060101010101" pitchFamily="49" charset="-122"/>
                  </a:rPr>
                  <a:t>数组</a:t>
                </a:r>
              </a:p>
            </p:txBody>
          </p:sp>
        </p:grpSp>
        <p:grpSp>
          <p:nvGrpSpPr>
            <p:cNvPr id="16402" name="Group 2"/>
            <p:cNvGrpSpPr>
              <a:grpSpLocks/>
            </p:cNvGrpSpPr>
            <p:nvPr/>
          </p:nvGrpSpPr>
          <p:grpSpPr bwMode="auto">
            <a:xfrm>
              <a:off x="107950" y="620713"/>
              <a:ext cx="5545138" cy="496887"/>
              <a:chOff x="113" y="441"/>
              <a:chExt cx="2098" cy="313"/>
            </a:xfrm>
          </p:grpSpPr>
          <p:sp>
            <p:nvSpPr>
              <p:cNvPr id="16406"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5.1.2  </a:t>
                </a:r>
                <a:r>
                  <a:rPr kumimoji="1" lang="zh-CN" altLang="en-US" sz="2200" b="1">
                    <a:solidFill>
                      <a:srgbClr val="3333FF"/>
                    </a:solidFill>
                    <a:latin typeface="Arial" panose="020B0604020202020204" pitchFamily="34" charset="0"/>
                    <a:ea typeface="黑体" panose="02010609060101010101" pitchFamily="49" charset="-122"/>
                  </a:rPr>
                  <a:t>数组的顺序存储表示及操作实现</a:t>
                </a:r>
              </a:p>
            </p:txBody>
          </p:sp>
          <p:sp>
            <p:nvSpPr>
              <p:cNvPr id="16407"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6403" name="Group 5"/>
            <p:cNvGrpSpPr>
              <a:grpSpLocks/>
            </p:cNvGrpSpPr>
            <p:nvPr/>
          </p:nvGrpSpPr>
          <p:grpSpPr bwMode="auto">
            <a:xfrm>
              <a:off x="250825" y="1196975"/>
              <a:ext cx="3240088" cy="496888"/>
              <a:chOff x="113" y="441"/>
              <a:chExt cx="1440" cy="313"/>
            </a:xfrm>
          </p:grpSpPr>
          <p:sp>
            <p:nvSpPr>
              <p:cNvPr id="16404" name="Text Box 6"/>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数组顺序表的定义</a:t>
                </a:r>
              </a:p>
            </p:txBody>
          </p:sp>
          <p:sp>
            <p:nvSpPr>
              <p:cNvPr id="16405"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6" name="Text Box 13"/>
          <p:cNvSpPr txBox="1">
            <a:spLocks noChangeArrowheads="1"/>
          </p:cNvSpPr>
          <p:nvPr/>
        </p:nvSpPr>
        <p:spPr bwMode="auto">
          <a:xfrm>
            <a:off x="2987675"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多维数组的顺序存储</a:t>
            </a:r>
          </a:p>
        </p:txBody>
      </p:sp>
      <p:sp>
        <p:nvSpPr>
          <p:cNvPr id="91" name="Text Box 2"/>
          <p:cNvSpPr txBox="1">
            <a:spLocks noChangeArrowheads="1"/>
          </p:cNvSpPr>
          <p:nvPr/>
        </p:nvSpPr>
        <p:spPr bwMode="auto">
          <a:xfrm>
            <a:off x="179388" y="1773238"/>
            <a:ext cx="8785225" cy="137318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设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维数组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k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维（</a:t>
            </a:r>
            <a:r>
              <a:rPr kumimoji="1" lang="en-US" altLang="zh-CN" sz="2000" b="1" dirty="0">
                <a:latin typeface="Arial" panose="020B0604020202020204" pitchFamily="34" charset="0"/>
                <a:ea typeface="仿宋" panose="02010609060101010101" pitchFamily="49" charset="-122"/>
                <a:cs typeface="Arial" panose="020B0604020202020204" pitchFamily="34" charset="0"/>
              </a:rPr>
              <a:t>1≤k≤n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）的下标范围是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[0, b</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k</a:t>
            </a:r>
            <a:r>
              <a:rPr kumimoji="1" lang="en-US" altLang="zh-CN" sz="2000" b="1" dirty="0">
                <a:latin typeface="Arial" panose="020B0604020202020204" pitchFamily="34" charset="0"/>
                <a:ea typeface="仿宋" panose="02010609060101010101" pitchFamily="49" charset="-122"/>
                <a:cs typeface="Arial" panose="020B0604020202020204" pitchFamily="34" charset="0"/>
              </a:rPr>
              <a:t>-1]</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，如果每个元素占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L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个存储单元且从地址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开始依次分配数组中各元素，则数组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中下标为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j</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1</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j</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2</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j</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的元素的按行优先存储地址为：</a:t>
            </a:r>
          </a:p>
        </p:txBody>
      </p:sp>
      <p:sp>
        <p:nvSpPr>
          <p:cNvPr id="92" name="Rectangle 14"/>
          <p:cNvSpPr>
            <a:spLocks noChangeArrowheads="1"/>
          </p:cNvSpPr>
          <p:nvPr/>
        </p:nvSpPr>
        <p:spPr bwMode="auto">
          <a:xfrm>
            <a:off x="0" y="3119438"/>
            <a:ext cx="18415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zh-CN" altLang="en-US" sz="2000">
              <a:latin typeface="Arial" panose="020B0604020202020204" pitchFamily="34" charset="0"/>
              <a:ea typeface="仿宋" panose="02010609060101010101" pitchFamily="49" charset="-122"/>
              <a:cs typeface="Arial" panose="020B0604020202020204" pitchFamily="34" charset="0"/>
            </a:endParaRPr>
          </a:p>
        </p:txBody>
      </p:sp>
      <p:sp>
        <p:nvSpPr>
          <p:cNvPr id="93" name="Rectangle 15"/>
          <p:cNvSpPr>
            <a:spLocks noChangeArrowheads="1"/>
          </p:cNvSpPr>
          <p:nvPr/>
        </p:nvSpPr>
        <p:spPr bwMode="auto">
          <a:xfrm>
            <a:off x="0" y="3024188"/>
            <a:ext cx="18415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zh-CN" altLang="en-US" sz="2000">
              <a:latin typeface="Arial" panose="020B0604020202020204" pitchFamily="34" charset="0"/>
              <a:ea typeface="仿宋" panose="02010609060101010101" pitchFamily="49" charset="-122"/>
              <a:cs typeface="Arial" panose="020B0604020202020204" pitchFamily="34" charset="0"/>
            </a:endParaRPr>
          </a:p>
        </p:txBody>
      </p:sp>
      <p:grpSp>
        <p:nvGrpSpPr>
          <p:cNvPr id="94" name="Group 16"/>
          <p:cNvGrpSpPr>
            <a:grpSpLocks/>
          </p:cNvGrpSpPr>
          <p:nvPr/>
        </p:nvGrpSpPr>
        <p:grpSpPr bwMode="auto">
          <a:xfrm>
            <a:off x="784225" y="3321050"/>
            <a:ext cx="7854950" cy="1120775"/>
            <a:chOff x="611" y="2124"/>
            <a:chExt cx="4948" cy="706"/>
          </a:xfrm>
        </p:grpSpPr>
        <p:graphicFrame>
          <p:nvGraphicFramePr>
            <p:cNvPr id="16399" name="Object 17"/>
            <p:cNvGraphicFramePr>
              <a:graphicFrameLocks noChangeAspect="1"/>
            </p:cNvGraphicFramePr>
            <p:nvPr/>
          </p:nvGraphicFramePr>
          <p:xfrm>
            <a:off x="611" y="2124"/>
            <a:ext cx="4948" cy="251"/>
          </p:xfrm>
          <a:graphic>
            <a:graphicData uri="http://schemas.openxmlformats.org/presentationml/2006/ole">
              <mc:AlternateContent xmlns:mc="http://schemas.openxmlformats.org/markup-compatibility/2006">
                <mc:Choice xmlns:v="urn:schemas-microsoft-com:vml" Requires="v">
                  <p:oleObj spid="_x0000_s16428" name="公式" r:id="rId4" imgW="4635500" imgH="228600" progId="Equation.3">
                    <p:embed/>
                  </p:oleObj>
                </mc:Choice>
                <mc:Fallback>
                  <p:oleObj name="公式" r:id="rId4" imgW="4635500" imgH="228600" progId="Equation.3">
                    <p:embed/>
                    <p:pic>
                      <p:nvPicPr>
                        <p:cNvPr id="0" name="Object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 y="2124"/>
                          <a:ext cx="4948"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400" name="Object 18"/>
            <p:cNvGraphicFramePr>
              <a:graphicFrameLocks noChangeAspect="1"/>
            </p:cNvGraphicFramePr>
            <p:nvPr/>
          </p:nvGraphicFramePr>
          <p:xfrm>
            <a:off x="1389" y="2375"/>
            <a:ext cx="2131" cy="455"/>
          </p:xfrm>
          <a:graphic>
            <a:graphicData uri="http://schemas.openxmlformats.org/presentationml/2006/ole">
              <mc:AlternateContent xmlns:mc="http://schemas.openxmlformats.org/markup-compatibility/2006">
                <mc:Choice xmlns:v="urn:schemas-microsoft-com:vml" Requires="v">
                  <p:oleObj spid="_x0000_s16429" name="公式" r:id="rId6" imgW="1930400" imgH="406400" progId="Equation.3">
                    <p:embed/>
                  </p:oleObj>
                </mc:Choice>
                <mc:Fallback>
                  <p:oleObj name="公式" r:id="rId6" imgW="1930400" imgH="406400" progId="Equation.3">
                    <p:embed/>
                    <p:pic>
                      <p:nvPicPr>
                        <p:cNvPr id="0" name="Object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89" y="2375"/>
                          <a:ext cx="2131" cy="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97" name="Rectangle 19"/>
          <p:cNvSpPr>
            <a:spLocks noChangeArrowheads="1"/>
          </p:cNvSpPr>
          <p:nvPr/>
        </p:nvSpPr>
        <p:spPr bwMode="auto">
          <a:xfrm>
            <a:off x="0" y="3038475"/>
            <a:ext cx="18415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zh-CN" altLang="en-US" sz="2000">
              <a:latin typeface="Arial" panose="020B0604020202020204" pitchFamily="34" charset="0"/>
              <a:ea typeface="仿宋" panose="02010609060101010101" pitchFamily="49" charset="-122"/>
              <a:cs typeface="Arial" panose="020B0604020202020204" pitchFamily="34" charset="0"/>
            </a:endParaRPr>
          </a:p>
        </p:txBody>
      </p:sp>
      <p:graphicFrame>
        <p:nvGraphicFramePr>
          <p:cNvPr id="98" name="Object 20"/>
          <p:cNvGraphicFramePr>
            <a:graphicFrameLocks noChangeAspect="1"/>
          </p:cNvGraphicFramePr>
          <p:nvPr>
            <p:extLst>
              <p:ext uri="{D42A27DB-BD31-4B8C-83A1-F6EECF244321}">
                <p14:modId xmlns:p14="http://schemas.microsoft.com/office/powerpoint/2010/main" val="1741332376"/>
              </p:ext>
            </p:extLst>
          </p:nvPr>
        </p:nvGraphicFramePr>
        <p:xfrm>
          <a:off x="2114550" y="4978400"/>
          <a:ext cx="3470275" cy="693738"/>
        </p:xfrm>
        <a:graphic>
          <a:graphicData uri="http://schemas.openxmlformats.org/presentationml/2006/ole">
            <mc:AlternateContent xmlns:mc="http://schemas.openxmlformats.org/markup-compatibility/2006">
              <mc:Choice xmlns:v="urn:schemas-microsoft-com:vml" Requires="v">
                <p:oleObj spid="_x0000_s16430" name="公式" r:id="rId8" imgW="2005729" imgH="406224" progId="Equation.3">
                  <p:embed/>
                </p:oleObj>
              </mc:Choice>
              <mc:Fallback>
                <p:oleObj name="公式" r:id="rId8" imgW="2005729" imgH="406224" progId="Equation.3">
                  <p:embed/>
                  <p:pic>
                    <p:nvPicPr>
                      <p:cNvPr id="0" name="Object 2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14550" y="4978400"/>
                        <a:ext cx="3470275" cy="69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9" name="Text Box 21"/>
          <p:cNvSpPr txBox="1">
            <a:spLocks noChangeArrowheads="1"/>
          </p:cNvSpPr>
          <p:nvPr/>
        </p:nvSpPr>
        <p:spPr bwMode="auto">
          <a:xfrm>
            <a:off x="179388" y="4503738"/>
            <a:ext cx="8785225" cy="519112"/>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a:lnSpc>
                <a:spcPct val="140000"/>
              </a:lnSpc>
              <a:defRPr/>
            </a:pPr>
            <a:r>
              <a:rPr kumimoji="1" lang="zh-CN" altLang="en-US" sz="2000" b="1">
                <a:latin typeface="Arial" panose="020B0604020202020204" pitchFamily="34" charset="0"/>
                <a:ea typeface="仿宋" panose="02010609060101010101" pitchFamily="49" charset="-122"/>
                <a:cs typeface="Arial" panose="020B0604020202020204" pitchFamily="34" charset="0"/>
              </a:rPr>
              <a:t>可以将上式缩写成如下形式：</a:t>
            </a:r>
            <a:r>
              <a:rPr kumimoji="1" lang="zh-CN" altLang="en-US" sz="2000">
                <a:latin typeface="Arial" panose="020B0604020202020204" pitchFamily="34" charset="0"/>
                <a:ea typeface="仿宋" panose="02010609060101010101" pitchFamily="49" charset="-122"/>
                <a:cs typeface="Arial" panose="020B0604020202020204" pitchFamily="34" charset="0"/>
              </a:rPr>
              <a:t> </a:t>
            </a:r>
          </a:p>
        </p:txBody>
      </p:sp>
      <p:sp>
        <p:nvSpPr>
          <p:cNvPr id="100" name="Text Box 22"/>
          <p:cNvSpPr txBox="1">
            <a:spLocks noChangeArrowheads="1"/>
          </p:cNvSpPr>
          <p:nvPr/>
        </p:nvSpPr>
        <p:spPr bwMode="auto">
          <a:xfrm>
            <a:off x="179388" y="5589588"/>
            <a:ext cx="8785225" cy="523875"/>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其中：</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c</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=L</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c</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i-1</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b</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err="1">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c</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1&lt;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i≤n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p>
        </p:txBody>
      </p:sp>
      <p:grpSp>
        <p:nvGrpSpPr>
          <p:cNvPr id="104" name="Group 17"/>
          <p:cNvGrpSpPr>
            <a:grpSpLocks/>
          </p:cNvGrpSpPr>
          <p:nvPr/>
        </p:nvGrpSpPr>
        <p:grpSpPr bwMode="auto">
          <a:xfrm>
            <a:off x="182563" y="2778125"/>
            <a:ext cx="8782050" cy="1582738"/>
            <a:chOff x="95" y="3114"/>
            <a:chExt cx="5521" cy="1362"/>
          </a:xfrm>
        </p:grpSpPr>
        <p:sp>
          <p:nvSpPr>
            <p:cNvPr id="105" name="AutoShape 18"/>
            <p:cNvSpPr>
              <a:spLocks noChangeArrowheads="1"/>
            </p:cNvSpPr>
            <p:nvPr/>
          </p:nvSpPr>
          <p:spPr bwMode="auto">
            <a:xfrm flipH="1">
              <a:off x="95" y="3114"/>
              <a:ext cx="5521" cy="1362"/>
            </a:xfrm>
            <a:prstGeom prst="wedgeRectCallout">
              <a:avLst>
                <a:gd name="adj1" fmla="val -6569"/>
                <a:gd name="adj2" fmla="val 78056"/>
              </a:avLst>
            </a:prstGeom>
            <a:gradFill rotWithShape="0">
              <a:gsLst>
                <a:gs pos="0">
                  <a:srgbClr val="FFCCCC"/>
                </a:gs>
                <a:gs pos="50000">
                  <a:srgbClr val="FFCCCC">
                    <a:gamma/>
                    <a:tint val="0"/>
                    <a:invGamma/>
                  </a:srgbClr>
                </a:gs>
                <a:gs pos="100000">
                  <a:srgbClr val="FFCCCC"/>
                </a:gs>
              </a:gsLst>
              <a:lin ang="2700000" scaled="1"/>
            </a:gradFill>
            <a:ln w="57150">
              <a:solidFill>
                <a:srgbClr val="FF0000"/>
              </a:solidFill>
              <a:miter lim="800000"/>
              <a:headEnd/>
              <a:tailEnd/>
            </a:ln>
            <a:effectLst/>
          </p:spPr>
          <p:txBody>
            <a:bodyPr rot="10800000"/>
            <a:lstStyle/>
            <a:p>
              <a:pPr algn="ctr" eaLnBrk="1" hangingPunct="1">
                <a:lnSpc>
                  <a:spcPct val="140000"/>
                </a:lnSpc>
                <a:defRPr/>
              </a:pPr>
              <a:endParaRPr kumimoji="1" lang="zh-CN" altLang="zh-CN" sz="19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106" name="Text Box 19"/>
            <p:cNvSpPr txBox="1">
              <a:spLocks noChangeArrowheads="1"/>
            </p:cNvSpPr>
            <p:nvPr/>
          </p:nvSpPr>
          <p:spPr bwMode="auto">
            <a:xfrm>
              <a:off x="180" y="3203"/>
              <a:ext cx="5354" cy="1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eaLnBrk="1" hangingPunct="1">
                <a:lnSpc>
                  <a:spcPct val="140000"/>
                </a:lnSpc>
                <a:defRPr/>
              </a:pPr>
              <a:r>
                <a:rPr kumimoji="1" lang="en-US" altLang="zh-CN" sz="1900" b="1" dirty="0">
                  <a:solidFill>
                    <a:srgbClr val="FF0000"/>
                  </a:solidFill>
                  <a:latin typeface="Arial" panose="020B0604020202020204" pitchFamily="34" charset="0"/>
                  <a:ea typeface="楷体" panose="02010609060101010101" pitchFamily="49" charset="-122"/>
                  <a:cs typeface="Arial" panose="020B0604020202020204" pitchFamily="34" charset="0"/>
                </a:rPr>
                <a:t>        n </a:t>
              </a:r>
              <a:r>
                <a:rPr kumimoji="1" lang="zh-CN" altLang="en-US" sz="1900" b="1" dirty="0">
                  <a:solidFill>
                    <a:srgbClr val="FF0000"/>
                  </a:solidFill>
                  <a:latin typeface="Arial" panose="020B0604020202020204" pitchFamily="34" charset="0"/>
                  <a:ea typeface="楷体" panose="02010609060101010101" pitchFamily="49" charset="-122"/>
                  <a:cs typeface="Arial" panose="020B0604020202020204" pitchFamily="34" charset="0"/>
                </a:rPr>
                <a:t>维数组的映像函数。一旦确定了数组各维长度，</a:t>
              </a:r>
              <a:r>
                <a:rPr kumimoji="1" lang="en-US" altLang="zh-CN" sz="1900" b="1" dirty="0">
                  <a:solidFill>
                    <a:srgbClr val="FF0000"/>
                  </a:solidFill>
                  <a:latin typeface="Arial" panose="020B0604020202020204" pitchFamily="34" charset="0"/>
                  <a:ea typeface="楷体" panose="02010609060101010101" pitchFamily="49" charset="-122"/>
                  <a:cs typeface="Arial" panose="020B0604020202020204" pitchFamily="34" charset="0"/>
                </a:rPr>
                <a:t>c</a:t>
              </a:r>
              <a:r>
                <a:rPr kumimoji="1" lang="en-US" altLang="zh-CN" sz="1900" b="1" baseline="-25000" dirty="0">
                  <a:solidFill>
                    <a:srgbClr val="FF0000"/>
                  </a:solidFill>
                  <a:latin typeface="Arial" panose="020B0604020202020204" pitchFamily="34" charset="0"/>
                  <a:ea typeface="楷体" panose="02010609060101010101" pitchFamily="49" charset="-122"/>
                  <a:cs typeface="Arial" panose="020B0604020202020204" pitchFamily="34" charset="0"/>
                </a:rPr>
                <a:t>i</a:t>
              </a:r>
              <a:r>
                <a:rPr kumimoji="1" lang="en-US" altLang="zh-CN" sz="19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1900" b="1" dirty="0">
                  <a:solidFill>
                    <a:srgbClr val="FF0000"/>
                  </a:solidFill>
                  <a:latin typeface="Arial" panose="020B0604020202020204" pitchFamily="34" charset="0"/>
                  <a:ea typeface="楷体" panose="02010609060101010101" pitchFamily="49" charset="-122"/>
                  <a:cs typeface="Arial" panose="020B0604020202020204" pitchFamily="34" charset="0"/>
                </a:rPr>
                <a:t>就是常数，因此，数组元素的存储地址是其下标的线性函数。数组中的任一元素可以在相同的时间内存取，即数组顺序表是一个随机存取结构。</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800" decel="100000"/>
                                        <p:tgtEl>
                                          <p:spTgt spid="16"/>
                                        </p:tgtEl>
                                      </p:cBhvr>
                                    </p:animEffect>
                                    <p:anim calcmode="lin" valueType="num">
                                      <p:cBhvr>
                                        <p:cTn id="8" dur="800" decel="100000" fill="hold"/>
                                        <p:tgtEl>
                                          <p:spTgt spid="16"/>
                                        </p:tgtEl>
                                        <p:attrNameLst>
                                          <p:attrName>style.rotation</p:attrName>
                                        </p:attrNameLst>
                                      </p:cBhvr>
                                      <p:tavLst>
                                        <p:tav tm="0">
                                          <p:val>
                                            <p:fltVal val="-90"/>
                                          </p:val>
                                        </p:tav>
                                        <p:tav tm="100000">
                                          <p:val>
                                            <p:fltVal val="0"/>
                                          </p:val>
                                        </p:tav>
                                      </p:tavLst>
                                    </p:anim>
                                    <p:anim calcmode="lin" valueType="num">
                                      <p:cBhvr>
                                        <p:cTn id="9" dur="800" decel="100000" fill="hold"/>
                                        <p:tgtEl>
                                          <p:spTgt spid="16"/>
                                        </p:tgtEl>
                                        <p:attrNameLst>
                                          <p:attrName>ppt_x</p:attrName>
                                        </p:attrNameLst>
                                      </p:cBhvr>
                                      <p:tavLst>
                                        <p:tav tm="0">
                                          <p:val>
                                            <p:strVal val="#ppt_x+0.4"/>
                                          </p:val>
                                        </p:tav>
                                        <p:tav tm="100000">
                                          <p:val>
                                            <p:strVal val="#ppt_x-0.05"/>
                                          </p:val>
                                        </p:tav>
                                      </p:tavLst>
                                    </p:anim>
                                    <p:anim calcmode="lin" valueType="num">
                                      <p:cBhvr>
                                        <p:cTn id="10" dur="800" decel="100000" fill="hold"/>
                                        <p:tgtEl>
                                          <p:spTgt spid="1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1">
                                            <p:txEl>
                                              <p:pRg st="0" end="0"/>
                                            </p:txEl>
                                          </p:spTgt>
                                        </p:tgtEl>
                                        <p:attrNameLst>
                                          <p:attrName>style.visibility</p:attrName>
                                        </p:attrNameLst>
                                      </p:cBhvr>
                                      <p:to>
                                        <p:strVal val="visible"/>
                                      </p:to>
                                    </p:set>
                                    <p:animEffect transition="in" filter="blinds(horizontal)">
                                      <p:cBhvr>
                                        <p:cTn id="17" dur="500"/>
                                        <p:tgtEl>
                                          <p:spTgt spid="91">
                                            <p:txEl>
                                              <p:pRg st="0" end="0"/>
                                            </p:txEl>
                                          </p:spTgt>
                                        </p:tgtEl>
                                      </p:cBhvr>
                                    </p:animEffect>
                                  </p:childTnLst>
                                </p:cTn>
                              </p:par>
                            </p:childTnLst>
                          </p:cTn>
                        </p:par>
                        <p:par>
                          <p:cTn id="18" fill="hold" nodeType="afterGroup">
                            <p:stCondLst>
                              <p:cond delay="500"/>
                            </p:stCondLst>
                            <p:childTnLst>
                              <p:par>
                                <p:cTn id="19" presetID="9" presetClass="entr" presetSubtype="0" fill="hold" nodeType="afterEffect">
                                  <p:stCondLst>
                                    <p:cond delay="0"/>
                                  </p:stCondLst>
                                  <p:childTnLst>
                                    <p:set>
                                      <p:cBhvr>
                                        <p:cTn id="20" dur="1" fill="hold">
                                          <p:stCondLst>
                                            <p:cond delay="0"/>
                                          </p:stCondLst>
                                        </p:cTn>
                                        <p:tgtEl>
                                          <p:spTgt spid="94"/>
                                        </p:tgtEl>
                                        <p:attrNameLst>
                                          <p:attrName>style.visibility</p:attrName>
                                        </p:attrNameLst>
                                      </p:cBhvr>
                                      <p:to>
                                        <p:strVal val="visible"/>
                                      </p:to>
                                    </p:set>
                                    <p:animEffect transition="in" filter="dissolve">
                                      <p:cBhvr>
                                        <p:cTn id="21" dur="500"/>
                                        <p:tgtEl>
                                          <p:spTgt spid="94"/>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99">
                                            <p:txEl>
                                              <p:pRg st="0" end="0"/>
                                            </p:txEl>
                                          </p:spTgt>
                                        </p:tgtEl>
                                        <p:attrNameLst>
                                          <p:attrName>style.visibility</p:attrName>
                                        </p:attrNameLst>
                                      </p:cBhvr>
                                      <p:to>
                                        <p:strVal val="visible"/>
                                      </p:to>
                                    </p:set>
                                    <p:animEffect transition="in" filter="blinds(horizontal)">
                                      <p:cBhvr>
                                        <p:cTn id="26" dur="500"/>
                                        <p:tgtEl>
                                          <p:spTgt spid="99">
                                            <p:txEl>
                                              <p:pRg st="0" end="0"/>
                                            </p:txEl>
                                          </p:spTgt>
                                        </p:tgtEl>
                                      </p:cBhvr>
                                    </p:animEffect>
                                  </p:childTnLst>
                                </p:cTn>
                              </p:par>
                            </p:childTnLst>
                          </p:cTn>
                        </p:par>
                        <p:par>
                          <p:cTn id="27" fill="hold" nodeType="afterGroup">
                            <p:stCondLst>
                              <p:cond delay="500"/>
                            </p:stCondLst>
                            <p:childTnLst>
                              <p:par>
                                <p:cTn id="28" presetID="9" presetClass="entr" presetSubtype="0" fill="hold" nodeType="afterEffect">
                                  <p:stCondLst>
                                    <p:cond delay="0"/>
                                  </p:stCondLst>
                                  <p:childTnLst>
                                    <p:set>
                                      <p:cBhvr>
                                        <p:cTn id="29" dur="1" fill="hold">
                                          <p:stCondLst>
                                            <p:cond delay="0"/>
                                          </p:stCondLst>
                                        </p:cTn>
                                        <p:tgtEl>
                                          <p:spTgt spid="98"/>
                                        </p:tgtEl>
                                        <p:attrNameLst>
                                          <p:attrName>style.visibility</p:attrName>
                                        </p:attrNameLst>
                                      </p:cBhvr>
                                      <p:to>
                                        <p:strVal val="visible"/>
                                      </p:to>
                                    </p:set>
                                    <p:animEffect transition="in" filter="dissolve">
                                      <p:cBhvr>
                                        <p:cTn id="30" dur="500"/>
                                        <p:tgtEl>
                                          <p:spTgt spid="98"/>
                                        </p:tgtEl>
                                      </p:cBhvr>
                                    </p:animEffect>
                                  </p:childTnLst>
                                </p:cTn>
                              </p:par>
                            </p:childTnLst>
                          </p:cTn>
                        </p:par>
                        <p:par>
                          <p:cTn id="31" fill="hold" nodeType="afterGroup">
                            <p:stCondLst>
                              <p:cond delay="1000"/>
                            </p:stCondLst>
                            <p:childTnLst>
                              <p:par>
                                <p:cTn id="32" presetID="3" presetClass="entr" presetSubtype="10" fill="hold" grpId="0" nodeType="afterEffect">
                                  <p:stCondLst>
                                    <p:cond delay="0"/>
                                  </p:stCondLst>
                                  <p:childTnLst>
                                    <p:set>
                                      <p:cBhvr>
                                        <p:cTn id="33" dur="1" fill="hold">
                                          <p:stCondLst>
                                            <p:cond delay="0"/>
                                          </p:stCondLst>
                                        </p:cTn>
                                        <p:tgtEl>
                                          <p:spTgt spid="100">
                                            <p:txEl>
                                              <p:pRg st="0" end="0"/>
                                            </p:txEl>
                                          </p:spTgt>
                                        </p:tgtEl>
                                        <p:attrNameLst>
                                          <p:attrName>style.visibility</p:attrName>
                                        </p:attrNameLst>
                                      </p:cBhvr>
                                      <p:to>
                                        <p:strVal val="visible"/>
                                      </p:to>
                                    </p:set>
                                    <p:animEffect transition="in" filter="blinds(horizontal)">
                                      <p:cBhvr>
                                        <p:cTn id="34" dur="500"/>
                                        <p:tgtEl>
                                          <p:spTgt spid="100">
                                            <p:txEl>
                                              <p:pRg st="0" end="0"/>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8" presetClass="entr" presetSubtype="12" fill="hold" nodeType="clickEffect">
                                  <p:stCondLst>
                                    <p:cond delay="0"/>
                                  </p:stCondLst>
                                  <p:childTnLst>
                                    <p:set>
                                      <p:cBhvr>
                                        <p:cTn id="38" dur="1" fill="hold">
                                          <p:stCondLst>
                                            <p:cond delay="0"/>
                                          </p:stCondLst>
                                        </p:cTn>
                                        <p:tgtEl>
                                          <p:spTgt spid="104"/>
                                        </p:tgtEl>
                                        <p:attrNameLst>
                                          <p:attrName>style.visibility</p:attrName>
                                        </p:attrNameLst>
                                      </p:cBhvr>
                                      <p:to>
                                        <p:strVal val="visible"/>
                                      </p:to>
                                    </p:set>
                                    <p:animEffect transition="in" filter="strips(downLeft)">
                                      <p:cBhvr>
                                        <p:cTn id="39" dur="500"/>
                                        <p:tgtEl>
                                          <p:spTgt spid="104"/>
                                        </p:tgtEl>
                                      </p:cBhvr>
                                    </p:animEffect>
                                  </p:childTnLst>
                                  <p:subTnLst>
                                    <p:audio>
                                      <p:cMediaNode>
                                        <p:cTn display="0" masterRel="sameClick">
                                          <p:stCondLst>
                                            <p:cond evt="begin" delay="0">
                                              <p:tn val="37"/>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1" grpId="0" build="p"/>
      <p:bldP spid="99" grpId="0" build="p"/>
      <p:bldP spid="100"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组合 1"/>
          <p:cNvGrpSpPr>
            <a:grpSpLocks/>
          </p:cNvGrpSpPr>
          <p:nvPr/>
        </p:nvGrpSpPr>
        <p:grpSpPr bwMode="auto">
          <a:xfrm>
            <a:off x="34925" y="92075"/>
            <a:ext cx="7632700" cy="1025525"/>
            <a:chOff x="34925" y="92075"/>
            <a:chExt cx="7632700" cy="1025525"/>
          </a:xfrm>
        </p:grpSpPr>
        <p:grpSp>
          <p:nvGrpSpPr>
            <p:cNvPr id="17415" name="组合 1"/>
            <p:cNvGrpSpPr>
              <a:grpSpLocks/>
            </p:cNvGrpSpPr>
            <p:nvPr/>
          </p:nvGrpSpPr>
          <p:grpSpPr bwMode="auto">
            <a:xfrm>
              <a:off x="34925" y="92075"/>
              <a:ext cx="7632700" cy="457200"/>
              <a:chOff x="34925" y="92075"/>
              <a:chExt cx="7632700" cy="457200"/>
            </a:xfrm>
          </p:grpSpPr>
          <p:sp>
            <p:nvSpPr>
              <p:cNvPr id="17419"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7420"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5.1  </a:t>
                </a:r>
                <a:r>
                  <a:rPr lang="zh-CN" altLang="en-US" sz="2400" b="1">
                    <a:solidFill>
                      <a:srgbClr val="FF0000"/>
                    </a:solidFill>
                    <a:latin typeface="黑体" panose="02010609060101010101" pitchFamily="49" charset="-122"/>
                    <a:ea typeface="黑体" panose="02010609060101010101" pitchFamily="49" charset="-122"/>
                  </a:rPr>
                  <a:t>数组</a:t>
                </a:r>
              </a:p>
            </p:txBody>
          </p:sp>
        </p:grpSp>
        <p:grpSp>
          <p:nvGrpSpPr>
            <p:cNvPr id="17416" name="Group 2"/>
            <p:cNvGrpSpPr>
              <a:grpSpLocks/>
            </p:cNvGrpSpPr>
            <p:nvPr/>
          </p:nvGrpSpPr>
          <p:grpSpPr bwMode="auto">
            <a:xfrm>
              <a:off x="107950" y="620713"/>
              <a:ext cx="5545138" cy="496887"/>
              <a:chOff x="113" y="441"/>
              <a:chExt cx="2098" cy="313"/>
            </a:xfrm>
          </p:grpSpPr>
          <p:sp>
            <p:nvSpPr>
              <p:cNvPr id="17417"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5.1.2  </a:t>
                </a:r>
                <a:r>
                  <a:rPr kumimoji="1" lang="zh-CN" altLang="en-US" sz="2200" b="1">
                    <a:solidFill>
                      <a:srgbClr val="3333FF"/>
                    </a:solidFill>
                    <a:latin typeface="Arial" panose="020B0604020202020204" pitchFamily="34" charset="0"/>
                    <a:ea typeface="黑体" panose="02010609060101010101" pitchFamily="49" charset="-122"/>
                  </a:rPr>
                  <a:t>数组的顺序存储表示及操作实现</a:t>
                </a:r>
              </a:p>
            </p:txBody>
          </p:sp>
          <p:sp>
            <p:nvSpPr>
              <p:cNvPr id="17418"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6" name="Group 2"/>
          <p:cNvGrpSpPr>
            <a:grpSpLocks/>
          </p:cNvGrpSpPr>
          <p:nvPr/>
        </p:nvGrpSpPr>
        <p:grpSpPr bwMode="auto">
          <a:xfrm>
            <a:off x="250825" y="1196975"/>
            <a:ext cx="3816350" cy="496888"/>
            <a:chOff x="113" y="441"/>
            <a:chExt cx="1440" cy="313"/>
          </a:xfrm>
        </p:grpSpPr>
        <p:sp>
          <p:nvSpPr>
            <p:cNvPr id="17413" name="Text Box 3"/>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数组顺序表的类型定义</a:t>
              </a:r>
            </a:p>
          </p:txBody>
        </p:sp>
        <p:sp>
          <p:nvSpPr>
            <p:cNvPr id="17414" name="Rectangle 4"/>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5" name="Text Box 12"/>
          <p:cNvSpPr txBox="1">
            <a:spLocks noChangeArrowheads="1"/>
          </p:cNvSpPr>
          <p:nvPr/>
        </p:nvSpPr>
        <p:spPr bwMode="auto">
          <a:xfrm>
            <a:off x="323850" y="1844675"/>
            <a:ext cx="8634413" cy="361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数组顺序表的存储表示</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#include&lt;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stdarg.h</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&gt;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标准头文件</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提供宏</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va_start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va_arg</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和</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va_end</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用于存取变长参数表</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#define MAX_ARRAY_DIM  8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假设数组维数的最大值为</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8</a:t>
            </a:r>
          </a:p>
          <a:p>
            <a:pPr eaLnBrk="1" hangingPunct="1">
              <a:lnSpc>
                <a:spcPct val="130000"/>
              </a:lnSpc>
            </a:pP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typedef</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struct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ElemType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*base;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数组元素基址</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dim;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数组维数</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*bounds;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数组维界基址</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*constants;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数组映象函数常量基址</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Array; </a:t>
            </a:r>
            <a:endParaRPr lang="en-US" altLang="zh-CN" sz="1600" dirty="0">
              <a:latin typeface="Courier New" panose="02070309020205020404" pitchFamily="49" charset="0"/>
              <a:ea typeface="仿宋" panose="02010609060101010101" pitchFamily="49" charset="-122"/>
              <a:cs typeface="Courier New" panose="02070309020205020404" pitchFamily="49"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组合 2"/>
          <p:cNvGrpSpPr>
            <a:grpSpLocks/>
          </p:cNvGrpSpPr>
          <p:nvPr/>
        </p:nvGrpSpPr>
        <p:grpSpPr bwMode="auto">
          <a:xfrm>
            <a:off x="34925" y="92075"/>
            <a:ext cx="7632700" cy="1601788"/>
            <a:chOff x="34925" y="92075"/>
            <a:chExt cx="7632700" cy="1601788"/>
          </a:xfrm>
        </p:grpSpPr>
        <p:grpSp>
          <p:nvGrpSpPr>
            <p:cNvPr id="18439" name="组合 1"/>
            <p:cNvGrpSpPr>
              <a:grpSpLocks/>
            </p:cNvGrpSpPr>
            <p:nvPr/>
          </p:nvGrpSpPr>
          <p:grpSpPr bwMode="auto">
            <a:xfrm>
              <a:off x="34925" y="92075"/>
              <a:ext cx="7632700" cy="1025525"/>
              <a:chOff x="34925" y="92075"/>
              <a:chExt cx="7632700" cy="1025525"/>
            </a:xfrm>
          </p:grpSpPr>
          <p:grpSp>
            <p:nvGrpSpPr>
              <p:cNvPr id="18443" name="组合 1"/>
              <p:cNvGrpSpPr>
                <a:grpSpLocks/>
              </p:cNvGrpSpPr>
              <p:nvPr/>
            </p:nvGrpSpPr>
            <p:grpSpPr bwMode="auto">
              <a:xfrm>
                <a:off x="34925" y="92075"/>
                <a:ext cx="7632700" cy="457200"/>
                <a:chOff x="34925" y="92075"/>
                <a:chExt cx="7632700" cy="457200"/>
              </a:xfrm>
            </p:grpSpPr>
            <p:sp>
              <p:nvSpPr>
                <p:cNvPr id="1844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8448"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5.1  </a:t>
                  </a:r>
                  <a:r>
                    <a:rPr lang="zh-CN" altLang="en-US" sz="2400" b="1">
                      <a:solidFill>
                        <a:srgbClr val="FF0000"/>
                      </a:solidFill>
                      <a:latin typeface="黑体" panose="02010609060101010101" pitchFamily="49" charset="-122"/>
                      <a:ea typeface="黑体" panose="02010609060101010101" pitchFamily="49" charset="-122"/>
                    </a:rPr>
                    <a:t>数组</a:t>
                  </a:r>
                </a:p>
              </p:txBody>
            </p:sp>
          </p:grpSp>
          <p:grpSp>
            <p:nvGrpSpPr>
              <p:cNvPr id="18444" name="Group 2"/>
              <p:cNvGrpSpPr>
                <a:grpSpLocks/>
              </p:cNvGrpSpPr>
              <p:nvPr/>
            </p:nvGrpSpPr>
            <p:grpSpPr bwMode="auto">
              <a:xfrm>
                <a:off x="107950" y="620713"/>
                <a:ext cx="5545138" cy="496887"/>
                <a:chOff x="113" y="441"/>
                <a:chExt cx="2098" cy="313"/>
              </a:xfrm>
            </p:grpSpPr>
            <p:sp>
              <p:nvSpPr>
                <p:cNvPr id="18445"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5.1.2  </a:t>
                  </a:r>
                  <a:r>
                    <a:rPr kumimoji="1" lang="zh-CN" altLang="en-US" sz="2200" b="1">
                      <a:solidFill>
                        <a:srgbClr val="3333FF"/>
                      </a:solidFill>
                      <a:latin typeface="Arial" panose="020B0604020202020204" pitchFamily="34" charset="0"/>
                      <a:ea typeface="黑体" panose="02010609060101010101" pitchFamily="49" charset="-122"/>
                    </a:rPr>
                    <a:t>数组的顺序存储表示及操作实现</a:t>
                  </a:r>
                </a:p>
              </p:txBody>
            </p:sp>
            <p:sp>
              <p:nvSpPr>
                <p:cNvPr id="18446"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8440" name="Group 2"/>
            <p:cNvGrpSpPr>
              <a:grpSpLocks/>
            </p:cNvGrpSpPr>
            <p:nvPr/>
          </p:nvGrpSpPr>
          <p:grpSpPr bwMode="auto">
            <a:xfrm>
              <a:off x="250825" y="1196975"/>
              <a:ext cx="3816350" cy="496888"/>
              <a:chOff x="113" y="441"/>
              <a:chExt cx="1440" cy="313"/>
            </a:xfrm>
          </p:grpSpPr>
          <p:sp>
            <p:nvSpPr>
              <p:cNvPr id="18441" name="Text Box 3"/>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数组顺序表的类型定义</a:t>
                </a:r>
              </a:p>
            </p:txBody>
          </p:sp>
          <p:sp>
            <p:nvSpPr>
              <p:cNvPr id="18442" name="Rectangle 4"/>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5" name="Text Box 12"/>
          <p:cNvSpPr txBox="1">
            <a:spLocks noChangeArrowheads="1"/>
          </p:cNvSpPr>
          <p:nvPr/>
        </p:nvSpPr>
        <p:spPr bwMode="auto">
          <a:xfrm>
            <a:off x="323850" y="1844675"/>
            <a:ext cx="8634413" cy="169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二维数组顺序表的存储表示</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typedef struct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ElemType	*base;		// </a:t>
            </a:r>
            <a:r>
              <a:rPr lang="zh-CN" altLang="en-US" sz="1600" b="1">
                <a:latin typeface="Courier New" panose="02070309020205020404" pitchFamily="49" charset="0"/>
                <a:ea typeface="仿宋" panose="02010609060101010101" pitchFamily="49" charset="-122"/>
                <a:cs typeface="Courier New" panose="02070309020205020404" pitchFamily="49" charset="0"/>
              </a:rPr>
              <a:t>存储数组元素的基地址</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int		b1, b2;		// </a:t>
            </a:r>
            <a:r>
              <a:rPr lang="zh-CN" altLang="en-US" sz="1600" b="1">
                <a:latin typeface="Courier New" panose="02070309020205020404" pitchFamily="49" charset="0"/>
                <a:ea typeface="仿宋" panose="02010609060101010101" pitchFamily="49" charset="-122"/>
                <a:cs typeface="Courier New" panose="02070309020205020404" pitchFamily="49" charset="0"/>
              </a:rPr>
              <a:t>二维数组第一维和第二维的维界</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Array; </a:t>
            </a:r>
            <a:endParaRPr lang="en-US" altLang="zh-CN" sz="1600">
              <a:latin typeface="Courier New" panose="02070309020205020404" pitchFamily="49" charset="0"/>
              <a:ea typeface="仿宋" panose="02010609060101010101" pitchFamily="49" charset="-122"/>
              <a:cs typeface="Courier New" panose="02070309020205020404" pitchFamily="49" charset="0"/>
            </a:endParaRPr>
          </a:p>
        </p:txBody>
      </p:sp>
      <p:grpSp>
        <p:nvGrpSpPr>
          <p:cNvPr id="14" name="Group 17"/>
          <p:cNvGrpSpPr>
            <a:grpSpLocks/>
          </p:cNvGrpSpPr>
          <p:nvPr/>
        </p:nvGrpSpPr>
        <p:grpSpPr bwMode="auto">
          <a:xfrm>
            <a:off x="2493963" y="3743325"/>
            <a:ext cx="5399087" cy="1263650"/>
            <a:chOff x="95" y="3114"/>
            <a:chExt cx="5565" cy="1087"/>
          </a:xfrm>
        </p:grpSpPr>
        <p:sp>
          <p:nvSpPr>
            <p:cNvPr id="15" name="AutoShape 18"/>
            <p:cNvSpPr>
              <a:spLocks noChangeArrowheads="1"/>
            </p:cNvSpPr>
            <p:nvPr/>
          </p:nvSpPr>
          <p:spPr bwMode="auto">
            <a:xfrm flipH="1" flipV="1">
              <a:off x="95" y="3114"/>
              <a:ext cx="5565" cy="1087"/>
            </a:xfrm>
            <a:prstGeom prst="wedgeRectCallout">
              <a:avLst>
                <a:gd name="adj1" fmla="val -6569"/>
                <a:gd name="adj2" fmla="val 78056"/>
              </a:avLst>
            </a:prstGeom>
            <a:gradFill rotWithShape="0">
              <a:gsLst>
                <a:gs pos="0">
                  <a:srgbClr val="FFCCCC"/>
                </a:gs>
                <a:gs pos="50000">
                  <a:srgbClr val="FFCCCC">
                    <a:gamma/>
                    <a:tint val="0"/>
                    <a:invGamma/>
                  </a:srgbClr>
                </a:gs>
                <a:gs pos="100000">
                  <a:srgbClr val="FFCCCC"/>
                </a:gs>
              </a:gsLst>
              <a:lin ang="2700000" scaled="1"/>
            </a:gradFill>
            <a:ln w="57150">
              <a:solidFill>
                <a:srgbClr val="FF0000"/>
              </a:solidFill>
              <a:miter lim="800000"/>
              <a:headEnd/>
              <a:tailEnd/>
            </a:ln>
            <a:effectLst/>
          </p:spPr>
          <p:txBody>
            <a:bodyPr rot="10800000"/>
            <a:lstStyle/>
            <a:p>
              <a:pPr algn="ctr" eaLnBrk="1" hangingPunct="1">
                <a:lnSpc>
                  <a:spcPct val="140000"/>
                </a:lnSpc>
                <a:defRPr/>
              </a:pPr>
              <a:endParaRPr kumimoji="1" lang="zh-CN" altLang="zh-CN" sz="1900">
                <a:solidFill>
                  <a:srgbClr val="996633"/>
                </a:solidFill>
                <a:latin typeface="+mn-lt"/>
                <a:ea typeface="楷体" panose="02010609060101010101" pitchFamily="49" charset="-122"/>
              </a:endParaRPr>
            </a:p>
          </p:txBody>
        </p:sp>
        <p:sp>
          <p:nvSpPr>
            <p:cNvPr id="22" name="Text Box 19"/>
            <p:cNvSpPr txBox="1">
              <a:spLocks noChangeArrowheads="1"/>
            </p:cNvSpPr>
            <p:nvPr/>
          </p:nvSpPr>
          <p:spPr bwMode="auto">
            <a:xfrm>
              <a:off x="205" y="3225"/>
              <a:ext cx="5354" cy="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eaLnBrk="1" hangingPunct="1">
                <a:lnSpc>
                  <a:spcPct val="140000"/>
                </a:lnSpc>
                <a:defRPr/>
              </a:pPr>
              <a:r>
                <a:rPr kumimoji="1" lang="en-US" altLang="zh-CN" sz="1900" b="1" dirty="0">
                  <a:solidFill>
                    <a:srgbClr val="FF0000"/>
                  </a:solidFill>
                  <a:latin typeface="+mn-lt"/>
                  <a:ea typeface="楷体" panose="02010609060101010101" pitchFamily="49" charset="-122"/>
                </a:rPr>
                <a:t>        </a:t>
              </a:r>
              <a:r>
                <a:rPr kumimoji="1" lang="zh-CN" altLang="en-US" sz="1900" b="1" dirty="0">
                  <a:solidFill>
                    <a:srgbClr val="FF0000"/>
                  </a:solidFill>
                  <a:latin typeface="+mn-lt"/>
                  <a:ea typeface="楷体" panose="02010609060101010101" pitchFamily="49" charset="-122"/>
                </a:rPr>
                <a:t>为了方便，下面的操作实现基于二维数组顺序表的类型来讨论。</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9"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strips(upLeft)">
                                      <p:cBhvr>
                                        <p:cTn id="12" dur="500"/>
                                        <p:tgtEl>
                                          <p:spTgt spid="14"/>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组合 1"/>
          <p:cNvGrpSpPr>
            <a:grpSpLocks/>
          </p:cNvGrpSpPr>
          <p:nvPr/>
        </p:nvGrpSpPr>
        <p:grpSpPr bwMode="auto">
          <a:xfrm>
            <a:off x="34925" y="92075"/>
            <a:ext cx="7632700" cy="1025525"/>
            <a:chOff x="34925" y="92075"/>
            <a:chExt cx="7632700" cy="1025525"/>
          </a:xfrm>
        </p:grpSpPr>
        <p:grpSp>
          <p:nvGrpSpPr>
            <p:cNvPr id="19469" name="组合 1"/>
            <p:cNvGrpSpPr>
              <a:grpSpLocks/>
            </p:cNvGrpSpPr>
            <p:nvPr/>
          </p:nvGrpSpPr>
          <p:grpSpPr bwMode="auto">
            <a:xfrm>
              <a:off x="34925" y="92075"/>
              <a:ext cx="7632700" cy="457200"/>
              <a:chOff x="34925" y="92075"/>
              <a:chExt cx="7632700" cy="457200"/>
            </a:xfrm>
          </p:grpSpPr>
          <p:sp>
            <p:nvSpPr>
              <p:cNvPr id="19473"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9474"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5.1  </a:t>
                </a:r>
                <a:r>
                  <a:rPr lang="zh-CN" altLang="en-US" sz="2400" b="1">
                    <a:solidFill>
                      <a:srgbClr val="FF0000"/>
                    </a:solidFill>
                    <a:latin typeface="黑体" panose="02010609060101010101" pitchFamily="49" charset="-122"/>
                    <a:ea typeface="黑体" panose="02010609060101010101" pitchFamily="49" charset="-122"/>
                  </a:rPr>
                  <a:t>数组</a:t>
                </a:r>
              </a:p>
            </p:txBody>
          </p:sp>
        </p:grpSp>
        <p:grpSp>
          <p:nvGrpSpPr>
            <p:cNvPr id="19470" name="Group 2"/>
            <p:cNvGrpSpPr>
              <a:grpSpLocks/>
            </p:cNvGrpSpPr>
            <p:nvPr/>
          </p:nvGrpSpPr>
          <p:grpSpPr bwMode="auto">
            <a:xfrm>
              <a:off x="107950" y="620713"/>
              <a:ext cx="5545138" cy="496887"/>
              <a:chOff x="113" y="441"/>
              <a:chExt cx="2098" cy="313"/>
            </a:xfrm>
          </p:grpSpPr>
          <p:sp>
            <p:nvSpPr>
              <p:cNvPr id="1947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5.1.2  </a:t>
                </a:r>
                <a:r>
                  <a:rPr kumimoji="1" lang="zh-CN" altLang="en-US" sz="2200" b="1">
                    <a:solidFill>
                      <a:srgbClr val="3333FF"/>
                    </a:solidFill>
                    <a:latin typeface="Arial" panose="020B0604020202020204" pitchFamily="34" charset="0"/>
                    <a:ea typeface="黑体" panose="02010609060101010101" pitchFamily="49" charset="-122"/>
                  </a:rPr>
                  <a:t>数组的顺序存储表示及操作实现</a:t>
                </a:r>
              </a:p>
            </p:txBody>
          </p:sp>
          <p:sp>
            <p:nvSpPr>
              <p:cNvPr id="19472"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6" name="Group 2"/>
          <p:cNvGrpSpPr>
            <a:grpSpLocks/>
          </p:cNvGrpSpPr>
          <p:nvPr/>
        </p:nvGrpSpPr>
        <p:grpSpPr bwMode="auto">
          <a:xfrm>
            <a:off x="250825" y="1196975"/>
            <a:ext cx="3816350" cy="496888"/>
            <a:chOff x="113" y="441"/>
            <a:chExt cx="1440" cy="313"/>
          </a:xfrm>
        </p:grpSpPr>
        <p:sp>
          <p:nvSpPr>
            <p:cNvPr id="19467" name="Text Box 3"/>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数组顺序表的操作实现</a:t>
              </a:r>
            </a:p>
          </p:txBody>
        </p:sp>
        <p:sp>
          <p:nvSpPr>
            <p:cNvPr id="19468" name="Rectangle 4"/>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3" name="Text Box 13"/>
          <p:cNvSpPr txBox="1">
            <a:spLocks noChangeArrowheads="1"/>
          </p:cNvSpPr>
          <p:nvPr/>
        </p:nvSpPr>
        <p:spPr bwMode="auto">
          <a:xfrm>
            <a:off x="3495675"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初始化操作</a:t>
            </a:r>
          </a:p>
        </p:txBody>
      </p:sp>
      <p:grpSp>
        <p:nvGrpSpPr>
          <p:cNvPr id="14" name="Group 4"/>
          <p:cNvGrpSpPr>
            <a:grpSpLocks/>
          </p:cNvGrpSpPr>
          <p:nvPr/>
        </p:nvGrpSpPr>
        <p:grpSpPr bwMode="auto">
          <a:xfrm>
            <a:off x="7669213" y="692150"/>
            <a:ext cx="1295400" cy="1008063"/>
            <a:chOff x="4831" y="1253"/>
            <a:chExt cx="816" cy="726"/>
          </a:xfrm>
        </p:grpSpPr>
        <p:sp>
          <p:nvSpPr>
            <p:cNvPr id="19463"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19464"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3"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5-1</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19466"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 name="Text Box 18"/>
          <p:cNvSpPr txBox="1">
            <a:spLocks noChangeArrowheads="1"/>
          </p:cNvSpPr>
          <p:nvPr/>
        </p:nvSpPr>
        <p:spPr bwMode="auto">
          <a:xfrm>
            <a:off x="323850" y="1844675"/>
            <a:ext cx="8351838" cy="231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void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InitArray</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(Array &amp;</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A,int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m,int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n)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构造一个维界分别是</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m</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和</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n</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的空二维数组</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A.base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=new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ElemType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[n*m];</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if(!</a:t>
            </a:r>
            <a:r>
              <a:rPr lang="en-US" altLang="zh-CN" sz="1600" b="1" dirty="0" err="1" smtClean="0">
                <a:latin typeface="Courier New" panose="02070309020205020404" pitchFamily="49" charset="0"/>
                <a:ea typeface="仿宋" panose="02010609060101010101" pitchFamily="49" charset="-122"/>
                <a:cs typeface="Courier New" panose="02070309020205020404" pitchFamily="49" charset="0"/>
              </a:rPr>
              <a:t>A.base</a:t>
            </a: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Error</a:t>
            </a: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("Overflow</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A.b1=m;</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A.b2=n;</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InitArray</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800" decel="100000"/>
                                        <p:tgtEl>
                                          <p:spTgt spid="13"/>
                                        </p:tgtEl>
                                      </p:cBhvr>
                                    </p:animEffect>
                                    <p:anim calcmode="lin" valueType="num">
                                      <p:cBhvr>
                                        <p:cTn id="13" dur="800" decel="100000" fill="hold"/>
                                        <p:tgtEl>
                                          <p:spTgt spid="13"/>
                                        </p:tgtEl>
                                        <p:attrNameLst>
                                          <p:attrName>style.rotation</p:attrName>
                                        </p:attrNameLst>
                                      </p:cBhvr>
                                      <p:tavLst>
                                        <p:tav tm="0">
                                          <p:val>
                                            <p:fltVal val="-90"/>
                                          </p:val>
                                        </p:tav>
                                        <p:tav tm="100000">
                                          <p:val>
                                            <p:fltVal val="0"/>
                                          </p:val>
                                        </p:tav>
                                      </p:tavLst>
                                    </p:anim>
                                    <p:anim calcmode="lin" valueType="num">
                                      <p:cBhvr>
                                        <p:cTn id="14" dur="800" decel="100000" fill="hold"/>
                                        <p:tgtEl>
                                          <p:spTgt spid="13"/>
                                        </p:tgtEl>
                                        <p:attrNameLst>
                                          <p:attrName>ppt_x</p:attrName>
                                        </p:attrNameLst>
                                      </p:cBhvr>
                                      <p:tavLst>
                                        <p:tav tm="0">
                                          <p:val>
                                            <p:strVal val="#ppt_x+0.4"/>
                                          </p:val>
                                        </p:tav>
                                        <p:tav tm="100000">
                                          <p:val>
                                            <p:strVal val="#ppt_x-0.05"/>
                                          </p:val>
                                        </p:tav>
                                      </p:tavLst>
                                    </p:anim>
                                    <p:anim calcmode="lin" valueType="num">
                                      <p:cBhvr>
                                        <p:cTn id="15" dur="800" decel="100000" fill="hold"/>
                                        <p:tgtEl>
                                          <p:spTgt spid="13"/>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6"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290">
                                          <p:stCondLst>
                                            <p:cond delay="0"/>
                                          </p:stCondLst>
                                        </p:cTn>
                                        <p:tgtEl>
                                          <p:spTgt spid="14"/>
                                        </p:tgtEl>
                                      </p:cBhvr>
                                    </p:animEffect>
                                    <p:anim calcmode="lin" valueType="num">
                                      <p:cBhvr>
                                        <p:cTn id="23"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4"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5"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26"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27"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28" dur="13">
                                          <p:stCondLst>
                                            <p:cond delay="325"/>
                                          </p:stCondLst>
                                        </p:cTn>
                                        <p:tgtEl>
                                          <p:spTgt spid="14"/>
                                        </p:tgtEl>
                                      </p:cBhvr>
                                      <p:to x="100000" y="60000"/>
                                    </p:animScale>
                                    <p:animScale>
                                      <p:cBhvr>
                                        <p:cTn id="29" dur="83" decel="50000">
                                          <p:stCondLst>
                                            <p:cond delay="338"/>
                                          </p:stCondLst>
                                        </p:cTn>
                                        <p:tgtEl>
                                          <p:spTgt spid="14"/>
                                        </p:tgtEl>
                                      </p:cBhvr>
                                      <p:to x="100000" y="100000"/>
                                    </p:animScale>
                                    <p:animScale>
                                      <p:cBhvr>
                                        <p:cTn id="30" dur="13">
                                          <p:stCondLst>
                                            <p:cond delay="656"/>
                                          </p:stCondLst>
                                        </p:cTn>
                                        <p:tgtEl>
                                          <p:spTgt spid="14"/>
                                        </p:tgtEl>
                                      </p:cBhvr>
                                      <p:to x="100000" y="80000"/>
                                    </p:animScale>
                                    <p:animScale>
                                      <p:cBhvr>
                                        <p:cTn id="31" dur="83" decel="50000">
                                          <p:stCondLst>
                                            <p:cond delay="669"/>
                                          </p:stCondLst>
                                        </p:cTn>
                                        <p:tgtEl>
                                          <p:spTgt spid="14"/>
                                        </p:tgtEl>
                                      </p:cBhvr>
                                      <p:to x="100000" y="100000"/>
                                    </p:animScale>
                                    <p:animScale>
                                      <p:cBhvr>
                                        <p:cTn id="32" dur="13">
                                          <p:stCondLst>
                                            <p:cond delay="821"/>
                                          </p:stCondLst>
                                        </p:cTn>
                                        <p:tgtEl>
                                          <p:spTgt spid="14"/>
                                        </p:tgtEl>
                                      </p:cBhvr>
                                      <p:to x="100000" y="90000"/>
                                    </p:animScale>
                                    <p:animScale>
                                      <p:cBhvr>
                                        <p:cTn id="33" dur="83" decel="50000">
                                          <p:stCondLst>
                                            <p:cond delay="834"/>
                                          </p:stCondLst>
                                        </p:cTn>
                                        <p:tgtEl>
                                          <p:spTgt spid="14"/>
                                        </p:tgtEl>
                                      </p:cBhvr>
                                      <p:to x="100000" y="100000"/>
                                    </p:animScale>
                                    <p:animScale>
                                      <p:cBhvr>
                                        <p:cTn id="34" dur="13">
                                          <p:stCondLst>
                                            <p:cond delay="904"/>
                                          </p:stCondLst>
                                        </p:cTn>
                                        <p:tgtEl>
                                          <p:spTgt spid="14"/>
                                        </p:tgtEl>
                                      </p:cBhvr>
                                      <p:to x="100000" y="95000"/>
                                    </p:animScale>
                                    <p:animScale>
                                      <p:cBhvr>
                                        <p:cTn id="35" dur="83" decel="50000">
                                          <p:stCondLst>
                                            <p:cond delay="917"/>
                                          </p:stCondLst>
                                        </p:cTn>
                                        <p:tgtEl>
                                          <p:spTgt spid="14"/>
                                        </p:tgtEl>
                                      </p:cBhvr>
                                      <p:to x="100000" y="100000"/>
                                    </p:animScale>
                                  </p:childTnLst>
                                </p:cTn>
                              </p:par>
                            </p:childTnLst>
                          </p:cTn>
                        </p:par>
                        <p:par>
                          <p:cTn id="36" fill="hold" nodeType="afterGroup">
                            <p:stCondLst>
                              <p:cond delay="1000"/>
                            </p:stCondLst>
                            <p:childTnLst>
                              <p:par>
                                <p:cTn id="37" presetID="22" presetClass="entr" presetSubtype="1"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up)">
                                      <p:cBhvr>
                                        <p:cTn id="3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组合 2"/>
          <p:cNvGrpSpPr>
            <a:grpSpLocks/>
          </p:cNvGrpSpPr>
          <p:nvPr/>
        </p:nvGrpSpPr>
        <p:grpSpPr bwMode="auto">
          <a:xfrm>
            <a:off x="34925" y="92075"/>
            <a:ext cx="7632700" cy="1601788"/>
            <a:chOff x="34925" y="92075"/>
            <a:chExt cx="7632700" cy="1601788"/>
          </a:xfrm>
        </p:grpSpPr>
        <p:grpSp>
          <p:nvGrpSpPr>
            <p:cNvPr id="20490" name="组合 1"/>
            <p:cNvGrpSpPr>
              <a:grpSpLocks/>
            </p:cNvGrpSpPr>
            <p:nvPr/>
          </p:nvGrpSpPr>
          <p:grpSpPr bwMode="auto">
            <a:xfrm>
              <a:off x="34925" y="92075"/>
              <a:ext cx="7632700" cy="1025525"/>
              <a:chOff x="34925" y="92075"/>
              <a:chExt cx="7632700" cy="1025525"/>
            </a:xfrm>
          </p:grpSpPr>
          <p:grpSp>
            <p:nvGrpSpPr>
              <p:cNvPr id="20494" name="组合 1"/>
              <p:cNvGrpSpPr>
                <a:grpSpLocks/>
              </p:cNvGrpSpPr>
              <p:nvPr/>
            </p:nvGrpSpPr>
            <p:grpSpPr bwMode="auto">
              <a:xfrm>
                <a:off x="34925" y="92075"/>
                <a:ext cx="7632700" cy="457200"/>
                <a:chOff x="34925" y="92075"/>
                <a:chExt cx="7632700" cy="457200"/>
              </a:xfrm>
            </p:grpSpPr>
            <p:sp>
              <p:nvSpPr>
                <p:cNvPr id="20498"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0499"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5.1  </a:t>
                  </a:r>
                  <a:r>
                    <a:rPr lang="zh-CN" altLang="en-US" sz="2400" b="1">
                      <a:solidFill>
                        <a:srgbClr val="FF0000"/>
                      </a:solidFill>
                      <a:latin typeface="黑体" panose="02010609060101010101" pitchFamily="49" charset="-122"/>
                      <a:ea typeface="黑体" panose="02010609060101010101" pitchFamily="49" charset="-122"/>
                    </a:rPr>
                    <a:t>数组</a:t>
                  </a:r>
                </a:p>
              </p:txBody>
            </p:sp>
          </p:grpSp>
          <p:grpSp>
            <p:nvGrpSpPr>
              <p:cNvPr id="20495" name="Group 2"/>
              <p:cNvGrpSpPr>
                <a:grpSpLocks/>
              </p:cNvGrpSpPr>
              <p:nvPr/>
            </p:nvGrpSpPr>
            <p:grpSpPr bwMode="auto">
              <a:xfrm>
                <a:off x="107950" y="620713"/>
                <a:ext cx="5545138" cy="496887"/>
                <a:chOff x="113" y="441"/>
                <a:chExt cx="2098" cy="313"/>
              </a:xfrm>
            </p:grpSpPr>
            <p:sp>
              <p:nvSpPr>
                <p:cNvPr id="20496"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5.1.2  </a:t>
                  </a:r>
                  <a:r>
                    <a:rPr kumimoji="1" lang="zh-CN" altLang="en-US" sz="2200" b="1">
                      <a:solidFill>
                        <a:srgbClr val="3333FF"/>
                      </a:solidFill>
                      <a:latin typeface="Arial" panose="020B0604020202020204" pitchFamily="34" charset="0"/>
                      <a:ea typeface="黑体" panose="02010609060101010101" pitchFamily="49" charset="-122"/>
                    </a:rPr>
                    <a:t>数组的顺序存储表示及操作实现</a:t>
                  </a:r>
                </a:p>
              </p:txBody>
            </p:sp>
            <p:sp>
              <p:nvSpPr>
                <p:cNvPr id="20497"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0491" name="Group 2"/>
            <p:cNvGrpSpPr>
              <a:grpSpLocks/>
            </p:cNvGrpSpPr>
            <p:nvPr/>
          </p:nvGrpSpPr>
          <p:grpSpPr bwMode="auto">
            <a:xfrm>
              <a:off x="250825" y="1196975"/>
              <a:ext cx="3816350" cy="496888"/>
              <a:chOff x="113" y="441"/>
              <a:chExt cx="1440" cy="313"/>
            </a:xfrm>
          </p:grpSpPr>
          <p:sp>
            <p:nvSpPr>
              <p:cNvPr id="20492" name="Text Box 3"/>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数组顺序表的操作实现</a:t>
                </a:r>
              </a:p>
            </p:txBody>
          </p:sp>
          <p:sp>
            <p:nvSpPr>
              <p:cNvPr id="20493" name="Rectangle 4"/>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3" name="Text Box 13"/>
          <p:cNvSpPr txBox="1">
            <a:spLocks noChangeArrowheads="1"/>
          </p:cNvSpPr>
          <p:nvPr/>
        </p:nvSpPr>
        <p:spPr bwMode="auto">
          <a:xfrm>
            <a:off x="3495675"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销毁操作</a:t>
            </a:r>
          </a:p>
        </p:txBody>
      </p:sp>
      <p:grpSp>
        <p:nvGrpSpPr>
          <p:cNvPr id="14" name="Group 4"/>
          <p:cNvGrpSpPr>
            <a:grpSpLocks/>
          </p:cNvGrpSpPr>
          <p:nvPr/>
        </p:nvGrpSpPr>
        <p:grpSpPr bwMode="auto">
          <a:xfrm>
            <a:off x="7669213" y="692150"/>
            <a:ext cx="1295400" cy="1008063"/>
            <a:chOff x="4831" y="1253"/>
            <a:chExt cx="816" cy="726"/>
          </a:xfrm>
        </p:grpSpPr>
        <p:sp>
          <p:nvSpPr>
            <p:cNvPr id="20486"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0487"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3"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5-2</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20489"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 name="Text Box 18"/>
          <p:cNvSpPr txBox="1">
            <a:spLocks noChangeArrowheads="1"/>
          </p:cNvSpPr>
          <p:nvPr/>
        </p:nvSpPr>
        <p:spPr bwMode="auto">
          <a:xfrm>
            <a:off x="323850" y="1844675"/>
            <a:ext cx="8351838" cy="199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DestroyArray(Array &amp;A)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释放数组顺序表</a:t>
            </a:r>
            <a:r>
              <a:rPr lang="en-US" altLang="zh-CN" sz="1600" b="1">
                <a:latin typeface="Courier New" panose="02070309020205020404" pitchFamily="49" charset="0"/>
                <a:ea typeface="仿宋" panose="02010609060101010101" pitchFamily="49" charset="-122"/>
                <a:cs typeface="Courier New" panose="02070309020205020404" pitchFamily="49" charset="0"/>
              </a:rPr>
              <a:t>A</a:t>
            </a:r>
            <a:r>
              <a:rPr lang="zh-CN" altLang="en-US" sz="1600" b="1">
                <a:latin typeface="Courier New" panose="02070309020205020404" pitchFamily="49" charset="0"/>
                <a:ea typeface="仿宋" panose="02010609060101010101" pitchFamily="49" charset="-122"/>
                <a:cs typeface="Courier New" panose="02070309020205020404" pitchFamily="49" charset="0"/>
              </a:rPr>
              <a:t>所占用的存储空间</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delete []A.base;</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A.b1=0;</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A.b2=0;</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DestroyArray</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800" decel="100000"/>
                                        <p:tgtEl>
                                          <p:spTgt spid="13"/>
                                        </p:tgtEl>
                                      </p:cBhvr>
                                    </p:animEffect>
                                    <p:anim calcmode="lin" valueType="num">
                                      <p:cBhvr>
                                        <p:cTn id="8" dur="800" decel="100000" fill="hold"/>
                                        <p:tgtEl>
                                          <p:spTgt spid="13"/>
                                        </p:tgtEl>
                                        <p:attrNameLst>
                                          <p:attrName>style.rotation</p:attrName>
                                        </p:attrNameLst>
                                      </p:cBhvr>
                                      <p:tavLst>
                                        <p:tav tm="0">
                                          <p:val>
                                            <p:fltVal val="-90"/>
                                          </p:val>
                                        </p:tav>
                                        <p:tav tm="100000">
                                          <p:val>
                                            <p:fltVal val="0"/>
                                          </p:val>
                                        </p:tav>
                                      </p:tavLst>
                                    </p:anim>
                                    <p:anim calcmode="lin" valueType="num">
                                      <p:cBhvr>
                                        <p:cTn id="9" dur="800" decel="100000" fill="hold"/>
                                        <p:tgtEl>
                                          <p:spTgt spid="13"/>
                                        </p:tgtEl>
                                        <p:attrNameLst>
                                          <p:attrName>ppt_x</p:attrName>
                                        </p:attrNameLst>
                                      </p:cBhvr>
                                      <p:tavLst>
                                        <p:tav tm="0">
                                          <p:val>
                                            <p:strVal val="#ppt_x+0.4"/>
                                          </p:val>
                                        </p:tav>
                                        <p:tav tm="100000">
                                          <p:val>
                                            <p:strVal val="#ppt_x-0.05"/>
                                          </p:val>
                                        </p:tav>
                                      </p:tavLst>
                                    </p:anim>
                                    <p:anim calcmode="lin" valueType="num">
                                      <p:cBhvr>
                                        <p:cTn id="10" dur="800" decel="100000" fill="hold"/>
                                        <p:tgtEl>
                                          <p:spTgt spid="1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290">
                                          <p:stCondLst>
                                            <p:cond delay="0"/>
                                          </p:stCondLst>
                                        </p:cTn>
                                        <p:tgtEl>
                                          <p:spTgt spid="14"/>
                                        </p:tgtEl>
                                      </p:cBhvr>
                                    </p:animEffect>
                                    <p:anim calcmode="lin" valueType="num">
                                      <p:cBhvr>
                                        <p:cTn id="18"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23" dur="13">
                                          <p:stCondLst>
                                            <p:cond delay="325"/>
                                          </p:stCondLst>
                                        </p:cTn>
                                        <p:tgtEl>
                                          <p:spTgt spid="14"/>
                                        </p:tgtEl>
                                      </p:cBhvr>
                                      <p:to x="100000" y="60000"/>
                                    </p:animScale>
                                    <p:animScale>
                                      <p:cBhvr>
                                        <p:cTn id="24" dur="83" decel="50000">
                                          <p:stCondLst>
                                            <p:cond delay="338"/>
                                          </p:stCondLst>
                                        </p:cTn>
                                        <p:tgtEl>
                                          <p:spTgt spid="14"/>
                                        </p:tgtEl>
                                      </p:cBhvr>
                                      <p:to x="100000" y="100000"/>
                                    </p:animScale>
                                    <p:animScale>
                                      <p:cBhvr>
                                        <p:cTn id="25" dur="13">
                                          <p:stCondLst>
                                            <p:cond delay="656"/>
                                          </p:stCondLst>
                                        </p:cTn>
                                        <p:tgtEl>
                                          <p:spTgt spid="14"/>
                                        </p:tgtEl>
                                      </p:cBhvr>
                                      <p:to x="100000" y="80000"/>
                                    </p:animScale>
                                    <p:animScale>
                                      <p:cBhvr>
                                        <p:cTn id="26" dur="83" decel="50000">
                                          <p:stCondLst>
                                            <p:cond delay="669"/>
                                          </p:stCondLst>
                                        </p:cTn>
                                        <p:tgtEl>
                                          <p:spTgt spid="14"/>
                                        </p:tgtEl>
                                      </p:cBhvr>
                                      <p:to x="100000" y="100000"/>
                                    </p:animScale>
                                    <p:animScale>
                                      <p:cBhvr>
                                        <p:cTn id="27" dur="13">
                                          <p:stCondLst>
                                            <p:cond delay="821"/>
                                          </p:stCondLst>
                                        </p:cTn>
                                        <p:tgtEl>
                                          <p:spTgt spid="14"/>
                                        </p:tgtEl>
                                      </p:cBhvr>
                                      <p:to x="100000" y="90000"/>
                                    </p:animScale>
                                    <p:animScale>
                                      <p:cBhvr>
                                        <p:cTn id="28" dur="83" decel="50000">
                                          <p:stCondLst>
                                            <p:cond delay="834"/>
                                          </p:stCondLst>
                                        </p:cTn>
                                        <p:tgtEl>
                                          <p:spTgt spid="14"/>
                                        </p:tgtEl>
                                      </p:cBhvr>
                                      <p:to x="100000" y="100000"/>
                                    </p:animScale>
                                    <p:animScale>
                                      <p:cBhvr>
                                        <p:cTn id="29" dur="13">
                                          <p:stCondLst>
                                            <p:cond delay="904"/>
                                          </p:stCondLst>
                                        </p:cTn>
                                        <p:tgtEl>
                                          <p:spTgt spid="14"/>
                                        </p:tgtEl>
                                      </p:cBhvr>
                                      <p:to x="100000" y="95000"/>
                                    </p:animScale>
                                    <p:animScale>
                                      <p:cBhvr>
                                        <p:cTn id="30" dur="83" decel="50000">
                                          <p:stCondLst>
                                            <p:cond delay="917"/>
                                          </p:stCondLst>
                                        </p:cTn>
                                        <p:tgtEl>
                                          <p:spTgt spid="14"/>
                                        </p:tgtEl>
                                      </p:cBhvr>
                                      <p:to x="100000" y="100000"/>
                                    </p:animScale>
                                  </p:childTnLst>
                                </p:cTn>
                              </p:par>
                            </p:childTnLst>
                          </p:cTn>
                        </p:par>
                        <p:par>
                          <p:cTn id="31" fill="hold" nodeType="afterGroup">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up)">
                                      <p:cBhvr>
                                        <p:cTn id="3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组合 2"/>
          <p:cNvGrpSpPr>
            <a:grpSpLocks/>
          </p:cNvGrpSpPr>
          <p:nvPr/>
        </p:nvGrpSpPr>
        <p:grpSpPr bwMode="auto">
          <a:xfrm>
            <a:off x="34925" y="92075"/>
            <a:ext cx="7632700" cy="1601788"/>
            <a:chOff x="34925" y="92075"/>
            <a:chExt cx="7632700" cy="1601788"/>
          </a:xfrm>
        </p:grpSpPr>
        <p:grpSp>
          <p:nvGrpSpPr>
            <p:cNvPr id="21514" name="组合 1"/>
            <p:cNvGrpSpPr>
              <a:grpSpLocks/>
            </p:cNvGrpSpPr>
            <p:nvPr/>
          </p:nvGrpSpPr>
          <p:grpSpPr bwMode="auto">
            <a:xfrm>
              <a:off x="34925" y="92075"/>
              <a:ext cx="7632700" cy="1025525"/>
              <a:chOff x="34925" y="92075"/>
              <a:chExt cx="7632700" cy="1025525"/>
            </a:xfrm>
          </p:grpSpPr>
          <p:grpSp>
            <p:nvGrpSpPr>
              <p:cNvPr id="21518" name="组合 1"/>
              <p:cNvGrpSpPr>
                <a:grpSpLocks/>
              </p:cNvGrpSpPr>
              <p:nvPr/>
            </p:nvGrpSpPr>
            <p:grpSpPr bwMode="auto">
              <a:xfrm>
                <a:off x="34925" y="92075"/>
                <a:ext cx="7632700" cy="457200"/>
                <a:chOff x="34925" y="92075"/>
                <a:chExt cx="7632700" cy="457200"/>
              </a:xfrm>
            </p:grpSpPr>
            <p:sp>
              <p:nvSpPr>
                <p:cNvPr id="21522"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1523"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5.1  </a:t>
                  </a:r>
                  <a:r>
                    <a:rPr lang="zh-CN" altLang="en-US" sz="2400" b="1">
                      <a:solidFill>
                        <a:srgbClr val="FF0000"/>
                      </a:solidFill>
                      <a:latin typeface="黑体" panose="02010609060101010101" pitchFamily="49" charset="-122"/>
                      <a:ea typeface="黑体" panose="02010609060101010101" pitchFamily="49" charset="-122"/>
                    </a:rPr>
                    <a:t>数组</a:t>
                  </a:r>
                </a:p>
              </p:txBody>
            </p:sp>
          </p:grpSp>
          <p:grpSp>
            <p:nvGrpSpPr>
              <p:cNvPr id="21519" name="Group 2"/>
              <p:cNvGrpSpPr>
                <a:grpSpLocks/>
              </p:cNvGrpSpPr>
              <p:nvPr/>
            </p:nvGrpSpPr>
            <p:grpSpPr bwMode="auto">
              <a:xfrm>
                <a:off x="107950" y="620713"/>
                <a:ext cx="5545138" cy="496887"/>
                <a:chOff x="113" y="441"/>
                <a:chExt cx="2098" cy="313"/>
              </a:xfrm>
            </p:grpSpPr>
            <p:sp>
              <p:nvSpPr>
                <p:cNvPr id="21520"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5.1.2  </a:t>
                  </a:r>
                  <a:r>
                    <a:rPr kumimoji="1" lang="zh-CN" altLang="en-US" sz="2200" b="1">
                      <a:solidFill>
                        <a:srgbClr val="3333FF"/>
                      </a:solidFill>
                      <a:latin typeface="Arial" panose="020B0604020202020204" pitchFamily="34" charset="0"/>
                      <a:ea typeface="黑体" panose="02010609060101010101" pitchFamily="49" charset="-122"/>
                    </a:rPr>
                    <a:t>数组的顺序存储表示及操作实现</a:t>
                  </a:r>
                </a:p>
              </p:txBody>
            </p:sp>
            <p:sp>
              <p:nvSpPr>
                <p:cNvPr id="21521"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1515" name="Group 2"/>
            <p:cNvGrpSpPr>
              <a:grpSpLocks/>
            </p:cNvGrpSpPr>
            <p:nvPr/>
          </p:nvGrpSpPr>
          <p:grpSpPr bwMode="auto">
            <a:xfrm>
              <a:off x="250825" y="1196975"/>
              <a:ext cx="3816350" cy="496888"/>
              <a:chOff x="113" y="441"/>
              <a:chExt cx="1440" cy="313"/>
            </a:xfrm>
          </p:grpSpPr>
          <p:sp>
            <p:nvSpPr>
              <p:cNvPr id="21516" name="Text Box 3"/>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数组顺序表的操作实现</a:t>
                </a:r>
              </a:p>
            </p:txBody>
          </p:sp>
          <p:sp>
            <p:nvSpPr>
              <p:cNvPr id="21517" name="Rectangle 4"/>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3" name="Text Box 13"/>
          <p:cNvSpPr txBox="1">
            <a:spLocks noChangeArrowheads="1"/>
          </p:cNvSpPr>
          <p:nvPr/>
        </p:nvSpPr>
        <p:spPr bwMode="auto">
          <a:xfrm>
            <a:off x="3495675"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取值操作</a:t>
            </a:r>
          </a:p>
        </p:txBody>
      </p:sp>
      <p:grpSp>
        <p:nvGrpSpPr>
          <p:cNvPr id="14" name="Group 4"/>
          <p:cNvGrpSpPr>
            <a:grpSpLocks/>
          </p:cNvGrpSpPr>
          <p:nvPr/>
        </p:nvGrpSpPr>
        <p:grpSpPr bwMode="auto">
          <a:xfrm>
            <a:off x="7669213" y="692150"/>
            <a:ext cx="1295400" cy="1008063"/>
            <a:chOff x="4831" y="1253"/>
            <a:chExt cx="816" cy="726"/>
          </a:xfrm>
        </p:grpSpPr>
        <p:sp>
          <p:nvSpPr>
            <p:cNvPr id="21510"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1511"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3"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5-3</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21513"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 name="Text Box 18"/>
          <p:cNvSpPr txBox="1">
            <a:spLocks noChangeArrowheads="1"/>
          </p:cNvSpPr>
          <p:nvPr/>
        </p:nvSpPr>
        <p:spPr bwMode="auto">
          <a:xfrm>
            <a:off x="323850" y="1844675"/>
            <a:ext cx="8640763" cy="297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void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ValueArray</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(Array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A,ElemType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&amp;</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e,int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j)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若下标</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和</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j</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合理，则用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e</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返回其按行优先存储数组</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的元素值；否则给出信息并退出运行</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下标</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和</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j</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的合理值为</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∈[0,b1-1]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和</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j∈[0,b2-1]</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if((0&lt;=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)&amp;&amp;(</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&lt;A.b1)&amp;&amp;(0&lt;=j)&amp;&amp;(j&lt;A.b2))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off=A.b2*</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i+j</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e=</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A.base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[off];</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else  Error("Suffix Error!");</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ValueArray</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800" decel="100000"/>
                                        <p:tgtEl>
                                          <p:spTgt spid="13"/>
                                        </p:tgtEl>
                                      </p:cBhvr>
                                    </p:animEffect>
                                    <p:anim calcmode="lin" valueType="num">
                                      <p:cBhvr>
                                        <p:cTn id="8" dur="800" decel="100000" fill="hold"/>
                                        <p:tgtEl>
                                          <p:spTgt spid="13"/>
                                        </p:tgtEl>
                                        <p:attrNameLst>
                                          <p:attrName>style.rotation</p:attrName>
                                        </p:attrNameLst>
                                      </p:cBhvr>
                                      <p:tavLst>
                                        <p:tav tm="0">
                                          <p:val>
                                            <p:fltVal val="-90"/>
                                          </p:val>
                                        </p:tav>
                                        <p:tav tm="100000">
                                          <p:val>
                                            <p:fltVal val="0"/>
                                          </p:val>
                                        </p:tav>
                                      </p:tavLst>
                                    </p:anim>
                                    <p:anim calcmode="lin" valueType="num">
                                      <p:cBhvr>
                                        <p:cTn id="9" dur="800" decel="100000" fill="hold"/>
                                        <p:tgtEl>
                                          <p:spTgt spid="13"/>
                                        </p:tgtEl>
                                        <p:attrNameLst>
                                          <p:attrName>ppt_x</p:attrName>
                                        </p:attrNameLst>
                                      </p:cBhvr>
                                      <p:tavLst>
                                        <p:tav tm="0">
                                          <p:val>
                                            <p:strVal val="#ppt_x+0.4"/>
                                          </p:val>
                                        </p:tav>
                                        <p:tav tm="100000">
                                          <p:val>
                                            <p:strVal val="#ppt_x-0.05"/>
                                          </p:val>
                                        </p:tav>
                                      </p:tavLst>
                                    </p:anim>
                                    <p:anim calcmode="lin" valueType="num">
                                      <p:cBhvr>
                                        <p:cTn id="10" dur="800" decel="100000" fill="hold"/>
                                        <p:tgtEl>
                                          <p:spTgt spid="1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290">
                                          <p:stCondLst>
                                            <p:cond delay="0"/>
                                          </p:stCondLst>
                                        </p:cTn>
                                        <p:tgtEl>
                                          <p:spTgt spid="14"/>
                                        </p:tgtEl>
                                      </p:cBhvr>
                                    </p:animEffect>
                                    <p:anim calcmode="lin" valueType="num">
                                      <p:cBhvr>
                                        <p:cTn id="18"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23" dur="13">
                                          <p:stCondLst>
                                            <p:cond delay="325"/>
                                          </p:stCondLst>
                                        </p:cTn>
                                        <p:tgtEl>
                                          <p:spTgt spid="14"/>
                                        </p:tgtEl>
                                      </p:cBhvr>
                                      <p:to x="100000" y="60000"/>
                                    </p:animScale>
                                    <p:animScale>
                                      <p:cBhvr>
                                        <p:cTn id="24" dur="83" decel="50000">
                                          <p:stCondLst>
                                            <p:cond delay="338"/>
                                          </p:stCondLst>
                                        </p:cTn>
                                        <p:tgtEl>
                                          <p:spTgt spid="14"/>
                                        </p:tgtEl>
                                      </p:cBhvr>
                                      <p:to x="100000" y="100000"/>
                                    </p:animScale>
                                    <p:animScale>
                                      <p:cBhvr>
                                        <p:cTn id="25" dur="13">
                                          <p:stCondLst>
                                            <p:cond delay="656"/>
                                          </p:stCondLst>
                                        </p:cTn>
                                        <p:tgtEl>
                                          <p:spTgt spid="14"/>
                                        </p:tgtEl>
                                      </p:cBhvr>
                                      <p:to x="100000" y="80000"/>
                                    </p:animScale>
                                    <p:animScale>
                                      <p:cBhvr>
                                        <p:cTn id="26" dur="83" decel="50000">
                                          <p:stCondLst>
                                            <p:cond delay="669"/>
                                          </p:stCondLst>
                                        </p:cTn>
                                        <p:tgtEl>
                                          <p:spTgt spid="14"/>
                                        </p:tgtEl>
                                      </p:cBhvr>
                                      <p:to x="100000" y="100000"/>
                                    </p:animScale>
                                    <p:animScale>
                                      <p:cBhvr>
                                        <p:cTn id="27" dur="13">
                                          <p:stCondLst>
                                            <p:cond delay="821"/>
                                          </p:stCondLst>
                                        </p:cTn>
                                        <p:tgtEl>
                                          <p:spTgt spid="14"/>
                                        </p:tgtEl>
                                      </p:cBhvr>
                                      <p:to x="100000" y="90000"/>
                                    </p:animScale>
                                    <p:animScale>
                                      <p:cBhvr>
                                        <p:cTn id="28" dur="83" decel="50000">
                                          <p:stCondLst>
                                            <p:cond delay="834"/>
                                          </p:stCondLst>
                                        </p:cTn>
                                        <p:tgtEl>
                                          <p:spTgt spid="14"/>
                                        </p:tgtEl>
                                      </p:cBhvr>
                                      <p:to x="100000" y="100000"/>
                                    </p:animScale>
                                    <p:animScale>
                                      <p:cBhvr>
                                        <p:cTn id="29" dur="13">
                                          <p:stCondLst>
                                            <p:cond delay="904"/>
                                          </p:stCondLst>
                                        </p:cTn>
                                        <p:tgtEl>
                                          <p:spTgt spid="14"/>
                                        </p:tgtEl>
                                      </p:cBhvr>
                                      <p:to x="100000" y="95000"/>
                                    </p:animScale>
                                    <p:animScale>
                                      <p:cBhvr>
                                        <p:cTn id="30" dur="83" decel="50000">
                                          <p:stCondLst>
                                            <p:cond delay="917"/>
                                          </p:stCondLst>
                                        </p:cTn>
                                        <p:tgtEl>
                                          <p:spTgt spid="14"/>
                                        </p:tgtEl>
                                      </p:cBhvr>
                                      <p:to x="100000" y="100000"/>
                                    </p:animScale>
                                  </p:childTnLst>
                                </p:cTn>
                              </p:par>
                            </p:childTnLst>
                          </p:cTn>
                        </p:par>
                        <p:par>
                          <p:cTn id="31" fill="hold" nodeType="afterGroup">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up)">
                                      <p:cBhvr>
                                        <p:cTn id="3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组合 2"/>
          <p:cNvGrpSpPr>
            <a:grpSpLocks/>
          </p:cNvGrpSpPr>
          <p:nvPr/>
        </p:nvGrpSpPr>
        <p:grpSpPr bwMode="auto">
          <a:xfrm>
            <a:off x="34925" y="92075"/>
            <a:ext cx="7632700" cy="1601788"/>
            <a:chOff x="34925" y="92075"/>
            <a:chExt cx="7632700" cy="1601788"/>
          </a:xfrm>
        </p:grpSpPr>
        <p:grpSp>
          <p:nvGrpSpPr>
            <p:cNvPr id="22538" name="组合 1"/>
            <p:cNvGrpSpPr>
              <a:grpSpLocks/>
            </p:cNvGrpSpPr>
            <p:nvPr/>
          </p:nvGrpSpPr>
          <p:grpSpPr bwMode="auto">
            <a:xfrm>
              <a:off x="34925" y="92075"/>
              <a:ext cx="7632700" cy="1025525"/>
              <a:chOff x="34925" y="92075"/>
              <a:chExt cx="7632700" cy="1025525"/>
            </a:xfrm>
          </p:grpSpPr>
          <p:grpSp>
            <p:nvGrpSpPr>
              <p:cNvPr id="22542" name="组合 1"/>
              <p:cNvGrpSpPr>
                <a:grpSpLocks/>
              </p:cNvGrpSpPr>
              <p:nvPr/>
            </p:nvGrpSpPr>
            <p:grpSpPr bwMode="auto">
              <a:xfrm>
                <a:off x="34925" y="92075"/>
                <a:ext cx="7632700" cy="457200"/>
                <a:chOff x="34925" y="92075"/>
                <a:chExt cx="7632700" cy="457200"/>
              </a:xfrm>
            </p:grpSpPr>
            <p:sp>
              <p:nvSpPr>
                <p:cNvPr id="22546"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2547"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5.1  </a:t>
                  </a:r>
                  <a:r>
                    <a:rPr lang="zh-CN" altLang="en-US" sz="2400" b="1">
                      <a:solidFill>
                        <a:srgbClr val="FF0000"/>
                      </a:solidFill>
                      <a:latin typeface="黑体" panose="02010609060101010101" pitchFamily="49" charset="-122"/>
                      <a:ea typeface="黑体" panose="02010609060101010101" pitchFamily="49" charset="-122"/>
                    </a:rPr>
                    <a:t>数组</a:t>
                  </a:r>
                </a:p>
              </p:txBody>
            </p:sp>
          </p:grpSp>
          <p:grpSp>
            <p:nvGrpSpPr>
              <p:cNvPr id="22543" name="Group 2"/>
              <p:cNvGrpSpPr>
                <a:grpSpLocks/>
              </p:cNvGrpSpPr>
              <p:nvPr/>
            </p:nvGrpSpPr>
            <p:grpSpPr bwMode="auto">
              <a:xfrm>
                <a:off x="107950" y="620713"/>
                <a:ext cx="5545138" cy="496887"/>
                <a:chOff x="113" y="441"/>
                <a:chExt cx="2098" cy="313"/>
              </a:xfrm>
            </p:grpSpPr>
            <p:sp>
              <p:nvSpPr>
                <p:cNvPr id="22544"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5.1.2  </a:t>
                  </a:r>
                  <a:r>
                    <a:rPr kumimoji="1" lang="zh-CN" altLang="en-US" sz="2200" b="1">
                      <a:solidFill>
                        <a:srgbClr val="3333FF"/>
                      </a:solidFill>
                      <a:latin typeface="Arial" panose="020B0604020202020204" pitchFamily="34" charset="0"/>
                      <a:ea typeface="黑体" panose="02010609060101010101" pitchFamily="49" charset="-122"/>
                    </a:rPr>
                    <a:t>数组的顺序存储表示及操作实现</a:t>
                  </a:r>
                </a:p>
              </p:txBody>
            </p:sp>
            <p:sp>
              <p:nvSpPr>
                <p:cNvPr id="22545"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2539" name="Group 2"/>
            <p:cNvGrpSpPr>
              <a:grpSpLocks/>
            </p:cNvGrpSpPr>
            <p:nvPr/>
          </p:nvGrpSpPr>
          <p:grpSpPr bwMode="auto">
            <a:xfrm>
              <a:off x="250825" y="1196975"/>
              <a:ext cx="3816350" cy="496888"/>
              <a:chOff x="113" y="441"/>
              <a:chExt cx="1440" cy="313"/>
            </a:xfrm>
          </p:grpSpPr>
          <p:sp>
            <p:nvSpPr>
              <p:cNvPr id="22540" name="Text Box 3"/>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数组顺序表的操作实现</a:t>
                </a:r>
              </a:p>
            </p:txBody>
          </p:sp>
          <p:sp>
            <p:nvSpPr>
              <p:cNvPr id="22541" name="Rectangle 4"/>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3" name="Text Box 13"/>
          <p:cNvSpPr txBox="1">
            <a:spLocks noChangeArrowheads="1"/>
          </p:cNvSpPr>
          <p:nvPr/>
        </p:nvSpPr>
        <p:spPr bwMode="auto">
          <a:xfrm>
            <a:off x="3495675"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dirty="0">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dirty="0" smtClean="0">
                <a:solidFill>
                  <a:srgbClr val="339933"/>
                </a:solidFill>
                <a:latin typeface="Times New Roman" panose="02020603050405020304" pitchFamily="18" charset="0"/>
                <a:ea typeface="方正舒体" panose="02010601030101010101" pitchFamily="2" charset="-122"/>
              </a:rPr>
              <a:t>赋值操作</a:t>
            </a:r>
            <a:endParaRPr kumimoji="1" lang="zh-CN" altLang="en-US" sz="2400" b="1" dirty="0">
              <a:solidFill>
                <a:srgbClr val="339933"/>
              </a:solidFill>
              <a:latin typeface="Times New Roman" panose="02020603050405020304" pitchFamily="18" charset="0"/>
              <a:ea typeface="方正舒体" panose="02010601030101010101" pitchFamily="2" charset="-122"/>
            </a:endParaRPr>
          </a:p>
        </p:txBody>
      </p:sp>
      <p:grpSp>
        <p:nvGrpSpPr>
          <p:cNvPr id="14" name="Group 4"/>
          <p:cNvGrpSpPr>
            <a:grpSpLocks/>
          </p:cNvGrpSpPr>
          <p:nvPr/>
        </p:nvGrpSpPr>
        <p:grpSpPr bwMode="auto">
          <a:xfrm>
            <a:off x="7669213" y="692150"/>
            <a:ext cx="1295400" cy="1008063"/>
            <a:chOff x="4831" y="1253"/>
            <a:chExt cx="816" cy="726"/>
          </a:xfrm>
        </p:grpSpPr>
        <p:sp>
          <p:nvSpPr>
            <p:cNvPr id="22534"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2535"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3"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5-4</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22537"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 name="Text Box 18"/>
          <p:cNvSpPr txBox="1">
            <a:spLocks noChangeArrowheads="1"/>
          </p:cNvSpPr>
          <p:nvPr/>
        </p:nvSpPr>
        <p:spPr bwMode="auto">
          <a:xfrm>
            <a:off x="323850" y="1844675"/>
            <a:ext cx="8640763" cy="297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void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AssignArray</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(Array &amp;</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A,ElemType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e,int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j)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若下标</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和</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j</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合理，则将</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e</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赋给其按行优先存储的数组</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；否则给出相应信息并退出运行</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下标</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和</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j</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的合理值为</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∈[0,b1-1]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和</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j∈[0,b2-1]</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if((0&lt;=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)&amp;&amp;(</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&lt;A.b1)&amp;&amp;(0&lt;=j)&amp;&amp;(j&lt;A.b2))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off=A.b2*</a:t>
            </a:r>
            <a:r>
              <a:rPr lang="en-US" altLang="zh-CN" sz="1600" b="1" dirty="0" err="1" smtClean="0">
                <a:latin typeface="Courier New" panose="02070309020205020404" pitchFamily="49" charset="0"/>
                <a:ea typeface="仿宋" panose="02010609060101010101" pitchFamily="49" charset="-122"/>
                <a:cs typeface="Courier New" panose="02070309020205020404" pitchFamily="49" charset="0"/>
              </a:rPr>
              <a:t>i+j</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A.base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[off]=e;</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else  Error("Suffix Error!");</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AssignArray</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800" decel="100000"/>
                                        <p:tgtEl>
                                          <p:spTgt spid="13"/>
                                        </p:tgtEl>
                                      </p:cBhvr>
                                    </p:animEffect>
                                    <p:anim calcmode="lin" valueType="num">
                                      <p:cBhvr>
                                        <p:cTn id="8" dur="800" decel="100000" fill="hold"/>
                                        <p:tgtEl>
                                          <p:spTgt spid="13"/>
                                        </p:tgtEl>
                                        <p:attrNameLst>
                                          <p:attrName>style.rotation</p:attrName>
                                        </p:attrNameLst>
                                      </p:cBhvr>
                                      <p:tavLst>
                                        <p:tav tm="0">
                                          <p:val>
                                            <p:fltVal val="-90"/>
                                          </p:val>
                                        </p:tav>
                                        <p:tav tm="100000">
                                          <p:val>
                                            <p:fltVal val="0"/>
                                          </p:val>
                                        </p:tav>
                                      </p:tavLst>
                                    </p:anim>
                                    <p:anim calcmode="lin" valueType="num">
                                      <p:cBhvr>
                                        <p:cTn id="9" dur="800" decel="100000" fill="hold"/>
                                        <p:tgtEl>
                                          <p:spTgt spid="13"/>
                                        </p:tgtEl>
                                        <p:attrNameLst>
                                          <p:attrName>ppt_x</p:attrName>
                                        </p:attrNameLst>
                                      </p:cBhvr>
                                      <p:tavLst>
                                        <p:tav tm="0">
                                          <p:val>
                                            <p:strVal val="#ppt_x+0.4"/>
                                          </p:val>
                                        </p:tav>
                                        <p:tav tm="100000">
                                          <p:val>
                                            <p:strVal val="#ppt_x-0.05"/>
                                          </p:val>
                                        </p:tav>
                                      </p:tavLst>
                                    </p:anim>
                                    <p:anim calcmode="lin" valueType="num">
                                      <p:cBhvr>
                                        <p:cTn id="10" dur="800" decel="100000" fill="hold"/>
                                        <p:tgtEl>
                                          <p:spTgt spid="1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290">
                                          <p:stCondLst>
                                            <p:cond delay="0"/>
                                          </p:stCondLst>
                                        </p:cTn>
                                        <p:tgtEl>
                                          <p:spTgt spid="14"/>
                                        </p:tgtEl>
                                      </p:cBhvr>
                                    </p:animEffect>
                                    <p:anim calcmode="lin" valueType="num">
                                      <p:cBhvr>
                                        <p:cTn id="18"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23" dur="13">
                                          <p:stCondLst>
                                            <p:cond delay="325"/>
                                          </p:stCondLst>
                                        </p:cTn>
                                        <p:tgtEl>
                                          <p:spTgt spid="14"/>
                                        </p:tgtEl>
                                      </p:cBhvr>
                                      <p:to x="100000" y="60000"/>
                                    </p:animScale>
                                    <p:animScale>
                                      <p:cBhvr>
                                        <p:cTn id="24" dur="83" decel="50000">
                                          <p:stCondLst>
                                            <p:cond delay="338"/>
                                          </p:stCondLst>
                                        </p:cTn>
                                        <p:tgtEl>
                                          <p:spTgt spid="14"/>
                                        </p:tgtEl>
                                      </p:cBhvr>
                                      <p:to x="100000" y="100000"/>
                                    </p:animScale>
                                    <p:animScale>
                                      <p:cBhvr>
                                        <p:cTn id="25" dur="13">
                                          <p:stCondLst>
                                            <p:cond delay="656"/>
                                          </p:stCondLst>
                                        </p:cTn>
                                        <p:tgtEl>
                                          <p:spTgt spid="14"/>
                                        </p:tgtEl>
                                      </p:cBhvr>
                                      <p:to x="100000" y="80000"/>
                                    </p:animScale>
                                    <p:animScale>
                                      <p:cBhvr>
                                        <p:cTn id="26" dur="83" decel="50000">
                                          <p:stCondLst>
                                            <p:cond delay="669"/>
                                          </p:stCondLst>
                                        </p:cTn>
                                        <p:tgtEl>
                                          <p:spTgt spid="14"/>
                                        </p:tgtEl>
                                      </p:cBhvr>
                                      <p:to x="100000" y="100000"/>
                                    </p:animScale>
                                    <p:animScale>
                                      <p:cBhvr>
                                        <p:cTn id="27" dur="13">
                                          <p:stCondLst>
                                            <p:cond delay="821"/>
                                          </p:stCondLst>
                                        </p:cTn>
                                        <p:tgtEl>
                                          <p:spTgt spid="14"/>
                                        </p:tgtEl>
                                      </p:cBhvr>
                                      <p:to x="100000" y="90000"/>
                                    </p:animScale>
                                    <p:animScale>
                                      <p:cBhvr>
                                        <p:cTn id="28" dur="83" decel="50000">
                                          <p:stCondLst>
                                            <p:cond delay="834"/>
                                          </p:stCondLst>
                                        </p:cTn>
                                        <p:tgtEl>
                                          <p:spTgt spid="14"/>
                                        </p:tgtEl>
                                      </p:cBhvr>
                                      <p:to x="100000" y="100000"/>
                                    </p:animScale>
                                    <p:animScale>
                                      <p:cBhvr>
                                        <p:cTn id="29" dur="13">
                                          <p:stCondLst>
                                            <p:cond delay="904"/>
                                          </p:stCondLst>
                                        </p:cTn>
                                        <p:tgtEl>
                                          <p:spTgt spid="14"/>
                                        </p:tgtEl>
                                      </p:cBhvr>
                                      <p:to x="100000" y="95000"/>
                                    </p:animScale>
                                    <p:animScale>
                                      <p:cBhvr>
                                        <p:cTn id="30" dur="83" decel="50000">
                                          <p:stCondLst>
                                            <p:cond delay="917"/>
                                          </p:stCondLst>
                                        </p:cTn>
                                        <p:tgtEl>
                                          <p:spTgt spid="14"/>
                                        </p:tgtEl>
                                      </p:cBhvr>
                                      <p:to x="100000" y="100000"/>
                                    </p:animScale>
                                  </p:childTnLst>
                                </p:cTn>
                              </p:par>
                            </p:childTnLst>
                          </p:cTn>
                        </p:par>
                        <p:par>
                          <p:cTn id="31" fill="hold" nodeType="afterGroup">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up)">
                                      <p:cBhvr>
                                        <p:cTn id="3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组合 1"/>
          <p:cNvGrpSpPr>
            <a:grpSpLocks/>
          </p:cNvGrpSpPr>
          <p:nvPr/>
        </p:nvGrpSpPr>
        <p:grpSpPr bwMode="auto">
          <a:xfrm>
            <a:off x="34925" y="92075"/>
            <a:ext cx="7632700" cy="1025525"/>
            <a:chOff x="34925" y="92075"/>
            <a:chExt cx="7632700" cy="1025525"/>
          </a:xfrm>
        </p:grpSpPr>
        <p:grpSp>
          <p:nvGrpSpPr>
            <p:cNvPr id="23558" name="组合 1"/>
            <p:cNvGrpSpPr>
              <a:grpSpLocks/>
            </p:cNvGrpSpPr>
            <p:nvPr/>
          </p:nvGrpSpPr>
          <p:grpSpPr bwMode="auto">
            <a:xfrm>
              <a:off x="34925" y="92075"/>
              <a:ext cx="7632700" cy="457200"/>
              <a:chOff x="34925" y="92075"/>
              <a:chExt cx="7632700" cy="457200"/>
            </a:xfrm>
          </p:grpSpPr>
          <p:sp>
            <p:nvSpPr>
              <p:cNvPr id="23562"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3563"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5.1  </a:t>
                </a:r>
                <a:r>
                  <a:rPr lang="zh-CN" altLang="en-US" sz="2400" b="1">
                    <a:solidFill>
                      <a:srgbClr val="FF0000"/>
                    </a:solidFill>
                    <a:latin typeface="黑体" panose="02010609060101010101" pitchFamily="49" charset="-122"/>
                    <a:ea typeface="黑体" panose="02010609060101010101" pitchFamily="49" charset="-122"/>
                  </a:rPr>
                  <a:t>数组</a:t>
                </a:r>
              </a:p>
            </p:txBody>
          </p:sp>
        </p:grpSp>
        <p:grpSp>
          <p:nvGrpSpPr>
            <p:cNvPr id="23559" name="Group 2"/>
            <p:cNvGrpSpPr>
              <a:grpSpLocks/>
            </p:cNvGrpSpPr>
            <p:nvPr/>
          </p:nvGrpSpPr>
          <p:grpSpPr bwMode="auto">
            <a:xfrm>
              <a:off x="107950" y="620713"/>
              <a:ext cx="5545138" cy="496887"/>
              <a:chOff x="113" y="441"/>
              <a:chExt cx="2098" cy="313"/>
            </a:xfrm>
          </p:grpSpPr>
          <p:sp>
            <p:nvSpPr>
              <p:cNvPr id="23560"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5.1.2  </a:t>
                </a:r>
                <a:r>
                  <a:rPr kumimoji="1" lang="zh-CN" altLang="en-US" sz="2200" b="1">
                    <a:solidFill>
                      <a:srgbClr val="3333FF"/>
                    </a:solidFill>
                    <a:latin typeface="Arial" panose="020B0604020202020204" pitchFamily="34" charset="0"/>
                    <a:ea typeface="黑体" panose="02010609060101010101" pitchFamily="49" charset="-122"/>
                  </a:rPr>
                  <a:t>数组的顺序存储表示及操作实现</a:t>
                </a:r>
              </a:p>
            </p:txBody>
          </p:sp>
          <p:sp>
            <p:nvSpPr>
              <p:cNvPr id="23561"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3" name="Text Box 7"/>
          <p:cNvSpPr txBox="1">
            <a:spLocks noChangeArrowheads="1"/>
          </p:cNvSpPr>
          <p:nvPr/>
        </p:nvSpPr>
        <p:spPr bwMode="auto">
          <a:xfrm>
            <a:off x="228600" y="1284288"/>
            <a:ext cx="8686800" cy="209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5-1</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二</a:t>
            </a:r>
            <a:r>
              <a:rPr kumimoji="1" lang="zh-CN" altLang="en-US" sz="2000" b="1" dirty="0">
                <a:solidFill>
                  <a:srgbClr val="000000"/>
                </a:solidFill>
                <a:ea typeface="仿宋" panose="02010609060101010101" pitchFamily="49" charset="-122"/>
                <a:cs typeface="Arial" panose="020B0604020202020204" pitchFamily="34" charset="0"/>
              </a:rPr>
              <a:t>维数</a:t>
            </a:r>
            <a:r>
              <a:rPr kumimoji="1" lang="zh-CN" altLang="en-US" sz="2000" b="1" dirty="0" smtClean="0">
                <a:solidFill>
                  <a:srgbClr val="000000"/>
                </a:solidFill>
                <a:ea typeface="仿宋" panose="02010609060101010101" pitchFamily="49" charset="-122"/>
                <a:cs typeface="Arial" panose="020B0604020202020204" pitchFamily="34" charset="0"/>
              </a:rPr>
              <a:t>组 </a:t>
            </a:r>
            <a:r>
              <a:rPr kumimoji="1" lang="en-US" altLang="zh-CN" sz="2000" b="1" dirty="0" smtClean="0">
                <a:solidFill>
                  <a:srgbClr val="000000"/>
                </a:solidFill>
                <a:ea typeface="仿宋" panose="02010609060101010101" pitchFamily="49" charset="-122"/>
                <a:cs typeface="Arial" panose="020B0604020202020204" pitchFamily="34" charset="0"/>
              </a:rPr>
              <a:t>A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每个</a:t>
            </a:r>
            <a:r>
              <a:rPr kumimoji="1" lang="zh-CN" altLang="en-US" sz="2000" b="1" dirty="0" smtClean="0">
                <a:solidFill>
                  <a:srgbClr val="000000"/>
                </a:solidFill>
                <a:ea typeface="仿宋" panose="02010609060101010101" pitchFamily="49" charset="-122"/>
                <a:cs typeface="Arial" panose="020B0604020202020204" pitchFamily="34" charset="0"/>
              </a:rPr>
              <a:t>元素由 </a:t>
            </a:r>
            <a:r>
              <a:rPr kumimoji="1" lang="en-US" altLang="zh-CN" sz="2000" b="1" dirty="0" smtClean="0">
                <a:solidFill>
                  <a:srgbClr val="000000"/>
                </a:solidFill>
                <a:ea typeface="仿宋" panose="02010609060101010101" pitchFamily="49" charset="-122"/>
                <a:cs typeface="Arial" panose="020B0604020202020204" pitchFamily="34" charset="0"/>
              </a:rPr>
              <a:t>6 </a:t>
            </a:r>
            <a:r>
              <a:rPr kumimoji="1" lang="zh-CN" altLang="en-US" sz="2000" b="1" dirty="0" smtClean="0">
                <a:solidFill>
                  <a:srgbClr val="000000"/>
                </a:solidFill>
                <a:ea typeface="仿宋" panose="02010609060101010101" pitchFamily="49" charset="-122"/>
                <a:cs typeface="Arial" panose="020B0604020202020204" pitchFamily="34" charset="0"/>
              </a:rPr>
              <a:t>个</a:t>
            </a:r>
            <a:r>
              <a:rPr kumimoji="1" lang="zh-CN" altLang="en-US" sz="2000" b="1" dirty="0">
                <a:solidFill>
                  <a:srgbClr val="000000"/>
                </a:solidFill>
                <a:ea typeface="仿宋" panose="02010609060101010101" pitchFamily="49" charset="-122"/>
                <a:cs typeface="Arial" panose="020B0604020202020204" pitchFamily="34" charset="0"/>
              </a:rPr>
              <a:t>字符组成的串，行下标的范围</a:t>
            </a:r>
            <a:r>
              <a:rPr kumimoji="1" lang="zh-CN" altLang="en-US" sz="2000" b="1" dirty="0" smtClean="0">
                <a:solidFill>
                  <a:srgbClr val="000000"/>
                </a:solidFill>
                <a:ea typeface="仿宋" panose="02010609060101010101" pitchFamily="49" charset="-122"/>
                <a:cs typeface="Arial" panose="020B0604020202020204" pitchFamily="34" charset="0"/>
              </a:rPr>
              <a:t>是 </a:t>
            </a:r>
            <a:r>
              <a:rPr kumimoji="1" lang="en-US" altLang="zh-CN" sz="2000" b="1" dirty="0" smtClean="0">
                <a:solidFill>
                  <a:srgbClr val="000000"/>
                </a:solidFill>
                <a:ea typeface="仿宋" panose="02010609060101010101" pitchFamily="49" charset="-122"/>
                <a:cs typeface="Arial" panose="020B0604020202020204" pitchFamily="34" charset="0"/>
              </a:rPr>
              <a:t>[</a:t>
            </a:r>
            <a:r>
              <a:rPr kumimoji="1" lang="en-US" altLang="zh-CN" sz="2000" b="1" dirty="0">
                <a:solidFill>
                  <a:srgbClr val="000000"/>
                </a:solidFill>
                <a:ea typeface="仿宋" panose="02010609060101010101" pitchFamily="49" charset="-122"/>
                <a:cs typeface="Arial" panose="020B0604020202020204" pitchFamily="34" charset="0"/>
              </a:rPr>
              <a:t>0, 8]</a:t>
            </a:r>
            <a:r>
              <a:rPr kumimoji="1" lang="zh-CN" altLang="en-US" sz="2000" b="1" dirty="0">
                <a:solidFill>
                  <a:srgbClr val="000000"/>
                </a:solidFill>
                <a:ea typeface="仿宋" panose="02010609060101010101" pitchFamily="49" charset="-122"/>
                <a:cs typeface="Arial" panose="020B0604020202020204" pitchFamily="34" charset="0"/>
              </a:rPr>
              <a:t>，列下标的范围</a:t>
            </a:r>
            <a:r>
              <a:rPr kumimoji="1" lang="zh-CN" altLang="en-US" sz="2000" b="1" dirty="0" smtClean="0">
                <a:solidFill>
                  <a:srgbClr val="000000"/>
                </a:solidFill>
                <a:ea typeface="仿宋" panose="02010609060101010101" pitchFamily="49" charset="-122"/>
                <a:cs typeface="Arial" panose="020B0604020202020204" pitchFamily="34" charset="0"/>
              </a:rPr>
              <a:t>是 </a:t>
            </a:r>
            <a:r>
              <a:rPr kumimoji="1" lang="en-US" altLang="zh-CN" sz="2000" b="1" dirty="0" smtClean="0">
                <a:solidFill>
                  <a:srgbClr val="000000"/>
                </a:solidFill>
                <a:ea typeface="仿宋" panose="02010609060101010101" pitchFamily="49" charset="-122"/>
                <a:cs typeface="Arial" panose="020B0604020202020204" pitchFamily="34" charset="0"/>
              </a:rPr>
              <a:t>[</a:t>
            </a:r>
            <a:r>
              <a:rPr kumimoji="1" lang="en-US" altLang="zh-CN" sz="2000" b="1" dirty="0">
                <a:solidFill>
                  <a:srgbClr val="000000"/>
                </a:solidFill>
                <a:ea typeface="仿宋" panose="02010609060101010101" pitchFamily="49" charset="-122"/>
                <a:cs typeface="Arial" panose="020B0604020202020204" pitchFamily="34" charset="0"/>
              </a:rPr>
              <a:t>0, 9]</a:t>
            </a:r>
            <a:r>
              <a:rPr kumimoji="1" lang="zh-CN" altLang="en-US" sz="2000" b="1" dirty="0">
                <a:solidFill>
                  <a:srgbClr val="000000"/>
                </a:solidFill>
                <a:ea typeface="仿宋" panose="02010609060101010101" pitchFamily="49" charset="-122"/>
                <a:cs typeface="Arial" panose="020B0604020202020204" pitchFamily="34" charset="0"/>
              </a:rPr>
              <a:t>，试问：</a:t>
            </a:r>
          </a:p>
          <a:p>
            <a:pPr algn="just" eaLnBrk="1" hangingPunct="1">
              <a:lnSpc>
                <a:spcPct val="13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1</a:t>
            </a:r>
            <a:r>
              <a:rPr kumimoji="1" lang="zh-CN" altLang="en-US" sz="2000" b="1" dirty="0" smtClean="0">
                <a:solidFill>
                  <a:srgbClr val="000000"/>
                </a:solidFill>
                <a:ea typeface="仿宋" panose="02010609060101010101" pitchFamily="49" charset="-122"/>
                <a:cs typeface="Arial" panose="020B0604020202020204" pitchFamily="34" charset="0"/>
              </a:rPr>
              <a:t>）存放</a:t>
            </a:r>
            <a:r>
              <a:rPr kumimoji="1" lang="zh-CN" altLang="en-US" sz="2000" b="1" dirty="0">
                <a:solidFill>
                  <a:srgbClr val="000000"/>
                </a:solidFill>
                <a:ea typeface="仿宋" panose="02010609060101010101" pitchFamily="49" charset="-122"/>
                <a:cs typeface="Arial" panose="020B0604020202020204" pitchFamily="34" charset="0"/>
              </a:rPr>
              <a:t>二维数</a:t>
            </a:r>
            <a:r>
              <a:rPr kumimoji="1" lang="zh-CN" altLang="en-US" sz="2000" b="1" dirty="0" smtClean="0">
                <a:solidFill>
                  <a:srgbClr val="000000"/>
                </a:solidFill>
                <a:ea typeface="仿宋" panose="02010609060101010101" pitchFamily="49" charset="-122"/>
                <a:cs typeface="Arial" panose="020B0604020202020204" pitchFamily="34" charset="0"/>
              </a:rPr>
              <a:t>组 </a:t>
            </a:r>
            <a:r>
              <a:rPr kumimoji="1" lang="en-US" altLang="zh-CN" sz="2000" b="1" dirty="0" smtClean="0">
                <a:solidFill>
                  <a:srgbClr val="000000"/>
                </a:solidFill>
                <a:ea typeface="仿宋" panose="02010609060101010101" pitchFamily="49" charset="-122"/>
                <a:cs typeface="Arial" panose="020B0604020202020204" pitchFamily="34" charset="0"/>
              </a:rPr>
              <a:t>A </a:t>
            </a:r>
            <a:r>
              <a:rPr kumimoji="1" lang="zh-CN" altLang="en-US" sz="2000" b="1" dirty="0" smtClean="0">
                <a:solidFill>
                  <a:srgbClr val="000000"/>
                </a:solidFill>
                <a:ea typeface="仿宋" panose="02010609060101010101" pitchFamily="49" charset="-122"/>
                <a:cs typeface="Arial" panose="020B0604020202020204" pitchFamily="34" charset="0"/>
              </a:rPr>
              <a:t>至少</a:t>
            </a:r>
            <a:r>
              <a:rPr kumimoji="1" lang="zh-CN" altLang="en-US" sz="2000" b="1" dirty="0">
                <a:solidFill>
                  <a:srgbClr val="000000"/>
                </a:solidFill>
                <a:ea typeface="仿宋" panose="02010609060101010101" pitchFamily="49" charset="-122"/>
                <a:cs typeface="Arial" panose="020B0604020202020204" pitchFamily="34" charset="0"/>
              </a:rPr>
              <a:t>需要多少个字节？</a:t>
            </a:r>
          </a:p>
          <a:p>
            <a:pPr algn="just" eaLnBrk="1" hangingPunct="1">
              <a:lnSpc>
                <a:spcPct val="13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2</a:t>
            </a:r>
            <a:r>
              <a:rPr kumimoji="1" lang="zh-CN" altLang="en-US" sz="2000" b="1" dirty="0" smtClean="0">
                <a:solidFill>
                  <a:srgbClr val="000000"/>
                </a:solidFill>
                <a:ea typeface="仿宋" panose="02010609060101010101" pitchFamily="49" charset="-122"/>
                <a:cs typeface="Arial" panose="020B0604020202020204" pitchFamily="34" charset="0"/>
              </a:rPr>
              <a:t>）如果 </a:t>
            </a:r>
            <a:r>
              <a:rPr kumimoji="1" lang="en-US" altLang="zh-CN" sz="2000" b="1" dirty="0" smtClean="0">
                <a:solidFill>
                  <a:srgbClr val="000000"/>
                </a:solidFill>
                <a:ea typeface="仿宋" panose="02010609060101010101" pitchFamily="49" charset="-122"/>
                <a:cs typeface="Arial" panose="020B0604020202020204" pitchFamily="34" charset="0"/>
              </a:rPr>
              <a:t>A </a:t>
            </a:r>
            <a:r>
              <a:rPr kumimoji="1" lang="zh-CN" altLang="en-US" sz="2000" b="1" dirty="0" smtClean="0">
                <a:solidFill>
                  <a:srgbClr val="000000"/>
                </a:solidFill>
                <a:ea typeface="仿宋" panose="02010609060101010101" pitchFamily="49" charset="-122"/>
                <a:cs typeface="Arial" panose="020B0604020202020204" pitchFamily="34" charset="0"/>
              </a:rPr>
              <a:t>按</a:t>
            </a:r>
            <a:r>
              <a:rPr kumimoji="1" lang="zh-CN" altLang="en-US" sz="2000" b="1" dirty="0">
                <a:solidFill>
                  <a:srgbClr val="000000"/>
                </a:solidFill>
                <a:ea typeface="仿宋" panose="02010609060101010101" pitchFamily="49" charset="-122"/>
                <a:cs typeface="Arial" panose="020B0604020202020204" pitchFamily="34" charset="0"/>
              </a:rPr>
              <a:t>行优先方式存储，则</a:t>
            </a:r>
            <a:r>
              <a:rPr kumimoji="1" lang="zh-CN" altLang="en-US" sz="2000" b="1" dirty="0" smtClean="0">
                <a:solidFill>
                  <a:srgbClr val="000000"/>
                </a:solidFill>
                <a:ea typeface="仿宋" panose="02010609060101010101" pitchFamily="49" charset="-122"/>
                <a:cs typeface="Arial" panose="020B0604020202020204" pitchFamily="34" charset="0"/>
              </a:rPr>
              <a:t>元素 </a:t>
            </a:r>
            <a:r>
              <a:rPr kumimoji="1" lang="en-US" altLang="zh-CN" sz="2000" b="1" dirty="0" smtClean="0">
                <a:solidFill>
                  <a:srgbClr val="000000"/>
                </a:solidFill>
                <a:ea typeface="仿宋" panose="02010609060101010101" pitchFamily="49" charset="-122"/>
                <a:cs typeface="Arial" panose="020B0604020202020204" pitchFamily="34" charset="0"/>
              </a:rPr>
              <a:t>a</a:t>
            </a:r>
            <a:r>
              <a:rPr kumimoji="1" lang="en-US" altLang="zh-CN" sz="2000" b="1" baseline="-25000" dirty="0" smtClean="0">
                <a:solidFill>
                  <a:srgbClr val="000000"/>
                </a:solidFill>
                <a:ea typeface="仿宋" panose="02010609060101010101" pitchFamily="49" charset="-122"/>
                <a:cs typeface="Arial" panose="020B0604020202020204" pitchFamily="34" charset="0"/>
              </a:rPr>
              <a:t>85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起始地址与</a:t>
            </a:r>
            <a:r>
              <a:rPr kumimoji="1" lang="zh-CN" altLang="en-US" sz="2000" b="1" dirty="0" smtClean="0">
                <a:solidFill>
                  <a:srgbClr val="000000"/>
                </a:solidFill>
                <a:ea typeface="仿宋" panose="02010609060101010101" pitchFamily="49" charset="-122"/>
                <a:cs typeface="Arial" panose="020B0604020202020204" pitchFamily="34" charset="0"/>
              </a:rPr>
              <a:t>当 </a:t>
            </a:r>
            <a:r>
              <a:rPr kumimoji="1" lang="en-US" altLang="zh-CN" sz="2000" b="1" dirty="0" smtClean="0">
                <a:solidFill>
                  <a:srgbClr val="000000"/>
                </a:solidFill>
                <a:ea typeface="仿宋" panose="02010609060101010101" pitchFamily="49" charset="-122"/>
                <a:cs typeface="Arial" panose="020B0604020202020204" pitchFamily="34" charset="0"/>
              </a:rPr>
              <a:t>A </a:t>
            </a:r>
            <a:r>
              <a:rPr kumimoji="1" lang="zh-CN" altLang="en-US" sz="2000" b="1" dirty="0" smtClean="0">
                <a:solidFill>
                  <a:srgbClr val="000000"/>
                </a:solidFill>
                <a:ea typeface="仿宋" panose="02010609060101010101" pitchFamily="49" charset="-122"/>
                <a:cs typeface="Arial" panose="020B0604020202020204" pitchFamily="34" charset="0"/>
              </a:rPr>
              <a:t>按</a:t>
            </a:r>
            <a:r>
              <a:rPr kumimoji="1" lang="zh-CN" altLang="en-US" sz="2000" b="1" dirty="0">
                <a:solidFill>
                  <a:srgbClr val="000000"/>
                </a:solidFill>
                <a:ea typeface="仿宋" panose="02010609060101010101" pitchFamily="49" charset="-122"/>
                <a:cs typeface="Arial" panose="020B0604020202020204" pitchFamily="34" charset="0"/>
              </a:rPr>
              <a:t>列优先方式存储时的哪一个元素的起始地址一致。</a:t>
            </a:r>
            <a:endParaRPr kumimoji="1" lang="zh-CN" altLang="en-US" sz="2000" b="1" dirty="0" smtClean="0">
              <a:ea typeface="仿宋" panose="02010609060101010101" pitchFamily="49" charset="-122"/>
              <a:cs typeface="Arial" panose="020B0604020202020204" pitchFamily="34" charset="0"/>
            </a:endParaRPr>
          </a:p>
        </p:txBody>
      </p:sp>
      <p:cxnSp>
        <p:nvCxnSpPr>
          <p:cNvPr id="34" name="直接连接符 33"/>
          <p:cNvCxnSpPr/>
          <p:nvPr/>
        </p:nvCxnSpPr>
        <p:spPr>
          <a:xfrm>
            <a:off x="92075" y="3424238"/>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5" name="Text Box 7"/>
          <p:cNvSpPr txBox="1">
            <a:spLocks noChangeArrowheads="1"/>
          </p:cNvSpPr>
          <p:nvPr/>
        </p:nvSpPr>
        <p:spPr bwMode="auto">
          <a:xfrm>
            <a:off x="228600" y="3460750"/>
            <a:ext cx="8686800" cy="3293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答：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1</a:t>
            </a:r>
            <a:r>
              <a:rPr kumimoji="1" lang="zh-CN" altLang="en-US" sz="2000" b="1" dirty="0" smtClean="0">
                <a:solidFill>
                  <a:srgbClr val="000000"/>
                </a:solidFill>
                <a:ea typeface="仿宋" panose="02010609060101010101" pitchFamily="49" charset="-122"/>
                <a:cs typeface="Arial" panose="020B0604020202020204" pitchFamily="34" charset="0"/>
              </a:rPr>
              <a:t>）因为</a:t>
            </a:r>
            <a:r>
              <a:rPr kumimoji="1" lang="zh-CN" altLang="en-US" sz="2000" b="1" dirty="0">
                <a:solidFill>
                  <a:srgbClr val="000000"/>
                </a:solidFill>
                <a:ea typeface="仿宋" panose="02010609060101010101" pitchFamily="49" charset="-122"/>
                <a:cs typeface="Arial" panose="020B0604020202020204" pitchFamily="34" charset="0"/>
              </a:rPr>
              <a:t>二维数</a:t>
            </a:r>
            <a:r>
              <a:rPr kumimoji="1" lang="zh-CN" altLang="en-US" sz="2000" b="1" dirty="0" smtClean="0">
                <a:solidFill>
                  <a:srgbClr val="000000"/>
                </a:solidFill>
                <a:ea typeface="仿宋" panose="02010609060101010101" pitchFamily="49" charset="-122"/>
                <a:cs typeface="Arial" panose="020B0604020202020204" pitchFamily="34" charset="0"/>
              </a:rPr>
              <a:t>组 </a:t>
            </a:r>
            <a:r>
              <a:rPr kumimoji="1" lang="en-US" altLang="zh-CN" sz="2000" b="1" dirty="0" smtClean="0">
                <a:solidFill>
                  <a:srgbClr val="000000"/>
                </a:solidFill>
                <a:ea typeface="仿宋" panose="02010609060101010101" pitchFamily="49" charset="-122"/>
                <a:cs typeface="Arial" panose="020B0604020202020204" pitchFamily="34" charset="0"/>
              </a:rPr>
              <a:t>A </a:t>
            </a:r>
            <a:r>
              <a:rPr kumimoji="1" lang="zh-CN" altLang="en-US" sz="2000" b="1" dirty="0" smtClean="0">
                <a:solidFill>
                  <a:srgbClr val="000000"/>
                </a:solidFill>
                <a:ea typeface="仿宋" panose="02010609060101010101" pitchFamily="49" charset="-122"/>
                <a:cs typeface="Arial" panose="020B0604020202020204" pitchFamily="34" charset="0"/>
              </a:rPr>
              <a:t>为 </a:t>
            </a:r>
            <a:r>
              <a:rPr kumimoji="1" lang="en-US" altLang="zh-CN" sz="2000" b="1" dirty="0" smtClean="0">
                <a:solidFill>
                  <a:srgbClr val="000000"/>
                </a:solidFill>
                <a:ea typeface="仿宋" panose="02010609060101010101" pitchFamily="49" charset="-122"/>
                <a:cs typeface="Arial" panose="020B0604020202020204" pitchFamily="34" charset="0"/>
              </a:rPr>
              <a:t>9 </a:t>
            </a:r>
            <a:r>
              <a:rPr kumimoji="1" lang="zh-CN" altLang="en-US" sz="2000" b="1" dirty="0" smtClean="0">
                <a:solidFill>
                  <a:srgbClr val="000000"/>
                </a:solidFill>
                <a:ea typeface="仿宋" panose="02010609060101010101" pitchFamily="49" charset="-122"/>
                <a:cs typeface="Arial" panose="020B0604020202020204" pitchFamily="34" charset="0"/>
              </a:rPr>
              <a:t>行 </a:t>
            </a:r>
            <a:r>
              <a:rPr kumimoji="1" lang="en-US" altLang="zh-CN" sz="2000" b="1" dirty="0" smtClean="0">
                <a:solidFill>
                  <a:srgbClr val="000000"/>
                </a:solidFill>
                <a:ea typeface="仿宋" panose="02010609060101010101" pitchFamily="49" charset="-122"/>
                <a:cs typeface="Arial" panose="020B0604020202020204" pitchFamily="34" charset="0"/>
              </a:rPr>
              <a:t>10 </a:t>
            </a:r>
            <a:r>
              <a:rPr kumimoji="1" lang="zh-CN" altLang="en-US" sz="2000" b="1" dirty="0" smtClean="0">
                <a:solidFill>
                  <a:srgbClr val="000000"/>
                </a:solidFill>
                <a:ea typeface="仿宋" panose="02010609060101010101" pitchFamily="49" charset="-122"/>
                <a:cs typeface="Arial" panose="020B0604020202020204" pitchFamily="34" charset="0"/>
              </a:rPr>
              <a:t>列</a:t>
            </a:r>
            <a:r>
              <a:rPr kumimoji="1" lang="zh-CN" altLang="en-US" sz="2000" b="1" dirty="0">
                <a:solidFill>
                  <a:srgbClr val="000000"/>
                </a:solidFill>
                <a:ea typeface="仿宋" panose="02010609060101010101" pitchFamily="49" charset="-122"/>
                <a:cs typeface="Arial" panose="020B0604020202020204" pitchFamily="34" charset="0"/>
              </a:rPr>
              <a:t>，</a:t>
            </a:r>
            <a:r>
              <a:rPr kumimoji="1" lang="zh-CN" altLang="en-US" sz="2000" b="1" dirty="0" smtClean="0">
                <a:solidFill>
                  <a:srgbClr val="000000"/>
                </a:solidFill>
                <a:ea typeface="仿宋" panose="02010609060101010101" pitchFamily="49" charset="-122"/>
                <a:cs typeface="Arial" panose="020B0604020202020204" pitchFamily="34" charset="0"/>
              </a:rPr>
              <a:t>共有 </a:t>
            </a:r>
            <a:r>
              <a:rPr kumimoji="1" lang="en-US" altLang="zh-CN" sz="2000" b="1" dirty="0" smtClean="0">
                <a:solidFill>
                  <a:srgbClr val="000000"/>
                </a:solidFill>
                <a:ea typeface="仿宋" panose="02010609060101010101" pitchFamily="49" charset="-122"/>
                <a:cs typeface="Arial" panose="020B0604020202020204" pitchFamily="34" charset="0"/>
              </a:rPr>
              <a:t>90 </a:t>
            </a:r>
            <a:r>
              <a:rPr kumimoji="1" lang="zh-CN" altLang="en-US" sz="2000" b="1" dirty="0" smtClean="0">
                <a:solidFill>
                  <a:srgbClr val="000000"/>
                </a:solidFill>
                <a:ea typeface="仿宋" panose="02010609060101010101" pitchFamily="49" charset="-122"/>
                <a:cs typeface="Arial" panose="020B0604020202020204" pitchFamily="34" charset="0"/>
              </a:rPr>
              <a:t>个元素，所以存放 </a:t>
            </a:r>
            <a:r>
              <a:rPr kumimoji="1" lang="en-US" altLang="zh-CN" sz="2000" b="1" dirty="0" smtClean="0">
                <a:solidFill>
                  <a:srgbClr val="000000"/>
                </a:solidFill>
                <a:ea typeface="仿宋" panose="02010609060101010101" pitchFamily="49" charset="-122"/>
                <a:cs typeface="Arial" panose="020B0604020202020204" pitchFamily="34" charset="0"/>
              </a:rPr>
              <a:t>A </a:t>
            </a:r>
            <a:r>
              <a:rPr kumimoji="1" lang="zh-CN" altLang="en-US" sz="2000" b="1" dirty="0" smtClean="0">
                <a:solidFill>
                  <a:srgbClr val="000000"/>
                </a:solidFill>
                <a:ea typeface="仿宋" panose="02010609060101010101" pitchFamily="49" charset="-122"/>
                <a:cs typeface="Arial" panose="020B0604020202020204" pitchFamily="34" charset="0"/>
              </a:rPr>
              <a:t>至少需要 </a:t>
            </a:r>
            <a:r>
              <a:rPr kumimoji="1" lang="en-US" altLang="zh-CN" sz="2000" b="1" dirty="0" smtClean="0">
                <a:solidFill>
                  <a:srgbClr val="000000"/>
                </a:solidFill>
                <a:ea typeface="仿宋" panose="02010609060101010101" pitchFamily="49" charset="-122"/>
                <a:cs typeface="Arial" panose="020B0604020202020204" pitchFamily="34" charset="0"/>
              </a:rPr>
              <a:t>90</a:t>
            </a:r>
            <a:r>
              <a:rPr kumimoji="1" lang="en-US" altLang="zh-CN" sz="2000" b="1" dirty="0" smtClean="0">
                <a:solidFill>
                  <a:srgbClr val="000000"/>
                </a:solidFill>
                <a:ea typeface="仿宋" panose="02010609060101010101" pitchFamily="49" charset="-122"/>
                <a:cs typeface="Arial" panose="020B0604020202020204" pitchFamily="34" charset="0"/>
                <a:sym typeface="Symbol" panose="05050102010706020507" pitchFamily="18" charset="2"/>
              </a:rPr>
              <a:t></a:t>
            </a:r>
            <a:r>
              <a:rPr kumimoji="1" lang="en-US" altLang="zh-CN" sz="2000" b="1" dirty="0" smtClean="0">
                <a:solidFill>
                  <a:srgbClr val="000000"/>
                </a:solidFill>
                <a:ea typeface="仿宋" panose="02010609060101010101" pitchFamily="49" charset="-122"/>
                <a:cs typeface="Arial" panose="020B0604020202020204" pitchFamily="34" charset="0"/>
              </a:rPr>
              <a:t>6 =540 </a:t>
            </a:r>
            <a:r>
              <a:rPr kumimoji="1" lang="zh-CN" altLang="en-US" sz="2000" b="1" dirty="0" smtClean="0">
                <a:solidFill>
                  <a:srgbClr val="000000"/>
                </a:solidFill>
                <a:ea typeface="仿宋" panose="02010609060101010101" pitchFamily="49" charset="-122"/>
                <a:cs typeface="Arial" panose="020B0604020202020204" pitchFamily="34" charset="0"/>
              </a:rPr>
              <a:t>个</a:t>
            </a:r>
            <a:r>
              <a:rPr kumimoji="1" lang="zh-CN" altLang="en-US" sz="2000" b="1" dirty="0">
                <a:solidFill>
                  <a:srgbClr val="000000"/>
                </a:solidFill>
                <a:ea typeface="仿宋" panose="02010609060101010101" pitchFamily="49" charset="-122"/>
                <a:cs typeface="Arial" panose="020B0604020202020204" pitchFamily="34" charset="0"/>
              </a:rPr>
              <a:t>存储单元。</a:t>
            </a:r>
          </a:p>
          <a:p>
            <a:pPr algn="just" eaLnBrk="1" hangingPunct="1">
              <a:lnSpc>
                <a:spcPct val="13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2</a:t>
            </a:r>
            <a:r>
              <a:rPr kumimoji="1" lang="zh-CN" altLang="en-US" sz="2000" b="1" dirty="0" smtClean="0">
                <a:solidFill>
                  <a:srgbClr val="000000"/>
                </a:solidFill>
                <a:ea typeface="仿宋" panose="02010609060101010101" pitchFamily="49" charset="-122"/>
                <a:cs typeface="Arial" panose="020B0604020202020204" pitchFamily="34" charset="0"/>
              </a:rPr>
              <a:t>）因为</a:t>
            </a:r>
            <a:r>
              <a:rPr kumimoji="1" lang="zh-CN" altLang="en-US" sz="2000" b="1" dirty="0">
                <a:solidFill>
                  <a:srgbClr val="000000"/>
                </a:solidFill>
                <a:ea typeface="仿宋" panose="02010609060101010101" pitchFamily="49" charset="-122"/>
                <a:cs typeface="Arial" panose="020B0604020202020204" pitchFamily="34" charset="0"/>
              </a:rPr>
              <a:t>二维数</a:t>
            </a:r>
            <a:r>
              <a:rPr kumimoji="1" lang="zh-CN" altLang="en-US" sz="2000" b="1" dirty="0" smtClean="0">
                <a:solidFill>
                  <a:srgbClr val="000000"/>
                </a:solidFill>
                <a:ea typeface="仿宋" panose="02010609060101010101" pitchFamily="49" charset="-122"/>
                <a:cs typeface="Arial" panose="020B0604020202020204" pitchFamily="34" charset="0"/>
              </a:rPr>
              <a:t>组 </a:t>
            </a:r>
            <a:r>
              <a:rPr kumimoji="1" lang="en-US" altLang="zh-CN" sz="2000" b="1" dirty="0" smtClean="0">
                <a:solidFill>
                  <a:srgbClr val="000000"/>
                </a:solidFill>
                <a:ea typeface="仿宋" panose="02010609060101010101" pitchFamily="49" charset="-122"/>
                <a:cs typeface="Arial" panose="020B0604020202020204" pitchFamily="34" charset="0"/>
              </a:rPr>
              <a:t>A </a:t>
            </a:r>
            <a:r>
              <a:rPr kumimoji="1" lang="zh-CN" altLang="en-US" sz="2000" b="1" dirty="0" smtClean="0">
                <a:solidFill>
                  <a:srgbClr val="000000"/>
                </a:solidFill>
                <a:ea typeface="仿宋" panose="02010609060101010101" pitchFamily="49" charset="-122"/>
                <a:cs typeface="Arial" panose="020B0604020202020204" pitchFamily="34" charset="0"/>
              </a:rPr>
              <a:t>的元素 </a:t>
            </a:r>
            <a:r>
              <a:rPr kumimoji="1" lang="en-US" altLang="zh-CN" sz="2000" b="1" dirty="0" smtClean="0">
                <a:solidFill>
                  <a:srgbClr val="000000"/>
                </a:solidFill>
                <a:ea typeface="仿宋" panose="02010609060101010101" pitchFamily="49" charset="-122"/>
                <a:cs typeface="Arial" panose="020B0604020202020204" pitchFamily="34" charset="0"/>
              </a:rPr>
              <a:t>a</a:t>
            </a:r>
            <a:r>
              <a:rPr kumimoji="1" lang="en-US" altLang="zh-CN" sz="2000" b="1" baseline="-25000" dirty="0" smtClean="0">
                <a:solidFill>
                  <a:srgbClr val="000000"/>
                </a:solidFill>
                <a:ea typeface="仿宋" panose="02010609060101010101" pitchFamily="49" charset="-122"/>
                <a:cs typeface="Arial" panose="020B0604020202020204" pitchFamily="34" charset="0"/>
              </a:rPr>
              <a:t>85 </a:t>
            </a:r>
            <a:r>
              <a:rPr kumimoji="1" lang="zh-CN" altLang="en-US" sz="2000" b="1" dirty="0" smtClean="0">
                <a:solidFill>
                  <a:srgbClr val="000000"/>
                </a:solidFill>
                <a:ea typeface="仿宋" panose="02010609060101010101" pitchFamily="49" charset="-122"/>
                <a:cs typeface="Arial" panose="020B0604020202020204" pitchFamily="34" charset="0"/>
              </a:rPr>
              <a:t>按</a:t>
            </a:r>
            <a:r>
              <a:rPr kumimoji="1" lang="zh-CN" altLang="en-US" sz="2000" b="1" dirty="0">
                <a:solidFill>
                  <a:srgbClr val="000000"/>
                </a:solidFill>
                <a:ea typeface="仿宋" panose="02010609060101010101" pitchFamily="49" charset="-122"/>
                <a:cs typeface="Arial" panose="020B0604020202020204" pitchFamily="34" charset="0"/>
              </a:rPr>
              <a:t>行优先</a:t>
            </a:r>
            <a:r>
              <a:rPr kumimoji="1" lang="zh-CN" altLang="en-US" sz="2000" b="1" dirty="0" smtClean="0">
                <a:solidFill>
                  <a:srgbClr val="000000"/>
                </a:solidFill>
                <a:ea typeface="仿宋" panose="02010609060101010101" pitchFamily="49" charset="-122"/>
                <a:cs typeface="Arial" panose="020B0604020202020204" pitchFamily="34" charset="0"/>
              </a:rPr>
              <a:t>存储起始</a:t>
            </a:r>
            <a:r>
              <a:rPr kumimoji="1" lang="zh-CN" altLang="en-US" sz="2000" b="1" dirty="0">
                <a:solidFill>
                  <a:srgbClr val="000000"/>
                </a:solidFill>
                <a:ea typeface="仿宋" panose="02010609060101010101" pitchFamily="49" charset="-122"/>
                <a:cs typeface="Arial" panose="020B0604020202020204" pitchFamily="34" charset="0"/>
              </a:rPr>
              <a:t>地址</a:t>
            </a:r>
            <a:r>
              <a:rPr kumimoji="1" lang="zh-CN" altLang="en-US" sz="2000" b="1" dirty="0" smtClean="0">
                <a:solidFill>
                  <a:srgbClr val="000000"/>
                </a:solidFill>
                <a:ea typeface="仿宋" panose="02010609060101010101" pitchFamily="49" charset="-122"/>
                <a:cs typeface="Arial" panose="020B0604020202020204" pitchFamily="34" charset="0"/>
              </a:rPr>
              <a:t>为 </a:t>
            </a:r>
            <a:r>
              <a:rPr kumimoji="1" lang="en-US" altLang="zh-CN" sz="2000" b="1" dirty="0" smtClean="0">
                <a:solidFill>
                  <a:srgbClr val="000000"/>
                </a:solidFill>
                <a:ea typeface="仿宋" panose="02010609060101010101" pitchFamily="49" charset="-122"/>
                <a:cs typeface="Arial" panose="020B0604020202020204" pitchFamily="34" charset="0"/>
              </a:rPr>
              <a:t>LOC(a</a:t>
            </a:r>
            <a:r>
              <a:rPr kumimoji="1" lang="en-US" altLang="zh-CN" sz="2000" b="1" baseline="-25000" dirty="0" smtClean="0">
                <a:solidFill>
                  <a:srgbClr val="000000"/>
                </a:solidFill>
                <a:ea typeface="仿宋" panose="02010609060101010101" pitchFamily="49" charset="-122"/>
                <a:cs typeface="Arial" panose="020B0604020202020204" pitchFamily="34" charset="0"/>
              </a:rPr>
              <a:t>85</a:t>
            </a:r>
            <a:r>
              <a:rPr kumimoji="1" lang="en-US" altLang="zh-CN" sz="2000" b="1" dirty="0" smtClean="0">
                <a:solidFill>
                  <a:srgbClr val="000000"/>
                </a:solidFill>
                <a:ea typeface="仿宋" panose="02010609060101010101" pitchFamily="49" charset="-122"/>
                <a:cs typeface="Arial" panose="020B0604020202020204" pitchFamily="34" charset="0"/>
              </a:rPr>
              <a:t>)= LOC(a</a:t>
            </a:r>
            <a:r>
              <a:rPr kumimoji="1" lang="en-US" altLang="zh-CN" sz="2000" b="1" baseline="-25000" dirty="0" smtClean="0">
                <a:solidFill>
                  <a:srgbClr val="000000"/>
                </a:solidFill>
                <a:ea typeface="仿宋" panose="02010609060101010101" pitchFamily="49" charset="-122"/>
                <a:cs typeface="Arial" panose="020B0604020202020204" pitchFamily="34" charset="0"/>
              </a:rPr>
              <a:t>00</a:t>
            </a:r>
            <a:r>
              <a:rPr kumimoji="1" lang="en-US" altLang="zh-CN" sz="2000" b="1" dirty="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8</a:t>
            </a:r>
            <a:r>
              <a:rPr kumimoji="1" lang="en-US" altLang="zh-CN" sz="2000" b="1" dirty="0" smtClean="0">
                <a:solidFill>
                  <a:srgbClr val="000000"/>
                </a:solidFill>
                <a:ea typeface="仿宋" panose="02010609060101010101" pitchFamily="49" charset="-122"/>
                <a:cs typeface="Arial" panose="020B0604020202020204" pitchFamily="34" charset="0"/>
                <a:sym typeface="Symbol" panose="05050102010706020507" pitchFamily="18" charset="2"/>
              </a:rPr>
              <a:t></a:t>
            </a:r>
            <a:r>
              <a:rPr kumimoji="1" lang="en-US" altLang="zh-CN" sz="2000" b="1" dirty="0" smtClean="0">
                <a:solidFill>
                  <a:srgbClr val="000000"/>
                </a:solidFill>
                <a:ea typeface="仿宋" panose="02010609060101010101" pitchFamily="49" charset="-122"/>
                <a:cs typeface="Arial" panose="020B0604020202020204" pitchFamily="34" charset="0"/>
              </a:rPr>
              <a:t>10+5)</a:t>
            </a:r>
            <a:r>
              <a:rPr kumimoji="1" lang="en-US" altLang="zh-CN" sz="2000" b="1" dirty="0" smtClean="0">
                <a:solidFill>
                  <a:srgbClr val="000000"/>
                </a:solidFill>
                <a:ea typeface="仿宋" panose="02010609060101010101" pitchFamily="49" charset="-122"/>
                <a:cs typeface="Arial" panose="020B0604020202020204" pitchFamily="34" charset="0"/>
                <a:sym typeface="Symbol" panose="05050102010706020507" pitchFamily="18" charset="2"/>
              </a:rPr>
              <a:t></a:t>
            </a:r>
            <a:r>
              <a:rPr kumimoji="1" lang="en-US" altLang="zh-CN" sz="2000" b="1" dirty="0" smtClean="0">
                <a:solidFill>
                  <a:srgbClr val="000000"/>
                </a:solidFill>
                <a:ea typeface="仿宋" panose="02010609060101010101" pitchFamily="49" charset="-122"/>
                <a:cs typeface="Arial" panose="020B0604020202020204" pitchFamily="34" charset="0"/>
              </a:rPr>
              <a:t>L=LOC(a</a:t>
            </a:r>
            <a:r>
              <a:rPr kumimoji="1" lang="en-US" altLang="zh-CN" sz="2000" b="1" baseline="-25000" dirty="0" smtClean="0">
                <a:solidFill>
                  <a:srgbClr val="000000"/>
                </a:solidFill>
                <a:ea typeface="仿宋" panose="02010609060101010101" pitchFamily="49" charset="-122"/>
                <a:cs typeface="Arial" panose="020B0604020202020204" pitchFamily="34" charset="0"/>
              </a:rPr>
              <a:t>00</a:t>
            </a:r>
            <a:r>
              <a:rPr kumimoji="1" lang="en-US" altLang="zh-CN" sz="2000" b="1" dirty="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85</a:t>
            </a:r>
            <a:r>
              <a:rPr kumimoji="1" lang="en-US" altLang="zh-CN" sz="2000" b="1" dirty="0" smtClean="0">
                <a:solidFill>
                  <a:srgbClr val="000000"/>
                </a:solidFill>
                <a:ea typeface="仿宋" panose="02010609060101010101" pitchFamily="49" charset="-122"/>
                <a:cs typeface="Arial" panose="020B0604020202020204" pitchFamily="34" charset="0"/>
                <a:sym typeface="Symbol" panose="05050102010706020507" pitchFamily="18" charset="2"/>
              </a:rPr>
              <a:t></a:t>
            </a:r>
            <a:r>
              <a:rPr kumimoji="1" lang="en-US" altLang="zh-CN" sz="2000" b="1" dirty="0" smtClean="0">
                <a:solidFill>
                  <a:srgbClr val="000000"/>
                </a:solidFill>
                <a:ea typeface="仿宋" panose="02010609060101010101" pitchFamily="49" charset="-122"/>
                <a:cs typeface="Arial" panose="020B0604020202020204" pitchFamily="34" charset="0"/>
              </a:rPr>
              <a:t>L</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zh-CN" altLang="en-US" sz="2000" b="1" dirty="0">
                <a:solidFill>
                  <a:srgbClr val="000000"/>
                </a:solidFill>
                <a:ea typeface="仿宋" panose="02010609060101010101" pitchFamily="49" charset="-122"/>
                <a:cs typeface="Arial" panose="020B0604020202020204" pitchFamily="34" charset="0"/>
              </a:rPr>
              <a:t>二维数</a:t>
            </a:r>
            <a:r>
              <a:rPr kumimoji="1" lang="zh-CN" altLang="en-US" sz="2000" b="1" dirty="0" smtClean="0">
                <a:solidFill>
                  <a:srgbClr val="000000"/>
                </a:solidFill>
                <a:ea typeface="仿宋" panose="02010609060101010101" pitchFamily="49" charset="-122"/>
                <a:cs typeface="Arial" panose="020B0604020202020204" pitchFamily="34" charset="0"/>
              </a:rPr>
              <a:t>组 </a:t>
            </a:r>
            <a:r>
              <a:rPr kumimoji="1" lang="en-US" altLang="zh-CN" sz="2000" b="1" dirty="0" smtClean="0">
                <a:solidFill>
                  <a:srgbClr val="000000"/>
                </a:solidFill>
                <a:ea typeface="仿宋" panose="02010609060101010101" pitchFamily="49" charset="-122"/>
                <a:cs typeface="Arial" panose="020B0604020202020204" pitchFamily="34" charset="0"/>
              </a:rPr>
              <a:t>A </a:t>
            </a:r>
            <a:r>
              <a:rPr kumimoji="1" lang="zh-CN" altLang="en-US" sz="2000" b="1" dirty="0" smtClean="0">
                <a:solidFill>
                  <a:srgbClr val="000000"/>
                </a:solidFill>
                <a:ea typeface="仿宋" panose="02010609060101010101" pitchFamily="49" charset="-122"/>
                <a:cs typeface="Arial" panose="020B0604020202020204" pitchFamily="34" charset="0"/>
              </a:rPr>
              <a:t>的元素 </a:t>
            </a:r>
            <a:r>
              <a:rPr kumimoji="1" lang="en-US" altLang="zh-CN" sz="2000" b="1" dirty="0" err="1" smtClean="0">
                <a:solidFill>
                  <a:srgbClr val="000000"/>
                </a:solidFill>
                <a:ea typeface="仿宋" panose="02010609060101010101" pitchFamily="49" charset="-122"/>
                <a:cs typeface="Arial" panose="020B0604020202020204" pitchFamily="34" charset="0"/>
              </a:rPr>
              <a:t>a</a:t>
            </a:r>
            <a:r>
              <a:rPr kumimoji="1" lang="en-US" altLang="zh-CN" sz="2000" b="1" baseline="-25000" dirty="0" err="1" smtClean="0">
                <a:solidFill>
                  <a:srgbClr val="000000"/>
                </a:solidFill>
                <a:ea typeface="仿宋" panose="02010609060101010101" pitchFamily="49" charset="-122"/>
                <a:cs typeface="Arial" panose="020B0604020202020204" pitchFamily="34" charset="0"/>
              </a:rPr>
              <a:t>ij</a:t>
            </a:r>
            <a:r>
              <a:rPr kumimoji="1" lang="en-US" altLang="zh-CN" sz="2000" b="1" baseline="-25000"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按</a:t>
            </a:r>
            <a:r>
              <a:rPr kumimoji="1" lang="zh-CN" altLang="en-US" sz="2000" b="1" dirty="0">
                <a:solidFill>
                  <a:srgbClr val="000000"/>
                </a:solidFill>
                <a:ea typeface="仿宋" panose="02010609060101010101" pitchFamily="49" charset="-122"/>
                <a:cs typeface="Arial" panose="020B0604020202020204" pitchFamily="34" charset="0"/>
              </a:rPr>
              <a:t>列优先存储的起始地址</a:t>
            </a:r>
            <a:r>
              <a:rPr kumimoji="1" lang="zh-CN" altLang="en-US" sz="2000" b="1" dirty="0" smtClean="0">
                <a:solidFill>
                  <a:srgbClr val="000000"/>
                </a:solidFill>
                <a:ea typeface="仿宋" panose="02010609060101010101" pitchFamily="49" charset="-122"/>
                <a:cs typeface="Arial" panose="020B0604020202020204" pitchFamily="34" charset="0"/>
              </a:rPr>
              <a:t>为 </a:t>
            </a:r>
            <a:r>
              <a:rPr kumimoji="1" lang="en-US" altLang="zh-CN" sz="2000" b="1" dirty="0" smtClean="0">
                <a:solidFill>
                  <a:srgbClr val="000000"/>
                </a:solidFill>
                <a:ea typeface="仿宋" panose="02010609060101010101" pitchFamily="49" charset="-122"/>
                <a:cs typeface="Arial" panose="020B0604020202020204" pitchFamily="34" charset="0"/>
              </a:rPr>
              <a:t>LOC(</a:t>
            </a:r>
            <a:r>
              <a:rPr kumimoji="1" lang="en-US" altLang="zh-CN" sz="2000" b="1" dirty="0" err="1" smtClean="0">
                <a:solidFill>
                  <a:srgbClr val="000000"/>
                </a:solidFill>
                <a:ea typeface="仿宋" panose="02010609060101010101" pitchFamily="49" charset="-122"/>
                <a:cs typeface="Arial" panose="020B0604020202020204" pitchFamily="34" charset="0"/>
              </a:rPr>
              <a:t>a</a:t>
            </a:r>
            <a:r>
              <a:rPr kumimoji="1" lang="en-US" altLang="zh-CN" sz="2000" b="1" baseline="-25000" dirty="0" err="1" smtClean="0">
                <a:solidFill>
                  <a:srgbClr val="000000"/>
                </a:solidFill>
                <a:ea typeface="仿宋" panose="02010609060101010101" pitchFamily="49" charset="-122"/>
                <a:cs typeface="Arial" panose="020B0604020202020204" pitchFamily="34" charset="0"/>
              </a:rPr>
              <a:t>ij</a:t>
            </a:r>
            <a:r>
              <a:rPr kumimoji="1" lang="en-US" altLang="zh-CN" sz="2000" b="1" dirty="0">
                <a:solidFill>
                  <a:srgbClr val="000000"/>
                </a:solidFill>
                <a:ea typeface="仿宋" panose="02010609060101010101" pitchFamily="49" charset="-122"/>
                <a:cs typeface="Arial" panose="020B0604020202020204" pitchFamily="34" charset="0"/>
              </a:rPr>
              <a:t>) =LOC(a</a:t>
            </a:r>
            <a:r>
              <a:rPr kumimoji="1" lang="en-US" altLang="zh-CN" sz="2000" b="1" baseline="-25000" dirty="0">
                <a:solidFill>
                  <a:srgbClr val="000000"/>
                </a:solidFill>
                <a:ea typeface="仿宋" panose="02010609060101010101" pitchFamily="49" charset="-122"/>
                <a:cs typeface="Arial" panose="020B0604020202020204" pitchFamily="34" charset="0"/>
              </a:rPr>
              <a:t>00</a:t>
            </a:r>
            <a:r>
              <a:rPr kumimoji="1" lang="en-US" altLang="zh-CN" sz="2000" b="1" dirty="0" smtClean="0">
                <a:solidFill>
                  <a:srgbClr val="000000"/>
                </a:solidFill>
                <a:ea typeface="仿宋" panose="02010609060101010101" pitchFamily="49" charset="-122"/>
                <a:cs typeface="Arial" panose="020B0604020202020204" pitchFamily="34" charset="0"/>
              </a:rPr>
              <a:t>)+(9</a:t>
            </a:r>
            <a:r>
              <a:rPr kumimoji="1" lang="en-US" altLang="zh-CN" sz="2000" b="1" dirty="0" smtClean="0">
                <a:solidFill>
                  <a:srgbClr val="000000"/>
                </a:solidFill>
                <a:ea typeface="仿宋" panose="02010609060101010101" pitchFamily="49" charset="-122"/>
                <a:cs typeface="Arial" panose="020B0604020202020204" pitchFamily="34" charset="0"/>
                <a:sym typeface="Symbol" panose="05050102010706020507" pitchFamily="18" charset="2"/>
              </a:rPr>
              <a:t></a:t>
            </a:r>
            <a:r>
              <a:rPr kumimoji="1" lang="en-US" altLang="zh-CN" sz="2000" b="1" dirty="0" smtClean="0">
                <a:solidFill>
                  <a:srgbClr val="000000"/>
                </a:solidFill>
                <a:ea typeface="仿宋" panose="02010609060101010101" pitchFamily="49" charset="-122"/>
                <a:cs typeface="Arial" panose="020B0604020202020204" pitchFamily="34" charset="0"/>
              </a:rPr>
              <a:t>j+i)</a:t>
            </a:r>
            <a:r>
              <a:rPr kumimoji="1" lang="en-US" altLang="zh-CN" sz="2000" b="1" dirty="0" smtClean="0">
                <a:solidFill>
                  <a:srgbClr val="000000"/>
                </a:solidFill>
                <a:ea typeface="仿宋" panose="02010609060101010101" pitchFamily="49" charset="-122"/>
                <a:cs typeface="Arial" panose="020B0604020202020204" pitchFamily="34" charset="0"/>
                <a:sym typeface="Symbol" panose="05050102010706020507" pitchFamily="18" charset="2"/>
              </a:rPr>
              <a:t></a:t>
            </a:r>
            <a:r>
              <a:rPr kumimoji="1" lang="en-US" altLang="zh-CN" sz="2000" b="1" dirty="0" smtClean="0">
                <a:solidFill>
                  <a:srgbClr val="000000"/>
                </a:solidFill>
                <a:ea typeface="仿宋" panose="02010609060101010101" pitchFamily="49" charset="-122"/>
                <a:cs typeface="Arial" panose="020B0604020202020204" pitchFamily="34" charset="0"/>
              </a:rPr>
              <a:t>L</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zh-CN" altLang="en-US" sz="2000" b="1" dirty="0">
                <a:solidFill>
                  <a:srgbClr val="000000"/>
                </a:solidFill>
                <a:ea typeface="仿宋" panose="02010609060101010101" pitchFamily="49" charset="-122"/>
                <a:cs typeface="Arial" panose="020B0604020202020204" pitchFamily="34" charset="0"/>
              </a:rPr>
              <a:t>解此方程，</a:t>
            </a:r>
            <a:r>
              <a:rPr kumimoji="1" lang="zh-CN" altLang="en-US" sz="2000" b="1" dirty="0" smtClean="0">
                <a:solidFill>
                  <a:srgbClr val="000000"/>
                </a:solidFill>
                <a:ea typeface="仿宋" panose="02010609060101010101" pitchFamily="49" charset="-122"/>
                <a:cs typeface="Arial" panose="020B0604020202020204" pitchFamily="34" charset="0"/>
              </a:rPr>
              <a:t>得到 </a:t>
            </a:r>
            <a:r>
              <a:rPr kumimoji="1" lang="en-US" altLang="zh-CN" sz="2000" b="1" dirty="0" err="1" smtClean="0">
                <a:solidFill>
                  <a:srgbClr val="000000"/>
                </a:solidFill>
                <a:ea typeface="仿宋" panose="02010609060101010101" pitchFamily="49" charset="-122"/>
                <a:cs typeface="Arial" panose="020B0604020202020204" pitchFamily="34" charset="0"/>
              </a:rPr>
              <a:t>i</a:t>
            </a:r>
            <a:r>
              <a:rPr kumimoji="1" lang="en-US" altLang="zh-CN" sz="2000" b="1" dirty="0" smtClean="0">
                <a:solidFill>
                  <a:srgbClr val="000000"/>
                </a:solidFill>
                <a:ea typeface="仿宋" panose="02010609060101010101" pitchFamily="49" charset="-122"/>
                <a:cs typeface="Arial" panose="020B0604020202020204" pitchFamily="34" charset="0"/>
              </a:rPr>
              <a:t>=4</a:t>
            </a:r>
            <a:r>
              <a:rPr kumimoji="1" lang="zh-CN" altLang="en-US" sz="2000" b="1" dirty="0">
                <a:solidFill>
                  <a:srgbClr val="000000"/>
                </a:solidFill>
                <a:ea typeface="仿宋" panose="02010609060101010101" pitchFamily="49" charset="-122"/>
                <a:cs typeface="Arial" panose="020B0604020202020204" pitchFamily="34" charset="0"/>
              </a:rPr>
              <a:t>，</a:t>
            </a:r>
            <a:r>
              <a:rPr kumimoji="1" lang="en-US" altLang="zh-CN" sz="2000" b="1" dirty="0">
                <a:solidFill>
                  <a:srgbClr val="000000"/>
                </a:solidFill>
                <a:ea typeface="仿宋" panose="02010609060101010101" pitchFamily="49" charset="-122"/>
                <a:cs typeface="Arial" panose="020B0604020202020204" pitchFamily="34" charset="0"/>
              </a:rPr>
              <a:t>j=9</a:t>
            </a:r>
            <a:r>
              <a:rPr kumimoji="1" lang="zh-CN" altLang="en-US" sz="2000" b="1" dirty="0">
                <a:solidFill>
                  <a:srgbClr val="000000"/>
                </a:solidFill>
                <a:ea typeface="仿宋" panose="02010609060101010101" pitchFamily="49" charset="-122"/>
                <a:cs typeface="Arial" panose="020B0604020202020204" pitchFamily="34" charset="0"/>
              </a:rPr>
              <a:t>；所以</a:t>
            </a:r>
            <a:r>
              <a:rPr kumimoji="1" lang="zh-CN" altLang="en-US" sz="2000" b="1" dirty="0" smtClean="0">
                <a:solidFill>
                  <a:srgbClr val="000000"/>
                </a:solidFill>
                <a:ea typeface="仿宋" panose="02010609060101010101" pitchFamily="49" charset="-122"/>
                <a:cs typeface="Arial" panose="020B0604020202020204" pitchFamily="34" charset="0"/>
              </a:rPr>
              <a:t>当 </a:t>
            </a:r>
            <a:r>
              <a:rPr kumimoji="1" lang="en-US" altLang="zh-CN" sz="2000" b="1" dirty="0" smtClean="0">
                <a:solidFill>
                  <a:srgbClr val="000000"/>
                </a:solidFill>
                <a:ea typeface="仿宋" panose="02010609060101010101" pitchFamily="49" charset="-122"/>
                <a:cs typeface="Arial" panose="020B0604020202020204" pitchFamily="34" charset="0"/>
              </a:rPr>
              <a:t>A </a:t>
            </a:r>
            <a:r>
              <a:rPr kumimoji="1" lang="zh-CN" altLang="en-US" sz="2000" b="1" dirty="0" smtClean="0">
                <a:solidFill>
                  <a:srgbClr val="000000"/>
                </a:solidFill>
                <a:ea typeface="仿宋" panose="02010609060101010101" pitchFamily="49" charset="-122"/>
                <a:cs typeface="Arial" panose="020B0604020202020204" pitchFamily="34" charset="0"/>
              </a:rPr>
              <a:t>按</a:t>
            </a:r>
            <a:r>
              <a:rPr kumimoji="1" lang="zh-CN" altLang="en-US" sz="2000" b="1" dirty="0">
                <a:solidFill>
                  <a:srgbClr val="000000"/>
                </a:solidFill>
                <a:ea typeface="仿宋" panose="02010609060101010101" pitchFamily="49" charset="-122"/>
                <a:cs typeface="Arial" panose="020B0604020202020204" pitchFamily="34" charset="0"/>
              </a:rPr>
              <a:t>行优先方式存储时</a:t>
            </a:r>
            <a:r>
              <a:rPr kumimoji="1" lang="zh-CN" altLang="en-US" sz="2000" b="1" dirty="0" smtClean="0">
                <a:solidFill>
                  <a:srgbClr val="000000"/>
                </a:solidFill>
                <a:ea typeface="仿宋" panose="02010609060101010101" pitchFamily="49" charset="-122"/>
                <a:cs typeface="Arial" panose="020B0604020202020204" pitchFamily="34" charset="0"/>
              </a:rPr>
              <a:t>元素 </a:t>
            </a:r>
            <a:r>
              <a:rPr kumimoji="1" lang="en-US" altLang="zh-CN" sz="2000" b="1" dirty="0" smtClean="0">
                <a:solidFill>
                  <a:srgbClr val="000000"/>
                </a:solidFill>
                <a:ea typeface="仿宋" panose="02010609060101010101" pitchFamily="49" charset="-122"/>
                <a:cs typeface="Arial" panose="020B0604020202020204" pitchFamily="34" charset="0"/>
              </a:rPr>
              <a:t>a</a:t>
            </a:r>
            <a:r>
              <a:rPr kumimoji="1" lang="en-US" altLang="zh-CN" sz="2000" b="1" baseline="-25000" dirty="0" smtClean="0">
                <a:solidFill>
                  <a:srgbClr val="000000"/>
                </a:solidFill>
                <a:ea typeface="仿宋" panose="02010609060101010101" pitchFamily="49" charset="-122"/>
                <a:cs typeface="Arial" panose="020B0604020202020204" pitchFamily="34" charset="0"/>
              </a:rPr>
              <a:t>85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起始地址与</a:t>
            </a:r>
            <a:r>
              <a:rPr kumimoji="1" lang="zh-CN" altLang="en-US" sz="2000" b="1" dirty="0" smtClean="0">
                <a:solidFill>
                  <a:srgbClr val="000000"/>
                </a:solidFill>
                <a:ea typeface="仿宋" panose="02010609060101010101" pitchFamily="49" charset="-122"/>
                <a:cs typeface="Arial" panose="020B0604020202020204" pitchFamily="34" charset="0"/>
              </a:rPr>
              <a:t>当 </a:t>
            </a:r>
            <a:r>
              <a:rPr kumimoji="1" lang="en-US" altLang="zh-CN" sz="2000" b="1" dirty="0" smtClean="0">
                <a:solidFill>
                  <a:srgbClr val="000000"/>
                </a:solidFill>
                <a:ea typeface="仿宋" panose="02010609060101010101" pitchFamily="49" charset="-122"/>
                <a:cs typeface="Arial" panose="020B0604020202020204" pitchFamily="34" charset="0"/>
              </a:rPr>
              <a:t>A </a:t>
            </a:r>
            <a:r>
              <a:rPr kumimoji="1" lang="zh-CN" altLang="en-US" sz="2000" b="1" dirty="0" smtClean="0">
                <a:solidFill>
                  <a:srgbClr val="000000"/>
                </a:solidFill>
                <a:ea typeface="仿宋" panose="02010609060101010101" pitchFamily="49" charset="-122"/>
                <a:cs typeface="Arial" panose="020B0604020202020204" pitchFamily="34" charset="0"/>
              </a:rPr>
              <a:t>按</a:t>
            </a:r>
            <a:r>
              <a:rPr kumimoji="1" lang="zh-CN" altLang="en-US" sz="2000" b="1" dirty="0">
                <a:solidFill>
                  <a:srgbClr val="000000"/>
                </a:solidFill>
                <a:ea typeface="仿宋" panose="02010609060101010101" pitchFamily="49" charset="-122"/>
                <a:cs typeface="Arial" panose="020B0604020202020204" pitchFamily="34" charset="0"/>
              </a:rPr>
              <a:t>列优先方式存储时</a:t>
            </a:r>
            <a:r>
              <a:rPr kumimoji="1" lang="zh-CN" altLang="en-US" sz="2000" b="1" dirty="0" smtClean="0">
                <a:solidFill>
                  <a:srgbClr val="000000"/>
                </a:solidFill>
                <a:ea typeface="仿宋" panose="02010609060101010101" pitchFamily="49" charset="-122"/>
                <a:cs typeface="Arial" panose="020B0604020202020204" pitchFamily="34" charset="0"/>
              </a:rPr>
              <a:t>元素 </a:t>
            </a:r>
            <a:r>
              <a:rPr kumimoji="1" lang="en-US" altLang="zh-CN" sz="2000" b="1" dirty="0" smtClean="0">
                <a:solidFill>
                  <a:srgbClr val="000000"/>
                </a:solidFill>
                <a:ea typeface="仿宋" panose="02010609060101010101" pitchFamily="49" charset="-122"/>
                <a:cs typeface="Arial" panose="020B0604020202020204" pitchFamily="34" charset="0"/>
              </a:rPr>
              <a:t>a</a:t>
            </a:r>
            <a:r>
              <a:rPr kumimoji="1" lang="en-US" altLang="zh-CN" sz="2000" b="1" baseline="-25000" dirty="0" smtClean="0">
                <a:solidFill>
                  <a:srgbClr val="000000"/>
                </a:solidFill>
                <a:ea typeface="仿宋" panose="02010609060101010101" pitchFamily="49" charset="-122"/>
                <a:cs typeface="Arial" panose="020B0604020202020204" pitchFamily="34" charset="0"/>
              </a:rPr>
              <a:t>49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起始地址一致。</a:t>
            </a:r>
          </a:p>
          <a:p>
            <a:pPr algn="just" eaLnBrk="1" hangingPunct="1">
              <a:lnSpc>
                <a:spcPct val="130000"/>
              </a:lnSpc>
              <a:spcBef>
                <a:spcPct val="0"/>
              </a:spcBef>
              <a:buClr>
                <a:schemeClr val="accent2"/>
              </a:buClr>
              <a:buSzPct val="80000"/>
              <a:buFont typeface="Wingdings" panose="05000000000000000000" pitchFamily="2" charset="2"/>
              <a:buNone/>
              <a:defRPr/>
            </a:pPr>
            <a:endParaRPr kumimoji="1" lang="zh-CN" altLang="en-US" sz="2000" b="1" dirty="0" smtClean="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slide(fromBottom)">
                                      <p:cBhvr>
                                        <p:cTn id="7" dur="500"/>
                                        <p:tgtEl>
                                          <p:spTgt spid="33"/>
                                        </p:tgtEl>
                                      </p:cBhvr>
                                    </p:animEffect>
                                  </p:childTnLst>
                                </p:cTn>
                              </p:par>
                              <p:par>
                                <p:cTn id="8" presetID="6" presetClass="entr" presetSubtype="3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circle(out)">
                                      <p:cBhvr>
                                        <p:cTn id="10" dur="2000"/>
                                        <p:tgtEl>
                                          <p:spTgt spid="3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35">
                                            <p:txEl>
                                              <p:pRg st="0" end="0"/>
                                            </p:txEl>
                                          </p:spTgt>
                                        </p:tgtEl>
                                        <p:attrNameLst>
                                          <p:attrName>style.visibility</p:attrName>
                                        </p:attrNameLst>
                                      </p:cBhvr>
                                      <p:to>
                                        <p:strVal val="visible"/>
                                      </p:to>
                                    </p:set>
                                    <p:animEffect transition="in" filter="slide(fromBottom)">
                                      <p:cBhvr>
                                        <p:cTn id="15" dur="500"/>
                                        <p:tgtEl>
                                          <p:spTgt spid="35">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35">
                                            <p:txEl>
                                              <p:pRg st="1" end="1"/>
                                            </p:txEl>
                                          </p:spTgt>
                                        </p:tgtEl>
                                        <p:attrNameLst>
                                          <p:attrName>style.visibility</p:attrName>
                                        </p:attrNameLst>
                                      </p:cBhvr>
                                      <p:to>
                                        <p:strVal val="visible"/>
                                      </p:to>
                                    </p:set>
                                    <p:animEffect transition="in" filter="slide(fromBottom)">
                                      <p:cBhvr>
                                        <p:cTn id="20" dur="500"/>
                                        <p:tgtEl>
                                          <p:spTgt spid="3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5" grpId="0" build="p" bldLvl="5"/>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3"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nvGrpSpPr>
          <p:cNvPr id="7" name="Group 7"/>
          <p:cNvGrpSpPr>
            <a:grpSpLocks/>
          </p:cNvGrpSpPr>
          <p:nvPr/>
        </p:nvGrpSpPr>
        <p:grpSpPr bwMode="auto">
          <a:xfrm>
            <a:off x="1835150" y="476250"/>
            <a:ext cx="5761038" cy="5803900"/>
            <a:chOff x="884" y="300"/>
            <a:chExt cx="3629" cy="3656"/>
          </a:xfrm>
        </p:grpSpPr>
        <p:pic>
          <p:nvPicPr>
            <p:cNvPr id="8" name="Picture 8" descr="09"/>
            <p:cNvPicPr>
              <a:picLocks noChangeAspect="1" noChangeArrowheads="1" noCrop="1"/>
            </p:cNvPicPr>
            <p:nvPr/>
          </p:nvPicPr>
          <p:blipFill>
            <a:blip r:embed="rId3">
              <a:lum bright="-6000" contrast="24000"/>
              <a:extLst>
                <a:ext uri="{28A0092B-C50C-407E-A947-70E740481C1C}">
                  <a14:useLocalDpi xmlns:a14="http://schemas.microsoft.com/office/drawing/2010/main" val="0"/>
                </a:ext>
              </a:extLst>
            </a:blip>
            <a:srcRect/>
            <a:stretch>
              <a:fillRect/>
            </a:stretch>
          </p:blipFill>
          <p:spPr bwMode="auto">
            <a:xfrm>
              <a:off x="884" y="300"/>
              <a:ext cx="3629" cy="3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9"/>
            <p:cNvSpPr txBox="1">
              <a:spLocks noChangeArrowheads="1"/>
            </p:cNvSpPr>
            <p:nvPr/>
          </p:nvSpPr>
          <p:spPr bwMode="auto">
            <a:xfrm>
              <a:off x="1454" y="1497"/>
              <a:ext cx="2741" cy="1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eaLnBrk="1" hangingPunct="1">
                <a:lnSpc>
                  <a:spcPct val="135000"/>
                </a:lnSpc>
                <a:defRPr/>
              </a:pPr>
              <a:r>
                <a:rPr kumimoji="1" lang="en-US" altLang="zh-CN" sz="2000" b="1" dirty="0">
                  <a:solidFill>
                    <a:srgbClr val="3333FF"/>
                  </a:solidFill>
                  <a:latin typeface="+mn-lt"/>
                  <a:ea typeface="楷体" panose="02010609060101010101" pitchFamily="49" charset="-122"/>
                </a:rPr>
                <a:t>        </a:t>
              </a:r>
              <a:r>
                <a:rPr kumimoji="1" lang="zh-CN" altLang="en-US" sz="2000" b="1" dirty="0">
                  <a:solidFill>
                    <a:srgbClr val="3333FF"/>
                  </a:solidFill>
                  <a:latin typeface="+mn-lt"/>
                  <a:ea typeface="楷体" panose="02010609060101010101" pitchFamily="49" charset="-122"/>
                </a:rPr>
                <a:t>在数值分析中经常出现阶数很高的矩阵，且在矩阵中有许多相同的元素或零元素。为了节省存储空间，可以对这类矩阵进行压缩存储。即：为多个值相同的元只分配一个存储空间，且对零元不分配空间。</a:t>
              </a:r>
              <a:r>
                <a:rPr kumimoji="1" lang="zh-CN" altLang="en-US" sz="2000" dirty="0">
                  <a:solidFill>
                    <a:srgbClr val="3333FF"/>
                  </a:solidFill>
                  <a:latin typeface="+mn-lt"/>
                  <a:ea typeface="楷体" panose="02010609060101010101" pitchFamily="49" charset="-122"/>
                </a:rPr>
                <a:t> </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Effect transition="in" filter="fade">
                                      <p:cBhvr>
                                        <p:cTn id="7" dur="100"/>
                                        <p:tgtEl>
                                          <p:spTgt spid="13"/>
                                        </p:tgtEl>
                                      </p:cBhvr>
                                    </p:animEffect>
                                    <p:anim calcmode="lin" valueType="num">
                                      <p:cBhvr>
                                        <p:cTn id="8" dur="400" fill="hold"/>
                                        <p:tgtEl>
                                          <p:spTgt spid="13"/>
                                        </p:tgtEl>
                                        <p:attrNameLst>
                                          <p:attrName>ppt_x</p:attrName>
                                        </p:attrNameLst>
                                      </p:cBhvr>
                                      <p:tavLst>
                                        <p:tav tm="0">
                                          <p:val>
                                            <p:strVal val="#ppt_x"/>
                                          </p:val>
                                        </p:tav>
                                        <p:tav tm="100000">
                                          <p:val>
                                            <p:strVal val="#ppt_x"/>
                                          </p:val>
                                        </p:tav>
                                      </p:tavLst>
                                    </p:anim>
                                    <p:anim calcmode="lin" valueType="num">
                                      <p:cBhvr>
                                        <p:cTn id="9" dur="400" fill="hold"/>
                                        <p:tgtEl>
                                          <p:spTgt spid="13"/>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1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1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19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par>
                          <p:cTn id="16" fill="hold">
                            <p:stCondLst>
                              <p:cond delay="2400"/>
                            </p:stCondLst>
                            <p:childTnLst>
                              <p:par>
                                <p:cTn id="17" presetID="18" presetClass="entr" presetSubtype="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trips(downRight)">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2"/>
          <p:cNvGrpSpPr>
            <a:grpSpLocks/>
          </p:cNvGrpSpPr>
          <p:nvPr/>
        </p:nvGrpSpPr>
        <p:grpSpPr bwMode="auto">
          <a:xfrm>
            <a:off x="0" y="0"/>
            <a:ext cx="9144000" cy="6858000"/>
            <a:chOff x="0" y="0"/>
            <a:chExt cx="5760" cy="4320"/>
          </a:xfrm>
        </p:grpSpPr>
        <p:sp>
          <p:nvSpPr>
            <p:cNvPr id="7181" name="Rectangle 3"/>
            <p:cNvSpPr>
              <a:spLocks noChangeArrowheads="1"/>
            </p:cNvSpPr>
            <p:nvPr/>
          </p:nvSpPr>
          <p:spPr bwMode="auto">
            <a:xfrm>
              <a:off x="0" y="0"/>
              <a:ext cx="5760" cy="4320"/>
            </a:xfrm>
            <a:prstGeom prst="rect">
              <a:avLst/>
            </a:prstGeom>
            <a:gradFill rotWithShape="1">
              <a:gsLst>
                <a:gs pos="0">
                  <a:srgbClr val="99CCFF"/>
                </a:gs>
                <a:gs pos="50000">
                  <a:srgbClr val="FFFFFF"/>
                </a:gs>
                <a:gs pos="100000">
                  <a:srgbClr val="99CCFF"/>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latin typeface="Times New Roman" panose="02020603050405020304" pitchFamily="18" charset="0"/>
                <a:ea typeface="幼圆" panose="02010509060101010101" pitchFamily="49" charset="-122"/>
              </a:endParaRPr>
            </a:p>
          </p:txBody>
        </p:sp>
        <p:grpSp>
          <p:nvGrpSpPr>
            <p:cNvPr id="7182" name="Group 4"/>
            <p:cNvGrpSpPr>
              <a:grpSpLocks/>
            </p:cNvGrpSpPr>
            <p:nvPr/>
          </p:nvGrpSpPr>
          <p:grpSpPr bwMode="auto">
            <a:xfrm>
              <a:off x="0" y="0"/>
              <a:ext cx="5760" cy="4320"/>
              <a:chOff x="0" y="0"/>
              <a:chExt cx="5760" cy="4320"/>
            </a:xfrm>
          </p:grpSpPr>
          <p:sp>
            <p:nvSpPr>
              <p:cNvPr id="7183" name="Rectangle 5"/>
              <p:cNvSpPr>
                <a:spLocks noChangeArrowheads="1"/>
              </p:cNvSpPr>
              <p:nvPr/>
            </p:nvSpPr>
            <p:spPr bwMode="auto">
              <a:xfrm>
                <a:off x="0" y="432"/>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7" name="Rectangle 6"/>
              <p:cNvSpPr>
                <a:spLocks noChangeArrowheads="1"/>
              </p:cNvSpPr>
              <p:nvPr/>
            </p:nvSpPr>
            <p:spPr bwMode="auto">
              <a:xfrm>
                <a:off x="0" y="3312"/>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58" name="Rectangle 7"/>
              <p:cNvSpPr>
                <a:spLocks noChangeArrowheads="1"/>
              </p:cNvSpPr>
              <p:nvPr/>
            </p:nvSpPr>
            <p:spPr bwMode="auto">
              <a:xfrm>
                <a:off x="0" y="864"/>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7186" name="Rectangle 8"/>
              <p:cNvSpPr>
                <a:spLocks noChangeArrowheads="1"/>
              </p:cNvSpPr>
              <p:nvPr/>
            </p:nvSpPr>
            <p:spPr bwMode="auto">
              <a:xfrm>
                <a:off x="2789" y="0"/>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187" name="Rectangle 9"/>
              <p:cNvSpPr>
                <a:spLocks noChangeArrowheads="1"/>
              </p:cNvSpPr>
              <p:nvPr/>
            </p:nvSpPr>
            <p:spPr bwMode="auto">
              <a:xfrm>
                <a:off x="2789" y="3888"/>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188" name="Rectangle 10"/>
              <p:cNvSpPr>
                <a:spLocks noChangeArrowheads="1"/>
              </p:cNvSpPr>
              <p:nvPr/>
            </p:nvSpPr>
            <p:spPr bwMode="auto">
              <a:xfrm>
                <a:off x="0" y="3456"/>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189" name="Rectangle 11"/>
              <p:cNvSpPr>
                <a:spLocks noChangeArrowheads="1"/>
              </p:cNvSpPr>
              <p:nvPr/>
            </p:nvSpPr>
            <p:spPr bwMode="auto">
              <a:xfrm>
                <a:off x="2789" y="1008"/>
                <a:ext cx="2971" cy="2304"/>
              </a:xfrm>
              <a:prstGeom prst="rect">
                <a:avLst/>
              </a:prstGeom>
              <a:gradFill rotWithShape="1">
                <a:gsLst>
                  <a:gs pos="0">
                    <a:srgbClr val="000000"/>
                  </a:gs>
                  <a:gs pos="100000">
                    <a:srgbClr val="333399"/>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nvGrpSpPr>
              <p:cNvPr id="7190" name="Group 12"/>
              <p:cNvGrpSpPr>
                <a:grpSpLocks/>
              </p:cNvGrpSpPr>
              <p:nvPr/>
            </p:nvGrpSpPr>
            <p:grpSpPr bwMode="auto">
              <a:xfrm>
                <a:off x="113" y="3561"/>
                <a:ext cx="862" cy="647"/>
                <a:chOff x="113" y="3561"/>
                <a:chExt cx="862" cy="647"/>
              </a:xfrm>
            </p:grpSpPr>
            <p:grpSp>
              <p:nvGrpSpPr>
                <p:cNvPr id="7191" name="Group 13"/>
                <p:cNvGrpSpPr>
                  <a:grpSpLocks/>
                </p:cNvGrpSpPr>
                <p:nvPr/>
              </p:nvGrpSpPr>
              <p:grpSpPr bwMode="auto">
                <a:xfrm flipH="1">
                  <a:off x="666" y="3561"/>
                  <a:ext cx="309" cy="506"/>
                  <a:chOff x="4694" y="2523"/>
                  <a:chExt cx="350" cy="573"/>
                </a:xfrm>
              </p:grpSpPr>
              <p:sp>
                <p:nvSpPr>
                  <p:cNvPr id="7208" name="Freeform 14"/>
                  <p:cNvSpPr>
                    <a:spLocks/>
                  </p:cNvSpPr>
                  <p:nvPr/>
                </p:nvSpPr>
                <p:spPr bwMode="auto">
                  <a:xfrm>
                    <a:off x="4714" y="2567"/>
                    <a:ext cx="330" cy="400"/>
                  </a:xfrm>
                  <a:custGeom>
                    <a:avLst/>
                    <a:gdLst>
                      <a:gd name="T0" fmla="*/ 0 w 1318"/>
                      <a:gd name="T1" fmla="*/ 0 h 1597"/>
                      <a:gd name="T2" fmla="*/ 0 w 1318"/>
                      <a:gd name="T3" fmla="*/ 0 h 1597"/>
                      <a:gd name="T4" fmla="*/ 0 w 1318"/>
                      <a:gd name="T5" fmla="*/ 0 h 1597"/>
                      <a:gd name="T6" fmla="*/ 0 w 1318"/>
                      <a:gd name="T7" fmla="*/ 0 h 1597"/>
                      <a:gd name="T8" fmla="*/ 0 w 1318"/>
                      <a:gd name="T9" fmla="*/ 0 h 1597"/>
                      <a:gd name="T10" fmla="*/ 0 w 1318"/>
                      <a:gd name="T11" fmla="*/ 0 h 1597"/>
                      <a:gd name="T12" fmla="*/ 0 w 1318"/>
                      <a:gd name="T13" fmla="*/ 0 h 1597"/>
                      <a:gd name="T14" fmla="*/ 0 w 1318"/>
                      <a:gd name="T15" fmla="*/ 0 h 1597"/>
                      <a:gd name="T16" fmla="*/ 0 w 1318"/>
                      <a:gd name="T17" fmla="*/ 0 h 1597"/>
                      <a:gd name="T18" fmla="*/ 0 w 1318"/>
                      <a:gd name="T19" fmla="*/ 0 h 1597"/>
                      <a:gd name="T20" fmla="*/ 0 w 1318"/>
                      <a:gd name="T21" fmla="*/ 0 h 1597"/>
                      <a:gd name="T22" fmla="*/ 0 w 1318"/>
                      <a:gd name="T23" fmla="*/ 0 h 1597"/>
                      <a:gd name="T24" fmla="*/ 0 w 1318"/>
                      <a:gd name="T25" fmla="*/ 0 h 1597"/>
                      <a:gd name="T26" fmla="*/ 0 w 1318"/>
                      <a:gd name="T27" fmla="*/ 0 h 1597"/>
                      <a:gd name="T28" fmla="*/ 0 w 1318"/>
                      <a:gd name="T29" fmla="*/ 0 h 1597"/>
                      <a:gd name="T30" fmla="*/ 0 w 1318"/>
                      <a:gd name="T31" fmla="*/ 0 h 1597"/>
                      <a:gd name="T32" fmla="*/ 0 w 1318"/>
                      <a:gd name="T33" fmla="*/ 0 h 1597"/>
                      <a:gd name="T34" fmla="*/ 0 w 1318"/>
                      <a:gd name="T35" fmla="*/ 0 h 1597"/>
                      <a:gd name="T36" fmla="*/ 0 w 1318"/>
                      <a:gd name="T37" fmla="*/ 0 h 1597"/>
                      <a:gd name="T38" fmla="*/ 0 w 1318"/>
                      <a:gd name="T39" fmla="*/ 0 h 1597"/>
                      <a:gd name="T40" fmla="*/ 0 w 1318"/>
                      <a:gd name="T41" fmla="*/ 0 h 1597"/>
                      <a:gd name="T42" fmla="*/ 0 w 1318"/>
                      <a:gd name="T43" fmla="*/ 0 h 1597"/>
                      <a:gd name="T44" fmla="*/ 0 w 1318"/>
                      <a:gd name="T45" fmla="*/ 0 h 1597"/>
                      <a:gd name="T46" fmla="*/ 0 w 1318"/>
                      <a:gd name="T47" fmla="*/ 0 h 1597"/>
                      <a:gd name="T48" fmla="*/ 0 w 1318"/>
                      <a:gd name="T49" fmla="*/ 0 h 1597"/>
                      <a:gd name="T50" fmla="*/ 0 w 1318"/>
                      <a:gd name="T51" fmla="*/ 0 h 1597"/>
                      <a:gd name="T52" fmla="*/ 0 w 1318"/>
                      <a:gd name="T53" fmla="*/ 0 h 1597"/>
                      <a:gd name="T54" fmla="*/ 0 w 1318"/>
                      <a:gd name="T55" fmla="*/ 0 h 1597"/>
                      <a:gd name="T56" fmla="*/ 0 w 1318"/>
                      <a:gd name="T57" fmla="*/ 0 h 1597"/>
                      <a:gd name="T58" fmla="*/ 0 w 1318"/>
                      <a:gd name="T59" fmla="*/ 0 h 1597"/>
                      <a:gd name="T60" fmla="*/ 0 w 1318"/>
                      <a:gd name="T61" fmla="*/ 0 h 1597"/>
                      <a:gd name="T62" fmla="*/ 0 w 1318"/>
                      <a:gd name="T63" fmla="*/ 0 h 1597"/>
                      <a:gd name="T64" fmla="*/ 0 w 1318"/>
                      <a:gd name="T65" fmla="*/ 0 h 1597"/>
                      <a:gd name="T66" fmla="*/ 0 w 1318"/>
                      <a:gd name="T67" fmla="*/ 0 h 1597"/>
                      <a:gd name="T68" fmla="*/ 0 w 1318"/>
                      <a:gd name="T69" fmla="*/ 0 h 1597"/>
                      <a:gd name="T70" fmla="*/ 0 w 1318"/>
                      <a:gd name="T71" fmla="*/ 0 h 1597"/>
                      <a:gd name="T72" fmla="*/ 0 w 1318"/>
                      <a:gd name="T73" fmla="*/ 0 h 1597"/>
                      <a:gd name="T74" fmla="*/ 0 w 1318"/>
                      <a:gd name="T75" fmla="*/ 0 h 1597"/>
                      <a:gd name="T76" fmla="*/ 0 w 1318"/>
                      <a:gd name="T77" fmla="*/ 0 h 1597"/>
                      <a:gd name="T78" fmla="*/ 0 w 1318"/>
                      <a:gd name="T79" fmla="*/ 0 h 1597"/>
                      <a:gd name="T80" fmla="*/ 0 w 1318"/>
                      <a:gd name="T81" fmla="*/ 0 h 1597"/>
                      <a:gd name="T82" fmla="*/ 0 w 1318"/>
                      <a:gd name="T83" fmla="*/ 0 h 1597"/>
                      <a:gd name="T84" fmla="*/ 0 w 1318"/>
                      <a:gd name="T85" fmla="*/ 0 h 1597"/>
                      <a:gd name="T86" fmla="*/ 0 w 1318"/>
                      <a:gd name="T87" fmla="*/ 0 h 1597"/>
                      <a:gd name="T88" fmla="*/ 0 w 1318"/>
                      <a:gd name="T89" fmla="*/ 0 h 1597"/>
                      <a:gd name="T90" fmla="*/ 0 w 1318"/>
                      <a:gd name="T91" fmla="*/ 0 h 1597"/>
                      <a:gd name="T92" fmla="*/ 0 w 1318"/>
                      <a:gd name="T93" fmla="*/ 0 h 1597"/>
                      <a:gd name="T94" fmla="*/ 0 w 1318"/>
                      <a:gd name="T95" fmla="*/ 0 h 1597"/>
                      <a:gd name="T96" fmla="*/ 0 w 1318"/>
                      <a:gd name="T97" fmla="*/ 0 h 1597"/>
                      <a:gd name="T98" fmla="*/ 0 w 1318"/>
                      <a:gd name="T99" fmla="*/ 0 h 1597"/>
                      <a:gd name="T100" fmla="*/ 0 w 1318"/>
                      <a:gd name="T101" fmla="*/ 0 h 1597"/>
                      <a:gd name="T102" fmla="*/ 0 w 1318"/>
                      <a:gd name="T103" fmla="*/ 0 h 1597"/>
                      <a:gd name="T104" fmla="*/ 0 w 1318"/>
                      <a:gd name="T105" fmla="*/ 0 h 1597"/>
                      <a:gd name="T106" fmla="*/ 0 w 1318"/>
                      <a:gd name="T107" fmla="*/ 0 h 1597"/>
                      <a:gd name="T108" fmla="*/ 0 w 1318"/>
                      <a:gd name="T109" fmla="*/ 0 h 1597"/>
                      <a:gd name="T110" fmla="*/ 0 w 1318"/>
                      <a:gd name="T111" fmla="*/ 0 h 1597"/>
                      <a:gd name="T112" fmla="*/ 0 w 1318"/>
                      <a:gd name="T113" fmla="*/ 0 h 1597"/>
                      <a:gd name="T114" fmla="*/ 0 w 1318"/>
                      <a:gd name="T115" fmla="*/ 0 h 15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18" h="1597">
                        <a:moveTo>
                          <a:pt x="910" y="44"/>
                        </a:moveTo>
                        <a:lnTo>
                          <a:pt x="958" y="264"/>
                        </a:lnTo>
                        <a:lnTo>
                          <a:pt x="1006" y="437"/>
                        </a:lnTo>
                        <a:lnTo>
                          <a:pt x="1068" y="626"/>
                        </a:lnTo>
                        <a:lnTo>
                          <a:pt x="1122" y="765"/>
                        </a:lnTo>
                        <a:lnTo>
                          <a:pt x="1180" y="899"/>
                        </a:lnTo>
                        <a:lnTo>
                          <a:pt x="1213" y="981"/>
                        </a:lnTo>
                        <a:lnTo>
                          <a:pt x="958" y="1149"/>
                        </a:lnTo>
                        <a:lnTo>
                          <a:pt x="741" y="1289"/>
                        </a:lnTo>
                        <a:lnTo>
                          <a:pt x="559" y="1405"/>
                        </a:lnTo>
                        <a:lnTo>
                          <a:pt x="452" y="1492"/>
                        </a:lnTo>
                        <a:lnTo>
                          <a:pt x="424" y="1487"/>
                        </a:lnTo>
                        <a:lnTo>
                          <a:pt x="385" y="1429"/>
                        </a:lnTo>
                        <a:lnTo>
                          <a:pt x="323" y="1140"/>
                        </a:lnTo>
                        <a:lnTo>
                          <a:pt x="212" y="832"/>
                        </a:lnTo>
                        <a:lnTo>
                          <a:pt x="106" y="616"/>
                        </a:lnTo>
                        <a:lnTo>
                          <a:pt x="120" y="582"/>
                        </a:lnTo>
                        <a:lnTo>
                          <a:pt x="391" y="432"/>
                        </a:lnTo>
                        <a:lnTo>
                          <a:pt x="597" y="308"/>
                        </a:lnTo>
                        <a:lnTo>
                          <a:pt x="780" y="207"/>
                        </a:lnTo>
                        <a:lnTo>
                          <a:pt x="900" y="105"/>
                        </a:lnTo>
                        <a:lnTo>
                          <a:pt x="881" y="82"/>
                        </a:lnTo>
                        <a:lnTo>
                          <a:pt x="833" y="77"/>
                        </a:lnTo>
                        <a:lnTo>
                          <a:pt x="818" y="82"/>
                        </a:lnTo>
                        <a:lnTo>
                          <a:pt x="804" y="91"/>
                        </a:lnTo>
                        <a:lnTo>
                          <a:pt x="799" y="105"/>
                        </a:lnTo>
                        <a:lnTo>
                          <a:pt x="795" y="121"/>
                        </a:lnTo>
                        <a:lnTo>
                          <a:pt x="785" y="135"/>
                        </a:lnTo>
                        <a:lnTo>
                          <a:pt x="770" y="144"/>
                        </a:lnTo>
                        <a:lnTo>
                          <a:pt x="756" y="144"/>
                        </a:lnTo>
                        <a:lnTo>
                          <a:pt x="741" y="144"/>
                        </a:lnTo>
                        <a:lnTo>
                          <a:pt x="727" y="140"/>
                        </a:lnTo>
                        <a:lnTo>
                          <a:pt x="713" y="140"/>
                        </a:lnTo>
                        <a:lnTo>
                          <a:pt x="698" y="149"/>
                        </a:lnTo>
                        <a:lnTo>
                          <a:pt x="698" y="163"/>
                        </a:lnTo>
                        <a:lnTo>
                          <a:pt x="688" y="178"/>
                        </a:lnTo>
                        <a:lnTo>
                          <a:pt x="674" y="192"/>
                        </a:lnTo>
                        <a:lnTo>
                          <a:pt x="660" y="207"/>
                        </a:lnTo>
                        <a:lnTo>
                          <a:pt x="645" y="207"/>
                        </a:lnTo>
                        <a:lnTo>
                          <a:pt x="626" y="207"/>
                        </a:lnTo>
                        <a:lnTo>
                          <a:pt x="611" y="207"/>
                        </a:lnTo>
                        <a:lnTo>
                          <a:pt x="597" y="196"/>
                        </a:lnTo>
                        <a:lnTo>
                          <a:pt x="583" y="202"/>
                        </a:lnTo>
                        <a:lnTo>
                          <a:pt x="568" y="212"/>
                        </a:lnTo>
                        <a:lnTo>
                          <a:pt x="559" y="226"/>
                        </a:lnTo>
                        <a:lnTo>
                          <a:pt x="549" y="240"/>
                        </a:lnTo>
                        <a:lnTo>
                          <a:pt x="545" y="255"/>
                        </a:lnTo>
                        <a:lnTo>
                          <a:pt x="529" y="269"/>
                        </a:lnTo>
                        <a:lnTo>
                          <a:pt x="515" y="269"/>
                        </a:lnTo>
                        <a:lnTo>
                          <a:pt x="501" y="269"/>
                        </a:lnTo>
                        <a:lnTo>
                          <a:pt x="487" y="264"/>
                        </a:lnTo>
                        <a:lnTo>
                          <a:pt x="472" y="264"/>
                        </a:lnTo>
                        <a:lnTo>
                          <a:pt x="457" y="274"/>
                        </a:lnTo>
                        <a:lnTo>
                          <a:pt x="443" y="294"/>
                        </a:lnTo>
                        <a:lnTo>
                          <a:pt x="438" y="308"/>
                        </a:lnTo>
                        <a:lnTo>
                          <a:pt x="429" y="322"/>
                        </a:lnTo>
                        <a:lnTo>
                          <a:pt x="410" y="332"/>
                        </a:lnTo>
                        <a:lnTo>
                          <a:pt x="395" y="332"/>
                        </a:lnTo>
                        <a:lnTo>
                          <a:pt x="380" y="317"/>
                        </a:lnTo>
                        <a:lnTo>
                          <a:pt x="366" y="317"/>
                        </a:lnTo>
                        <a:lnTo>
                          <a:pt x="352" y="317"/>
                        </a:lnTo>
                        <a:lnTo>
                          <a:pt x="337" y="317"/>
                        </a:lnTo>
                        <a:lnTo>
                          <a:pt x="323" y="332"/>
                        </a:lnTo>
                        <a:lnTo>
                          <a:pt x="314" y="346"/>
                        </a:lnTo>
                        <a:lnTo>
                          <a:pt x="308" y="361"/>
                        </a:lnTo>
                        <a:lnTo>
                          <a:pt x="298" y="375"/>
                        </a:lnTo>
                        <a:lnTo>
                          <a:pt x="293" y="390"/>
                        </a:lnTo>
                        <a:lnTo>
                          <a:pt x="279" y="394"/>
                        </a:lnTo>
                        <a:lnTo>
                          <a:pt x="265" y="394"/>
                        </a:lnTo>
                        <a:lnTo>
                          <a:pt x="251" y="390"/>
                        </a:lnTo>
                        <a:lnTo>
                          <a:pt x="241" y="404"/>
                        </a:lnTo>
                        <a:lnTo>
                          <a:pt x="226" y="413"/>
                        </a:lnTo>
                        <a:lnTo>
                          <a:pt x="216" y="432"/>
                        </a:lnTo>
                        <a:lnTo>
                          <a:pt x="207" y="448"/>
                        </a:lnTo>
                        <a:lnTo>
                          <a:pt x="188" y="448"/>
                        </a:lnTo>
                        <a:lnTo>
                          <a:pt x="174" y="448"/>
                        </a:lnTo>
                        <a:lnTo>
                          <a:pt x="160" y="437"/>
                        </a:lnTo>
                        <a:lnTo>
                          <a:pt x="144" y="437"/>
                        </a:lnTo>
                        <a:lnTo>
                          <a:pt x="130" y="448"/>
                        </a:lnTo>
                        <a:lnTo>
                          <a:pt x="130" y="467"/>
                        </a:lnTo>
                        <a:lnTo>
                          <a:pt x="130" y="481"/>
                        </a:lnTo>
                        <a:lnTo>
                          <a:pt x="125" y="495"/>
                        </a:lnTo>
                        <a:lnTo>
                          <a:pt x="116" y="509"/>
                        </a:lnTo>
                        <a:lnTo>
                          <a:pt x="101" y="509"/>
                        </a:lnTo>
                        <a:lnTo>
                          <a:pt x="87" y="509"/>
                        </a:lnTo>
                        <a:lnTo>
                          <a:pt x="72" y="505"/>
                        </a:lnTo>
                        <a:lnTo>
                          <a:pt x="58" y="500"/>
                        </a:lnTo>
                        <a:lnTo>
                          <a:pt x="43" y="500"/>
                        </a:lnTo>
                        <a:lnTo>
                          <a:pt x="24" y="500"/>
                        </a:lnTo>
                        <a:lnTo>
                          <a:pt x="10" y="509"/>
                        </a:lnTo>
                        <a:lnTo>
                          <a:pt x="0" y="525"/>
                        </a:lnTo>
                        <a:lnTo>
                          <a:pt x="0" y="539"/>
                        </a:lnTo>
                        <a:lnTo>
                          <a:pt x="0" y="553"/>
                        </a:lnTo>
                        <a:lnTo>
                          <a:pt x="6" y="567"/>
                        </a:lnTo>
                        <a:lnTo>
                          <a:pt x="24" y="582"/>
                        </a:lnTo>
                        <a:lnTo>
                          <a:pt x="39" y="586"/>
                        </a:lnTo>
                        <a:lnTo>
                          <a:pt x="48" y="602"/>
                        </a:lnTo>
                        <a:lnTo>
                          <a:pt x="43" y="616"/>
                        </a:lnTo>
                        <a:lnTo>
                          <a:pt x="34" y="630"/>
                        </a:lnTo>
                        <a:lnTo>
                          <a:pt x="24" y="644"/>
                        </a:lnTo>
                        <a:lnTo>
                          <a:pt x="24" y="659"/>
                        </a:lnTo>
                        <a:lnTo>
                          <a:pt x="24" y="673"/>
                        </a:lnTo>
                        <a:lnTo>
                          <a:pt x="39" y="684"/>
                        </a:lnTo>
                        <a:lnTo>
                          <a:pt x="53" y="693"/>
                        </a:lnTo>
                        <a:lnTo>
                          <a:pt x="67" y="703"/>
                        </a:lnTo>
                        <a:lnTo>
                          <a:pt x="83" y="712"/>
                        </a:lnTo>
                        <a:lnTo>
                          <a:pt x="87" y="731"/>
                        </a:lnTo>
                        <a:lnTo>
                          <a:pt x="77" y="745"/>
                        </a:lnTo>
                        <a:lnTo>
                          <a:pt x="67" y="765"/>
                        </a:lnTo>
                        <a:lnTo>
                          <a:pt x="62" y="780"/>
                        </a:lnTo>
                        <a:lnTo>
                          <a:pt x="62" y="799"/>
                        </a:lnTo>
                        <a:lnTo>
                          <a:pt x="72" y="813"/>
                        </a:lnTo>
                        <a:lnTo>
                          <a:pt x="87" y="813"/>
                        </a:lnTo>
                        <a:lnTo>
                          <a:pt x="101" y="818"/>
                        </a:lnTo>
                        <a:lnTo>
                          <a:pt x="116" y="822"/>
                        </a:lnTo>
                        <a:lnTo>
                          <a:pt x="130" y="832"/>
                        </a:lnTo>
                        <a:lnTo>
                          <a:pt x="160" y="836"/>
                        </a:lnTo>
                        <a:lnTo>
                          <a:pt x="179" y="852"/>
                        </a:lnTo>
                        <a:lnTo>
                          <a:pt x="183" y="866"/>
                        </a:lnTo>
                        <a:lnTo>
                          <a:pt x="179" y="880"/>
                        </a:lnTo>
                        <a:lnTo>
                          <a:pt x="174" y="895"/>
                        </a:lnTo>
                        <a:lnTo>
                          <a:pt x="169" y="909"/>
                        </a:lnTo>
                        <a:lnTo>
                          <a:pt x="160" y="924"/>
                        </a:lnTo>
                        <a:lnTo>
                          <a:pt x="160" y="938"/>
                        </a:lnTo>
                        <a:lnTo>
                          <a:pt x="164" y="953"/>
                        </a:lnTo>
                        <a:lnTo>
                          <a:pt x="183" y="972"/>
                        </a:lnTo>
                        <a:lnTo>
                          <a:pt x="193" y="986"/>
                        </a:lnTo>
                        <a:lnTo>
                          <a:pt x="202" y="1001"/>
                        </a:lnTo>
                        <a:lnTo>
                          <a:pt x="202" y="1015"/>
                        </a:lnTo>
                        <a:lnTo>
                          <a:pt x="197" y="1034"/>
                        </a:lnTo>
                        <a:lnTo>
                          <a:pt x="193" y="1053"/>
                        </a:lnTo>
                        <a:lnTo>
                          <a:pt x="188" y="1068"/>
                        </a:lnTo>
                        <a:lnTo>
                          <a:pt x="188" y="1083"/>
                        </a:lnTo>
                        <a:lnTo>
                          <a:pt x="197" y="1102"/>
                        </a:lnTo>
                        <a:lnTo>
                          <a:pt x="212" y="1111"/>
                        </a:lnTo>
                        <a:lnTo>
                          <a:pt x="231" y="1121"/>
                        </a:lnTo>
                        <a:lnTo>
                          <a:pt x="270" y="1130"/>
                        </a:lnTo>
                        <a:lnTo>
                          <a:pt x="284" y="1135"/>
                        </a:lnTo>
                        <a:lnTo>
                          <a:pt x="270" y="1149"/>
                        </a:lnTo>
                        <a:lnTo>
                          <a:pt x="256" y="1165"/>
                        </a:lnTo>
                        <a:lnTo>
                          <a:pt x="237" y="1184"/>
                        </a:lnTo>
                        <a:lnTo>
                          <a:pt x="226" y="1203"/>
                        </a:lnTo>
                        <a:lnTo>
                          <a:pt x="226" y="1222"/>
                        </a:lnTo>
                        <a:lnTo>
                          <a:pt x="260" y="1242"/>
                        </a:lnTo>
                        <a:lnTo>
                          <a:pt x="289" y="1270"/>
                        </a:lnTo>
                        <a:lnTo>
                          <a:pt x="303" y="1280"/>
                        </a:lnTo>
                        <a:lnTo>
                          <a:pt x="314" y="1294"/>
                        </a:lnTo>
                        <a:lnTo>
                          <a:pt x="318" y="1308"/>
                        </a:lnTo>
                        <a:lnTo>
                          <a:pt x="308" y="1324"/>
                        </a:lnTo>
                        <a:lnTo>
                          <a:pt x="298" y="1343"/>
                        </a:lnTo>
                        <a:lnTo>
                          <a:pt x="293" y="1361"/>
                        </a:lnTo>
                        <a:lnTo>
                          <a:pt x="293" y="1376"/>
                        </a:lnTo>
                        <a:lnTo>
                          <a:pt x="308" y="1390"/>
                        </a:lnTo>
                        <a:lnTo>
                          <a:pt x="323" y="1395"/>
                        </a:lnTo>
                        <a:lnTo>
                          <a:pt x="337" y="1405"/>
                        </a:lnTo>
                        <a:lnTo>
                          <a:pt x="347" y="1420"/>
                        </a:lnTo>
                        <a:lnTo>
                          <a:pt x="342" y="1434"/>
                        </a:lnTo>
                        <a:lnTo>
                          <a:pt x="337" y="1448"/>
                        </a:lnTo>
                        <a:lnTo>
                          <a:pt x="333" y="1462"/>
                        </a:lnTo>
                        <a:lnTo>
                          <a:pt x="333" y="1476"/>
                        </a:lnTo>
                        <a:lnTo>
                          <a:pt x="333" y="1497"/>
                        </a:lnTo>
                        <a:lnTo>
                          <a:pt x="333" y="1516"/>
                        </a:lnTo>
                        <a:lnTo>
                          <a:pt x="342" y="1530"/>
                        </a:lnTo>
                        <a:lnTo>
                          <a:pt x="352" y="1544"/>
                        </a:lnTo>
                        <a:lnTo>
                          <a:pt x="366" y="1549"/>
                        </a:lnTo>
                        <a:lnTo>
                          <a:pt x="380" y="1544"/>
                        </a:lnTo>
                        <a:lnTo>
                          <a:pt x="395" y="1544"/>
                        </a:lnTo>
                        <a:lnTo>
                          <a:pt x="410" y="1544"/>
                        </a:lnTo>
                        <a:lnTo>
                          <a:pt x="424" y="1553"/>
                        </a:lnTo>
                        <a:lnTo>
                          <a:pt x="433" y="1574"/>
                        </a:lnTo>
                        <a:lnTo>
                          <a:pt x="438" y="1593"/>
                        </a:lnTo>
                        <a:lnTo>
                          <a:pt x="452" y="1597"/>
                        </a:lnTo>
                        <a:lnTo>
                          <a:pt x="468" y="1597"/>
                        </a:lnTo>
                        <a:lnTo>
                          <a:pt x="482" y="1597"/>
                        </a:lnTo>
                        <a:lnTo>
                          <a:pt x="496" y="1597"/>
                        </a:lnTo>
                        <a:lnTo>
                          <a:pt x="510" y="1593"/>
                        </a:lnTo>
                        <a:lnTo>
                          <a:pt x="515" y="1578"/>
                        </a:lnTo>
                        <a:lnTo>
                          <a:pt x="534" y="1569"/>
                        </a:lnTo>
                        <a:lnTo>
                          <a:pt x="549" y="1553"/>
                        </a:lnTo>
                        <a:lnTo>
                          <a:pt x="554" y="1535"/>
                        </a:lnTo>
                        <a:lnTo>
                          <a:pt x="554" y="1520"/>
                        </a:lnTo>
                        <a:lnTo>
                          <a:pt x="559" y="1506"/>
                        </a:lnTo>
                        <a:lnTo>
                          <a:pt x="564" y="1492"/>
                        </a:lnTo>
                        <a:lnTo>
                          <a:pt x="583" y="1476"/>
                        </a:lnTo>
                        <a:lnTo>
                          <a:pt x="597" y="1472"/>
                        </a:lnTo>
                        <a:lnTo>
                          <a:pt x="611" y="1482"/>
                        </a:lnTo>
                        <a:lnTo>
                          <a:pt x="622" y="1497"/>
                        </a:lnTo>
                        <a:lnTo>
                          <a:pt x="636" y="1497"/>
                        </a:lnTo>
                        <a:lnTo>
                          <a:pt x="650" y="1487"/>
                        </a:lnTo>
                        <a:lnTo>
                          <a:pt x="660" y="1472"/>
                        </a:lnTo>
                        <a:lnTo>
                          <a:pt x="660" y="1457"/>
                        </a:lnTo>
                        <a:lnTo>
                          <a:pt x="655" y="1443"/>
                        </a:lnTo>
                        <a:lnTo>
                          <a:pt x="655" y="1429"/>
                        </a:lnTo>
                        <a:lnTo>
                          <a:pt x="1112" y="1126"/>
                        </a:lnTo>
                        <a:lnTo>
                          <a:pt x="1136" y="1160"/>
                        </a:lnTo>
                        <a:lnTo>
                          <a:pt x="1150" y="1165"/>
                        </a:lnTo>
                        <a:lnTo>
                          <a:pt x="1166" y="1165"/>
                        </a:lnTo>
                        <a:lnTo>
                          <a:pt x="1170" y="1149"/>
                        </a:lnTo>
                        <a:lnTo>
                          <a:pt x="1175" y="1135"/>
                        </a:lnTo>
                        <a:lnTo>
                          <a:pt x="1189" y="1126"/>
                        </a:lnTo>
                        <a:lnTo>
                          <a:pt x="1208" y="1116"/>
                        </a:lnTo>
                        <a:lnTo>
                          <a:pt x="1222" y="1116"/>
                        </a:lnTo>
                        <a:lnTo>
                          <a:pt x="1237" y="1116"/>
                        </a:lnTo>
                        <a:lnTo>
                          <a:pt x="1252" y="1111"/>
                        </a:lnTo>
                        <a:lnTo>
                          <a:pt x="1266" y="1097"/>
                        </a:lnTo>
                        <a:lnTo>
                          <a:pt x="1262" y="1083"/>
                        </a:lnTo>
                        <a:lnTo>
                          <a:pt x="1262" y="1068"/>
                        </a:lnTo>
                        <a:lnTo>
                          <a:pt x="1281" y="1058"/>
                        </a:lnTo>
                        <a:lnTo>
                          <a:pt x="1295" y="1058"/>
                        </a:lnTo>
                        <a:lnTo>
                          <a:pt x="1309" y="1058"/>
                        </a:lnTo>
                        <a:lnTo>
                          <a:pt x="1318" y="1044"/>
                        </a:lnTo>
                        <a:lnTo>
                          <a:pt x="1318" y="1030"/>
                        </a:lnTo>
                        <a:lnTo>
                          <a:pt x="1318" y="1015"/>
                        </a:lnTo>
                        <a:lnTo>
                          <a:pt x="1318" y="1001"/>
                        </a:lnTo>
                        <a:lnTo>
                          <a:pt x="1318" y="981"/>
                        </a:lnTo>
                        <a:lnTo>
                          <a:pt x="1314" y="967"/>
                        </a:lnTo>
                        <a:lnTo>
                          <a:pt x="1299" y="953"/>
                        </a:lnTo>
                        <a:lnTo>
                          <a:pt x="1281" y="943"/>
                        </a:lnTo>
                        <a:lnTo>
                          <a:pt x="1266" y="934"/>
                        </a:lnTo>
                        <a:lnTo>
                          <a:pt x="1257" y="919"/>
                        </a:lnTo>
                        <a:lnTo>
                          <a:pt x="1257" y="904"/>
                        </a:lnTo>
                        <a:lnTo>
                          <a:pt x="1257" y="890"/>
                        </a:lnTo>
                        <a:lnTo>
                          <a:pt x="1266" y="876"/>
                        </a:lnTo>
                        <a:lnTo>
                          <a:pt x="1266" y="857"/>
                        </a:lnTo>
                        <a:lnTo>
                          <a:pt x="1257" y="842"/>
                        </a:lnTo>
                        <a:lnTo>
                          <a:pt x="1243" y="832"/>
                        </a:lnTo>
                        <a:lnTo>
                          <a:pt x="1227" y="827"/>
                        </a:lnTo>
                        <a:lnTo>
                          <a:pt x="1213" y="822"/>
                        </a:lnTo>
                        <a:lnTo>
                          <a:pt x="1208" y="808"/>
                        </a:lnTo>
                        <a:lnTo>
                          <a:pt x="1208" y="794"/>
                        </a:lnTo>
                        <a:lnTo>
                          <a:pt x="1213" y="780"/>
                        </a:lnTo>
                        <a:lnTo>
                          <a:pt x="1208" y="765"/>
                        </a:lnTo>
                        <a:lnTo>
                          <a:pt x="1208" y="736"/>
                        </a:lnTo>
                        <a:lnTo>
                          <a:pt x="1203" y="717"/>
                        </a:lnTo>
                        <a:lnTo>
                          <a:pt x="1189" y="712"/>
                        </a:lnTo>
                        <a:lnTo>
                          <a:pt x="1175" y="707"/>
                        </a:lnTo>
                        <a:lnTo>
                          <a:pt x="1160" y="698"/>
                        </a:lnTo>
                        <a:lnTo>
                          <a:pt x="1155" y="684"/>
                        </a:lnTo>
                        <a:lnTo>
                          <a:pt x="1155" y="668"/>
                        </a:lnTo>
                        <a:lnTo>
                          <a:pt x="1160" y="654"/>
                        </a:lnTo>
                        <a:lnTo>
                          <a:pt x="1170" y="640"/>
                        </a:lnTo>
                        <a:lnTo>
                          <a:pt x="1170" y="621"/>
                        </a:lnTo>
                        <a:lnTo>
                          <a:pt x="1170" y="607"/>
                        </a:lnTo>
                        <a:lnTo>
                          <a:pt x="1155" y="591"/>
                        </a:lnTo>
                        <a:lnTo>
                          <a:pt x="1141" y="582"/>
                        </a:lnTo>
                        <a:lnTo>
                          <a:pt x="1122" y="567"/>
                        </a:lnTo>
                        <a:lnTo>
                          <a:pt x="1108" y="563"/>
                        </a:lnTo>
                        <a:lnTo>
                          <a:pt x="1093" y="548"/>
                        </a:lnTo>
                        <a:lnTo>
                          <a:pt x="1089" y="534"/>
                        </a:lnTo>
                        <a:lnTo>
                          <a:pt x="1093" y="520"/>
                        </a:lnTo>
                        <a:lnTo>
                          <a:pt x="1098" y="505"/>
                        </a:lnTo>
                        <a:lnTo>
                          <a:pt x="1098" y="490"/>
                        </a:lnTo>
                        <a:lnTo>
                          <a:pt x="1103" y="476"/>
                        </a:lnTo>
                        <a:lnTo>
                          <a:pt x="1103" y="462"/>
                        </a:lnTo>
                        <a:lnTo>
                          <a:pt x="1098" y="448"/>
                        </a:lnTo>
                        <a:lnTo>
                          <a:pt x="1098" y="432"/>
                        </a:lnTo>
                        <a:lnTo>
                          <a:pt x="1078" y="418"/>
                        </a:lnTo>
                        <a:lnTo>
                          <a:pt x="1064" y="409"/>
                        </a:lnTo>
                        <a:lnTo>
                          <a:pt x="1049" y="404"/>
                        </a:lnTo>
                        <a:lnTo>
                          <a:pt x="1049" y="390"/>
                        </a:lnTo>
                        <a:lnTo>
                          <a:pt x="1049" y="375"/>
                        </a:lnTo>
                        <a:lnTo>
                          <a:pt x="1049" y="361"/>
                        </a:lnTo>
                        <a:lnTo>
                          <a:pt x="1049" y="346"/>
                        </a:lnTo>
                        <a:lnTo>
                          <a:pt x="1054" y="327"/>
                        </a:lnTo>
                        <a:lnTo>
                          <a:pt x="1049" y="313"/>
                        </a:lnTo>
                        <a:lnTo>
                          <a:pt x="1040" y="298"/>
                        </a:lnTo>
                        <a:lnTo>
                          <a:pt x="1026" y="289"/>
                        </a:lnTo>
                        <a:lnTo>
                          <a:pt x="1012" y="284"/>
                        </a:lnTo>
                        <a:lnTo>
                          <a:pt x="1012" y="269"/>
                        </a:lnTo>
                        <a:lnTo>
                          <a:pt x="1012" y="255"/>
                        </a:lnTo>
                        <a:lnTo>
                          <a:pt x="1016" y="240"/>
                        </a:lnTo>
                        <a:lnTo>
                          <a:pt x="1021" y="226"/>
                        </a:lnTo>
                        <a:lnTo>
                          <a:pt x="1021" y="212"/>
                        </a:lnTo>
                        <a:lnTo>
                          <a:pt x="1021" y="196"/>
                        </a:lnTo>
                        <a:lnTo>
                          <a:pt x="1016" y="182"/>
                        </a:lnTo>
                        <a:lnTo>
                          <a:pt x="1001" y="173"/>
                        </a:lnTo>
                        <a:lnTo>
                          <a:pt x="987" y="159"/>
                        </a:lnTo>
                        <a:lnTo>
                          <a:pt x="972" y="149"/>
                        </a:lnTo>
                        <a:lnTo>
                          <a:pt x="982" y="130"/>
                        </a:lnTo>
                        <a:lnTo>
                          <a:pt x="982" y="115"/>
                        </a:lnTo>
                        <a:lnTo>
                          <a:pt x="982" y="101"/>
                        </a:lnTo>
                        <a:lnTo>
                          <a:pt x="987" y="86"/>
                        </a:lnTo>
                        <a:lnTo>
                          <a:pt x="996" y="72"/>
                        </a:lnTo>
                        <a:lnTo>
                          <a:pt x="996" y="53"/>
                        </a:lnTo>
                        <a:lnTo>
                          <a:pt x="991" y="38"/>
                        </a:lnTo>
                        <a:lnTo>
                          <a:pt x="987" y="23"/>
                        </a:lnTo>
                        <a:lnTo>
                          <a:pt x="977" y="9"/>
                        </a:lnTo>
                        <a:lnTo>
                          <a:pt x="963" y="5"/>
                        </a:lnTo>
                        <a:lnTo>
                          <a:pt x="949" y="0"/>
                        </a:lnTo>
                        <a:lnTo>
                          <a:pt x="935" y="0"/>
                        </a:lnTo>
                        <a:lnTo>
                          <a:pt x="919" y="9"/>
                        </a:lnTo>
                        <a:lnTo>
                          <a:pt x="905" y="19"/>
                        </a:lnTo>
                        <a:lnTo>
                          <a:pt x="910" y="44"/>
                        </a:lnTo>
                        <a:close/>
                      </a:path>
                    </a:pathLst>
                  </a:custGeom>
                  <a:solidFill>
                    <a:srgbClr val="FF33CC"/>
                  </a:solidFill>
                  <a:ln w="9525">
                    <a:solidFill>
                      <a:srgbClr val="FF33CC"/>
                    </a:solidFill>
                    <a:round/>
                    <a:headEnd/>
                    <a:tailEnd/>
                  </a:ln>
                </p:spPr>
                <p:txBody>
                  <a:bodyPr/>
                  <a:lstStyle/>
                  <a:p>
                    <a:endParaRPr lang="zh-CN" altLang="en-US"/>
                  </a:p>
                </p:txBody>
              </p:sp>
              <p:sp>
                <p:nvSpPr>
                  <p:cNvPr id="7209" name="Freeform 15"/>
                  <p:cNvSpPr>
                    <a:spLocks/>
                  </p:cNvSpPr>
                  <p:nvPr/>
                </p:nvSpPr>
                <p:spPr bwMode="auto">
                  <a:xfrm>
                    <a:off x="4768" y="2624"/>
                    <a:ext cx="228" cy="284"/>
                  </a:xfrm>
                  <a:custGeom>
                    <a:avLst/>
                    <a:gdLst>
                      <a:gd name="T0" fmla="*/ 0 w 909"/>
                      <a:gd name="T1" fmla="*/ 0 h 1135"/>
                      <a:gd name="T2" fmla="*/ 0 w 909"/>
                      <a:gd name="T3" fmla="*/ 0 h 1135"/>
                      <a:gd name="T4" fmla="*/ 0 w 909"/>
                      <a:gd name="T5" fmla="*/ 0 h 1135"/>
                      <a:gd name="T6" fmla="*/ 0 w 909"/>
                      <a:gd name="T7" fmla="*/ 0 h 1135"/>
                      <a:gd name="T8" fmla="*/ 0 w 909"/>
                      <a:gd name="T9" fmla="*/ 0 h 1135"/>
                      <a:gd name="T10" fmla="*/ 0 w 909"/>
                      <a:gd name="T11" fmla="*/ 0 h 1135"/>
                      <a:gd name="T12" fmla="*/ 0 w 909"/>
                      <a:gd name="T13" fmla="*/ 0 h 1135"/>
                      <a:gd name="T14" fmla="*/ 0 w 909"/>
                      <a:gd name="T15" fmla="*/ 0 h 1135"/>
                      <a:gd name="T16" fmla="*/ 0 w 909"/>
                      <a:gd name="T17" fmla="*/ 0 h 1135"/>
                      <a:gd name="T18" fmla="*/ 0 w 909"/>
                      <a:gd name="T19" fmla="*/ 0 h 1135"/>
                      <a:gd name="T20" fmla="*/ 0 w 909"/>
                      <a:gd name="T21" fmla="*/ 0 h 1135"/>
                      <a:gd name="T22" fmla="*/ 0 w 909"/>
                      <a:gd name="T23" fmla="*/ 0 h 1135"/>
                      <a:gd name="T24" fmla="*/ 0 w 909"/>
                      <a:gd name="T25" fmla="*/ 0 h 1135"/>
                      <a:gd name="T26" fmla="*/ 0 w 909"/>
                      <a:gd name="T27" fmla="*/ 0 h 1135"/>
                      <a:gd name="T28" fmla="*/ 0 w 909"/>
                      <a:gd name="T29" fmla="*/ 0 h 1135"/>
                      <a:gd name="T30" fmla="*/ 0 w 909"/>
                      <a:gd name="T31" fmla="*/ 0 h 1135"/>
                      <a:gd name="T32" fmla="*/ 0 w 909"/>
                      <a:gd name="T33" fmla="*/ 0 h 1135"/>
                      <a:gd name="T34" fmla="*/ 0 w 909"/>
                      <a:gd name="T35" fmla="*/ 0 h 1135"/>
                      <a:gd name="T36" fmla="*/ 0 w 909"/>
                      <a:gd name="T37" fmla="*/ 0 h 1135"/>
                      <a:gd name="T38" fmla="*/ 0 w 909"/>
                      <a:gd name="T39" fmla="*/ 0 h 1135"/>
                      <a:gd name="T40" fmla="*/ 0 w 909"/>
                      <a:gd name="T41" fmla="*/ 0 h 1135"/>
                      <a:gd name="T42" fmla="*/ 0 w 909"/>
                      <a:gd name="T43" fmla="*/ 0 h 1135"/>
                      <a:gd name="T44" fmla="*/ 0 w 909"/>
                      <a:gd name="T45" fmla="*/ 0 h 1135"/>
                      <a:gd name="T46" fmla="*/ 0 w 909"/>
                      <a:gd name="T47" fmla="*/ 0 h 1135"/>
                      <a:gd name="T48" fmla="*/ 0 w 909"/>
                      <a:gd name="T49" fmla="*/ 0 h 1135"/>
                      <a:gd name="T50" fmla="*/ 0 w 909"/>
                      <a:gd name="T51" fmla="*/ 0 h 1135"/>
                      <a:gd name="T52" fmla="*/ 0 w 909"/>
                      <a:gd name="T53" fmla="*/ 0 h 1135"/>
                      <a:gd name="T54" fmla="*/ 0 w 909"/>
                      <a:gd name="T55" fmla="*/ 0 h 1135"/>
                      <a:gd name="T56" fmla="*/ 0 w 909"/>
                      <a:gd name="T57" fmla="*/ 0 h 1135"/>
                      <a:gd name="T58" fmla="*/ 0 w 909"/>
                      <a:gd name="T59" fmla="*/ 0 h 1135"/>
                      <a:gd name="T60" fmla="*/ 0 w 909"/>
                      <a:gd name="T61" fmla="*/ 0 h 1135"/>
                      <a:gd name="T62" fmla="*/ 0 w 909"/>
                      <a:gd name="T63" fmla="*/ 0 h 1135"/>
                      <a:gd name="T64" fmla="*/ 0 w 909"/>
                      <a:gd name="T65" fmla="*/ 0 h 1135"/>
                      <a:gd name="T66" fmla="*/ 0 w 909"/>
                      <a:gd name="T67" fmla="*/ 0 h 1135"/>
                      <a:gd name="T68" fmla="*/ 0 w 909"/>
                      <a:gd name="T69" fmla="*/ 0 h 11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09" h="1135">
                        <a:moveTo>
                          <a:pt x="665" y="0"/>
                        </a:moveTo>
                        <a:lnTo>
                          <a:pt x="732" y="241"/>
                        </a:lnTo>
                        <a:lnTo>
                          <a:pt x="785" y="404"/>
                        </a:lnTo>
                        <a:lnTo>
                          <a:pt x="852" y="582"/>
                        </a:lnTo>
                        <a:lnTo>
                          <a:pt x="909" y="727"/>
                        </a:lnTo>
                        <a:lnTo>
                          <a:pt x="895" y="741"/>
                        </a:lnTo>
                        <a:lnTo>
                          <a:pt x="713" y="862"/>
                        </a:lnTo>
                        <a:lnTo>
                          <a:pt x="482" y="1000"/>
                        </a:lnTo>
                        <a:lnTo>
                          <a:pt x="285" y="1117"/>
                        </a:lnTo>
                        <a:lnTo>
                          <a:pt x="252" y="1135"/>
                        </a:lnTo>
                        <a:lnTo>
                          <a:pt x="236" y="1126"/>
                        </a:lnTo>
                        <a:lnTo>
                          <a:pt x="164" y="851"/>
                        </a:lnTo>
                        <a:lnTo>
                          <a:pt x="73" y="592"/>
                        </a:lnTo>
                        <a:lnTo>
                          <a:pt x="0" y="404"/>
                        </a:lnTo>
                        <a:lnTo>
                          <a:pt x="0" y="381"/>
                        </a:lnTo>
                        <a:lnTo>
                          <a:pt x="299" y="212"/>
                        </a:lnTo>
                        <a:lnTo>
                          <a:pt x="506" y="87"/>
                        </a:lnTo>
                        <a:lnTo>
                          <a:pt x="636" y="14"/>
                        </a:lnTo>
                        <a:lnTo>
                          <a:pt x="645" y="44"/>
                        </a:lnTo>
                        <a:lnTo>
                          <a:pt x="453" y="154"/>
                        </a:lnTo>
                        <a:lnTo>
                          <a:pt x="189" y="308"/>
                        </a:lnTo>
                        <a:lnTo>
                          <a:pt x="30" y="400"/>
                        </a:lnTo>
                        <a:lnTo>
                          <a:pt x="102" y="582"/>
                        </a:lnTo>
                        <a:lnTo>
                          <a:pt x="189" y="813"/>
                        </a:lnTo>
                        <a:lnTo>
                          <a:pt x="231" y="953"/>
                        </a:lnTo>
                        <a:lnTo>
                          <a:pt x="261" y="1082"/>
                        </a:lnTo>
                        <a:lnTo>
                          <a:pt x="544" y="923"/>
                        </a:lnTo>
                        <a:lnTo>
                          <a:pt x="785" y="775"/>
                        </a:lnTo>
                        <a:lnTo>
                          <a:pt x="862" y="717"/>
                        </a:lnTo>
                        <a:lnTo>
                          <a:pt x="799" y="554"/>
                        </a:lnTo>
                        <a:lnTo>
                          <a:pt x="732" y="371"/>
                        </a:lnTo>
                        <a:lnTo>
                          <a:pt x="679" y="197"/>
                        </a:lnTo>
                        <a:lnTo>
                          <a:pt x="640" y="49"/>
                        </a:lnTo>
                        <a:lnTo>
                          <a:pt x="636" y="19"/>
                        </a:lnTo>
                        <a:lnTo>
                          <a:pt x="665" y="0"/>
                        </a:lnTo>
                        <a:close/>
                      </a:path>
                    </a:pathLst>
                  </a:custGeom>
                  <a:solidFill>
                    <a:srgbClr val="FF33CC"/>
                  </a:solidFill>
                  <a:ln w="9525">
                    <a:solidFill>
                      <a:srgbClr val="FF33CC"/>
                    </a:solidFill>
                    <a:round/>
                    <a:headEnd/>
                    <a:tailEnd/>
                  </a:ln>
                </p:spPr>
                <p:txBody>
                  <a:bodyPr/>
                  <a:lstStyle/>
                  <a:p>
                    <a:endParaRPr lang="zh-CN" altLang="en-US"/>
                  </a:p>
                </p:txBody>
              </p:sp>
              <p:sp>
                <p:nvSpPr>
                  <p:cNvPr id="7210" name="Freeform 16"/>
                  <p:cNvSpPr>
                    <a:spLocks/>
                  </p:cNvSpPr>
                  <p:nvPr/>
                </p:nvSpPr>
                <p:spPr bwMode="auto">
                  <a:xfrm>
                    <a:off x="4881" y="2862"/>
                    <a:ext cx="124" cy="89"/>
                  </a:xfrm>
                  <a:custGeom>
                    <a:avLst/>
                    <a:gdLst>
                      <a:gd name="T0" fmla="*/ 0 w 496"/>
                      <a:gd name="T1" fmla="*/ 0 h 357"/>
                      <a:gd name="T2" fmla="*/ 0 w 496"/>
                      <a:gd name="T3" fmla="*/ 0 h 357"/>
                      <a:gd name="T4" fmla="*/ 0 w 496"/>
                      <a:gd name="T5" fmla="*/ 0 h 357"/>
                      <a:gd name="T6" fmla="*/ 0 w 496"/>
                      <a:gd name="T7" fmla="*/ 0 h 357"/>
                      <a:gd name="T8" fmla="*/ 0 w 496"/>
                      <a:gd name="T9" fmla="*/ 0 h 357"/>
                      <a:gd name="T10" fmla="*/ 0 w 496"/>
                      <a:gd name="T11" fmla="*/ 0 h 357"/>
                      <a:gd name="T12" fmla="*/ 0 w 496"/>
                      <a:gd name="T13" fmla="*/ 0 h 3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6" h="357">
                        <a:moveTo>
                          <a:pt x="482" y="0"/>
                        </a:moveTo>
                        <a:lnTo>
                          <a:pt x="496" y="43"/>
                        </a:lnTo>
                        <a:lnTo>
                          <a:pt x="20" y="357"/>
                        </a:lnTo>
                        <a:lnTo>
                          <a:pt x="0" y="308"/>
                        </a:lnTo>
                        <a:lnTo>
                          <a:pt x="39" y="308"/>
                        </a:lnTo>
                        <a:lnTo>
                          <a:pt x="458" y="33"/>
                        </a:lnTo>
                        <a:lnTo>
                          <a:pt x="482" y="0"/>
                        </a:lnTo>
                        <a:close/>
                      </a:path>
                    </a:pathLst>
                  </a:custGeom>
                  <a:solidFill>
                    <a:srgbClr val="FF33CC"/>
                  </a:solidFill>
                  <a:ln w="9525">
                    <a:solidFill>
                      <a:srgbClr val="FF33CC"/>
                    </a:solidFill>
                    <a:round/>
                    <a:headEnd/>
                    <a:tailEnd/>
                  </a:ln>
                </p:spPr>
                <p:txBody>
                  <a:bodyPr/>
                  <a:lstStyle/>
                  <a:p>
                    <a:endParaRPr lang="zh-CN" altLang="en-US"/>
                  </a:p>
                </p:txBody>
              </p:sp>
              <p:sp>
                <p:nvSpPr>
                  <p:cNvPr id="7211" name="Freeform 17"/>
                  <p:cNvSpPr>
                    <a:spLocks/>
                  </p:cNvSpPr>
                  <p:nvPr/>
                </p:nvSpPr>
                <p:spPr bwMode="auto">
                  <a:xfrm>
                    <a:off x="4935" y="2903"/>
                    <a:ext cx="82" cy="142"/>
                  </a:xfrm>
                  <a:custGeom>
                    <a:avLst/>
                    <a:gdLst>
                      <a:gd name="T0" fmla="*/ 0 w 332"/>
                      <a:gd name="T1" fmla="*/ 0 h 567"/>
                      <a:gd name="T2" fmla="*/ 0 w 332"/>
                      <a:gd name="T3" fmla="*/ 0 h 567"/>
                      <a:gd name="T4" fmla="*/ 0 w 332"/>
                      <a:gd name="T5" fmla="*/ 0 h 567"/>
                      <a:gd name="T6" fmla="*/ 0 w 332"/>
                      <a:gd name="T7" fmla="*/ 0 h 567"/>
                      <a:gd name="T8" fmla="*/ 0 w 332"/>
                      <a:gd name="T9" fmla="*/ 0 h 567"/>
                      <a:gd name="T10" fmla="*/ 0 w 332"/>
                      <a:gd name="T11" fmla="*/ 0 h 567"/>
                      <a:gd name="T12" fmla="*/ 0 w 332"/>
                      <a:gd name="T13" fmla="*/ 0 h 567"/>
                      <a:gd name="T14" fmla="*/ 0 w 332"/>
                      <a:gd name="T15" fmla="*/ 0 h 567"/>
                      <a:gd name="T16" fmla="*/ 0 w 332"/>
                      <a:gd name="T17" fmla="*/ 0 h 567"/>
                      <a:gd name="T18" fmla="*/ 0 w 332"/>
                      <a:gd name="T19" fmla="*/ 0 h 567"/>
                      <a:gd name="T20" fmla="*/ 0 w 332"/>
                      <a:gd name="T21" fmla="*/ 0 h 567"/>
                      <a:gd name="T22" fmla="*/ 0 w 332"/>
                      <a:gd name="T23" fmla="*/ 0 h 5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2" h="567">
                        <a:moveTo>
                          <a:pt x="101" y="0"/>
                        </a:moveTo>
                        <a:lnTo>
                          <a:pt x="332" y="504"/>
                        </a:lnTo>
                        <a:lnTo>
                          <a:pt x="288" y="561"/>
                        </a:lnTo>
                        <a:lnTo>
                          <a:pt x="212" y="567"/>
                        </a:lnTo>
                        <a:lnTo>
                          <a:pt x="0" y="52"/>
                        </a:lnTo>
                        <a:lnTo>
                          <a:pt x="24" y="33"/>
                        </a:lnTo>
                        <a:lnTo>
                          <a:pt x="231" y="528"/>
                        </a:lnTo>
                        <a:lnTo>
                          <a:pt x="260" y="528"/>
                        </a:lnTo>
                        <a:lnTo>
                          <a:pt x="279" y="528"/>
                        </a:lnTo>
                        <a:lnTo>
                          <a:pt x="304" y="500"/>
                        </a:lnTo>
                        <a:lnTo>
                          <a:pt x="77" y="14"/>
                        </a:lnTo>
                        <a:lnTo>
                          <a:pt x="101" y="0"/>
                        </a:lnTo>
                        <a:close/>
                      </a:path>
                    </a:pathLst>
                  </a:custGeom>
                  <a:solidFill>
                    <a:srgbClr val="FF33CC"/>
                  </a:solidFill>
                  <a:ln w="9525">
                    <a:solidFill>
                      <a:srgbClr val="FF33CC"/>
                    </a:solidFill>
                    <a:round/>
                    <a:headEnd/>
                    <a:tailEnd/>
                  </a:ln>
                </p:spPr>
                <p:txBody>
                  <a:bodyPr/>
                  <a:lstStyle/>
                  <a:p>
                    <a:endParaRPr lang="zh-CN" altLang="en-US"/>
                  </a:p>
                </p:txBody>
              </p:sp>
              <p:sp>
                <p:nvSpPr>
                  <p:cNvPr id="7212" name="Freeform 18"/>
                  <p:cNvSpPr>
                    <a:spLocks/>
                  </p:cNvSpPr>
                  <p:nvPr/>
                </p:nvSpPr>
                <p:spPr bwMode="auto">
                  <a:xfrm>
                    <a:off x="4852" y="2932"/>
                    <a:ext cx="49" cy="164"/>
                  </a:xfrm>
                  <a:custGeom>
                    <a:avLst/>
                    <a:gdLst>
                      <a:gd name="T0" fmla="*/ 0 w 197"/>
                      <a:gd name="T1" fmla="*/ 0 h 654"/>
                      <a:gd name="T2" fmla="*/ 0 w 197"/>
                      <a:gd name="T3" fmla="*/ 0 h 654"/>
                      <a:gd name="T4" fmla="*/ 0 w 197"/>
                      <a:gd name="T5" fmla="*/ 0 h 654"/>
                      <a:gd name="T6" fmla="*/ 0 w 197"/>
                      <a:gd name="T7" fmla="*/ 0 h 654"/>
                      <a:gd name="T8" fmla="*/ 0 w 197"/>
                      <a:gd name="T9" fmla="*/ 0 h 654"/>
                      <a:gd name="T10" fmla="*/ 0 w 197"/>
                      <a:gd name="T11" fmla="*/ 0 h 654"/>
                      <a:gd name="T12" fmla="*/ 0 w 197"/>
                      <a:gd name="T13" fmla="*/ 0 h 654"/>
                      <a:gd name="T14" fmla="*/ 0 w 197"/>
                      <a:gd name="T15" fmla="*/ 0 h 654"/>
                      <a:gd name="T16" fmla="*/ 0 w 197"/>
                      <a:gd name="T17" fmla="*/ 0 h 654"/>
                      <a:gd name="T18" fmla="*/ 0 w 197"/>
                      <a:gd name="T19" fmla="*/ 0 h 654"/>
                      <a:gd name="T20" fmla="*/ 0 w 197"/>
                      <a:gd name="T21" fmla="*/ 0 h 654"/>
                      <a:gd name="T22" fmla="*/ 0 w 197"/>
                      <a:gd name="T23" fmla="*/ 0 h 6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7" h="654">
                        <a:moveTo>
                          <a:pt x="96" y="23"/>
                        </a:moveTo>
                        <a:lnTo>
                          <a:pt x="197" y="605"/>
                        </a:lnTo>
                        <a:lnTo>
                          <a:pt x="169" y="649"/>
                        </a:lnTo>
                        <a:lnTo>
                          <a:pt x="106" y="654"/>
                        </a:lnTo>
                        <a:lnTo>
                          <a:pt x="58" y="640"/>
                        </a:lnTo>
                        <a:lnTo>
                          <a:pt x="0" y="48"/>
                        </a:lnTo>
                        <a:lnTo>
                          <a:pt x="19" y="14"/>
                        </a:lnTo>
                        <a:lnTo>
                          <a:pt x="82" y="616"/>
                        </a:lnTo>
                        <a:lnTo>
                          <a:pt x="115" y="625"/>
                        </a:lnTo>
                        <a:lnTo>
                          <a:pt x="159" y="616"/>
                        </a:lnTo>
                        <a:lnTo>
                          <a:pt x="63" y="0"/>
                        </a:lnTo>
                        <a:lnTo>
                          <a:pt x="96" y="23"/>
                        </a:lnTo>
                        <a:close/>
                      </a:path>
                    </a:pathLst>
                  </a:custGeom>
                  <a:solidFill>
                    <a:srgbClr val="FF33CC"/>
                  </a:solidFill>
                  <a:ln w="9525">
                    <a:solidFill>
                      <a:srgbClr val="FF33CC"/>
                    </a:solidFill>
                    <a:round/>
                    <a:headEnd/>
                    <a:tailEnd/>
                  </a:ln>
                </p:spPr>
                <p:txBody>
                  <a:bodyPr/>
                  <a:lstStyle/>
                  <a:p>
                    <a:endParaRPr lang="zh-CN" altLang="en-US"/>
                  </a:p>
                </p:txBody>
              </p:sp>
              <p:sp>
                <p:nvSpPr>
                  <p:cNvPr id="7213" name="Freeform 19"/>
                  <p:cNvSpPr>
                    <a:spLocks/>
                  </p:cNvSpPr>
                  <p:nvPr/>
                </p:nvSpPr>
                <p:spPr bwMode="auto">
                  <a:xfrm>
                    <a:off x="4748" y="2523"/>
                    <a:ext cx="101" cy="172"/>
                  </a:xfrm>
                  <a:custGeom>
                    <a:avLst/>
                    <a:gdLst>
                      <a:gd name="T0" fmla="*/ 0 w 403"/>
                      <a:gd name="T1" fmla="*/ 0 h 688"/>
                      <a:gd name="T2" fmla="*/ 0 w 403"/>
                      <a:gd name="T3" fmla="*/ 0 h 688"/>
                      <a:gd name="T4" fmla="*/ 0 w 403"/>
                      <a:gd name="T5" fmla="*/ 0 h 688"/>
                      <a:gd name="T6" fmla="*/ 0 w 403"/>
                      <a:gd name="T7" fmla="*/ 0 h 688"/>
                      <a:gd name="T8" fmla="*/ 0 w 403"/>
                      <a:gd name="T9" fmla="*/ 0 h 688"/>
                      <a:gd name="T10" fmla="*/ 0 w 403"/>
                      <a:gd name="T11" fmla="*/ 0 h 688"/>
                      <a:gd name="T12" fmla="*/ 0 w 403"/>
                      <a:gd name="T13" fmla="*/ 0 h 688"/>
                      <a:gd name="T14" fmla="*/ 0 w 403"/>
                      <a:gd name="T15" fmla="*/ 0 h 688"/>
                      <a:gd name="T16" fmla="*/ 0 w 403"/>
                      <a:gd name="T17" fmla="*/ 0 h 688"/>
                      <a:gd name="T18" fmla="*/ 0 w 403"/>
                      <a:gd name="T19" fmla="*/ 0 h 688"/>
                      <a:gd name="T20" fmla="*/ 0 w 403"/>
                      <a:gd name="T21" fmla="*/ 0 h 6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03" h="688">
                        <a:moveTo>
                          <a:pt x="143" y="0"/>
                        </a:moveTo>
                        <a:lnTo>
                          <a:pt x="403" y="468"/>
                        </a:lnTo>
                        <a:lnTo>
                          <a:pt x="346" y="492"/>
                        </a:lnTo>
                        <a:lnTo>
                          <a:pt x="168" y="111"/>
                        </a:lnTo>
                        <a:lnTo>
                          <a:pt x="220" y="550"/>
                        </a:lnTo>
                        <a:lnTo>
                          <a:pt x="163" y="578"/>
                        </a:lnTo>
                        <a:lnTo>
                          <a:pt x="134" y="155"/>
                        </a:lnTo>
                        <a:lnTo>
                          <a:pt x="52" y="665"/>
                        </a:lnTo>
                        <a:lnTo>
                          <a:pt x="0" y="688"/>
                        </a:lnTo>
                        <a:lnTo>
                          <a:pt x="110" y="15"/>
                        </a:lnTo>
                        <a:lnTo>
                          <a:pt x="143" y="0"/>
                        </a:lnTo>
                        <a:close/>
                      </a:path>
                    </a:pathLst>
                  </a:custGeom>
                  <a:solidFill>
                    <a:srgbClr val="FF33CC"/>
                  </a:solidFill>
                  <a:ln w="9525">
                    <a:solidFill>
                      <a:srgbClr val="FF33CC"/>
                    </a:solidFill>
                    <a:round/>
                    <a:headEnd/>
                    <a:tailEnd/>
                  </a:ln>
                </p:spPr>
                <p:txBody>
                  <a:bodyPr/>
                  <a:lstStyle/>
                  <a:p>
                    <a:endParaRPr lang="zh-CN" altLang="en-US"/>
                  </a:p>
                </p:txBody>
              </p:sp>
              <p:sp>
                <p:nvSpPr>
                  <p:cNvPr id="7214" name="Freeform 20"/>
                  <p:cNvSpPr>
                    <a:spLocks/>
                  </p:cNvSpPr>
                  <p:nvPr/>
                </p:nvSpPr>
                <p:spPr bwMode="auto">
                  <a:xfrm>
                    <a:off x="4694" y="2761"/>
                    <a:ext cx="57" cy="236"/>
                  </a:xfrm>
                  <a:custGeom>
                    <a:avLst/>
                    <a:gdLst>
                      <a:gd name="T0" fmla="*/ 0 w 231"/>
                      <a:gd name="T1" fmla="*/ 0 h 943"/>
                      <a:gd name="T2" fmla="*/ 0 w 231"/>
                      <a:gd name="T3" fmla="*/ 0 h 943"/>
                      <a:gd name="T4" fmla="*/ 0 w 231"/>
                      <a:gd name="T5" fmla="*/ 0 h 943"/>
                      <a:gd name="T6" fmla="*/ 0 w 231"/>
                      <a:gd name="T7" fmla="*/ 0 h 943"/>
                      <a:gd name="T8" fmla="*/ 0 w 231"/>
                      <a:gd name="T9" fmla="*/ 0 h 943"/>
                      <a:gd name="T10" fmla="*/ 0 w 231"/>
                      <a:gd name="T11" fmla="*/ 0 h 943"/>
                      <a:gd name="T12" fmla="*/ 0 w 231"/>
                      <a:gd name="T13" fmla="*/ 0 h 943"/>
                      <a:gd name="T14" fmla="*/ 0 w 231"/>
                      <a:gd name="T15" fmla="*/ 0 h 943"/>
                      <a:gd name="T16" fmla="*/ 0 w 231"/>
                      <a:gd name="T17" fmla="*/ 0 h 943"/>
                      <a:gd name="T18" fmla="*/ 0 w 231"/>
                      <a:gd name="T19" fmla="*/ 0 h 943"/>
                      <a:gd name="T20" fmla="*/ 0 w 231"/>
                      <a:gd name="T21" fmla="*/ 0 h 943"/>
                      <a:gd name="T22" fmla="*/ 0 w 231"/>
                      <a:gd name="T23" fmla="*/ 0 h 943"/>
                      <a:gd name="T24" fmla="*/ 0 w 231"/>
                      <a:gd name="T25" fmla="*/ 0 h 943"/>
                      <a:gd name="T26" fmla="*/ 0 w 231"/>
                      <a:gd name="T27" fmla="*/ 0 h 943"/>
                      <a:gd name="T28" fmla="*/ 0 w 231"/>
                      <a:gd name="T29" fmla="*/ 0 h 943"/>
                      <a:gd name="T30" fmla="*/ 0 w 231"/>
                      <a:gd name="T31" fmla="*/ 0 h 943"/>
                      <a:gd name="T32" fmla="*/ 0 w 231"/>
                      <a:gd name="T33" fmla="*/ 0 h 943"/>
                      <a:gd name="T34" fmla="*/ 0 w 231"/>
                      <a:gd name="T35" fmla="*/ 0 h 943"/>
                      <a:gd name="T36" fmla="*/ 0 w 231"/>
                      <a:gd name="T37" fmla="*/ 0 h 943"/>
                      <a:gd name="T38" fmla="*/ 0 w 231"/>
                      <a:gd name="T39" fmla="*/ 0 h 9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31" h="943">
                        <a:moveTo>
                          <a:pt x="160" y="9"/>
                        </a:moveTo>
                        <a:lnTo>
                          <a:pt x="102" y="505"/>
                        </a:lnTo>
                        <a:lnTo>
                          <a:pt x="0" y="871"/>
                        </a:lnTo>
                        <a:lnTo>
                          <a:pt x="6" y="915"/>
                        </a:lnTo>
                        <a:lnTo>
                          <a:pt x="44" y="943"/>
                        </a:lnTo>
                        <a:lnTo>
                          <a:pt x="102" y="943"/>
                        </a:lnTo>
                        <a:lnTo>
                          <a:pt x="183" y="515"/>
                        </a:lnTo>
                        <a:lnTo>
                          <a:pt x="217" y="207"/>
                        </a:lnTo>
                        <a:lnTo>
                          <a:pt x="231" y="33"/>
                        </a:lnTo>
                        <a:lnTo>
                          <a:pt x="207" y="19"/>
                        </a:lnTo>
                        <a:lnTo>
                          <a:pt x="193" y="245"/>
                        </a:lnTo>
                        <a:lnTo>
                          <a:pt x="160" y="520"/>
                        </a:lnTo>
                        <a:lnTo>
                          <a:pt x="92" y="842"/>
                        </a:lnTo>
                        <a:lnTo>
                          <a:pt x="77" y="910"/>
                        </a:lnTo>
                        <a:lnTo>
                          <a:pt x="48" y="910"/>
                        </a:lnTo>
                        <a:lnTo>
                          <a:pt x="25" y="880"/>
                        </a:lnTo>
                        <a:lnTo>
                          <a:pt x="130" y="500"/>
                        </a:lnTo>
                        <a:lnTo>
                          <a:pt x="154" y="259"/>
                        </a:lnTo>
                        <a:lnTo>
                          <a:pt x="188" y="0"/>
                        </a:lnTo>
                        <a:lnTo>
                          <a:pt x="160" y="9"/>
                        </a:lnTo>
                        <a:close/>
                      </a:path>
                    </a:pathLst>
                  </a:custGeom>
                  <a:solidFill>
                    <a:srgbClr val="FF33CC"/>
                  </a:solidFill>
                  <a:ln w="9525">
                    <a:solidFill>
                      <a:srgbClr val="FF33CC"/>
                    </a:solidFill>
                    <a:round/>
                    <a:headEnd/>
                    <a:tailEnd/>
                  </a:ln>
                </p:spPr>
                <p:txBody>
                  <a:bodyPr/>
                  <a:lstStyle/>
                  <a:p>
                    <a:endParaRPr lang="zh-CN" altLang="en-US"/>
                  </a:p>
                </p:txBody>
              </p:sp>
            </p:grpSp>
            <p:grpSp>
              <p:nvGrpSpPr>
                <p:cNvPr id="7192" name="Group 21"/>
                <p:cNvGrpSpPr>
                  <a:grpSpLocks/>
                </p:cNvGrpSpPr>
                <p:nvPr/>
              </p:nvGrpSpPr>
              <p:grpSpPr bwMode="auto">
                <a:xfrm flipH="1">
                  <a:off x="207" y="3972"/>
                  <a:ext cx="232" cy="96"/>
                  <a:chOff x="5301" y="2989"/>
                  <a:chExt cx="263" cy="108"/>
                </a:xfrm>
              </p:grpSpPr>
              <p:sp>
                <p:nvSpPr>
                  <p:cNvPr id="7206" name="Freeform 22"/>
                  <p:cNvSpPr>
                    <a:spLocks/>
                  </p:cNvSpPr>
                  <p:nvPr/>
                </p:nvSpPr>
                <p:spPr bwMode="auto">
                  <a:xfrm>
                    <a:off x="5301" y="2989"/>
                    <a:ext cx="263" cy="108"/>
                  </a:xfrm>
                  <a:custGeom>
                    <a:avLst/>
                    <a:gdLst>
                      <a:gd name="T0" fmla="*/ 0 w 1050"/>
                      <a:gd name="T1" fmla="*/ 0 h 431"/>
                      <a:gd name="T2" fmla="*/ 0 w 1050"/>
                      <a:gd name="T3" fmla="*/ 0 h 431"/>
                      <a:gd name="T4" fmla="*/ 0 w 1050"/>
                      <a:gd name="T5" fmla="*/ 0 h 431"/>
                      <a:gd name="T6" fmla="*/ 0 w 1050"/>
                      <a:gd name="T7" fmla="*/ 0 h 431"/>
                      <a:gd name="T8" fmla="*/ 0 w 1050"/>
                      <a:gd name="T9" fmla="*/ 0 h 431"/>
                      <a:gd name="T10" fmla="*/ 0 w 1050"/>
                      <a:gd name="T11" fmla="*/ 0 h 431"/>
                      <a:gd name="T12" fmla="*/ 0 w 1050"/>
                      <a:gd name="T13" fmla="*/ 0 h 431"/>
                      <a:gd name="T14" fmla="*/ 0 w 1050"/>
                      <a:gd name="T15" fmla="*/ 0 h 431"/>
                      <a:gd name="T16" fmla="*/ 0 w 1050"/>
                      <a:gd name="T17" fmla="*/ 0 h 431"/>
                      <a:gd name="T18" fmla="*/ 0 w 1050"/>
                      <a:gd name="T19" fmla="*/ 0 h 431"/>
                      <a:gd name="T20" fmla="*/ 0 w 1050"/>
                      <a:gd name="T21" fmla="*/ 0 h 431"/>
                      <a:gd name="T22" fmla="*/ 0 w 1050"/>
                      <a:gd name="T23" fmla="*/ 0 h 431"/>
                      <a:gd name="T24" fmla="*/ 0 w 1050"/>
                      <a:gd name="T25" fmla="*/ 0 h 431"/>
                      <a:gd name="T26" fmla="*/ 0 w 1050"/>
                      <a:gd name="T27" fmla="*/ 0 h 431"/>
                      <a:gd name="T28" fmla="*/ 0 w 1050"/>
                      <a:gd name="T29" fmla="*/ 0 h 431"/>
                      <a:gd name="T30" fmla="*/ 0 w 1050"/>
                      <a:gd name="T31" fmla="*/ 0 h 431"/>
                      <a:gd name="T32" fmla="*/ 0 w 1050"/>
                      <a:gd name="T33" fmla="*/ 0 h 431"/>
                      <a:gd name="T34" fmla="*/ 0 w 1050"/>
                      <a:gd name="T35" fmla="*/ 0 h 431"/>
                      <a:gd name="T36" fmla="*/ 0 w 1050"/>
                      <a:gd name="T37" fmla="*/ 0 h 431"/>
                      <a:gd name="T38" fmla="*/ 0 w 1050"/>
                      <a:gd name="T39" fmla="*/ 0 h 431"/>
                      <a:gd name="T40" fmla="*/ 0 w 1050"/>
                      <a:gd name="T41" fmla="*/ 0 h 431"/>
                      <a:gd name="T42" fmla="*/ 0 w 1050"/>
                      <a:gd name="T43" fmla="*/ 0 h 431"/>
                      <a:gd name="T44" fmla="*/ 0 w 1050"/>
                      <a:gd name="T45" fmla="*/ 0 h 431"/>
                      <a:gd name="T46" fmla="*/ 0 w 1050"/>
                      <a:gd name="T47" fmla="*/ 0 h 431"/>
                      <a:gd name="T48" fmla="*/ 0 w 1050"/>
                      <a:gd name="T49" fmla="*/ 0 h 431"/>
                      <a:gd name="T50" fmla="*/ 0 w 1050"/>
                      <a:gd name="T51" fmla="*/ 0 h 431"/>
                      <a:gd name="T52" fmla="*/ 0 w 1050"/>
                      <a:gd name="T53" fmla="*/ 0 h 431"/>
                      <a:gd name="T54" fmla="*/ 0 w 1050"/>
                      <a:gd name="T55" fmla="*/ 0 h 431"/>
                      <a:gd name="T56" fmla="*/ 0 w 1050"/>
                      <a:gd name="T57" fmla="*/ 0 h 431"/>
                      <a:gd name="T58" fmla="*/ 0 w 1050"/>
                      <a:gd name="T59" fmla="*/ 0 h 431"/>
                      <a:gd name="T60" fmla="*/ 0 w 1050"/>
                      <a:gd name="T61" fmla="*/ 0 h 431"/>
                      <a:gd name="T62" fmla="*/ 0 w 1050"/>
                      <a:gd name="T63" fmla="*/ 0 h 431"/>
                      <a:gd name="T64" fmla="*/ 0 w 1050"/>
                      <a:gd name="T65" fmla="*/ 0 h 431"/>
                      <a:gd name="T66" fmla="*/ 0 w 1050"/>
                      <a:gd name="T67" fmla="*/ 0 h 431"/>
                      <a:gd name="T68" fmla="*/ 0 w 1050"/>
                      <a:gd name="T69" fmla="*/ 0 h 431"/>
                      <a:gd name="T70" fmla="*/ 0 w 1050"/>
                      <a:gd name="T71" fmla="*/ 0 h 431"/>
                      <a:gd name="T72" fmla="*/ 0 w 1050"/>
                      <a:gd name="T73" fmla="*/ 0 h 431"/>
                      <a:gd name="T74" fmla="*/ 0 w 1050"/>
                      <a:gd name="T75" fmla="*/ 0 h 431"/>
                      <a:gd name="T76" fmla="*/ 0 w 1050"/>
                      <a:gd name="T77" fmla="*/ 0 h 431"/>
                      <a:gd name="T78" fmla="*/ 0 w 1050"/>
                      <a:gd name="T79" fmla="*/ 0 h 431"/>
                      <a:gd name="T80" fmla="*/ 0 w 1050"/>
                      <a:gd name="T81" fmla="*/ 0 h 431"/>
                      <a:gd name="T82" fmla="*/ 0 w 1050"/>
                      <a:gd name="T83" fmla="*/ 0 h 431"/>
                      <a:gd name="T84" fmla="*/ 0 w 1050"/>
                      <a:gd name="T85" fmla="*/ 0 h 431"/>
                      <a:gd name="T86" fmla="*/ 0 w 1050"/>
                      <a:gd name="T87" fmla="*/ 0 h 431"/>
                      <a:gd name="T88" fmla="*/ 0 w 1050"/>
                      <a:gd name="T89" fmla="*/ 0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50" h="431">
                        <a:moveTo>
                          <a:pt x="149" y="120"/>
                        </a:moveTo>
                        <a:lnTo>
                          <a:pt x="231" y="81"/>
                        </a:lnTo>
                        <a:lnTo>
                          <a:pt x="371" y="57"/>
                        </a:lnTo>
                        <a:lnTo>
                          <a:pt x="549" y="38"/>
                        </a:lnTo>
                        <a:lnTo>
                          <a:pt x="535" y="19"/>
                        </a:lnTo>
                        <a:lnTo>
                          <a:pt x="404" y="28"/>
                        </a:lnTo>
                        <a:lnTo>
                          <a:pt x="255" y="43"/>
                        </a:lnTo>
                        <a:lnTo>
                          <a:pt x="110" y="71"/>
                        </a:lnTo>
                        <a:lnTo>
                          <a:pt x="0" y="124"/>
                        </a:lnTo>
                        <a:lnTo>
                          <a:pt x="14" y="148"/>
                        </a:lnTo>
                        <a:lnTo>
                          <a:pt x="135" y="178"/>
                        </a:lnTo>
                        <a:lnTo>
                          <a:pt x="208" y="220"/>
                        </a:lnTo>
                        <a:lnTo>
                          <a:pt x="285" y="297"/>
                        </a:lnTo>
                        <a:lnTo>
                          <a:pt x="376" y="398"/>
                        </a:lnTo>
                        <a:lnTo>
                          <a:pt x="415" y="417"/>
                        </a:lnTo>
                        <a:lnTo>
                          <a:pt x="472" y="431"/>
                        </a:lnTo>
                        <a:lnTo>
                          <a:pt x="564" y="389"/>
                        </a:lnTo>
                        <a:lnTo>
                          <a:pt x="621" y="351"/>
                        </a:lnTo>
                        <a:lnTo>
                          <a:pt x="679" y="331"/>
                        </a:lnTo>
                        <a:lnTo>
                          <a:pt x="862" y="335"/>
                        </a:lnTo>
                        <a:lnTo>
                          <a:pt x="1036" y="335"/>
                        </a:lnTo>
                        <a:lnTo>
                          <a:pt x="1050" y="316"/>
                        </a:lnTo>
                        <a:lnTo>
                          <a:pt x="1001" y="239"/>
                        </a:lnTo>
                        <a:lnTo>
                          <a:pt x="887" y="162"/>
                        </a:lnTo>
                        <a:lnTo>
                          <a:pt x="751" y="96"/>
                        </a:lnTo>
                        <a:lnTo>
                          <a:pt x="674" y="57"/>
                        </a:lnTo>
                        <a:lnTo>
                          <a:pt x="612" y="0"/>
                        </a:lnTo>
                        <a:lnTo>
                          <a:pt x="583" y="0"/>
                        </a:lnTo>
                        <a:lnTo>
                          <a:pt x="564" y="28"/>
                        </a:lnTo>
                        <a:lnTo>
                          <a:pt x="689" y="96"/>
                        </a:lnTo>
                        <a:lnTo>
                          <a:pt x="838" y="167"/>
                        </a:lnTo>
                        <a:lnTo>
                          <a:pt x="945" y="235"/>
                        </a:lnTo>
                        <a:lnTo>
                          <a:pt x="983" y="288"/>
                        </a:lnTo>
                        <a:lnTo>
                          <a:pt x="983" y="307"/>
                        </a:lnTo>
                        <a:lnTo>
                          <a:pt x="915" y="307"/>
                        </a:lnTo>
                        <a:lnTo>
                          <a:pt x="732" y="293"/>
                        </a:lnTo>
                        <a:lnTo>
                          <a:pt x="631" y="302"/>
                        </a:lnTo>
                        <a:lnTo>
                          <a:pt x="539" y="331"/>
                        </a:lnTo>
                        <a:lnTo>
                          <a:pt x="486" y="375"/>
                        </a:lnTo>
                        <a:lnTo>
                          <a:pt x="462" y="384"/>
                        </a:lnTo>
                        <a:lnTo>
                          <a:pt x="424" y="375"/>
                        </a:lnTo>
                        <a:lnTo>
                          <a:pt x="337" y="297"/>
                        </a:lnTo>
                        <a:lnTo>
                          <a:pt x="266" y="206"/>
                        </a:lnTo>
                        <a:lnTo>
                          <a:pt x="208" y="167"/>
                        </a:lnTo>
                        <a:lnTo>
                          <a:pt x="149" y="120"/>
                        </a:lnTo>
                        <a:close/>
                      </a:path>
                    </a:pathLst>
                  </a:custGeom>
                  <a:solidFill>
                    <a:srgbClr val="FFFF00"/>
                  </a:solidFill>
                  <a:ln w="9525">
                    <a:solidFill>
                      <a:srgbClr val="3333FF"/>
                    </a:solidFill>
                    <a:round/>
                    <a:headEnd/>
                    <a:tailEnd/>
                  </a:ln>
                </p:spPr>
                <p:txBody>
                  <a:bodyPr/>
                  <a:lstStyle/>
                  <a:p>
                    <a:endParaRPr lang="zh-CN" altLang="en-US"/>
                  </a:p>
                </p:txBody>
              </p:sp>
              <p:sp>
                <p:nvSpPr>
                  <p:cNvPr id="7207" name="Freeform 23"/>
                  <p:cNvSpPr>
                    <a:spLocks/>
                  </p:cNvSpPr>
                  <p:nvPr/>
                </p:nvSpPr>
                <p:spPr bwMode="auto">
                  <a:xfrm>
                    <a:off x="5386" y="3012"/>
                    <a:ext cx="81" cy="42"/>
                  </a:xfrm>
                  <a:custGeom>
                    <a:avLst/>
                    <a:gdLst>
                      <a:gd name="T0" fmla="*/ 0 w 327"/>
                      <a:gd name="T1" fmla="*/ 0 h 169"/>
                      <a:gd name="T2" fmla="*/ 0 w 327"/>
                      <a:gd name="T3" fmla="*/ 0 h 169"/>
                      <a:gd name="T4" fmla="*/ 0 w 327"/>
                      <a:gd name="T5" fmla="*/ 0 h 169"/>
                      <a:gd name="T6" fmla="*/ 0 w 327"/>
                      <a:gd name="T7" fmla="*/ 0 h 169"/>
                      <a:gd name="T8" fmla="*/ 0 w 327"/>
                      <a:gd name="T9" fmla="*/ 0 h 169"/>
                      <a:gd name="T10" fmla="*/ 0 w 327"/>
                      <a:gd name="T11" fmla="*/ 0 h 169"/>
                      <a:gd name="T12" fmla="*/ 0 w 327"/>
                      <a:gd name="T13" fmla="*/ 0 h 169"/>
                      <a:gd name="T14" fmla="*/ 0 w 327"/>
                      <a:gd name="T15" fmla="*/ 0 h 169"/>
                      <a:gd name="T16" fmla="*/ 0 w 327"/>
                      <a:gd name="T17" fmla="*/ 0 h 169"/>
                      <a:gd name="T18" fmla="*/ 0 w 327"/>
                      <a:gd name="T19" fmla="*/ 0 h 169"/>
                      <a:gd name="T20" fmla="*/ 0 w 327"/>
                      <a:gd name="T21" fmla="*/ 0 h 169"/>
                      <a:gd name="T22" fmla="*/ 0 w 327"/>
                      <a:gd name="T23" fmla="*/ 0 h 169"/>
                      <a:gd name="T24" fmla="*/ 0 w 327"/>
                      <a:gd name="T25" fmla="*/ 0 h 169"/>
                      <a:gd name="T26" fmla="*/ 0 w 327"/>
                      <a:gd name="T27" fmla="*/ 0 h 169"/>
                      <a:gd name="T28" fmla="*/ 0 w 327"/>
                      <a:gd name="T29" fmla="*/ 0 h 169"/>
                      <a:gd name="T30" fmla="*/ 0 w 327"/>
                      <a:gd name="T31" fmla="*/ 0 h 169"/>
                      <a:gd name="T32" fmla="*/ 0 w 327"/>
                      <a:gd name="T33" fmla="*/ 0 h 169"/>
                      <a:gd name="T34" fmla="*/ 0 w 327"/>
                      <a:gd name="T35" fmla="*/ 0 h 169"/>
                      <a:gd name="T36" fmla="*/ 0 w 327"/>
                      <a:gd name="T37" fmla="*/ 0 h 169"/>
                      <a:gd name="T38" fmla="*/ 0 w 327"/>
                      <a:gd name="T39" fmla="*/ 0 h 169"/>
                      <a:gd name="T40" fmla="*/ 0 w 327"/>
                      <a:gd name="T41" fmla="*/ 0 h 169"/>
                      <a:gd name="T42" fmla="*/ 0 w 327"/>
                      <a:gd name="T43" fmla="*/ 0 h 169"/>
                      <a:gd name="T44" fmla="*/ 0 w 327"/>
                      <a:gd name="T45" fmla="*/ 0 h 169"/>
                      <a:gd name="T46" fmla="*/ 0 w 327"/>
                      <a:gd name="T47" fmla="*/ 0 h 169"/>
                      <a:gd name="T48" fmla="*/ 0 w 327"/>
                      <a:gd name="T49" fmla="*/ 0 h 169"/>
                      <a:gd name="T50" fmla="*/ 0 w 327"/>
                      <a:gd name="T51" fmla="*/ 0 h 169"/>
                      <a:gd name="T52" fmla="*/ 0 w 327"/>
                      <a:gd name="T53" fmla="*/ 0 h 169"/>
                      <a:gd name="T54" fmla="*/ 0 w 327"/>
                      <a:gd name="T55" fmla="*/ 0 h 169"/>
                      <a:gd name="T56" fmla="*/ 0 w 327"/>
                      <a:gd name="T57" fmla="*/ 0 h 169"/>
                      <a:gd name="T58" fmla="*/ 0 w 327"/>
                      <a:gd name="T59" fmla="*/ 0 h 169"/>
                      <a:gd name="T60" fmla="*/ 0 w 327"/>
                      <a:gd name="T61" fmla="*/ 0 h 169"/>
                      <a:gd name="T62" fmla="*/ 0 w 327"/>
                      <a:gd name="T63" fmla="*/ 0 h 169"/>
                      <a:gd name="T64" fmla="*/ 0 w 327"/>
                      <a:gd name="T65" fmla="*/ 0 h 169"/>
                      <a:gd name="T66" fmla="*/ 0 w 327"/>
                      <a:gd name="T67" fmla="*/ 0 h 169"/>
                      <a:gd name="T68" fmla="*/ 0 w 327"/>
                      <a:gd name="T69" fmla="*/ 0 h 169"/>
                      <a:gd name="T70" fmla="*/ 0 w 327"/>
                      <a:gd name="T71" fmla="*/ 0 h 169"/>
                      <a:gd name="T72" fmla="*/ 0 w 327"/>
                      <a:gd name="T73" fmla="*/ 0 h 16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27" h="169">
                        <a:moveTo>
                          <a:pt x="48" y="87"/>
                        </a:moveTo>
                        <a:lnTo>
                          <a:pt x="38" y="24"/>
                        </a:lnTo>
                        <a:lnTo>
                          <a:pt x="14" y="29"/>
                        </a:lnTo>
                        <a:lnTo>
                          <a:pt x="0" y="68"/>
                        </a:lnTo>
                        <a:lnTo>
                          <a:pt x="5" y="106"/>
                        </a:lnTo>
                        <a:lnTo>
                          <a:pt x="48" y="154"/>
                        </a:lnTo>
                        <a:lnTo>
                          <a:pt x="91" y="169"/>
                        </a:lnTo>
                        <a:lnTo>
                          <a:pt x="130" y="159"/>
                        </a:lnTo>
                        <a:lnTo>
                          <a:pt x="159" y="125"/>
                        </a:lnTo>
                        <a:lnTo>
                          <a:pt x="173" y="115"/>
                        </a:lnTo>
                        <a:lnTo>
                          <a:pt x="187" y="115"/>
                        </a:lnTo>
                        <a:lnTo>
                          <a:pt x="201" y="115"/>
                        </a:lnTo>
                        <a:lnTo>
                          <a:pt x="217" y="115"/>
                        </a:lnTo>
                        <a:lnTo>
                          <a:pt x="231" y="125"/>
                        </a:lnTo>
                        <a:lnTo>
                          <a:pt x="245" y="125"/>
                        </a:lnTo>
                        <a:lnTo>
                          <a:pt x="264" y="125"/>
                        </a:lnTo>
                        <a:lnTo>
                          <a:pt x="278" y="120"/>
                        </a:lnTo>
                        <a:lnTo>
                          <a:pt x="294" y="115"/>
                        </a:lnTo>
                        <a:lnTo>
                          <a:pt x="308" y="110"/>
                        </a:lnTo>
                        <a:lnTo>
                          <a:pt x="322" y="101"/>
                        </a:lnTo>
                        <a:lnTo>
                          <a:pt x="327" y="87"/>
                        </a:lnTo>
                        <a:lnTo>
                          <a:pt x="327" y="73"/>
                        </a:lnTo>
                        <a:lnTo>
                          <a:pt x="327" y="58"/>
                        </a:lnTo>
                        <a:lnTo>
                          <a:pt x="327" y="44"/>
                        </a:lnTo>
                        <a:lnTo>
                          <a:pt x="317" y="29"/>
                        </a:lnTo>
                        <a:lnTo>
                          <a:pt x="303" y="19"/>
                        </a:lnTo>
                        <a:lnTo>
                          <a:pt x="289" y="14"/>
                        </a:lnTo>
                        <a:lnTo>
                          <a:pt x="274" y="5"/>
                        </a:lnTo>
                        <a:lnTo>
                          <a:pt x="259" y="0"/>
                        </a:lnTo>
                        <a:lnTo>
                          <a:pt x="245" y="0"/>
                        </a:lnTo>
                        <a:lnTo>
                          <a:pt x="231" y="0"/>
                        </a:lnTo>
                        <a:lnTo>
                          <a:pt x="212" y="0"/>
                        </a:lnTo>
                        <a:lnTo>
                          <a:pt x="197" y="0"/>
                        </a:lnTo>
                        <a:lnTo>
                          <a:pt x="182" y="0"/>
                        </a:lnTo>
                        <a:lnTo>
                          <a:pt x="168" y="0"/>
                        </a:lnTo>
                        <a:lnTo>
                          <a:pt x="149" y="0"/>
                        </a:lnTo>
                        <a:lnTo>
                          <a:pt x="110" y="0"/>
                        </a:lnTo>
                        <a:lnTo>
                          <a:pt x="96" y="5"/>
                        </a:lnTo>
                        <a:lnTo>
                          <a:pt x="96" y="19"/>
                        </a:lnTo>
                        <a:lnTo>
                          <a:pt x="101" y="33"/>
                        </a:lnTo>
                        <a:lnTo>
                          <a:pt x="115" y="38"/>
                        </a:lnTo>
                        <a:lnTo>
                          <a:pt x="130" y="38"/>
                        </a:lnTo>
                        <a:lnTo>
                          <a:pt x="144" y="33"/>
                        </a:lnTo>
                        <a:lnTo>
                          <a:pt x="163" y="33"/>
                        </a:lnTo>
                        <a:lnTo>
                          <a:pt x="182" y="29"/>
                        </a:lnTo>
                        <a:lnTo>
                          <a:pt x="197" y="29"/>
                        </a:lnTo>
                        <a:lnTo>
                          <a:pt x="217" y="29"/>
                        </a:lnTo>
                        <a:lnTo>
                          <a:pt x="231" y="29"/>
                        </a:lnTo>
                        <a:lnTo>
                          <a:pt x="245" y="29"/>
                        </a:lnTo>
                        <a:lnTo>
                          <a:pt x="259" y="29"/>
                        </a:lnTo>
                        <a:lnTo>
                          <a:pt x="274" y="33"/>
                        </a:lnTo>
                        <a:lnTo>
                          <a:pt x="278" y="49"/>
                        </a:lnTo>
                        <a:lnTo>
                          <a:pt x="283" y="63"/>
                        </a:lnTo>
                        <a:lnTo>
                          <a:pt x="278" y="77"/>
                        </a:lnTo>
                        <a:lnTo>
                          <a:pt x="264" y="77"/>
                        </a:lnTo>
                        <a:lnTo>
                          <a:pt x="245" y="77"/>
                        </a:lnTo>
                        <a:lnTo>
                          <a:pt x="231" y="77"/>
                        </a:lnTo>
                        <a:lnTo>
                          <a:pt x="217" y="77"/>
                        </a:lnTo>
                        <a:lnTo>
                          <a:pt x="201" y="77"/>
                        </a:lnTo>
                        <a:lnTo>
                          <a:pt x="187" y="77"/>
                        </a:lnTo>
                        <a:lnTo>
                          <a:pt x="173" y="77"/>
                        </a:lnTo>
                        <a:lnTo>
                          <a:pt x="159" y="77"/>
                        </a:lnTo>
                        <a:lnTo>
                          <a:pt x="144" y="77"/>
                        </a:lnTo>
                        <a:lnTo>
                          <a:pt x="130" y="77"/>
                        </a:lnTo>
                        <a:lnTo>
                          <a:pt x="115" y="87"/>
                        </a:lnTo>
                        <a:lnTo>
                          <a:pt x="101" y="96"/>
                        </a:lnTo>
                        <a:lnTo>
                          <a:pt x="96" y="110"/>
                        </a:lnTo>
                        <a:lnTo>
                          <a:pt x="82" y="110"/>
                        </a:lnTo>
                        <a:lnTo>
                          <a:pt x="67" y="106"/>
                        </a:lnTo>
                        <a:lnTo>
                          <a:pt x="48" y="87"/>
                        </a:lnTo>
                        <a:lnTo>
                          <a:pt x="53" y="68"/>
                        </a:lnTo>
                        <a:lnTo>
                          <a:pt x="48" y="54"/>
                        </a:lnTo>
                        <a:lnTo>
                          <a:pt x="44" y="38"/>
                        </a:lnTo>
                        <a:lnTo>
                          <a:pt x="48" y="87"/>
                        </a:lnTo>
                        <a:close/>
                      </a:path>
                    </a:pathLst>
                  </a:custGeom>
                  <a:solidFill>
                    <a:srgbClr val="FFFF00"/>
                  </a:solidFill>
                  <a:ln w="9525">
                    <a:solidFill>
                      <a:srgbClr val="3333FF"/>
                    </a:solidFill>
                    <a:round/>
                    <a:headEnd/>
                    <a:tailEnd/>
                  </a:ln>
                </p:spPr>
                <p:txBody>
                  <a:bodyPr/>
                  <a:lstStyle/>
                  <a:p>
                    <a:endParaRPr lang="zh-CN" altLang="en-US"/>
                  </a:p>
                </p:txBody>
              </p:sp>
            </p:grpSp>
            <p:grpSp>
              <p:nvGrpSpPr>
                <p:cNvPr id="7193" name="Group 24"/>
                <p:cNvGrpSpPr>
                  <a:grpSpLocks/>
                </p:cNvGrpSpPr>
                <p:nvPr/>
              </p:nvGrpSpPr>
              <p:grpSpPr bwMode="auto">
                <a:xfrm flipH="1">
                  <a:off x="319" y="4057"/>
                  <a:ext cx="165" cy="143"/>
                  <a:chOff x="5250" y="3085"/>
                  <a:chExt cx="188" cy="162"/>
                </a:xfrm>
              </p:grpSpPr>
              <p:sp>
                <p:nvSpPr>
                  <p:cNvPr id="7204" name="Freeform 25"/>
                  <p:cNvSpPr>
                    <a:spLocks/>
                  </p:cNvSpPr>
                  <p:nvPr/>
                </p:nvSpPr>
                <p:spPr bwMode="auto">
                  <a:xfrm>
                    <a:off x="5250" y="3085"/>
                    <a:ext cx="188" cy="162"/>
                  </a:xfrm>
                  <a:custGeom>
                    <a:avLst/>
                    <a:gdLst>
                      <a:gd name="T0" fmla="*/ 0 w 755"/>
                      <a:gd name="T1" fmla="*/ 0 h 651"/>
                      <a:gd name="T2" fmla="*/ 0 w 755"/>
                      <a:gd name="T3" fmla="*/ 0 h 651"/>
                      <a:gd name="T4" fmla="*/ 0 w 755"/>
                      <a:gd name="T5" fmla="*/ 0 h 651"/>
                      <a:gd name="T6" fmla="*/ 0 w 755"/>
                      <a:gd name="T7" fmla="*/ 0 h 651"/>
                      <a:gd name="T8" fmla="*/ 0 w 755"/>
                      <a:gd name="T9" fmla="*/ 0 h 651"/>
                      <a:gd name="T10" fmla="*/ 0 w 755"/>
                      <a:gd name="T11" fmla="*/ 0 h 651"/>
                      <a:gd name="T12" fmla="*/ 0 w 755"/>
                      <a:gd name="T13" fmla="*/ 0 h 651"/>
                      <a:gd name="T14" fmla="*/ 0 w 755"/>
                      <a:gd name="T15" fmla="*/ 0 h 651"/>
                      <a:gd name="T16" fmla="*/ 0 w 755"/>
                      <a:gd name="T17" fmla="*/ 0 h 651"/>
                      <a:gd name="T18" fmla="*/ 0 w 755"/>
                      <a:gd name="T19" fmla="*/ 0 h 651"/>
                      <a:gd name="T20" fmla="*/ 0 w 755"/>
                      <a:gd name="T21" fmla="*/ 0 h 651"/>
                      <a:gd name="T22" fmla="*/ 0 w 755"/>
                      <a:gd name="T23" fmla="*/ 0 h 651"/>
                      <a:gd name="T24" fmla="*/ 0 w 755"/>
                      <a:gd name="T25" fmla="*/ 0 h 651"/>
                      <a:gd name="T26" fmla="*/ 0 w 755"/>
                      <a:gd name="T27" fmla="*/ 0 h 651"/>
                      <a:gd name="T28" fmla="*/ 0 w 755"/>
                      <a:gd name="T29" fmla="*/ 0 h 651"/>
                      <a:gd name="T30" fmla="*/ 0 w 755"/>
                      <a:gd name="T31" fmla="*/ 0 h 651"/>
                      <a:gd name="T32" fmla="*/ 0 w 755"/>
                      <a:gd name="T33" fmla="*/ 0 h 651"/>
                      <a:gd name="T34" fmla="*/ 0 w 755"/>
                      <a:gd name="T35" fmla="*/ 0 h 651"/>
                      <a:gd name="T36" fmla="*/ 0 w 755"/>
                      <a:gd name="T37" fmla="*/ 0 h 651"/>
                      <a:gd name="T38" fmla="*/ 0 w 755"/>
                      <a:gd name="T39" fmla="*/ 0 h 651"/>
                      <a:gd name="T40" fmla="*/ 0 w 755"/>
                      <a:gd name="T41" fmla="*/ 0 h 651"/>
                      <a:gd name="T42" fmla="*/ 0 w 755"/>
                      <a:gd name="T43" fmla="*/ 0 h 651"/>
                      <a:gd name="T44" fmla="*/ 0 w 755"/>
                      <a:gd name="T45" fmla="*/ 0 h 651"/>
                      <a:gd name="T46" fmla="*/ 0 w 755"/>
                      <a:gd name="T47" fmla="*/ 0 h 651"/>
                      <a:gd name="T48" fmla="*/ 0 w 755"/>
                      <a:gd name="T49" fmla="*/ 0 h 651"/>
                      <a:gd name="T50" fmla="*/ 0 w 755"/>
                      <a:gd name="T51" fmla="*/ 0 h 651"/>
                      <a:gd name="T52" fmla="*/ 0 w 755"/>
                      <a:gd name="T53" fmla="*/ 0 h 651"/>
                      <a:gd name="T54" fmla="*/ 0 w 755"/>
                      <a:gd name="T55" fmla="*/ 0 h 651"/>
                      <a:gd name="T56" fmla="*/ 0 w 755"/>
                      <a:gd name="T57" fmla="*/ 0 h 651"/>
                      <a:gd name="T58" fmla="*/ 0 w 755"/>
                      <a:gd name="T59" fmla="*/ 0 h 651"/>
                      <a:gd name="T60" fmla="*/ 0 w 755"/>
                      <a:gd name="T61" fmla="*/ 0 h 651"/>
                      <a:gd name="T62" fmla="*/ 0 w 755"/>
                      <a:gd name="T63" fmla="*/ 0 h 651"/>
                      <a:gd name="T64" fmla="*/ 0 w 755"/>
                      <a:gd name="T65" fmla="*/ 0 h 651"/>
                      <a:gd name="T66" fmla="*/ 0 w 755"/>
                      <a:gd name="T67" fmla="*/ 0 h 651"/>
                      <a:gd name="T68" fmla="*/ 0 w 755"/>
                      <a:gd name="T69" fmla="*/ 0 h 65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55" h="651">
                        <a:moveTo>
                          <a:pt x="312" y="57"/>
                        </a:moveTo>
                        <a:lnTo>
                          <a:pt x="178" y="87"/>
                        </a:lnTo>
                        <a:lnTo>
                          <a:pt x="52" y="154"/>
                        </a:lnTo>
                        <a:lnTo>
                          <a:pt x="0" y="231"/>
                        </a:lnTo>
                        <a:lnTo>
                          <a:pt x="9" y="269"/>
                        </a:lnTo>
                        <a:lnTo>
                          <a:pt x="96" y="337"/>
                        </a:lnTo>
                        <a:lnTo>
                          <a:pt x="230" y="438"/>
                        </a:lnTo>
                        <a:lnTo>
                          <a:pt x="331" y="539"/>
                        </a:lnTo>
                        <a:lnTo>
                          <a:pt x="403" y="645"/>
                        </a:lnTo>
                        <a:lnTo>
                          <a:pt x="428" y="651"/>
                        </a:lnTo>
                        <a:lnTo>
                          <a:pt x="585" y="530"/>
                        </a:lnTo>
                        <a:lnTo>
                          <a:pt x="739" y="404"/>
                        </a:lnTo>
                        <a:lnTo>
                          <a:pt x="755" y="341"/>
                        </a:lnTo>
                        <a:lnTo>
                          <a:pt x="639" y="231"/>
                        </a:lnTo>
                        <a:lnTo>
                          <a:pt x="514" y="139"/>
                        </a:lnTo>
                        <a:lnTo>
                          <a:pt x="456" y="77"/>
                        </a:lnTo>
                        <a:lnTo>
                          <a:pt x="389" y="0"/>
                        </a:lnTo>
                        <a:lnTo>
                          <a:pt x="326" y="14"/>
                        </a:lnTo>
                        <a:lnTo>
                          <a:pt x="331" y="43"/>
                        </a:lnTo>
                        <a:lnTo>
                          <a:pt x="451" y="129"/>
                        </a:lnTo>
                        <a:lnTo>
                          <a:pt x="543" y="206"/>
                        </a:lnTo>
                        <a:lnTo>
                          <a:pt x="678" y="299"/>
                        </a:lnTo>
                        <a:lnTo>
                          <a:pt x="697" y="346"/>
                        </a:lnTo>
                        <a:lnTo>
                          <a:pt x="692" y="385"/>
                        </a:lnTo>
                        <a:lnTo>
                          <a:pt x="585" y="486"/>
                        </a:lnTo>
                        <a:lnTo>
                          <a:pt x="456" y="563"/>
                        </a:lnTo>
                        <a:lnTo>
                          <a:pt x="412" y="563"/>
                        </a:lnTo>
                        <a:lnTo>
                          <a:pt x="307" y="462"/>
                        </a:lnTo>
                        <a:lnTo>
                          <a:pt x="143" y="313"/>
                        </a:lnTo>
                        <a:lnTo>
                          <a:pt x="57" y="241"/>
                        </a:lnTo>
                        <a:lnTo>
                          <a:pt x="62" y="211"/>
                        </a:lnTo>
                        <a:lnTo>
                          <a:pt x="124" y="145"/>
                        </a:lnTo>
                        <a:lnTo>
                          <a:pt x="235" y="110"/>
                        </a:lnTo>
                        <a:lnTo>
                          <a:pt x="321" y="82"/>
                        </a:lnTo>
                        <a:lnTo>
                          <a:pt x="312" y="5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5" name="Freeform 26"/>
                  <p:cNvSpPr>
                    <a:spLocks/>
                  </p:cNvSpPr>
                  <p:nvPr/>
                </p:nvSpPr>
                <p:spPr bwMode="auto">
                  <a:xfrm>
                    <a:off x="5322" y="3132"/>
                    <a:ext cx="59" cy="72"/>
                  </a:xfrm>
                  <a:custGeom>
                    <a:avLst/>
                    <a:gdLst>
                      <a:gd name="T0" fmla="*/ 0 w 235"/>
                      <a:gd name="T1" fmla="*/ 0 h 288"/>
                      <a:gd name="T2" fmla="*/ 0 w 235"/>
                      <a:gd name="T3" fmla="*/ 0 h 288"/>
                      <a:gd name="T4" fmla="*/ 0 w 235"/>
                      <a:gd name="T5" fmla="*/ 0 h 288"/>
                      <a:gd name="T6" fmla="*/ 0 w 235"/>
                      <a:gd name="T7" fmla="*/ 0 h 288"/>
                      <a:gd name="T8" fmla="*/ 0 w 235"/>
                      <a:gd name="T9" fmla="*/ 0 h 288"/>
                      <a:gd name="T10" fmla="*/ 0 w 235"/>
                      <a:gd name="T11" fmla="*/ 0 h 288"/>
                      <a:gd name="T12" fmla="*/ 0 w 235"/>
                      <a:gd name="T13" fmla="*/ 0 h 288"/>
                      <a:gd name="T14" fmla="*/ 0 w 235"/>
                      <a:gd name="T15" fmla="*/ 0 h 288"/>
                      <a:gd name="T16" fmla="*/ 0 w 235"/>
                      <a:gd name="T17" fmla="*/ 0 h 288"/>
                      <a:gd name="T18" fmla="*/ 0 w 235"/>
                      <a:gd name="T19" fmla="*/ 0 h 288"/>
                      <a:gd name="T20" fmla="*/ 0 w 235"/>
                      <a:gd name="T21" fmla="*/ 0 h 288"/>
                      <a:gd name="T22" fmla="*/ 0 w 235"/>
                      <a:gd name="T23" fmla="*/ 0 h 288"/>
                      <a:gd name="T24" fmla="*/ 0 w 235"/>
                      <a:gd name="T25" fmla="*/ 0 h 288"/>
                      <a:gd name="T26" fmla="*/ 0 w 235"/>
                      <a:gd name="T27" fmla="*/ 0 h 288"/>
                      <a:gd name="T28" fmla="*/ 0 w 235"/>
                      <a:gd name="T29" fmla="*/ 0 h 288"/>
                      <a:gd name="T30" fmla="*/ 0 w 235"/>
                      <a:gd name="T31" fmla="*/ 0 h 288"/>
                      <a:gd name="T32" fmla="*/ 0 w 235"/>
                      <a:gd name="T33" fmla="*/ 0 h 288"/>
                      <a:gd name="T34" fmla="*/ 0 w 235"/>
                      <a:gd name="T35" fmla="*/ 0 h 288"/>
                      <a:gd name="T36" fmla="*/ 0 w 235"/>
                      <a:gd name="T37" fmla="*/ 0 h 288"/>
                      <a:gd name="T38" fmla="*/ 0 w 235"/>
                      <a:gd name="T39" fmla="*/ 0 h 288"/>
                      <a:gd name="T40" fmla="*/ 0 w 235"/>
                      <a:gd name="T41" fmla="*/ 0 h 288"/>
                      <a:gd name="T42" fmla="*/ 0 w 235"/>
                      <a:gd name="T43" fmla="*/ 0 h 288"/>
                      <a:gd name="T44" fmla="*/ 0 w 235"/>
                      <a:gd name="T45" fmla="*/ 0 h 288"/>
                      <a:gd name="T46" fmla="*/ 0 w 235"/>
                      <a:gd name="T47" fmla="*/ 0 h 288"/>
                      <a:gd name="T48" fmla="*/ 0 w 235"/>
                      <a:gd name="T49" fmla="*/ 0 h 288"/>
                      <a:gd name="T50" fmla="*/ 0 w 235"/>
                      <a:gd name="T51" fmla="*/ 0 h 288"/>
                      <a:gd name="T52" fmla="*/ 0 w 235"/>
                      <a:gd name="T53" fmla="*/ 0 h 288"/>
                      <a:gd name="T54" fmla="*/ 0 w 235"/>
                      <a:gd name="T55" fmla="*/ 0 h 288"/>
                      <a:gd name="T56" fmla="*/ 0 w 235"/>
                      <a:gd name="T57" fmla="*/ 0 h 288"/>
                      <a:gd name="T58" fmla="*/ 0 w 235"/>
                      <a:gd name="T59" fmla="*/ 0 h 288"/>
                      <a:gd name="T60" fmla="*/ 0 w 235"/>
                      <a:gd name="T61" fmla="*/ 0 h 288"/>
                      <a:gd name="T62" fmla="*/ 0 w 235"/>
                      <a:gd name="T63" fmla="*/ 0 h 288"/>
                      <a:gd name="T64" fmla="*/ 0 w 235"/>
                      <a:gd name="T65" fmla="*/ 0 h 288"/>
                      <a:gd name="T66" fmla="*/ 0 w 235"/>
                      <a:gd name="T67" fmla="*/ 0 h 288"/>
                      <a:gd name="T68" fmla="*/ 0 w 235"/>
                      <a:gd name="T69" fmla="*/ 0 h 288"/>
                      <a:gd name="T70" fmla="*/ 0 w 235"/>
                      <a:gd name="T71" fmla="*/ 0 h 288"/>
                      <a:gd name="T72" fmla="*/ 0 w 235"/>
                      <a:gd name="T73" fmla="*/ 0 h 2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5" h="288">
                        <a:moveTo>
                          <a:pt x="134" y="67"/>
                        </a:moveTo>
                        <a:lnTo>
                          <a:pt x="24" y="29"/>
                        </a:lnTo>
                        <a:lnTo>
                          <a:pt x="0" y="10"/>
                        </a:lnTo>
                        <a:lnTo>
                          <a:pt x="19" y="0"/>
                        </a:lnTo>
                        <a:lnTo>
                          <a:pt x="57" y="0"/>
                        </a:lnTo>
                        <a:lnTo>
                          <a:pt x="72" y="0"/>
                        </a:lnTo>
                        <a:lnTo>
                          <a:pt x="87" y="0"/>
                        </a:lnTo>
                        <a:lnTo>
                          <a:pt x="101" y="5"/>
                        </a:lnTo>
                        <a:lnTo>
                          <a:pt x="115" y="15"/>
                        </a:lnTo>
                        <a:lnTo>
                          <a:pt x="134" y="19"/>
                        </a:lnTo>
                        <a:lnTo>
                          <a:pt x="148" y="24"/>
                        </a:lnTo>
                        <a:lnTo>
                          <a:pt x="162" y="57"/>
                        </a:lnTo>
                        <a:lnTo>
                          <a:pt x="178" y="67"/>
                        </a:lnTo>
                        <a:lnTo>
                          <a:pt x="187" y="81"/>
                        </a:lnTo>
                        <a:lnTo>
                          <a:pt x="192" y="96"/>
                        </a:lnTo>
                        <a:lnTo>
                          <a:pt x="172" y="101"/>
                        </a:lnTo>
                        <a:lnTo>
                          <a:pt x="158" y="111"/>
                        </a:lnTo>
                        <a:lnTo>
                          <a:pt x="143" y="125"/>
                        </a:lnTo>
                        <a:lnTo>
                          <a:pt x="143" y="139"/>
                        </a:lnTo>
                        <a:lnTo>
                          <a:pt x="158" y="149"/>
                        </a:lnTo>
                        <a:lnTo>
                          <a:pt x="172" y="153"/>
                        </a:lnTo>
                        <a:lnTo>
                          <a:pt x="187" y="158"/>
                        </a:lnTo>
                        <a:lnTo>
                          <a:pt x="202" y="163"/>
                        </a:lnTo>
                        <a:lnTo>
                          <a:pt x="216" y="177"/>
                        </a:lnTo>
                        <a:lnTo>
                          <a:pt x="225" y="192"/>
                        </a:lnTo>
                        <a:lnTo>
                          <a:pt x="230" y="207"/>
                        </a:lnTo>
                        <a:lnTo>
                          <a:pt x="235" y="221"/>
                        </a:lnTo>
                        <a:lnTo>
                          <a:pt x="235" y="235"/>
                        </a:lnTo>
                        <a:lnTo>
                          <a:pt x="225" y="249"/>
                        </a:lnTo>
                        <a:lnTo>
                          <a:pt x="211" y="264"/>
                        </a:lnTo>
                        <a:lnTo>
                          <a:pt x="197" y="273"/>
                        </a:lnTo>
                        <a:lnTo>
                          <a:pt x="183" y="282"/>
                        </a:lnTo>
                        <a:lnTo>
                          <a:pt x="167" y="288"/>
                        </a:lnTo>
                        <a:lnTo>
                          <a:pt x="153" y="288"/>
                        </a:lnTo>
                        <a:lnTo>
                          <a:pt x="139" y="288"/>
                        </a:lnTo>
                        <a:lnTo>
                          <a:pt x="120" y="288"/>
                        </a:lnTo>
                        <a:lnTo>
                          <a:pt x="106" y="282"/>
                        </a:lnTo>
                        <a:lnTo>
                          <a:pt x="91" y="278"/>
                        </a:lnTo>
                        <a:lnTo>
                          <a:pt x="77" y="268"/>
                        </a:lnTo>
                        <a:lnTo>
                          <a:pt x="63" y="259"/>
                        </a:lnTo>
                        <a:lnTo>
                          <a:pt x="52" y="245"/>
                        </a:lnTo>
                        <a:lnTo>
                          <a:pt x="43" y="230"/>
                        </a:lnTo>
                        <a:lnTo>
                          <a:pt x="38" y="216"/>
                        </a:lnTo>
                        <a:lnTo>
                          <a:pt x="38" y="197"/>
                        </a:lnTo>
                        <a:lnTo>
                          <a:pt x="38" y="182"/>
                        </a:lnTo>
                        <a:lnTo>
                          <a:pt x="38" y="168"/>
                        </a:lnTo>
                        <a:lnTo>
                          <a:pt x="52" y="163"/>
                        </a:lnTo>
                        <a:lnTo>
                          <a:pt x="63" y="177"/>
                        </a:lnTo>
                        <a:lnTo>
                          <a:pt x="68" y="192"/>
                        </a:lnTo>
                        <a:lnTo>
                          <a:pt x="82" y="207"/>
                        </a:lnTo>
                        <a:lnTo>
                          <a:pt x="96" y="216"/>
                        </a:lnTo>
                        <a:lnTo>
                          <a:pt x="110" y="226"/>
                        </a:lnTo>
                        <a:lnTo>
                          <a:pt x="125" y="235"/>
                        </a:lnTo>
                        <a:lnTo>
                          <a:pt x="139" y="235"/>
                        </a:lnTo>
                        <a:lnTo>
                          <a:pt x="153" y="235"/>
                        </a:lnTo>
                        <a:lnTo>
                          <a:pt x="167" y="235"/>
                        </a:lnTo>
                        <a:lnTo>
                          <a:pt x="167" y="221"/>
                        </a:lnTo>
                        <a:lnTo>
                          <a:pt x="167" y="207"/>
                        </a:lnTo>
                        <a:lnTo>
                          <a:pt x="158" y="192"/>
                        </a:lnTo>
                        <a:lnTo>
                          <a:pt x="143" y="177"/>
                        </a:lnTo>
                        <a:lnTo>
                          <a:pt x="129" y="172"/>
                        </a:lnTo>
                        <a:lnTo>
                          <a:pt x="110" y="172"/>
                        </a:lnTo>
                        <a:lnTo>
                          <a:pt x="96" y="172"/>
                        </a:lnTo>
                        <a:lnTo>
                          <a:pt x="82" y="172"/>
                        </a:lnTo>
                        <a:lnTo>
                          <a:pt x="68" y="168"/>
                        </a:lnTo>
                        <a:lnTo>
                          <a:pt x="52" y="168"/>
                        </a:lnTo>
                        <a:lnTo>
                          <a:pt x="33" y="153"/>
                        </a:lnTo>
                        <a:lnTo>
                          <a:pt x="29" y="139"/>
                        </a:lnTo>
                        <a:lnTo>
                          <a:pt x="48" y="130"/>
                        </a:lnTo>
                        <a:lnTo>
                          <a:pt x="63" y="125"/>
                        </a:lnTo>
                        <a:lnTo>
                          <a:pt x="77" y="115"/>
                        </a:lnTo>
                        <a:lnTo>
                          <a:pt x="91" y="111"/>
                        </a:lnTo>
                        <a:lnTo>
                          <a:pt x="106" y="106"/>
                        </a:lnTo>
                        <a:lnTo>
                          <a:pt x="120" y="96"/>
                        </a:lnTo>
                        <a:lnTo>
                          <a:pt x="134" y="6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194" name="Group 27"/>
                <p:cNvGrpSpPr>
                  <a:grpSpLocks/>
                </p:cNvGrpSpPr>
                <p:nvPr/>
              </p:nvGrpSpPr>
              <p:grpSpPr bwMode="auto">
                <a:xfrm flipH="1">
                  <a:off x="113" y="4095"/>
                  <a:ext cx="196" cy="113"/>
                  <a:chOff x="5449" y="3128"/>
                  <a:chExt cx="222" cy="128"/>
                </a:xfrm>
              </p:grpSpPr>
              <p:sp>
                <p:nvSpPr>
                  <p:cNvPr id="7202" name="Freeform 28"/>
                  <p:cNvSpPr>
                    <a:spLocks/>
                  </p:cNvSpPr>
                  <p:nvPr/>
                </p:nvSpPr>
                <p:spPr bwMode="auto">
                  <a:xfrm>
                    <a:off x="5449" y="3128"/>
                    <a:ext cx="222" cy="128"/>
                  </a:xfrm>
                  <a:custGeom>
                    <a:avLst/>
                    <a:gdLst>
                      <a:gd name="T0" fmla="*/ 0 w 885"/>
                      <a:gd name="T1" fmla="*/ 0 h 510"/>
                      <a:gd name="T2" fmla="*/ 0 w 885"/>
                      <a:gd name="T3" fmla="*/ 0 h 510"/>
                      <a:gd name="T4" fmla="*/ 0 w 885"/>
                      <a:gd name="T5" fmla="*/ 0 h 510"/>
                      <a:gd name="T6" fmla="*/ 0 w 885"/>
                      <a:gd name="T7" fmla="*/ 0 h 510"/>
                      <a:gd name="T8" fmla="*/ 0 w 885"/>
                      <a:gd name="T9" fmla="*/ 0 h 510"/>
                      <a:gd name="T10" fmla="*/ 0 w 885"/>
                      <a:gd name="T11" fmla="*/ 0 h 510"/>
                      <a:gd name="T12" fmla="*/ 0 w 885"/>
                      <a:gd name="T13" fmla="*/ 0 h 510"/>
                      <a:gd name="T14" fmla="*/ 0 w 885"/>
                      <a:gd name="T15" fmla="*/ 0 h 510"/>
                      <a:gd name="T16" fmla="*/ 0 w 885"/>
                      <a:gd name="T17" fmla="*/ 0 h 510"/>
                      <a:gd name="T18" fmla="*/ 0 w 885"/>
                      <a:gd name="T19" fmla="*/ 0 h 510"/>
                      <a:gd name="T20" fmla="*/ 0 w 885"/>
                      <a:gd name="T21" fmla="*/ 0 h 510"/>
                      <a:gd name="T22" fmla="*/ 0 w 885"/>
                      <a:gd name="T23" fmla="*/ 0 h 510"/>
                      <a:gd name="T24" fmla="*/ 0 w 885"/>
                      <a:gd name="T25" fmla="*/ 0 h 510"/>
                      <a:gd name="T26" fmla="*/ 0 w 885"/>
                      <a:gd name="T27" fmla="*/ 0 h 510"/>
                      <a:gd name="T28" fmla="*/ 0 w 885"/>
                      <a:gd name="T29" fmla="*/ 0 h 510"/>
                      <a:gd name="T30" fmla="*/ 0 w 885"/>
                      <a:gd name="T31" fmla="*/ 0 h 510"/>
                      <a:gd name="T32" fmla="*/ 0 w 885"/>
                      <a:gd name="T33" fmla="*/ 0 h 510"/>
                      <a:gd name="T34" fmla="*/ 0 w 885"/>
                      <a:gd name="T35" fmla="*/ 0 h 510"/>
                      <a:gd name="T36" fmla="*/ 0 w 885"/>
                      <a:gd name="T37" fmla="*/ 0 h 510"/>
                      <a:gd name="T38" fmla="*/ 0 w 885"/>
                      <a:gd name="T39" fmla="*/ 0 h 510"/>
                      <a:gd name="T40" fmla="*/ 0 w 885"/>
                      <a:gd name="T41" fmla="*/ 0 h 510"/>
                      <a:gd name="T42" fmla="*/ 0 w 885"/>
                      <a:gd name="T43" fmla="*/ 0 h 510"/>
                      <a:gd name="T44" fmla="*/ 0 w 885"/>
                      <a:gd name="T45" fmla="*/ 0 h 510"/>
                      <a:gd name="T46" fmla="*/ 0 w 885"/>
                      <a:gd name="T47" fmla="*/ 0 h 510"/>
                      <a:gd name="T48" fmla="*/ 0 w 885"/>
                      <a:gd name="T49" fmla="*/ 0 h 510"/>
                      <a:gd name="T50" fmla="*/ 0 w 885"/>
                      <a:gd name="T51" fmla="*/ 0 h 510"/>
                      <a:gd name="T52" fmla="*/ 0 w 885"/>
                      <a:gd name="T53" fmla="*/ 0 h 510"/>
                      <a:gd name="T54" fmla="*/ 0 w 885"/>
                      <a:gd name="T55" fmla="*/ 0 h 510"/>
                      <a:gd name="T56" fmla="*/ 0 w 885"/>
                      <a:gd name="T57" fmla="*/ 0 h 510"/>
                      <a:gd name="T58" fmla="*/ 0 w 885"/>
                      <a:gd name="T59" fmla="*/ 0 h 510"/>
                      <a:gd name="T60" fmla="*/ 0 w 885"/>
                      <a:gd name="T61" fmla="*/ 0 h 510"/>
                      <a:gd name="T62" fmla="*/ 0 w 885"/>
                      <a:gd name="T63" fmla="*/ 0 h 510"/>
                      <a:gd name="T64" fmla="*/ 0 w 885"/>
                      <a:gd name="T65" fmla="*/ 0 h 510"/>
                      <a:gd name="T66" fmla="*/ 0 w 885"/>
                      <a:gd name="T67" fmla="*/ 0 h 510"/>
                      <a:gd name="T68" fmla="*/ 0 w 885"/>
                      <a:gd name="T69" fmla="*/ 0 h 510"/>
                      <a:gd name="T70" fmla="*/ 0 w 885"/>
                      <a:gd name="T71" fmla="*/ 0 h 510"/>
                      <a:gd name="T72" fmla="*/ 0 w 885"/>
                      <a:gd name="T73" fmla="*/ 0 h 510"/>
                      <a:gd name="T74" fmla="*/ 0 w 885"/>
                      <a:gd name="T75" fmla="*/ 0 h 510"/>
                      <a:gd name="T76" fmla="*/ 0 w 885"/>
                      <a:gd name="T77" fmla="*/ 0 h 510"/>
                      <a:gd name="T78" fmla="*/ 0 w 885"/>
                      <a:gd name="T79" fmla="*/ 0 h 510"/>
                      <a:gd name="T80" fmla="*/ 0 w 885"/>
                      <a:gd name="T81" fmla="*/ 0 h 510"/>
                      <a:gd name="T82" fmla="*/ 0 w 885"/>
                      <a:gd name="T83" fmla="*/ 0 h 510"/>
                      <a:gd name="T84" fmla="*/ 0 w 885"/>
                      <a:gd name="T85" fmla="*/ 0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85" h="510">
                        <a:moveTo>
                          <a:pt x="14" y="217"/>
                        </a:moveTo>
                        <a:lnTo>
                          <a:pt x="163" y="49"/>
                        </a:lnTo>
                        <a:lnTo>
                          <a:pt x="196" y="33"/>
                        </a:lnTo>
                        <a:lnTo>
                          <a:pt x="220" y="44"/>
                        </a:lnTo>
                        <a:lnTo>
                          <a:pt x="105" y="154"/>
                        </a:lnTo>
                        <a:lnTo>
                          <a:pt x="75" y="236"/>
                        </a:lnTo>
                        <a:lnTo>
                          <a:pt x="124" y="250"/>
                        </a:lnTo>
                        <a:lnTo>
                          <a:pt x="264" y="288"/>
                        </a:lnTo>
                        <a:lnTo>
                          <a:pt x="374" y="342"/>
                        </a:lnTo>
                        <a:lnTo>
                          <a:pt x="538" y="456"/>
                        </a:lnTo>
                        <a:lnTo>
                          <a:pt x="557" y="447"/>
                        </a:lnTo>
                        <a:lnTo>
                          <a:pt x="658" y="304"/>
                        </a:lnTo>
                        <a:lnTo>
                          <a:pt x="706" y="255"/>
                        </a:lnTo>
                        <a:lnTo>
                          <a:pt x="773" y="206"/>
                        </a:lnTo>
                        <a:lnTo>
                          <a:pt x="808" y="168"/>
                        </a:lnTo>
                        <a:lnTo>
                          <a:pt x="827" y="115"/>
                        </a:lnTo>
                        <a:lnTo>
                          <a:pt x="706" y="91"/>
                        </a:lnTo>
                        <a:lnTo>
                          <a:pt x="547" y="77"/>
                        </a:lnTo>
                        <a:lnTo>
                          <a:pt x="432" y="68"/>
                        </a:lnTo>
                        <a:lnTo>
                          <a:pt x="245" y="33"/>
                        </a:lnTo>
                        <a:lnTo>
                          <a:pt x="220" y="14"/>
                        </a:lnTo>
                        <a:lnTo>
                          <a:pt x="234" y="0"/>
                        </a:lnTo>
                        <a:lnTo>
                          <a:pt x="331" y="29"/>
                        </a:lnTo>
                        <a:lnTo>
                          <a:pt x="437" y="44"/>
                        </a:lnTo>
                        <a:lnTo>
                          <a:pt x="572" y="54"/>
                        </a:lnTo>
                        <a:lnTo>
                          <a:pt x="759" y="68"/>
                        </a:lnTo>
                        <a:lnTo>
                          <a:pt x="879" y="87"/>
                        </a:lnTo>
                        <a:lnTo>
                          <a:pt x="885" y="101"/>
                        </a:lnTo>
                        <a:lnTo>
                          <a:pt x="865" y="168"/>
                        </a:lnTo>
                        <a:lnTo>
                          <a:pt x="822" y="217"/>
                        </a:lnTo>
                        <a:lnTo>
                          <a:pt x="754" y="255"/>
                        </a:lnTo>
                        <a:lnTo>
                          <a:pt x="687" y="318"/>
                        </a:lnTo>
                        <a:lnTo>
                          <a:pt x="649" y="395"/>
                        </a:lnTo>
                        <a:lnTo>
                          <a:pt x="581" y="496"/>
                        </a:lnTo>
                        <a:lnTo>
                          <a:pt x="561" y="510"/>
                        </a:lnTo>
                        <a:lnTo>
                          <a:pt x="528" y="510"/>
                        </a:lnTo>
                        <a:lnTo>
                          <a:pt x="456" y="461"/>
                        </a:lnTo>
                        <a:lnTo>
                          <a:pt x="360" y="379"/>
                        </a:lnTo>
                        <a:lnTo>
                          <a:pt x="259" y="332"/>
                        </a:lnTo>
                        <a:lnTo>
                          <a:pt x="163" y="304"/>
                        </a:lnTo>
                        <a:lnTo>
                          <a:pt x="23" y="274"/>
                        </a:lnTo>
                        <a:lnTo>
                          <a:pt x="0" y="255"/>
                        </a:lnTo>
                        <a:lnTo>
                          <a:pt x="14" y="217"/>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3" name="Freeform 29"/>
                  <p:cNvSpPr>
                    <a:spLocks/>
                  </p:cNvSpPr>
                  <p:nvPr/>
                </p:nvSpPr>
                <p:spPr bwMode="auto">
                  <a:xfrm>
                    <a:off x="5507" y="3152"/>
                    <a:ext cx="88" cy="48"/>
                  </a:xfrm>
                  <a:custGeom>
                    <a:avLst/>
                    <a:gdLst>
                      <a:gd name="T0" fmla="*/ 0 w 350"/>
                      <a:gd name="T1" fmla="*/ 0 h 192"/>
                      <a:gd name="T2" fmla="*/ 0 w 350"/>
                      <a:gd name="T3" fmla="*/ 0 h 192"/>
                      <a:gd name="T4" fmla="*/ 0 w 350"/>
                      <a:gd name="T5" fmla="*/ 0 h 192"/>
                      <a:gd name="T6" fmla="*/ 0 w 350"/>
                      <a:gd name="T7" fmla="*/ 0 h 192"/>
                      <a:gd name="T8" fmla="*/ 0 w 350"/>
                      <a:gd name="T9" fmla="*/ 0 h 192"/>
                      <a:gd name="T10" fmla="*/ 0 w 350"/>
                      <a:gd name="T11" fmla="*/ 0 h 192"/>
                      <a:gd name="T12" fmla="*/ 0 w 350"/>
                      <a:gd name="T13" fmla="*/ 0 h 192"/>
                      <a:gd name="T14" fmla="*/ 0 w 350"/>
                      <a:gd name="T15" fmla="*/ 0 h 192"/>
                      <a:gd name="T16" fmla="*/ 0 w 350"/>
                      <a:gd name="T17" fmla="*/ 0 h 192"/>
                      <a:gd name="T18" fmla="*/ 0 w 350"/>
                      <a:gd name="T19" fmla="*/ 0 h 192"/>
                      <a:gd name="T20" fmla="*/ 0 w 350"/>
                      <a:gd name="T21" fmla="*/ 0 h 192"/>
                      <a:gd name="T22" fmla="*/ 0 w 350"/>
                      <a:gd name="T23" fmla="*/ 0 h 192"/>
                      <a:gd name="T24" fmla="*/ 0 w 350"/>
                      <a:gd name="T25" fmla="*/ 0 h 192"/>
                      <a:gd name="T26" fmla="*/ 0 w 350"/>
                      <a:gd name="T27" fmla="*/ 0 h 192"/>
                      <a:gd name="T28" fmla="*/ 0 w 350"/>
                      <a:gd name="T29" fmla="*/ 0 h 192"/>
                      <a:gd name="T30" fmla="*/ 0 w 350"/>
                      <a:gd name="T31" fmla="*/ 0 h 192"/>
                      <a:gd name="T32" fmla="*/ 0 w 350"/>
                      <a:gd name="T33" fmla="*/ 0 h 192"/>
                      <a:gd name="T34" fmla="*/ 0 w 350"/>
                      <a:gd name="T35" fmla="*/ 0 h 192"/>
                      <a:gd name="T36" fmla="*/ 0 w 350"/>
                      <a:gd name="T37" fmla="*/ 0 h 192"/>
                      <a:gd name="T38" fmla="*/ 0 w 350"/>
                      <a:gd name="T39" fmla="*/ 0 h 192"/>
                      <a:gd name="T40" fmla="*/ 0 w 350"/>
                      <a:gd name="T41" fmla="*/ 0 h 192"/>
                      <a:gd name="T42" fmla="*/ 0 w 350"/>
                      <a:gd name="T43" fmla="*/ 0 h 192"/>
                      <a:gd name="T44" fmla="*/ 0 w 350"/>
                      <a:gd name="T45" fmla="*/ 0 h 192"/>
                      <a:gd name="T46" fmla="*/ 0 w 350"/>
                      <a:gd name="T47" fmla="*/ 0 h 192"/>
                      <a:gd name="T48" fmla="*/ 0 w 350"/>
                      <a:gd name="T49" fmla="*/ 0 h 192"/>
                      <a:gd name="T50" fmla="*/ 0 w 350"/>
                      <a:gd name="T51" fmla="*/ 0 h 192"/>
                      <a:gd name="T52" fmla="*/ 0 w 350"/>
                      <a:gd name="T53" fmla="*/ 0 h 192"/>
                      <a:gd name="T54" fmla="*/ 0 w 350"/>
                      <a:gd name="T55" fmla="*/ 0 h 192"/>
                      <a:gd name="T56" fmla="*/ 0 w 350"/>
                      <a:gd name="T57" fmla="*/ 0 h 192"/>
                      <a:gd name="T58" fmla="*/ 0 w 350"/>
                      <a:gd name="T59" fmla="*/ 0 h 192"/>
                      <a:gd name="T60" fmla="*/ 0 w 350"/>
                      <a:gd name="T61" fmla="*/ 0 h 192"/>
                      <a:gd name="T62" fmla="*/ 0 w 350"/>
                      <a:gd name="T63" fmla="*/ 0 h 192"/>
                      <a:gd name="T64" fmla="*/ 0 w 350"/>
                      <a:gd name="T65" fmla="*/ 0 h 192"/>
                      <a:gd name="T66" fmla="*/ 0 w 350"/>
                      <a:gd name="T67" fmla="*/ 0 h 192"/>
                      <a:gd name="T68" fmla="*/ 0 w 350"/>
                      <a:gd name="T69" fmla="*/ 0 h 192"/>
                      <a:gd name="T70" fmla="*/ 0 w 350"/>
                      <a:gd name="T71" fmla="*/ 0 h 192"/>
                      <a:gd name="T72" fmla="*/ 0 w 350"/>
                      <a:gd name="T73" fmla="*/ 0 h 192"/>
                      <a:gd name="T74" fmla="*/ 0 w 350"/>
                      <a:gd name="T75" fmla="*/ 0 h 192"/>
                      <a:gd name="T76" fmla="*/ 0 w 350"/>
                      <a:gd name="T77" fmla="*/ 0 h 192"/>
                      <a:gd name="T78" fmla="*/ 0 w 350"/>
                      <a:gd name="T79" fmla="*/ 0 h 192"/>
                      <a:gd name="T80" fmla="*/ 0 w 350"/>
                      <a:gd name="T81" fmla="*/ 0 h 192"/>
                      <a:gd name="T82" fmla="*/ 0 w 350"/>
                      <a:gd name="T83" fmla="*/ 0 h 1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50" h="192">
                        <a:moveTo>
                          <a:pt x="14" y="33"/>
                        </a:moveTo>
                        <a:lnTo>
                          <a:pt x="33" y="14"/>
                        </a:lnTo>
                        <a:lnTo>
                          <a:pt x="48" y="10"/>
                        </a:lnTo>
                        <a:lnTo>
                          <a:pt x="67" y="5"/>
                        </a:lnTo>
                        <a:lnTo>
                          <a:pt x="81" y="0"/>
                        </a:lnTo>
                        <a:lnTo>
                          <a:pt x="100" y="0"/>
                        </a:lnTo>
                        <a:lnTo>
                          <a:pt x="115" y="0"/>
                        </a:lnTo>
                        <a:lnTo>
                          <a:pt x="129" y="0"/>
                        </a:lnTo>
                        <a:lnTo>
                          <a:pt x="144" y="5"/>
                        </a:lnTo>
                        <a:lnTo>
                          <a:pt x="159" y="14"/>
                        </a:lnTo>
                        <a:lnTo>
                          <a:pt x="168" y="29"/>
                        </a:lnTo>
                        <a:lnTo>
                          <a:pt x="168" y="43"/>
                        </a:lnTo>
                        <a:lnTo>
                          <a:pt x="168" y="58"/>
                        </a:lnTo>
                        <a:lnTo>
                          <a:pt x="163" y="72"/>
                        </a:lnTo>
                        <a:lnTo>
                          <a:pt x="163" y="87"/>
                        </a:lnTo>
                        <a:lnTo>
                          <a:pt x="163" y="101"/>
                        </a:lnTo>
                        <a:lnTo>
                          <a:pt x="163" y="120"/>
                        </a:lnTo>
                        <a:lnTo>
                          <a:pt x="163" y="134"/>
                        </a:lnTo>
                        <a:lnTo>
                          <a:pt x="168" y="150"/>
                        </a:lnTo>
                        <a:lnTo>
                          <a:pt x="187" y="154"/>
                        </a:lnTo>
                        <a:lnTo>
                          <a:pt x="201" y="154"/>
                        </a:lnTo>
                        <a:lnTo>
                          <a:pt x="221" y="154"/>
                        </a:lnTo>
                        <a:lnTo>
                          <a:pt x="236" y="154"/>
                        </a:lnTo>
                        <a:lnTo>
                          <a:pt x="250" y="154"/>
                        </a:lnTo>
                        <a:lnTo>
                          <a:pt x="269" y="154"/>
                        </a:lnTo>
                        <a:lnTo>
                          <a:pt x="283" y="154"/>
                        </a:lnTo>
                        <a:lnTo>
                          <a:pt x="297" y="154"/>
                        </a:lnTo>
                        <a:lnTo>
                          <a:pt x="317" y="154"/>
                        </a:lnTo>
                        <a:lnTo>
                          <a:pt x="313" y="139"/>
                        </a:lnTo>
                        <a:lnTo>
                          <a:pt x="297" y="125"/>
                        </a:lnTo>
                        <a:lnTo>
                          <a:pt x="288" y="110"/>
                        </a:lnTo>
                        <a:lnTo>
                          <a:pt x="273" y="101"/>
                        </a:lnTo>
                        <a:lnTo>
                          <a:pt x="259" y="101"/>
                        </a:lnTo>
                        <a:lnTo>
                          <a:pt x="245" y="101"/>
                        </a:lnTo>
                        <a:lnTo>
                          <a:pt x="231" y="106"/>
                        </a:lnTo>
                        <a:lnTo>
                          <a:pt x="215" y="110"/>
                        </a:lnTo>
                        <a:lnTo>
                          <a:pt x="201" y="125"/>
                        </a:lnTo>
                        <a:lnTo>
                          <a:pt x="187" y="125"/>
                        </a:lnTo>
                        <a:lnTo>
                          <a:pt x="182" y="110"/>
                        </a:lnTo>
                        <a:lnTo>
                          <a:pt x="196" y="101"/>
                        </a:lnTo>
                        <a:lnTo>
                          <a:pt x="211" y="91"/>
                        </a:lnTo>
                        <a:lnTo>
                          <a:pt x="226" y="82"/>
                        </a:lnTo>
                        <a:lnTo>
                          <a:pt x="240" y="77"/>
                        </a:lnTo>
                        <a:lnTo>
                          <a:pt x="259" y="77"/>
                        </a:lnTo>
                        <a:lnTo>
                          <a:pt x="273" y="77"/>
                        </a:lnTo>
                        <a:lnTo>
                          <a:pt x="302" y="77"/>
                        </a:lnTo>
                        <a:lnTo>
                          <a:pt x="332" y="72"/>
                        </a:lnTo>
                        <a:lnTo>
                          <a:pt x="346" y="77"/>
                        </a:lnTo>
                        <a:lnTo>
                          <a:pt x="350" y="96"/>
                        </a:lnTo>
                        <a:lnTo>
                          <a:pt x="350" y="110"/>
                        </a:lnTo>
                        <a:lnTo>
                          <a:pt x="350" y="125"/>
                        </a:lnTo>
                        <a:lnTo>
                          <a:pt x="350" y="139"/>
                        </a:lnTo>
                        <a:lnTo>
                          <a:pt x="350" y="154"/>
                        </a:lnTo>
                        <a:lnTo>
                          <a:pt x="346" y="168"/>
                        </a:lnTo>
                        <a:lnTo>
                          <a:pt x="332" y="178"/>
                        </a:lnTo>
                        <a:lnTo>
                          <a:pt x="317" y="183"/>
                        </a:lnTo>
                        <a:lnTo>
                          <a:pt x="288" y="187"/>
                        </a:lnTo>
                        <a:lnTo>
                          <a:pt x="273" y="187"/>
                        </a:lnTo>
                        <a:lnTo>
                          <a:pt x="254" y="192"/>
                        </a:lnTo>
                        <a:lnTo>
                          <a:pt x="240" y="192"/>
                        </a:lnTo>
                        <a:lnTo>
                          <a:pt x="226" y="192"/>
                        </a:lnTo>
                        <a:lnTo>
                          <a:pt x="192" y="192"/>
                        </a:lnTo>
                        <a:lnTo>
                          <a:pt x="163" y="192"/>
                        </a:lnTo>
                        <a:lnTo>
                          <a:pt x="149" y="192"/>
                        </a:lnTo>
                        <a:lnTo>
                          <a:pt x="135" y="187"/>
                        </a:lnTo>
                        <a:lnTo>
                          <a:pt x="129" y="159"/>
                        </a:lnTo>
                        <a:lnTo>
                          <a:pt x="119" y="145"/>
                        </a:lnTo>
                        <a:lnTo>
                          <a:pt x="115" y="129"/>
                        </a:lnTo>
                        <a:lnTo>
                          <a:pt x="115" y="115"/>
                        </a:lnTo>
                        <a:lnTo>
                          <a:pt x="119" y="101"/>
                        </a:lnTo>
                        <a:lnTo>
                          <a:pt x="119" y="87"/>
                        </a:lnTo>
                        <a:lnTo>
                          <a:pt x="124" y="72"/>
                        </a:lnTo>
                        <a:lnTo>
                          <a:pt x="124" y="58"/>
                        </a:lnTo>
                        <a:lnTo>
                          <a:pt x="119" y="43"/>
                        </a:lnTo>
                        <a:lnTo>
                          <a:pt x="91" y="49"/>
                        </a:lnTo>
                        <a:lnTo>
                          <a:pt x="77" y="43"/>
                        </a:lnTo>
                        <a:lnTo>
                          <a:pt x="63" y="54"/>
                        </a:lnTo>
                        <a:lnTo>
                          <a:pt x="58" y="68"/>
                        </a:lnTo>
                        <a:lnTo>
                          <a:pt x="48" y="82"/>
                        </a:lnTo>
                        <a:lnTo>
                          <a:pt x="19" y="82"/>
                        </a:lnTo>
                        <a:lnTo>
                          <a:pt x="4" y="82"/>
                        </a:lnTo>
                        <a:lnTo>
                          <a:pt x="0" y="68"/>
                        </a:lnTo>
                        <a:lnTo>
                          <a:pt x="4" y="54"/>
                        </a:lnTo>
                        <a:lnTo>
                          <a:pt x="14" y="33"/>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195" name="Group 30"/>
                <p:cNvGrpSpPr>
                  <a:grpSpLocks/>
                </p:cNvGrpSpPr>
                <p:nvPr/>
              </p:nvGrpSpPr>
              <p:grpSpPr bwMode="auto">
                <a:xfrm flipH="1">
                  <a:off x="445" y="3670"/>
                  <a:ext cx="241" cy="406"/>
                  <a:chOff x="5022" y="2646"/>
                  <a:chExt cx="273" cy="460"/>
                </a:xfrm>
              </p:grpSpPr>
              <p:sp>
                <p:nvSpPr>
                  <p:cNvPr id="7196" name="Freeform 31"/>
                  <p:cNvSpPr>
                    <a:spLocks/>
                  </p:cNvSpPr>
                  <p:nvPr/>
                </p:nvSpPr>
                <p:spPr bwMode="auto">
                  <a:xfrm>
                    <a:off x="5155" y="2646"/>
                    <a:ext cx="110" cy="108"/>
                  </a:xfrm>
                  <a:custGeom>
                    <a:avLst/>
                    <a:gdLst>
                      <a:gd name="T0" fmla="*/ 0 w 443"/>
                      <a:gd name="T1" fmla="*/ 0 h 433"/>
                      <a:gd name="T2" fmla="*/ 0 w 443"/>
                      <a:gd name="T3" fmla="*/ 0 h 433"/>
                      <a:gd name="T4" fmla="*/ 0 w 443"/>
                      <a:gd name="T5" fmla="*/ 0 h 433"/>
                      <a:gd name="T6" fmla="*/ 0 w 443"/>
                      <a:gd name="T7" fmla="*/ 0 h 433"/>
                      <a:gd name="T8" fmla="*/ 0 w 443"/>
                      <a:gd name="T9" fmla="*/ 0 h 433"/>
                      <a:gd name="T10" fmla="*/ 0 w 443"/>
                      <a:gd name="T11" fmla="*/ 0 h 433"/>
                      <a:gd name="T12" fmla="*/ 0 w 443"/>
                      <a:gd name="T13" fmla="*/ 0 h 433"/>
                      <a:gd name="T14" fmla="*/ 0 w 443"/>
                      <a:gd name="T15" fmla="*/ 0 h 433"/>
                      <a:gd name="T16" fmla="*/ 0 w 443"/>
                      <a:gd name="T17" fmla="*/ 0 h 433"/>
                      <a:gd name="T18" fmla="*/ 0 w 443"/>
                      <a:gd name="T19" fmla="*/ 0 h 433"/>
                      <a:gd name="T20" fmla="*/ 0 w 443"/>
                      <a:gd name="T21" fmla="*/ 0 h 433"/>
                      <a:gd name="T22" fmla="*/ 0 w 443"/>
                      <a:gd name="T23" fmla="*/ 0 h 433"/>
                      <a:gd name="T24" fmla="*/ 0 w 443"/>
                      <a:gd name="T25" fmla="*/ 0 h 433"/>
                      <a:gd name="T26" fmla="*/ 0 w 443"/>
                      <a:gd name="T27" fmla="*/ 0 h 433"/>
                      <a:gd name="T28" fmla="*/ 0 w 443"/>
                      <a:gd name="T29" fmla="*/ 0 h 433"/>
                      <a:gd name="T30" fmla="*/ 0 w 443"/>
                      <a:gd name="T31" fmla="*/ 0 h 433"/>
                      <a:gd name="T32" fmla="*/ 0 w 443"/>
                      <a:gd name="T33" fmla="*/ 0 h 433"/>
                      <a:gd name="T34" fmla="*/ 0 w 443"/>
                      <a:gd name="T35" fmla="*/ 0 h 433"/>
                      <a:gd name="T36" fmla="*/ 0 w 443"/>
                      <a:gd name="T37" fmla="*/ 0 h 433"/>
                      <a:gd name="T38" fmla="*/ 0 w 443"/>
                      <a:gd name="T39" fmla="*/ 0 h 433"/>
                      <a:gd name="T40" fmla="*/ 0 w 443"/>
                      <a:gd name="T41" fmla="*/ 0 h 433"/>
                      <a:gd name="T42" fmla="*/ 0 w 443"/>
                      <a:gd name="T43" fmla="*/ 0 h 433"/>
                      <a:gd name="T44" fmla="*/ 0 w 443"/>
                      <a:gd name="T45" fmla="*/ 0 h 433"/>
                      <a:gd name="T46" fmla="*/ 0 w 443"/>
                      <a:gd name="T47" fmla="*/ 0 h 4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3" h="433">
                        <a:moveTo>
                          <a:pt x="135" y="183"/>
                        </a:moveTo>
                        <a:lnTo>
                          <a:pt x="173" y="125"/>
                        </a:lnTo>
                        <a:lnTo>
                          <a:pt x="216" y="81"/>
                        </a:lnTo>
                        <a:lnTo>
                          <a:pt x="260" y="28"/>
                        </a:lnTo>
                        <a:lnTo>
                          <a:pt x="312" y="4"/>
                        </a:lnTo>
                        <a:lnTo>
                          <a:pt x="356" y="0"/>
                        </a:lnTo>
                        <a:lnTo>
                          <a:pt x="399" y="14"/>
                        </a:lnTo>
                        <a:lnTo>
                          <a:pt x="424" y="48"/>
                        </a:lnTo>
                        <a:lnTo>
                          <a:pt x="443" y="111"/>
                        </a:lnTo>
                        <a:lnTo>
                          <a:pt x="438" y="177"/>
                        </a:lnTo>
                        <a:lnTo>
                          <a:pt x="419" y="235"/>
                        </a:lnTo>
                        <a:lnTo>
                          <a:pt x="371" y="303"/>
                        </a:lnTo>
                        <a:lnTo>
                          <a:pt x="317" y="352"/>
                        </a:lnTo>
                        <a:lnTo>
                          <a:pt x="260" y="394"/>
                        </a:lnTo>
                        <a:lnTo>
                          <a:pt x="198" y="424"/>
                        </a:lnTo>
                        <a:lnTo>
                          <a:pt x="144" y="433"/>
                        </a:lnTo>
                        <a:lnTo>
                          <a:pt x="120" y="419"/>
                        </a:lnTo>
                        <a:lnTo>
                          <a:pt x="100" y="361"/>
                        </a:lnTo>
                        <a:lnTo>
                          <a:pt x="105" y="284"/>
                        </a:lnTo>
                        <a:lnTo>
                          <a:pt x="14" y="289"/>
                        </a:lnTo>
                        <a:lnTo>
                          <a:pt x="0" y="275"/>
                        </a:lnTo>
                        <a:lnTo>
                          <a:pt x="14" y="245"/>
                        </a:lnTo>
                        <a:lnTo>
                          <a:pt x="110" y="240"/>
                        </a:lnTo>
                        <a:lnTo>
                          <a:pt x="135" y="18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7" name="Freeform 32"/>
                  <p:cNvSpPr>
                    <a:spLocks/>
                  </p:cNvSpPr>
                  <p:nvPr/>
                </p:nvSpPr>
                <p:spPr bwMode="auto">
                  <a:xfrm>
                    <a:off x="5149" y="2766"/>
                    <a:ext cx="77" cy="159"/>
                  </a:xfrm>
                  <a:custGeom>
                    <a:avLst/>
                    <a:gdLst>
                      <a:gd name="T0" fmla="*/ 0 w 308"/>
                      <a:gd name="T1" fmla="*/ 0 h 635"/>
                      <a:gd name="T2" fmla="*/ 0 w 308"/>
                      <a:gd name="T3" fmla="*/ 0 h 635"/>
                      <a:gd name="T4" fmla="*/ 0 w 308"/>
                      <a:gd name="T5" fmla="*/ 0 h 635"/>
                      <a:gd name="T6" fmla="*/ 0 w 308"/>
                      <a:gd name="T7" fmla="*/ 0 h 635"/>
                      <a:gd name="T8" fmla="*/ 0 w 308"/>
                      <a:gd name="T9" fmla="*/ 0 h 635"/>
                      <a:gd name="T10" fmla="*/ 0 w 308"/>
                      <a:gd name="T11" fmla="*/ 0 h 635"/>
                      <a:gd name="T12" fmla="*/ 0 w 308"/>
                      <a:gd name="T13" fmla="*/ 0 h 635"/>
                      <a:gd name="T14" fmla="*/ 0 w 308"/>
                      <a:gd name="T15" fmla="*/ 0 h 635"/>
                      <a:gd name="T16" fmla="*/ 0 w 308"/>
                      <a:gd name="T17" fmla="*/ 0 h 635"/>
                      <a:gd name="T18" fmla="*/ 0 w 308"/>
                      <a:gd name="T19" fmla="*/ 0 h 635"/>
                      <a:gd name="T20" fmla="*/ 0 w 308"/>
                      <a:gd name="T21" fmla="*/ 0 h 635"/>
                      <a:gd name="T22" fmla="*/ 0 w 308"/>
                      <a:gd name="T23" fmla="*/ 0 h 635"/>
                      <a:gd name="T24" fmla="*/ 0 w 308"/>
                      <a:gd name="T25" fmla="*/ 0 h 635"/>
                      <a:gd name="T26" fmla="*/ 0 w 308"/>
                      <a:gd name="T27" fmla="*/ 0 h 635"/>
                      <a:gd name="T28" fmla="*/ 0 w 308"/>
                      <a:gd name="T29" fmla="*/ 0 h 635"/>
                      <a:gd name="T30" fmla="*/ 0 w 308"/>
                      <a:gd name="T31" fmla="*/ 0 h 635"/>
                      <a:gd name="T32" fmla="*/ 0 w 308"/>
                      <a:gd name="T33" fmla="*/ 0 h 635"/>
                      <a:gd name="T34" fmla="*/ 0 w 308"/>
                      <a:gd name="T35" fmla="*/ 0 h 635"/>
                      <a:gd name="T36" fmla="*/ 0 w 308"/>
                      <a:gd name="T37" fmla="*/ 0 h 635"/>
                      <a:gd name="T38" fmla="*/ 0 w 308"/>
                      <a:gd name="T39" fmla="*/ 0 h 635"/>
                      <a:gd name="T40" fmla="*/ 0 w 308"/>
                      <a:gd name="T41" fmla="*/ 0 h 635"/>
                      <a:gd name="T42" fmla="*/ 0 w 308"/>
                      <a:gd name="T43" fmla="*/ 0 h 635"/>
                      <a:gd name="T44" fmla="*/ 0 w 308"/>
                      <a:gd name="T45" fmla="*/ 0 h 635"/>
                      <a:gd name="T46" fmla="*/ 0 w 308"/>
                      <a:gd name="T47" fmla="*/ 0 h 635"/>
                      <a:gd name="T48" fmla="*/ 0 w 308"/>
                      <a:gd name="T49" fmla="*/ 0 h 635"/>
                      <a:gd name="T50" fmla="*/ 0 w 308"/>
                      <a:gd name="T51" fmla="*/ 0 h 635"/>
                      <a:gd name="T52" fmla="*/ 0 w 308"/>
                      <a:gd name="T53" fmla="*/ 0 h 6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8" h="635">
                        <a:moveTo>
                          <a:pt x="86" y="53"/>
                        </a:moveTo>
                        <a:lnTo>
                          <a:pt x="130" y="14"/>
                        </a:lnTo>
                        <a:lnTo>
                          <a:pt x="198" y="0"/>
                        </a:lnTo>
                        <a:lnTo>
                          <a:pt x="255" y="9"/>
                        </a:lnTo>
                        <a:lnTo>
                          <a:pt x="299" y="48"/>
                        </a:lnTo>
                        <a:lnTo>
                          <a:pt x="308" y="77"/>
                        </a:lnTo>
                        <a:lnTo>
                          <a:pt x="308" y="115"/>
                        </a:lnTo>
                        <a:lnTo>
                          <a:pt x="289" y="149"/>
                        </a:lnTo>
                        <a:lnTo>
                          <a:pt x="255" y="207"/>
                        </a:lnTo>
                        <a:lnTo>
                          <a:pt x="240" y="274"/>
                        </a:lnTo>
                        <a:lnTo>
                          <a:pt x="236" y="332"/>
                        </a:lnTo>
                        <a:lnTo>
                          <a:pt x="250" y="394"/>
                        </a:lnTo>
                        <a:lnTo>
                          <a:pt x="289" y="453"/>
                        </a:lnTo>
                        <a:lnTo>
                          <a:pt x="303" y="509"/>
                        </a:lnTo>
                        <a:lnTo>
                          <a:pt x="299" y="563"/>
                        </a:lnTo>
                        <a:lnTo>
                          <a:pt x="270" y="607"/>
                        </a:lnTo>
                        <a:lnTo>
                          <a:pt x="231" y="630"/>
                        </a:lnTo>
                        <a:lnTo>
                          <a:pt x="182" y="635"/>
                        </a:lnTo>
                        <a:lnTo>
                          <a:pt x="126" y="635"/>
                        </a:lnTo>
                        <a:lnTo>
                          <a:pt x="82" y="611"/>
                        </a:lnTo>
                        <a:lnTo>
                          <a:pt x="38" y="539"/>
                        </a:lnTo>
                        <a:lnTo>
                          <a:pt x="9" y="476"/>
                        </a:lnTo>
                        <a:lnTo>
                          <a:pt x="0" y="380"/>
                        </a:lnTo>
                        <a:lnTo>
                          <a:pt x="9" y="294"/>
                        </a:lnTo>
                        <a:lnTo>
                          <a:pt x="28" y="202"/>
                        </a:lnTo>
                        <a:lnTo>
                          <a:pt x="58" y="110"/>
                        </a:lnTo>
                        <a:lnTo>
                          <a:pt x="86" y="5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8" name="Freeform 33"/>
                  <p:cNvSpPr>
                    <a:spLocks/>
                  </p:cNvSpPr>
                  <p:nvPr/>
                </p:nvSpPr>
                <p:spPr bwMode="auto">
                  <a:xfrm>
                    <a:off x="5022" y="2674"/>
                    <a:ext cx="163" cy="123"/>
                  </a:xfrm>
                  <a:custGeom>
                    <a:avLst/>
                    <a:gdLst>
                      <a:gd name="T0" fmla="*/ 0 w 651"/>
                      <a:gd name="T1" fmla="*/ 0 h 495"/>
                      <a:gd name="T2" fmla="*/ 0 w 651"/>
                      <a:gd name="T3" fmla="*/ 0 h 495"/>
                      <a:gd name="T4" fmla="*/ 0 w 651"/>
                      <a:gd name="T5" fmla="*/ 0 h 495"/>
                      <a:gd name="T6" fmla="*/ 0 w 651"/>
                      <a:gd name="T7" fmla="*/ 0 h 495"/>
                      <a:gd name="T8" fmla="*/ 0 w 651"/>
                      <a:gd name="T9" fmla="*/ 0 h 495"/>
                      <a:gd name="T10" fmla="*/ 0 w 651"/>
                      <a:gd name="T11" fmla="*/ 0 h 495"/>
                      <a:gd name="T12" fmla="*/ 0 w 651"/>
                      <a:gd name="T13" fmla="*/ 0 h 495"/>
                      <a:gd name="T14" fmla="*/ 0 w 651"/>
                      <a:gd name="T15" fmla="*/ 0 h 495"/>
                      <a:gd name="T16" fmla="*/ 0 w 651"/>
                      <a:gd name="T17" fmla="*/ 0 h 495"/>
                      <a:gd name="T18" fmla="*/ 0 w 651"/>
                      <a:gd name="T19" fmla="*/ 0 h 495"/>
                      <a:gd name="T20" fmla="*/ 0 w 651"/>
                      <a:gd name="T21" fmla="*/ 0 h 495"/>
                      <a:gd name="T22" fmla="*/ 0 w 651"/>
                      <a:gd name="T23" fmla="*/ 0 h 495"/>
                      <a:gd name="T24" fmla="*/ 0 w 651"/>
                      <a:gd name="T25" fmla="*/ 0 h 495"/>
                      <a:gd name="T26" fmla="*/ 0 w 651"/>
                      <a:gd name="T27" fmla="*/ 0 h 495"/>
                      <a:gd name="T28" fmla="*/ 0 w 651"/>
                      <a:gd name="T29" fmla="*/ 0 h 495"/>
                      <a:gd name="T30" fmla="*/ 0 w 651"/>
                      <a:gd name="T31" fmla="*/ 0 h 495"/>
                      <a:gd name="T32" fmla="*/ 0 w 651"/>
                      <a:gd name="T33" fmla="*/ 0 h 495"/>
                      <a:gd name="T34" fmla="*/ 0 w 651"/>
                      <a:gd name="T35" fmla="*/ 0 h 495"/>
                      <a:gd name="T36" fmla="*/ 0 w 651"/>
                      <a:gd name="T37" fmla="*/ 0 h 495"/>
                      <a:gd name="T38" fmla="*/ 0 w 651"/>
                      <a:gd name="T39" fmla="*/ 0 h 495"/>
                      <a:gd name="T40" fmla="*/ 0 w 651"/>
                      <a:gd name="T41" fmla="*/ 0 h 495"/>
                      <a:gd name="T42" fmla="*/ 0 w 651"/>
                      <a:gd name="T43" fmla="*/ 0 h 495"/>
                      <a:gd name="T44" fmla="*/ 0 w 651"/>
                      <a:gd name="T45" fmla="*/ 0 h 495"/>
                      <a:gd name="T46" fmla="*/ 0 w 651"/>
                      <a:gd name="T47" fmla="*/ 0 h 495"/>
                      <a:gd name="T48" fmla="*/ 0 w 651"/>
                      <a:gd name="T49" fmla="*/ 0 h 495"/>
                      <a:gd name="T50" fmla="*/ 0 w 651"/>
                      <a:gd name="T51" fmla="*/ 0 h 495"/>
                      <a:gd name="T52" fmla="*/ 0 w 651"/>
                      <a:gd name="T53" fmla="*/ 0 h 495"/>
                      <a:gd name="T54" fmla="*/ 0 w 651"/>
                      <a:gd name="T55" fmla="*/ 0 h 495"/>
                      <a:gd name="T56" fmla="*/ 0 w 651"/>
                      <a:gd name="T57" fmla="*/ 0 h 495"/>
                      <a:gd name="T58" fmla="*/ 0 w 651"/>
                      <a:gd name="T59" fmla="*/ 0 h 495"/>
                      <a:gd name="T60" fmla="*/ 0 w 651"/>
                      <a:gd name="T61" fmla="*/ 0 h 495"/>
                      <a:gd name="T62" fmla="*/ 0 w 651"/>
                      <a:gd name="T63" fmla="*/ 0 h 495"/>
                      <a:gd name="T64" fmla="*/ 0 w 651"/>
                      <a:gd name="T65" fmla="*/ 0 h 495"/>
                      <a:gd name="T66" fmla="*/ 0 w 651"/>
                      <a:gd name="T67" fmla="*/ 0 h 4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51" h="495">
                        <a:moveTo>
                          <a:pt x="482" y="376"/>
                        </a:moveTo>
                        <a:lnTo>
                          <a:pt x="612" y="409"/>
                        </a:lnTo>
                        <a:lnTo>
                          <a:pt x="636" y="418"/>
                        </a:lnTo>
                        <a:lnTo>
                          <a:pt x="651" y="447"/>
                        </a:lnTo>
                        <a:lnTo>
                          <a:pt x="636" y="481"/>
                        </a:lnTo>
                        <a:lnTo>
                          <a:pt x="612" y="495"/>
                        </a:lnTo>
                        <a:lnTo>
                          <a:pt x="584" y="491"/>
                        </a:lnTo>
                        <a:lnTo>
                          <a:pt x="439" y="409"/>
                        </a:lnTo>
                        <a:lnTo>
                          <a:pt x="337" y="365"/>
                        </a:lnTo>
                        <a:lnTo>
                          <a:pt x="237" y="318"/>
                        </a:lnTo>
                        <a:lnTo>
                          <a:pt x="144" y="260"/>
                        </a:lnTo>
                        <a:lnTo>
                          <a:pt x="106" y="255"/>
                        </a:lnTo>
                        <a:lnTo>
                          <a:pt x="97" y="269"/>
                        </a:lnTo>
                        <a:lnTo>
                          <a:pt x="92" y="303"/>
                        </a:lnTo>
                        <a:lnTo>
                          <a:pt x="53" y="318"/>
                        </a:lnTo>
                        <a:lnTo>
                          <a:pt x="25" y="294"/>
                        </a:lnTo>
                        <a:lnTo>
                          <a:pt x="0" y="217"/>
                        </a:lnTo>
                        <a:lnTo>
                          <a:pt x="25" y="149"/>
                        </a:lnTo>
                        <a:lnTo>
                          <a:pt x="10" y="130"/>
                        </a:lnTo>
                        <a:lnTo>
                          <a:pt x="6" y="58"/>
                        </a:lnTo>
                        <a:lnTo>
                          <a:pt x="15" y="24"/>
                        </a:lnTo>
                        <a:lnTo>
                          <a:pt x="39" y="0"/>
                        </a:lnTo>
                        <a:lnTo>
                          <a:pt x="72" y="0"/>
                        </a:lnTo>
                        <a:lnTo>
                          <a:pt x="72" y="19"/>
                        </a:lnTo>
                        <a:lnTo>
                          <a:pt x="44" y="44"/>
                        </a:lnTo>
                        <a:lnTo>
                          <a:pt x="44" y="77"/>
                        </a:lnTo>
                        <a:lnTo>
                          <a:pt x="53" y="110"/>
                        </a:lnTo>
                        <a:lnTo>
                          <a:pt x="78" y="154"/>
                        </a:lnTo>
                        <a:lnTo>
                          <a:pt x="111" y="192"/>
                        </a:lnTo>
                        <a:lnTo>
                          <a:pt x="140" y="217"/>
                        </a:lnTo>
                        <a:lnTo>
                          <a:pt x="193" y="250"/>
                        </a:lnTo>
                        <a:lnTo>
                          <a:pt x="304" y="299"/>
                        </a:lnTo>
                        <a:lnTo>
                          <a:pt x="405" y="337"/>
                        </a:lnTo>
                        <a:lnTo>
                          <a:pt x="482" y="376"/>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9" name="Freeform 34"/>
                  <p:cNvSpPr>
                    <a:spLocks/>
                  </p:cNvSpPr>
                  <p:nvPr/>
                </p:nvSpPr>
                <p:spPr bwMode="auto">
                  <a:xfrm>
                    <a:off x="5210" y="2771"/>
                    <a:ext cx="85" cy="143"/>
                  </a:xfrm>
                  <a:custGeom>
                    <a:avLst/>
                    <a:gdLst>
                      <a:gd name="T0" fmla="*/ 0 w 341"/>
                      <a:gd name="T1" fmla="*/ 0 h 573"/>
                      <a:gd name="T2" fmla="*/ 0 w 341"/>
                      <a:gd name="T3" fmla="*/ 0 h 573"/>
                      <a:gd name="T4" fmla="*/ 0 w 341"/>
                      <a:gd name="T5" fmla="*/ 0 h 573"/>
                      <a:gd name="T6" fmla="*/ 0 w 341"/>
                      <a:gd name="T7" fmla="*/ 0 h 573"/>
                      <a:gd name="T8" fmla="*/ 0 w 341"/>
                      <a:gd name="T9" fmla="*/ 0 h 573"/>
                      <a:gd name="T10" fmla="*/ 0 w 341"/>
                      <a:gd name="T11" fmla="*/ 0 h 573"/>
                      <a:gd name="T12" fmla="*/ 0 w 341"/>
                      <a:gd name="T13" fmla="*/ 0 h 573"/>
                      <a:gd name="T14" fmla="*/ 0 w 341"/>
                      <a:gd name="T15" fmla="*/ 0 h 573"/>
                      <a:gd name="T16" fmla="*/ 0 w 341"/>
                      <a:gd name="T17" fmla="*/ 0 h 573"/>
                      <a:gd name="T18" fmla="*/ 0 w 341"/>
                      <a:gd name="T19" fmla="*/ 0 h 573"/>
                      <a:gd name="T20" fmla="*/ 0 w 341"/>
                      <a:gd name="T21" fmla="*/ 0 h 573"/>
                      <a:gd name="T22" fmla="*/ 0 w 341"/>
                      <a:gd name="T23" fmla="*/ 0 h 573"/>
                      <a:gd name="T24" fmla="*/ 0 w 341"/>
                      <a:gd name="T25" fmla="*/ 0 h 573"/>
                      <a:gd name="T26" fmla="*/ 0 w 341"/>
                      <a:gd name="T27" fmla="*/ 0 h 573"/>
                      <a:gd name="T28" fmla="*/ 0 w 341"/>
                      <a:gd name="T29" fmla="*/ 0 h 573"/>
                      <a:gd name="T30" fmla="*/ 0 w 341"/>
                      <a:gd name="T31" fmla="*/ 0 h 573"/>
                      <a:gd name="T32" fmla="*/ 0 w 341"/>
                      <a:gd name="T33" fmla="*/ 0 h 573"/>
                      <a:gd name="T34" fmla="*/ 0 w 341"/>
                      <a:gd name="T35" fmla="*/ 0 h 573"/>
                      <a:gd name="T36" fmla="*/ 0 w 341"/>
                      <a:gd name="T37" fmla="*/ 0 h 573"/>
                      <a:gd name="T38" fmla="*/ 0 w 341"/>
                      <a:gd name="T39" fmla="*/ 0 h 573"/>
                      <a:gd name="T40" fmla="*/ 0 w 341"/>
                      <a:gd name="T41" fmla="*/ 0 h 573"/>
                      <a:gd name="T42" fmla="*/ 0 w 341"/>
                      <a:gd name="T43" fmla="*/ 0 h 573"/>
                      <a:gd name="T44" fmla="*/ 0 w 341"/>
                      <a:gd name="T45" fmla="*/ 0 h 573"/>
                      <a:gd name="T46" fmla="*/ 0 w 341"/>
                      <a:gd name="T47" fmla="*/ 0 h 573"/>
                      <a:gd name="T48" fmla="*/ 0 w 341"/>
                      <a:gd name="T49" fmla="*/ 0 h 573"/>
                      <a:gd name="T50" fmla="*/ 0 w 341"/>
                      <a:gd name="T51" fmla="*/ 0 h 573"/>
                      <a:gd name="T52" fmla="*/ 0 w 341"/>
                      <a:gd name="T53" fmla="*/ 0 h 573"/>
                      <a:gd name="T54" fmla="*/ 0 w 341"/>
                      <a:gd name="T55" fmla="*/ 0 h 573"/>
                      <a:gd name="T56" fmla="*/ 0 w 341"/>
                      <a:gd name="T57" fmla="*/ 0 h 573"/>
                      <a:gd name="T58" fmla="*/ 0 w 341"/>
                      <a:gd name="T59" fmla="*/ 0 h 573"/>
                      <a:gd name="T60" fmla="*/ 0 w 341"/>
                      <a:gd name="T61" fmla="*/ 0 h 573"/>
                      <a:gd name="T62" fmla="*/ 0 w 341"/>
                      <a:gd name="T63" fmla="*/ 0 h 573"/>
                      <a:gd name="T64" fmla="*/ 0 w 341"/>
                      <a:gd name="T65" fmla="*/ 0 h 573"/>
                      <a:gd name="T66" fmla="*/ 0 w 341"/>
                      <a:gd name="T67" fmla="*/ 0 h 573"/>
                      <a:gd name="T68" fmla="*/ 0 w 341"/>
                      <a:gd name="T69" fmla="*/ 0 h 573"/>
                      <a:gd name="T70" fmla="*/ 0 w 341"/>
                      <a:gd name="T71" fmla="*/ 0 h 573"/>
                      <a:gd name="T72" fmla="*/ 0 w 341"/>
                      <a:gd name="T73" fmla="*/ 0 h 573"/>
                      <a:gd name="T74" fmla="*/ 0 w 341"/>
                      <a:gd name="T75" fmla="*/ 0 h 573"/>
                      <a:gd name="T76" fmla="*/ 0 w 341"/>
                      <a:gd name="T77" fmla="*/ 0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41" h="573">
                        <a:moveTo>
                          <a:pt x="0" y="29"/>
                        </a:moveTo>
                        <a:lnTo>
                          <a:pt x="5" y="6"/>
                        </a:lnTo>
                        <a:lnTo>
                          <a:pt x="58" y="0"/>
                        </a:lnTo>
                        <a:lnTo>
                          <a:pt x="87" y="25"/>
                        </a:lnTo>
                        <a:lnTo>
                          <a:pt x="131" y="87"/>
                        </a:lnTo>
                        <a:lnTo>
                          <a:pt x="187" y="169"/>
                        </a:lnTo>
                        <a:lnTo>
                          <a:pt x="241" y="226"/>
                        </a:lnTo>
                        <a:lnTo>
                          <a:pt x="337" y="333"/>
                        </a:lnTo>
                        <a:lnTo>
                          <a:pt x="341" y="356"/>
                        </a:lnTo>
                        <a:lnTo>
                          <a:pt x="323" y="371"/>
                        </a:lnTo>
                        <a:lnTo>
                          <a:pt x="274" y="390"/>
                        </a:lnTo>
                        <a:lnTo>
                          <a:pt x="206" y="404"/>
                        </a:lnTo>
                        <a:lnTo>
                          <a:pt x="125" y="410"/>
                        </a:lnTo>
                        <a:lnTo>
                          <a:pt x="96" y="415"/>
                        </a:lnTo>
                        <a:lnTo>
                          <a:pt x="87" y="434"/>
                        </a:lnTo>
                        <a:lnTo>
                          <a:pt x="106" y="467"/>
                        </a:lnTo>
                        <a:lnTo>
                          <a:pt x="173" y="525"/>
                        </a:lnTo>
                        <a:lnTo>
                          <a:pt x="222" y="539"/>
                        </a:lnTo>
                        <a:lnTo>
                          <a:pt x="231" y="558"/>
                        </a:lnTo>
                        <a:lnTo>
                          <a:pt x="211" y="573"/>
                        </a:lnTo>
                        <a:lnTo>
                          <a:pt x="168" y="573"/>
                        </a:lnTo>
                        <a:lnTo>
                          <a:pt x="110" y="539"/>
                        </a:lnTo>
                        <a:lnTo>
                          <a:pt x="63" y="492"/>
                        </a:lnTo>
                        <a:lnTo>
                          <a:pt x="33" y="448"/>
                        </a:lnTo>
                        <a:lnTo>
                          <a:pt x="33" y="415"/>
                        </a:lnTo>
                        <a:lnTo>
                          <a:pt x="54" y="390"/>
                        </a:lnTo>
                        <a:lnTo>
                          <a:pt x="82" y="380"/>
                        </a:lnTo>
                        <a:lnTo>
                          <a:pt x="125" y="375"/>
                        </a:lnTo>
                        <a:lnTo>
                          <a:pt x="173" y="375"/>
                        </a:lnTo>
                        <a:lnTo>
                          <a:pt x="231" y="366"/>
                        </a:lnTo>
                        <a:lnTo>
                          <a:pt x="260" y="356"/>
                        </a:lnTo>
                        <a:lnTo>
                          <a:pt x="274" y="342"/>
                        </a:lnTo>
                        <a:lnTo>
                          <a:pt x="269" y="328"/>
                        </a:lnTo>
                        <a:lnTo>
                          <a:pt x="227" y="289"/>
                        </a:lnTo>
                        <a:lnTo>
                          <a:pt x="159" y="221"/>
                        </a:lnTo>
                        <a:lnTo>
                          <a:pt x="96" y="163"/>
                        </a:lnTo>
                        <a:lnTo>
                          <a:pt x="29" y="102"/>
                        </a:lnTo>
                        <a:lnTo>
                          <a:pt x="5" y="58"/>
                        </a:lnTo>
                        <a:lnTo>
                          <a:pt x="0" y="29"/>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0" name="Freeform 35"/>
                  <p:cNvSpPr>
                    <a:spLocks/>
                  </p:cNvSpPr>
                  <p:nvPr/>
                </p:nvSpPr>
                <p:spPr bwMode="auto">
                  <a:xfrm>
                    <a:off x="5154" y="2891"/>
                    <a:ext cx="93" cy="215"/>
                  </a:xfrm>
                  <a:custGeom>
                    <a:avLst/>
                    <a:gdLst>
                      <a:gd name="T0" fmla="*/ 0 w 371"/>
                      <a:gd name="T1" fmla="*/ 0 h 861"/>
                      <a:gd name="T2" fmla="*/ 0 w 371"/>
                      <a:gd name="T3" fmla="*/ 0 h 861"/>
                      <a:gd name="T4" fmla="*/ 0 w 371"/>
                      <a:gd name="T5" fmla="*/ 0 h 861"/>
                      <a:gd name="T6" fmla="*/ 0 w 371"/>
                      <a:gd name="T7" fmla="*/ 0 h 861"/>
                      <a:gd name="T8" fmla="*/ 0 w 371"/>
                      <a:gd name="T9" fmla="*/ 0 h 861"/>
                      <a:gd name="T10" fmla="*/ 0 w 371"/>
                      <a:gd name="T11" fmla="*/ 0 h 861"/>
                      <a:gd name="T12" fmla="*/ 0 w 371"/>
                      <a:gd name="T13" fmla="*/ 0 h 861"/>
                      <a:gd name="T14" fmla="*/ 0 w 371"/>
                      <a:gd name="T15" fmla="*/ 0 h 861"/>
                      <a:gd name="T16" fmla="*/ 0 w 371"/>
                      <a:gd name="T17" fmla="*/ 0 h 861"/>
                      <a:gd name="T18" fmla="*/ 0 w 371"/>
                      <a:gd name="T19" fmla="*/ 0 h 861"/>
                      <a:gd name="T20" fmla="*/ 0 w 371"/>
                      <a:gd name="T21" fmla="*/ 0 h 861"/>
                      <a:gd name="T22" fmla="*/ 0 w 371"/>
                      <a:gd name="T23" fmla="*/ 0 h 861"/>
                      <a:gd name="T24" fmla="*/ 0 w 371"/>
                      <a:gd name="T25" fmla="*/ 0 h 861"/>
                      <a:gd name="T26" fmla="*/ 0 w 371"/>
                      <a:gd name="T27" fmla="*/ 0 h 861"/>
                      <a:gd name="T28" fmla="*/ 0 w 371"/>
                      <a:gd name="T29" fmla="*/ 0 h 861"/>
                      <a:gd name="T30" fmla="*/ 0 w 371"/>
                      <a:gd name="T31" fmla="*/ 0 h 861"/>
                      <a:gd name="T32" fmla="*/ 0 w 371"/>
                      <a:gd name="T33" fmla="*/ 0 h 861"/>
                      <a:gd name="T34" fmla="*/ 0 w 371"/>
                      <a:gd name="T35" fmla="*/ 0 h 861"/>
                      <a:gd name="T36" fmla="*/ 0 w 371"/>
                      <a:gd name="T37" fmla="*/ 0 h 861"/>
                      <a:gd name="T38" fmla="*/ 0 w 371"/>
                      <a:gd name="T39" fmla="*/ 0 h 861"/>
                      <a:gd name="T40" fmla="*/ 0 w 371"/>
                      <a:gd name="T41" fmla="*/ 0 h 861"/>
                      <a:gd name="T42" fmla="*/ 0 w 371"/>
                      <a:gd name="T43" fmla="*/ 0 h 861"/>
                      <a:gd name="T44" fmla="*/ 0 w 371"/>
                      <a:gd name="T45" fmla="*/ 0 h 861"/>
                      <a:gd name="T46" fmla="*/ 0 w 371"/>
                      <a:gd name="T47" fmla="*/ 0 h 861"/>
                      <a:gd name="T48" fmla="*/ 0 w 371"/>
                      <a:gd name="T49" fmla="*/ 0 h 861"/>
                      <a:gd name="T50" fmla="*/ 0 w 371"/>
                      <a:gd name="T51" fmla="*/ 0 h 861"/>
                      <a:gd name="T52" fmla="*/ 0 w 371"/>
                      <a:gd name="T53" fmla="*/ 0 h 861"/>
                      <a:gd name="T54" fmla="*/ 0 w 371"/>
                      <a:gd name="T55" fmla="*/ 0 h 861"/>
                      <a:gd name="T56" fmla="*/ 0 w 371"/>
                      <a:gd name="T57" fmla="*/ 0 h 861"/>
                      <a:gd name="T58" fmla="*/ 0 w 371"/>
                      <a:gd name="T59" fmla="*/ 0 h 861"/>
                      <a:gd name="T60" fmla="*/ 0 w 371"/>
                      <a:gd name="T61" fmla="*/ 0 h 861"/>
                      <a:gd name="T62" fmla="*/ 0 w 371"/>
                      <a:gd name="T63" fmla="*/ 0 h 861"/>
                      <a:gd name="T64" fmla="*/ 0 w 371"/>
                      <a:gd name="T65" fmla="*/ 0 h 861"/>
                      <a:gd name="T66" fmla="*/ 0 w 371"/>
                      <a:gd name="T67" fmla="*/ 0 h 861"/>
                      <a:gd name="T68" fmla="*/ 0 w 371"/>
                      <a:gd name="T69" fmla="*/ 0 h 861"/>
                      <a:gd name="T70" fmla="*/ 0 w 371"/>
                      <a:gd name="T71" fmla="*/ 0 h 8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71" h="861">
                        <a:moveTo>
                          <a:pt x="184" y="0"/>
                        </a:moveTo>
                        <a:lnTo>
                          <a:pt x="237" y="10"/>
                        </a:lnTo>
                        <a:lnTo>
                          <a:pt x="261" y="49"/>
                        </a:lnTo>
                        <a:lnTo>
                          <a:pt x="256" y="140"/>
                        </a:lnTo>
                        <a:lnTo>
                          <a:pt x="247" y="236"/>
                        </a:lnTo>
                        <a:lnTo>
                          <a:pt x="247" y="337"/>
                        </a:lnTo>
                        <a:lnTo>
                          <a:pt x="294" y="456"/>
                        </a:lnTo>
                        <a:lnTo>
                          <a:pt x="333" y="543"/>
                        </a:lnTo>
                        <a:lnTo>
                          <a:pt x="352" y="629"/>
                        </a:lnTo>
                        <a:lnTo>
                          <a:pt x="348" y="706"/>
                        </a:lnTo>
                        <a:lnTo>
                          <a:pt x="348" y="736"/>
                        </a:lnTo>
                        <a:lnTo>
                          <a:pt x="367" y="765"/>
                        </a:lnTo>
                        <a:lnTo>
                          <a:pt x="371" y="793"/>
                        </a:lnTo>
                        <a:lnTo>
                          <a:pt x="357" y="807"/>
                        </a:lnTo>
                        <a:lnTo>
                          <a:pt x="319" y="798"/>
                        </a:lnTo>
                        <a:lnTo>
                          <a:pt x="247" y="788"/>
                        </a:lnTo>
                        <a:lnTo>
                          <a:pt x="160" y="807"/>
                        </a:lnTo>
                        <a:lnTo>
                          <a:pt x="102" y="842"/>
                        </a:lnTo>
                        <a:lnTo>
                          <a:pt x="73" y="861"/>
                        </a:lnTo>
                        <a:lnTo>
                          <a:pt x="44" y="861"/>
                        </a:lnTo>
                        <a:lnTo>
                          <a:pt x="0" y="798"/>
                        </a:lnTo>
                        <a:lnTo>
                          <a:pt x="6" y="788"/>
                        </a:lnTo>
                        <a:lnTo>
                          <a:pt x="93" y="760"/>
                        </a:lnTo>
                        <a:lnTo>
                          <a:pt x="194" y="746"/>
                        </a:lnTo>
                        <a:lnTo>
                          <a:pt x="266" y="741"/>
                        </a:lnTo>
                        <a:lnTo>
                          <a:pt x="310" y="741"/>
                        </a:lnTo>
                        <a:lnTo>
                          <a:pt x="319" y="711"/>
                        </a:lnTo>
                        <a:lnTo>
                          <a:pt x="305" y="629"/>
                        </a:lnTo>
                        <a:lnTo>
                          <a:pt x="271" y="543"/>
                        </a:lnTo>
                        <a:lnTo>
                          <a:pt x="217" y="433"/>
                        </a:lnTo>
                        <a:lnTo>
                          <a:pt x="175" y="337"/>
                        </a:lnTo>
                        <a:lnTo>
                          <a:pt x="156" y="250"/>
                        </a:lnTo>
                        <a:lnTo>
                          <a:pt x="151" y="154"/>
                        </a:lnTo>
                        <a:lnTo>
                          <a:pt x="151" y="63"/>
                        </a:lnTo>
                        <a:lnTo>
                          <a:pt x="170" y="24"/>
                        </a:lnTo>
                        <a:lnTo>
                          <a:pt x="184"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1" name="Freeform 36"/>
                  <p:cNvSpPr>
                    <a:spLocks/>
                  </p:cNvSpPr>
                  <p:nvPr/>
                </p:nvSpPr>
                <p:spPr bwMode="auto">
                  <a:xfrm>
                    <a:off x="5109" y="2897"/>
                    <a:ext cx="77" cy="179"/>
                  </a:xfrm>
                  <a:custGeom>
                    <a:avLst/>
                    <a:gdLst>
                      <a:gd name="T0" fmla="*/ 0 w 308"/>
                      <a:gd name="T1" fmla="*/ 0 h 717"/>
                      <a:gd name="T2" fmla="*/ 0 w 308"/>
                      <a:gd name="T3" fmla="*/ 0 h 717"/>
                      <a:gd name="T4" fmla="*/ 0 w 308"/>
                      <a:gd name="T5" fmla="*/ 0 h 717"/>
                      <a:gd name="T6" fmla="*/ 0 w 308"/>
                      <a:gd name="T7" fmla="*/ 0 h 717"/>
                      <a:gd name="T8" fmla="*/ 0 w 308"/>
                      <a:gd name="T9" fmla="*/ 0 h 717"/>
                      <a:gd name="T10" fmla="*/ 0 w 308"/>
                      <a:gd name="T11" fmla="*/ 0 h 717"/>
                      <a:gd name="T12" fmla="*/ 0 w 308"/>
                      <a:gd name="T13" fmla="*/ 0 h 717"/>
                      <a:gd name="T14" fmla="*/ 0 w 308"/>
                      <a:gd name="T15" fmla="*/ 0 h 717"/>
                      <a:gd name="T16" fmla="*/ 0 w 308"/>
                      <a:gd name="T17" fmla="*/ 0 h 717"/>
                      <a:gd name="T18" fmla="*/ 0 w 308"/>
                      <a:gd name="T19" fmla="*/ 0 h 717"/>
                      <a:gd name="T20" fmla="*/ 0 w 308"/>
                      <a:gd name="T21" fmla="*/ 0 h 717"/>
                      <a:gd name="T22" fmla="*/ 0 w 308"/>
                      <a:gd name="T23" fmla="*/ 0 h 717"/>
                      <a:gd name="T24" fmla="*/ 0 w 308"/>
                      <a:gd name="T25" fmla="*/ 0 h 717"/>
                      <a:gd name="T26" fmla="*/ 0 w 308"/>
                      <a:gd name="T27" fmla="*/ 0 h 717"/>
                      <a:gd name="T28" fmla="*/ 0 w 308"/>
                      <a:gd name="T29" fmla="*/ 0 h 717"/>
                      <a:gd name="T30" fmla="*/ 0 w 308"/>
                      <a:gd name="T31" fmla="*/ 0 h 717"/>
                      <a:gd name="T32" fmla="*/ 0 w 308"/>
                      <a:gd name="T33" fmla="*/ 0 h 717"/>
                      <a:gd name="T34" fmla="*/ 0 w 308"/>
                      <a:gd name="T35" fmla="*/ 0 h 717"/>
                      <a:gd name="T36" fmla="*/ 0 w 308"/>
                      <a:gd name="T37" fmla="*/ 0 h 717"/>
                      <a:gd name="T38" fmla="*/ 0 w 308"/>
                      <a:gd name="T39" fmla="*/ 0 h 717"/>
                      <a:gd name="T40" fmla="*/ 0 w 308"/>
                      <a:gd name="T41" fmla="*/ 0 h 717"/>
                      <a:gd name="T42" fmla="*/ 0 w 308"/>
                      <a:gd name="T43" fmla="*/ 0 h 717"/>
                      <a:gd name="T44" fmla="*/ 0 w 308"/>
                      <a:gd name="T45" fmla="*/ 0 h 717"/>
                      <a:gd name="T46" fmla="*/ 0 w 308"/>
                      <a:gd name="T47" fmla="*/ 0 h 717"/>
                      <a:gd name="T48" fmla="*/ 0 w 308"/>
                      <a:gd name="T49" fmla="*/ 0 h 717"/>
                      <a:gd name="T50" fmla="*/ 0 w 308"/>
                      <a:gd name="T51" fmla="*/ 0 h 717"/>
                      <a:gd name="T52" fmla="*/ 0 w 308"/>
                      <a:gd name="T53" fmla="*/ 0 h 717"/>
                      <a:gd name="T54" fmla="*/ 0 w 308"/>
                      <a:gd name="T55" fmla="*/ 0 h 717"/>
                      <a:gd name="T56" fmla="*/ 0 w 308"/>
                      <a:gd name="T57" fmla="*/ 0 h 7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08" h="717">
                        <a:moveTo>
                          <a:pt x="231" y="0"/>
                        </a:moveTo>
                        <a:lnTo>
                          <a:pt x="275" y="0"/>
                        </a:lnTo>
                        <a:lnTo>
                          <a:pt x="289" y="28"/>
                        </a:lnTo>
                        <a:lnTo>
                          <a:pt x="299" y="91"/>
                        </a:lnTo>
                        <a:lnTo>
                          <a:pt x="289" y="157"/>
                        </a:lnTo>
                        <a:lnTo>
                          <a:pt x="264" y="293"/>
                        </a:lnTo>
                        <a:lnTo>
                          <a:pt x="269" y="351"/>
                        </a:lnTo>
                        <a:lnTo>
                          <a:pt x="299" y="466"/>
                        </a:lnTo>
                        <a:lnTo>
                          <a:pt x="308" y="547"/>
                        </a:lnTo>
                        <a:lnTo>
                          <a:pt x="308" y="610"/>
                        </a:lnTo>
                        <a:lnTo>
                          <a:pt x="294" y="624"/>
                        </a:lnTo>
                        <a:lnTo>
                          <a:pt x="250" y="634"/>
                        </a:lnTo>
                        <a:lnTo>
                          <a:pt x="192" y="649"/>
                        </a:lnTo>
                        <a:lnTo>
                          <a:pt x="135" y="678"/>
                        </a:lnTo>
                        <a:lnTo>
                          <a:pt x="77" y="717"/>
                        </a:lnTo>
                        <a:lnTo>
                          <a:pt x="53" y="717"/>
                        </a:lnTo>
                        <a:lnTo>
                          <a:pt x="0" y="673"/>
                        </a:lnTo>
                        <a:lnTo>
                          <a:pt x="5" y="654"/>
                        </a:lnTo>
                        <a:lnTo>
                          <a:pt x="72" y="624"/>
                        </a:lnTo>
                        <a:lnTo>
                          <a:pt x="187" y="596"/>
                        </a:lnTo>
                        <a:lnTo>
                          <a:pt x="241" y="577"/>
                        </a:lnTo>
                        <a:lnTo>
                          <a:pt x="250" y="558"/>
                        </a:lnTo>
                        <a:lnTo>
                          <a:pt x="250" y="475"/>
                        </a:lnTo>
                        <a:lnTo>
                          <a:pt x="231" y="370"/>
                        </a:lnTo>
                        <a:lnTo>
                          <a:pt x="222" y="302"/>
                        </a:lnTo>
                        <a:lnTo>
                          <a:pt x="212" y="197"/>
                        </a:lnTo>
                        <a:lnTo>
                          <a:pt x="207" y="82"/>
                        </a:lnTo>
                        <a:lnTo>
                          <a:pt x="212" y="28"/>
                        </a:lnTo>
                        <a:lnTo>
                          <a:pt x="231"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grpSp>
        <p:nvGrpSpPr>
          <p:cNvPr id="7172" name="组合 38"/>
          <p:cNvGrpSpPr>
            <a:grpSpLocks/>
          </p:cNvGrpSpPr>
          <p:nvPr/>
        </p:nvGrpSpPr>
        <p:grpSpPr bwMode="auto">
          <a:xfrm>
            <a:off x="7637463" y="33338"/>
            <a:ext cx="1422400" cy="617537"/>
            <a:chOff x="6053670" y="2277533"/>
            <a:chExt cx="1422400" cy="617092"/>
          </a:xfrm>
        </p:grpSpPr>
        <p:sp>
          <p:nvSpPr>
            <p:cNvPr id="7179" name="文本框 39"/>
            <p:cNvSpPr txBox="1">
              <a:spLocks noChangeArrowheads="1"/>
            </p:cNvSpPr>
            <p:nvPr/>
          </p:nvSpPr>
          <p:spPr bwMode="auto">
            <a:xfrm>
              <a:off x="6053670" y="2277533"/>
              <a:ext cx="1422400" cy="61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pPr>
              <a:r>
                <a:rPr lang="en-US" altLang="zh-CN" sz="1600" b="1">
                  <a:solidFill>
                    <a:srgbClr val="6699FF"/>
                  </a:solidFill>
                </a:rPr>
                <a:t>Data Structure</a:t>
              </a:r>
            </a:p>
            <a:p>
              <a:pPr algn="ctr">
                <a:lnSpc>
                  <a:spcPct val="110000"/>
                </a:lnSpc>
              </a:pPr>
              <a:r>
                <a:rPr lang="en-US" altLang="zh-CN" sz="1500" b="1">
                  <a:solidFill>
                    <a:srgbClr val="6699FF"/>
                  </a:solidFill>
                </a:rPr>
                <a:t>BY PENG BO</a:t>
              </a:r>
              <a:endParaRPr lang="zh-CN" altLang="en-US" sz="1500" b="1">
                <a:solidFill>
                  <a:srgbClr val="6699FF"/>
                </a:solidFill>
              </a:endParaRPr>
            </a:p>
          </p:txBody>
        </p:sp>
        <p:cxnSp>
          <p:nvCxnSpPr>
            <p:cNvPr id="59" name="直接连接符 58"/>
            <p:cNvCxnSpPr/>
            <p:nvPr/>
          </p:nvCxnSpPr>
          <p:spPr>
            <a:xfrm>
              <a:off x="6112407" y="2590045"/>
              <a:ext cx="1330325"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grpSp>
      <p:sp>
        <p:nvSpPr>
          <p:cNvPr id="89" name="Text Box 46"/>
          <p:cNvSpPr txBox="1">
            <a:spLocks noChangeArrowheads="1"/>
          </p:cNvSpPr>
          <p:nvPr/>
        </p:nvSpPr>
        <p:spPr bwMode="auto">
          <a:xfrm>
            <a:off x="5426075" y="2052638"/>
            <a:ext cx="3171825" cy="2308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pPr>
            <a:r>
              <a:rPr kumimoji="1" lang="en-US" altLang="zh-CN" sz="2400" b="1">
                <a:solidFill>
                  <a:srgbClr val="FF9900"/>
                </a:solidFill>
                <a:latin typeface="Arial" panose="020B0604020202020204" pitchFamily="34" charset="0"/>
                <a:ea typeface="黑体" panose="02010609060101010101" pitchFamily="49" charset="-122"/>
              </a:rPr>
              <a:t>5.1</a:t>
            </a:r>
            <a:r>
              <a:rPr kumimoji="1" lang="en-US" altLang="zh-CN" sz="2400" b="1">
                <a:solidFill>
                  <a:schemeClr val="bg1"/>
                </a:solidFill>
                <a:latin typeface="Arial" panose="020B0604020202020204" pitchFamily="34" charset="0"/>
                <a:ea typeface="黑体" panose="02010609060101010101" pitchFamily="49" charset="-122"/>
              </a:rPr>
              <a:t>  </a:t>
            </a:r>
            <a:r>
              <a:rPr kumimoji="1" lang="zh-CN" altLang="en-US" sz="2400" b="1">
                <a:solidFill>
                  <a:schemeClr val="bg1"/>
                </a:solidFill>
                <a:latin typeface="Arial" panose="020B0604020202020204" pitchFamily="34" charset="0"/>
                <a:ea typeface="黑体" panose="02010609060101010101" pitchFamily="49" charset="-122"/>
              </a:rPr>
              <a:t>数组</a:t>
            </a:r>
          </a:p>
          <a:p>
            <a:pPr eaLnBrk="1" hangingPunct="1">
              <a:lnSpc>
                <a:spcPct val="200000"/>
              </a:lnSpc>
            </a:pPr>
            <a:r>
              <a:rPr kumimoji="1" lang="en-US" altLang="zh-CN" sz="2400" b="1">
                <a:solidFill>
                  <a:srgbClr val="FF9900"/>
                </a:solidFill>
                <a:latin typeface="Arial" panose="020B0604020202020204" pitchFamily="34" charset="0"/>
                <a:ea typeface="黑体" panose="02010609060101010101" pitchFamily="49" charset="-122"/>
              </a:rPr>
              <a:t>5.2</a:t>
            </a:r>
            <a:r>
              <a:rPr kumimoji="1" lang="en-US" altLang="zh-CN" sz="2400" b="1">
                <a:solidFill>
                  <a:schemeClr val="bg1"/>
                </a:solidFill>
                <a:latin typeface="Arial" panose="020B0604020202020204" pitchFamily="34" charset="0"/>
                <a:ea typeface="黑体" panose="02010609060101010101" pitchFamily="49" charset="-122"/>
              </a:rPr>
              <a:t>  </a:t>
            </a:r>
            <a:r>
              <a:rPr kumimoji="1" lang="zh-CN" altLang="en-US" sz="2400" b="1">
                <a:solidFill>
                  <a:schemeClr val="bg1"/>
                </a:solidFill>
                <a:latin typeface="Arial" panose="020B0604020202020204" pitchFamily="34" charset="0"/>
                <a:ea typeface="黑体" panose="02010609060101010101" pitchFamily="49" charset="-122"/>
              </a:rPr>
              <a:t>矩阵的压缩存储</a:t>
            </a:r>
          </a:p>
          <a:p>
            <a:pPr eaLnBrk="1" hangingPunct="1">
              <a:lnSpc>
                <a:spcPct val="200000"/>
              </a:lnSpc>
            </a:pPr>
            <a:r>
              <a:rPr kumimoji="1" lang="en-US" altLang="zh-CN" sz="2400" b="1">
                <a:solidFill>
                  <a:srgbClr val="FF9900"/>
                </a:solidFill>
                <a:latin typeface="Arial" panose="020B0604020202020204" pitchFamily="34" charset="0"/>
                <a:ea typeface="黑体" panose="02010609060101010101" pitchFamily="49" charset="-122"/>
              </a:rPr>
              <a:t>5.3</a:t>
            </a:r>
            <a:r>
              <a:rPr kumimoji="1" lang="en-US" altLang="zh-CN" sz="2400" b="1">
                <a:solidFill>
                  <a:schemeClr val="bg1"/>
                </a:solidFill>
                <a:latin typeface="Arial" panose="020B0604020202020204" pitchFamily="34" charset="0"/>
                <a:ea typeface="黑体" panose="02010609060101010101" pitchFamily="49" charset="-122"/>
              </a:rPr>
              <a:t>  </a:t>
            </a:r>
            <a:r>
              <a:rPr kumimoji="1" lang="zh-CN" altLang="en-US" sz="2400" b="1">
                <a:solidFill>
                  <a:schemeClr val="bg1"/>
                </a:solidFill>
                <a:latin typeface="Arial" panose="020B0604020202020204" pitchFamily="34" charset="0"/>
                <a:ea typeface="黑体" panose="02010609060101010101" pitchFamily="49" charset="-122"/>
              </a:rPr>
              <a:t>广义表</a:t>
            </a:r>
          </a:p>
        </p:txBody>
      </p:sp>
      <p:grpSp>
        <p:nvGrpSpPr>
          <p:cNvPr id="7175" name="Group 42"/>
          <p:cNvGrpSpPr>
            <a:grpSpLocks/>
          </p:cNvGrpSpPr>
          <p:nvPr/>
        </p:nvGrpSpPr>
        <p:grpSpPr bwMode="auto">
          <a:xfrm>
            <a:off x="179388" y="2155825"/>
            <a:ext cx="4016375" cy="2216150"/>
            <a:chOff x="204" y="1358"/>
            <a:chExt cx="2530" cy="1396"/>
          </a:xfrm>
        </p:grpSpPr>
        <p:sp>
          <p:nvSpPr>
            <p:cNvPr id="7176" name="Rectangle 43"/>
            <p:cNvSpPr>
              <a:spLocks noChangeArrowheads="1"/>
            </p:cNvSpPr>
            <p:nvPr/>
          </p:nvSpPr>
          <p:spPr bwMode="auto">
            <a:xfrm>
              <a:off x="204" y="2231"/>
              <a:ext cx="2530"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sz="4800" b="1">
                  <a:latin typeface="Times New Roman" panose="02020603050405020304" pitchFamily="18" charset="0"/>
                  <a:ea typeface="黑体" panose="02010609060101010101" pitchFamily="49" charset="-122"/>
                </a:rPr>
                <a:t>数组和广义表</a:t>
              </a:r>
            </a:p>
          </p:txBody>
        </p:sp>
        <p:sp>
          <p:nvSpPr>
            <p:cNvPr id="7177" name="Rectangle 44"/>
            <p:cNvSpPr>
              <a:spLocks noChangeArrowheads="1"/>
            </p:cNvSpPr>
            <p:nvPr/>
          </p:nvSpPr>
          <p:spPr bwMode="auto">
            <a:xfrm>
              <a:off x="633" y="1510"/>
              <a:ext cx="1632"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sz="3200" b="1">
                  <a:latin typeface="Arial" panose="020B0604020202020204" pitchFamily="34" charset="0"/>
                  <a:ea typeface="黑体" panose="02010609060101010101" pitchFamily="49" charset="-122"/>
                </a:rPr>
                <a:t>第          章</a:t>
              </a:r>
            </a:p>
          </p:txBody>
        </p:sp>
        <p:sp>
          <p:nvSpPr>
            <p:cNvPr id="7178" name="WordArt 45"/>
            <p:cNvSpPr>
              <a:spLocks noChangeArrowheads="1" noChangeShapeType="1" noTextEdit="1"/>
            </p:cNvSpPr>
            <p:nvPr/>
          </p:nvSpPr>
          <p:spPr bwMode="auto">
            <a:xfrm>
              <a:off x="1247" y="1358"/>
              <a:ext cx="377" cy="560"/>
            </a:xfrm>
            <a:prstGeom prst="rect">
              <a:avLst/>
            </a:prstGeom>
          </p:spPr>
          <p:txBody>
            <a:bodyPr wrap="none" fromWordArt="1">
              <a:prstTxWarp prst="textPlain">
                <a:avLst>
                  <a:gd name="adj" fmla="val 50000"/>
                </a:avLst>
              </a:prstTxWarp>
            </a:bodyPr>
            <a:lstStyle/>
            <a:p>
              <a:pPr algn="ctr"/>
              <a:r>
                <a:rPr lang="en-US" altLang="zh-CN"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rPr>
                <a:t>5</a:t>
              </a:r>
              <a:endParaRPr lang="zh-CN" altLang="en-US"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endParaRPr>
            </a:p>
          </p:txBody>
        </p:sp>
      </p:grpSp>
      <p:sp>
        <p:nvSpPr>
          <p:cNvPr id="48" name="WordArt 181"/>
          <p:cNvSpPr>
            <a:spLocks noChangeArrowheads="1" noChangeShapeType="1" noTextEdit="1"/>
          </p:cNvSpPr>
          <p:nvPr/>
        </p:nvSpPr>
        <p:spPr bwMode="auto">
          <a:xfrm>
            <a:off x="395288" y="801688"/>
            <a:ext cx="3744912" cy="466725"/>
          </a:xfrm>
          <a:prstGeom prst="rect">
            <a:avLst/>
          </a:prstGeom>
        </p:spPr>
        <p:txBody>
          <a:bodyPr wrap="none" fromWordArt="1">
            <a:prstTxWarp prst="textPlain">
              <a:avLst>
                <a:gd name="adj" fmla="val 50000"/>
              </a:avLst>
            </a:prstTxWarp>
          </a:bodyPr>
          <a:lstStyle/>
          <a:p>
            <a:pPr algn="ctr" eaLnBrk="1" hangingPunct="1">
              <a:defRPr/>
            </a:pPr>
            <a:r>
              <a:rPr lang="zh-CN" altLang="en-US" sz="3600" kern="10" dirty="0" smtClean="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第</a:t>
            </a:r>
            <a:r>
              <a:rPr lang="en-US" altLang="zh-CN" sz="3600" kern="10" dirty="0" smtClean="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5</a:t>
            </a:r>
            <a:r>
              <a:rPr lang="zh-CN" altLang="en-US" sz="3600" kern="10" dirty="0" smtClean="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章</a:t>
            </a:r>
            <a:r>
              <a:rPr lang="zh-CN" altLang="en-US" sz="3600" kern="10" dirty="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主要内容</a:t>
            </a:r>
          </a:p>
        </p:txBody>
      </p:sp>
      <p:sp>
        <p:nvSpPr>
          <p:cNvPr id="49" name="WordArt 180"/>
          <p:cNvSpPr>
            <a:spLocks noChangeArrowheads="1" noChangeShapeType="1" noTextEdit="1"/>
          </p:cNvSpPr>
          <p:nvPr/>
        </p:nvSpPr>
        <p:spPr bwMode="auto">
          <a:xfrm>
            <a:off x="4757809" y="5589588"/>
            <a:ext cx="4311051" cy="503237"/>
          </a:xfrm>
          <a:prstGeom prst="rect">
            <a:avLst/>
          </a:prstGeom>
        </p:spPr>
        <p:txBody>
          <a:bodyPr wrap="none" fromWordArt="1">
            <a:prstTxWarp prst="textPlain">
              <a:avLst>
                <a:gd name="adj" fmla="val 50000"/>
              </a:avLst>
            </a:prstTxWarp>
          </a:bodyPr>
          <a:lstStyle/>
          <a:p>
            <a:pPr algn="ctr" eaLnBrk="1" hangingPunct="1">
              <a:defRPr/>
            </a:pP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数据结构</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基于 </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C </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语言的描述</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endParaRPr lang="en-US" altLang="zh-CN" sz="2400" kern="10" dirty="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endParaRPr>
          </a:p>
          <a:p>
            <a:pPr algn="ctr" eaLnBrk="1" hangingPunct="1">
              <a:defRPr/>
            </a:pPr>
            <a:r>
              <a:rPr lang="zh-CN" altLang="en-US" sz="2400" kern="10" dirty="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清华大学出版社</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iterate type="lt">
                                    <p:tmPct val="10000"/>
                                  </p:iterate>
                                  <p:childTnLst>
                                    <p:set>
                                      <p:cBhvr>
                                        <p:cTn id="6" dur="1" fill="hold">
                                          <p:stCondLst>
                                            <p:cond delay="0"/>
                                          </p:stCondLst>
                                        </p:cTn>
                                        <p:tgtEl>
                                          <p:spTgt spid="89"/>
                                        </p:tgtEl>
                                        <p:attrNameLst>
                                          <p:attrName>style.visibility</p:attrName>
                                        </p:attrNameLst>
                                      </p:cBhvr>
                                      <p:to>
                                        <p:strVal val="visible"/>
                                      </p:to>
                                    </p:set>
                                    <p:animEffect transition="in" filter="fade">
                                      <p:cBhvr>
                                        <p:cTn id="7" dur="100"/>
                                        <p:tgtEl>
                                          <p:spTgt spid="89"/>
                                        </p:tgtEl>
                                      </p:cBhvr>
                                    </p:animEffect>
                                    <p:anim calcmode="lin" valueType="num">
                                      <p:cBhvr>
                                        <p:cTn id="8" dur="400" fill="hold"/>
                                        <p:tgtEl>
                                          <p:spTgt spid="89"/>
                                        </p:tgtEl>
                                        <p:attrNameLst>
                                          <p:attrName>ppt_x</p:attrName>
                                        </p:attrNameLst>
                                      </p:cBhvr>
                                      <p:tavLst>
                                        <p:tav tm="0">
                                          <p:val>
                                            <p:strVal val="#ppt_x"/>
                                          </p:val>
                                        </p:tav>
                                        <p:tav tm="100000">
                                          <p:val>
                                            <p:strVal val="#ppt_x"/>
                                          </p:val>
                                        </p:tav>
                                      </p:tavLst>
                                    </p:anim>
                                    <p:anim calcmode="lin" valueType="num">
                                      <p:cBhvr>
                                        <p:cTn id="9" dur="400" fill="hold"/>
                                        <p:tgtEl>
                                          <p:spTgt spid="89"/>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8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8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1"/>
          <p:cNvGrpSpPr>
            <a:grpSpLocks/>
          </p:cNvGrpSpPr>
          <p:nvPr/>
        </p:nvGrpSpPr>
        <p:grpSpPr bwMode="auto">
          <a:xfrm>
            <a:off x="34925" y="92075"/>
            <a:ext cx="7632700" cy="457200"/>
            <a:chOff x="34925" y="92075"/>
            <a:chExt cx="7632700" cy="457200"/>
          </a:xfrm>
        </p:grpSpPr>
        <p:sp>
          <p:nvSpPr>
            <p:cNvPr id="14358"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4359"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sp>
        <p:nvSpPr>
          <p:cNvPr id="9" name="Text Box 2"/>
          <p:cNvSpPr txBox="1">
            <a:spLocks noChangeArrowheads="1"/>
          </p:cNvSpPr>
          <p:nvPr/>
        </p:nvSpPr>
        <p:spPr bwMode="auto">
          <a:xfrm>
            <a:off x="179388" y="1196975"/>
            <a:ext cx="8785225" cy="954088"/>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非零元素或零元素分布具有一定规律的矩阵称为</a:t>
            </a:r>
            <a:r>
              <a:rPr kumimoji="1" lang="zh-CN" altLang="en-US" sz="2000" b="1">
                <a:solidFill>
                  <a:srgbClr val="FF0000"/>
                </a:solidFill>
                <a:latin typeface="Arial" panose="020B0604020202020204" pitchFamily="34" charset="0"/>
                <a:ea typeface="仿宋" panose="02010609060101010101" pitchFamily="49" charset="-122"/>
                <a:cs typeface="Arial" panose="020B0604020202020204" pitchFamily="34" charset="0"/>
              </a:rPr>
              <a:t>特殊矩阵</a:t>
            </a:r>
            <a:r>
              <a:rPr kumimoji="1" lang="zh-CN" altLang="en-US" sz="2000" b="1">
                <a:latin typeface="Arial" panose="020B0604020202020204" pitchFamily="34" charset="0"/>
                <a:ea typeface="仿宋" panose="02010609060101010101" pitchFamily="49" charset="-122"/>
                <a:cs typeface="Arial" panose="020B0604020202020204" pitchFamily="34" charset="0"/>
              </a:rPr>
              <a:t>。常见特殊矩阵有三种：对称矩阵、三角矩阵和对角矩阵。 </a:t>
            </a:r>
          </a:p>
        </p:txBody>
      </p:sp>
      <p:grpSp>
        <p:nvGrpSpPr>
          <p:cNvPr id="10" name="Group 3"/>
          <p:cNvGrpSpPr>
            <a:grpSpLocks/>
          </p:cNvGrpSpPr>
          <p:nvPr/>
        </p:nvGrpSpPr>
        <p:grpSpPr bwMode="auto">
          <a:xfrm>
            <a:off x="107950" y="620713"/>
            <a:ext cx="4032250" cy="496887"/>
            <a:chOff x="113" y="441"/>
            <a:chExt cx="2098" cy="313"/>
          </a:xfrm>
        </p:grpSpPr>
        <p:sp>
          <p:nvSpPr>
            <p:cNvPr id="14356"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5.2.1  </a:t>
              </a:r>
              <a:r>
                <a:rPr kumimoji="1" lang="zh-CN" altLang="en-US" sz="2200" b="1">
                  <a:solidFill>
                    <a:srgbClr val="3333FF"/>
                  </a:solidFill>
                  <a:latin typeface="Arial" panose="020B0604020202020204" pitchFamily="34" charset="0"/>
                  <a:ea typeface="黑体" panose="02010609060101010101" pitchFamily="49" charset="-122"/>
                </a:rPr>
                <a:t>特殊矩阵的压缩存储</a:t>
              </a:r>
            </a:p>
          </p:txBody>
        </p:sp>
        <p:sp>
          <p:nvSpPr>
            <p:cNvPr id="14357"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8" name="Group 6"/>
          <p:cNvGrpSpPr>
            <a:grpSpLocks/>
          </p:cNvGrpSpPr>
          <p:nvPr/>
        </p:nvGrpSpPr>
        <p:grpSpPr bwMode="auto">
          <a:xfrm>
            <a:off x="250825" y="1196975"/>
            <a:ext cx="2447925" cy="496888"/>
            <a:chOff x="113" y="441"/>
            <a:chExt cx="1440" cy="313"/>
          </a:xfrm>
        </p:grpSpPr>
        <p:sp>
          <p:nvSpPr>
            <p:cNvPr id="14354"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Arial" panose="020B0604020202020204" pitchFamily="34" charset="0"/>
                  <a:cs typeface="Arial" panose="020B0604020202020204" pitchFamily="34" charset="0"/>
                </a:rPr>
                <a:t>● </a:t>
              </a:r>
              <a:r>
                <a:rPr kumimoji="1" lang="zh-CN" altLang="en-US" sz="2200" b="1">
                  <a:solidFill>
                    <a:srgbClr val="FF33CC"/>
                  </a:solidFill>
                  <a:latin typeface="Arial" panose="020B0604020202020204" pitchFamily="34" charset="0"/>
                  <a:ea typeface="黑体" panose="02010609060101010101" pitchFamily="49" charset="-122"/>
                  <a:cs typeface="Arial" panose="020B0604020202020204" pitchFamily="34" charset="0"/>
                </a:rPr>
                <a:t>对称矩阵</a:t>
              </a:r>
            </a:p>
          </p:txBody>
        </p:sp>
        <p:sp>
          <p:nvSpPr>
            <p:cNvPr id="14355" name="Rectangle 8"/>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grpSp>
      <p:sp>
        <p:nvSpPr>
          <p:cNvPr id="21" name="Text Box 9"/>
          <p:cNvSpPr txBox="1">
            <a:spLocks noChangeArrowheads="1"/>
          </p:cNvSpPr>
          <p:nvPr/>
        </p:nvSpPr>
        <p:spPr bwMode="auto">
          <a:xfrm>
            <a:off x="179388" y="1773238"/>
            <a:ext cx="8785225" cy="95408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在一个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阶方阵中，如果元素满足性质：</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ij</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ji</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(0≤i</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j≤n-1)</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，则称该矩阵为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阶</a:t>
            </a:r>
            <a:r>
              <a:rPr kumimoji="1" lang="zh-CN" altLang="en-US" sz="2000" b="1" dirty="0">
                <a:solidFill>
                  <a:srgbClr val="FF0000"/>
                </a:solidFill>
                <a:latin typeface="黑体" panose="02010609060101010101" pitchFamily="49" charset="-122"/>
                <a:ea typeface="黑体" panose="02010609060101010101" pitchFamily="49" charset="-122"/>
                <a:cs typeface="Arial" panose="020B0604020202020204" pitchFamily="34" charset="0"/>
              </a:rPr>
              <a:t>对称矩阵</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dirty="0">
                <a:latin typeface="Arial" panose="020B0604020202020204" pitchFamily="34" charset="0"/>
                <a:ea typeface="仿宋" panose="02010609060101010101" pitchFamily="49" charset="-122"/>
                <a:cs typeface="Arial" panose="020B0604020202020204" pitchFamily="34" charset="0"/>
              </a:rPr>
              <a:t> </a:t>
            </a:r>
          </a:p>
        </p:txBody>
      </p:sp>
      <p:sp>
        <p:nvSpPr>
          <p:cNvPr id="22" name="Text Box 10"/>
          <p:cNvSpPr txBox="1">
            <a:spLocks noChangeArrowheads="1"/>
          </p:cNvSpPr>
          <p:nvPr/>
        </p:nvSpPr>
        <p:spPr bwMode="auto">
          <a:xfrm>
            <a:off x="179388" y="2693988"/>
            <a:ext cx="8785225" cy="523875"/>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latin typeface="Arial" panose="020B0604020202020204" pitchFamily="34" charset="0"/>
                <a:ea typeface="幼圆" panose="020105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黑体" panose="02010609060101010101" pitchFamily="49" charset="-122"/>
                <a:cs typeface="Arial" panose="020B0604020202020204" pitchFamily="34" charset="0"/>
              </a:rPr>
              <a:t>例如</a:t>
            </a:r>
            <a:r>
              <a:rPr kumimoji="1" lang="zh-CN" altLang="en-US" sz="2000" b="1">
                <a:solidFill>
                  <a:srgbClr val="FF0000"/>
                </a:solidFill>
                <a:latin typeface="Arial" panose="020B0604020202020204" pitchFamily="34" charset="0"/>
                <a:ea typeface="幼圆" panose="02010509060101010101" pitchFamily="49" charset="-122"/>
                <a:cs typeface="Arial" panose="020B0604020202020204" pitchFamily="34" charset="0"/>
              </a:rPr>
              <a:t>：</a:t>
            </a:r>
            <a:r>
              <a:rPr kumimoji="1" lang="zh-CN" altLang="en-US" sz="2000" b="1">
                <a:latin typeface="Arial" panose="020B0604020202020204" pitchFamily="34" charset="0"/>
                <a:ea typeface="仿宋" panose="02010609060101010101" pitchFamily="49" charset="-122"/>
                <a:cs typeface="Arial" panose="020B0604020202020204" pitchFamily="34" charset="0"/>
              </a:rPr>
              <a:t>矩阵 </a:t>
            </a:r>
            <a:r>
              <a:rPr kumimoji="1" lang="en-US" altLang="zh-CN" sz="2000" b="1">
                <a:latin typeface="Arial" panose="020B0604020202020204" pitchFamily="34" charset="0"/>
                <a:ea typeface="仿宋" panose="02010609060101010101" pitchFamily="49" charset="-122"/>
                <a:cs typeface="Arial" panose="020B0604020202020204" pitchFamily="34" charset="0"/>
              </a:rPr>
              <a:t>A </a:t>
            </a:r>
            <a:r>
              <a:rPr kumimoji="1" lang="zh-CN" altLang="en-US" sz="2000" b="1">
                <a:latin typeface="Arial" panose="020B0604020202020204" pitchFamily="34" charset="0"/>
                <a:ea typeface="仿宋" panose="02010609060101010101" pitchFamily="49" charset="-122"/>
                <a:cs typeface="Arial" panose="020B0604020202020204" pitchFamily="34" charset="0"/>
              </a:rPr>
              <a:t>是一个 </a:t>
            </a:r>
            <a:r>
              <a:rPr kumimoji="1" lang="en-US" altLang="zh-CN" sz="2000" b="1">
                <a:latin typeface="Arial" panose="020B0604020202020204" pitchFamily="34" charset="0"/>
                <a:ea typeface="仿宋" panose="02010609060101010101" pitchFamily="49" charset="-122"/>
                <a:cs typeface="Arial" panose="020B0604020202020204" pitchFamily="34" charset="0"/>
              </a:rPr>
              <a:t>5 </a:t>
            </a:r>
            <a:r>
              <a:rPr kumimoji="1" lang="zh-CN" altLang="en-US" sz="2000" b="1">
                <a:latin typeface="Arial" panose="020B0604020202020204" pitchFamily="34" charset="0"/>
                <a:ea typeface="仿宋" panose="02010609060101010101" pitchFamily="49" charset="-122"/>
                <a:cs typeface="Arial" panose="020B0604020202020204" pitchFamily="34" charset="0"/>
              </a:rPr>
              <a:t>阶对称矩阵。</a:t>
            </a:r>
          </a:p>
        </p:txBody>
      </p:sp>
      <p:graphicFrame>
        <p:nvGraphicFramePr>
          <p:cNvPr id="23" name="Object 11"/>
          <p:cNvGraphicFramePr>
            <a:graphicFrameLocks noChangeAspect="1"/>
          </p:cNvGraphicFramePr>
          <p:nvPr/>
        </p:nvGraphicFramePr>
        <p:xfrm>
          <a:off x="3203575" y="3429000"/>
          <a:ext cx="2736850" cy="1738313"/>
        </p:xfrm>
        <a:graphic>
          <a:graphicData uri="http://schemas.openxmlformats.org/presentationml/2006/ole">
            <mc:AlternateContent xmlns:mc="http://schemas.openxmlformats.org/markup-compatibility/2006">
              <mc:Choice xmlns:v="urn:schemas-microsoft-com:vml" Requires="v">
                <p:oleObj spid="_x0000_s111623" name="公式" r:id="rId5" imgW="1422400" imgH="1155700" progId="Equation.3">
                  <p:embed/>
                </p:oleObj>
              </mc:Choice>
              <mc:Fallback>
                <p:oleObj name="公式" r:id="rId5" imgW="1422400" imgH="1155700" progId="Equation.3">
                  <p:embed/>
                  <p:pic>
                    <p:nvPicPr>
                      <p:cNvPr id="0" name=""/>
                      <p:cNvPicPr>
                        <a:picLocks noChangeAspect="1" noChangeArrowheads="1"/>
                      </p:cNvPicPr>
                      <p:nvPr/>
                    </p:nvPicPr>
                    <p:blipFill>
                      <a:blip r:embed="rId6">
                        <a:lum bright="-42000" contrast="82000"/>
                        <a:extLst>
                          <a:ext uri="{28A0092B-C50C-407E-A947-70E740481C1C}">
                            <a14:useLocalDpi xmlns:a14="http://schemas.microsoft.com/office/drawing/2010/main" val="0"/>
                          </a:ext>
                        </a:extLst>
                      </a:blip>
                      <a:srcRect/>
                      <a:stretch>
                        <a:fillRect/>
                      </a:stretch>
                    </p:blipFill>
                    <p:spPr bwMode="auto">
                      <a:xfrm>
                        <a:off x="3203575" y="3429000"/>
                        <a:ext cx="2736850" cy="1738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Line 12"/>
          <p:cNvSpPr>
            <a:spLocks noChangeShapeType="1"/>
          </p:cNvSpPr>
          <p:nvPr/>
        </p:nvSpPr>
        <p:spPr bwMode="auto">
          <a:xfrm>
            <a:off x="4170363" y="3429000"/>
            <a:ext cx="1582737" cy="0"/>
          </a:xfrm>
          <a:prstGeom prst="line">
            <a:avLst/>
          </a:prstGeom>
          <a:noFill/>
          <a:ln w="28575" cap="rnd">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13"/>
          <p:cNvSpPr>
            <a:spLocks noChangeShapeType="1"/>
          </p:cNvSpPr>
          <p:nvPr/>
        </p:nvSpPr>
        <p:spPr bwMode="auto">
          <a:xfrm>
            <a:off x="5757863" y="3429000"/>
            <a:ext cx="0" cy="1584325"/>
          </a:xfrm>
          <a:prstGeom prst="line">
            <a:avLst/>
          </a:prstGeom>
          <a:noFill/>
          <a:ln w="28575" cap="rnd">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Line 14"/>
          <p:cNvSpPr>
            <a:spLocks noChangeShapeType="1"/>
          </p:cNvSpPr>
          <p:nvPr/>
        </p:nvSpPr>
        <p:spPr bwMode="auto">
          <a:xfrm>
            <a:off x="4170363" y="3429000"/>
            <a:ext cx="1582737" cy="1582738"/>
          </a:xfrm>
          <a:prstGeom prst="line">
            <a:avLst/>
          </a:prstGeom>
          <a:noFill/>
          <a:ln w="38100" cap="rnd">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 name="Line 15"/>
          <p:cNvSpPr>
            <a:spLocks noChangeShapeType="1"/>
          </p:cNvSpPr>
          <p:nvPr/>
        </p:nvSpPr>
        <p:spPr bwMode="auto">
          <a:xfrm flipH="1" flipV="1">
            <a:off x="3995738" y="5157788"/>
            <a:ext cx="1582737" cy="0"/>
          </a:xfrm>
          <a:prstGeom prst="line">
            <a:avLst/>
          </a:prstGeom>
          <a:noFill/>
          <a:ln w="28575" cap="rnd">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16"/>
          <p:cNvSpPr>
            <a:spLocks noChangeShapeType="1"/>
          </p:cNvSpPr>
          <p:nvPr/>
        </p:nvSpPr>
        <p:spPr bwMode="auto">
          <a:xfrm flipH="1" flipV="1">
            <a:off x="3995738" y="3573463"/>
            <a:ext cx="0" cy="1584325"/>
          </a:xfrm>
          <a:prstGeom prst="line">
            <a:avLst/>
          </a:prstGeom>
          <a:noFill/>
          <a:ln w="28575" cap="rnd">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Line 17"/>
          <p:cNvSpPr>
            <a:spLocks noChangeShapeType="1"/>
          </p:cNvSpPr>
          <p:nvPr/>
        </p:nvSpPr>
        <p:spPr bwMode="auto">
          <a:xfrm flipH="1" flipV="1">
            <a:off x="3995738" y="3575050"/>
            <a:ext cx="1582737" cy="1582738"/>
          </a:xfrm>
          <a:prstGeom prst="line">
            <a:avLst/>
          </a:prstGeom>
          <a:noFill/>
          <a:ln w="38100" cap="rnd">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0" name="Group 18"/>
          <p:cNvGrpSpPr>
            <a:grpSpLocks/>
          </p:cNvGrpSpPr>
          <p:nvPr/>
        </p:nvGrpSpPr>
        <p:grpSpPr bwMode="auto">
          <a:xfrm>
            <a:off x="395288" y="5300663"/>
            <a:ext cx="8353425" cy="1152525"/>
            <a:chOff x="158" y="3339"/>
            <a:chExt cx="5262" cy="726"/>
          </a:xfrm>
        </p:grpSpPr>
        <p:sp>
          <p:nvSpPr>
            <p:cNvPr id="14352" name="AutoShape 19"/>
            <p:cNvSpPr>
              <a:spLocks noChangeArrowheads="1"/>
            </p:cNvSpPr>
            <p:nvPr/>
          </p:nvSpPr>
          <p:spPr bwMode="auto">
            <a:xfrm flipH="1" flipV="1">
              <a:off x="158" y="3339"/>
              <a:ext cx="5262" cy="726"/>
            </a:xfrm>
            <a:prstGeom prst="wedgeRectCallout">
              <a:avLst>
                <a:gd name="adj1" fmla="val 7088"/>
                <a:gd name="adj2" fmla="val 81403"/>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14353" name="Text Box 20"/>
            <p:cNvSpPr txBox="1">
              <a:spLocks noChangeArrowheads="1"/>
            </p:cNvSpPr>
            <p:nvPr/>
          </p:nvSpPr>
          <p:spPr bwMode="auto">
            <a:xfrm>
              <a:off x="263" y="3385"/>
              <a:ext cx="5021" cy="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对称矩阵关于主对角线对称，因此只需存储下（上）三角部分即可，需要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n</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(n+1)/2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个存储单元，节约了大约一半的存储单元。 </a:t>
              </a:r>
            </a:p>
          </p:txBody>
        </p:sp>
      </p:grpSp>
    </p:spTree>
    <p:extLst>
      <p:ext uri="{BB962C8B-B14F-4D97-AF65-F5344CB8AC3E}">
        <p14:creationId xmlns:p14="http://schemas.microsoft.com/office/powerpoint/2010/main" val="385919591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xit" presetSubtype="16" fill="hold" grpId="1" nodeType="clickEffect">
                                  <p:stCondLst>
                                    <p:cond delay="0"/>
                                  </p:stCondLst>
                                  <p:childTnLst>
                                    <p:animEffect transition="out" filter="box(in)">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childTnLst>
                          </p:cTn>
                        </p:par>
                        <p:par>
                          <p:cTn id="18" fill="hold" nodeType="afterGroup">
                            <p:stCondLst>
                              <p:cond delay="500"/>
                            </p:stCondLst>
                            <p:childTnLst>
                              <p:par>
                                <p:cTn id="19" presetID="22" presetClass="entr" presetSubtype="8"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subTnLst>
                                    <p:audio>
                                      <p:cMediaNode>
                                        <p:cTn display="0" masterRel="sameClick">
                                          <p:stCondLst>
                                            <p:cond evt="begin" delay="0">
                                              <p:tn val="19"/>
                                            </p:cond>
                                          </p:stCondLst>
                                          <p:endCondLst>
                                            <p:cond evt="onStopAudio" delay="0">
                                              <p:tgtEl>
                                                <p:sldTgt/>
                                              </p:tgtEl>
                                            </p:cond>
                                          </p:endCondLst>
                                        </p:cTn>
                                        <p:tgtEl>
                                          <p:sndTgt r:embed="rId4" name="camera.wav"/>
                                        </p:tgtEl>
                                      </p:cMediaNode>
                                    </p:audio>
                                  </p:sub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1">
                                            <p:txEl>
                                              <p:pRg st="0" end="0"/>
                                            </p:txEl>
                                          </p:spTgt>
                                        </p:tgtEl>
                                        <p:attrNameLst>
                                          <p:attrName>style.visibility</p:attrName>
                                        </p:attrNameLst>
                                      </p:cBhvr>
                                      <p:to>
                                        <p:strVal val="visible"/>
                                      </p:to>
                                    </p:set>
                                    <p:animEffect transition="in" filter="blinds(horizontal)">
                                      <p:cBhvr>
                                        <p:cTn id="26" dur="500"/>
                                        <p:tgtEl>
                                          <p:spTgt spid="21">
                                            <p:txEl>
                                              <p:pRg st="0" end="0"/>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2">
                                            <p:txEl>
                                              <p:pRg st="0" end="0"/>
                                            </p:txEl>
                                          </p:spTgt>
                                        </p:tgtEl>
                                        <p:attrNameLst>
                                          <p:attrName>style.visibility</p:attrName>
                                        </p:attrNameLst>
                                      </p:cBhvr>
                                      <p:to>
                                        <p:strVal val="visible"/>
                                      </p:to>
                                    </p:set>
                                    <p:animEffect transition="in" filter="blinds(horizontal)">
                                      <p:cBhvr>
                                        <p:cTn id="31" dur="500"/>
                                        <p:tgtEl>
                                          <p:spTgt spid="22">
                                            <p:txEl>
                                              <p:pRg st="0" end="0"/>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9" presetClass="entr" presetSubtype="0" fill="hold"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dissolve">
                                      <p:cBhvr>
                                        <p:cTn id="36" dur="500"/>
                                        <p:tgtEl>
                                          <p:spTgt spid="23"/>
                                        </p:tgtEl>
                                      </p:cBhvr>
                                    </p:animEffect>
                                  </p:childTnLst>
                                </p:cTn>
                              </p:par>
                            </p:childTnLst>
                          </p:cTn>
                        </p:par>
                        <p:par>
                          <p:cTn id="37" fill="hold" nodeType="afterGroup">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left)">
                                      <p:cBhvr>
                                        <p:cTn id="40" dur="500"/>
                                        <p:tgtEl>
                                          <p:spTgt spid="24"/>
                                        </p:tgtEl>
                                      </p:cBhvr>
                                    </p:animEffect>
                                  </p:childTnLst>
                                </p:cTn>
                              </p:par>
                            </p:childTnLst>
                          </p:cTn>
                        </p:par>
                        <p:par>
                          <p:cTn id="41" fill="hold" nodeType="afterGroup">
                            <p:stCondLst>
                              <p:cond delay="1000"/>
                            </p:stCondLst>
                            <p:childTnLst>
                              <p:par>
                                <p:cTn id="42" presetID="22" presetClass="entr" presetSubtype="1"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childTnLst>
                          </p:cTn>
                        </p:par>
                        <p:par>
                          <p:cTn id="45" fill="hold" nodeType="afterGroup">
                            <p:stCondLst>
                              <p:cond delay="1500"/>
                            </p:stCondLst>
                            <p:childTnLst>
                              <p:par>
                                <p:cTn id="46" presetID="18" presetClass="entr" presetSubtype="9"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strips(upLeft)">
                                      <p:cBhvr>
                                        <p:cTn id="48" dur="500"/>
                                        <p:tgtEl>
                                          <p:spTgt spid="26"/>
                                        </p:tgtEl>
                                      </p:cBhvr>
                                    </p:animEffect>
                                  </p:childTnLst>
                                </p:cTn>
                              </p:par>
                            </p:childTnLst>
                          </p:cTn>
                        </p:par>
                        <p:par>
                          <p:cTn id="49" fill="hold" nodeType="afterGroup">
                            <p:stCondLst>
                              <p:cond delay="2000"/>
                            </p:stCondLst>
                            <p:childTnLst>
                              <p:par>
                                <p:cTn id="50" presetID="18" presetClass="entr" presetSubtype="6"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strips(downRight)">
                                      <p:cBhvr>
                                        <p:cTn id="52" dur="500"/>
                                        <p:tgtEl>
                                          <p:spTgt spid="29"/>
                                        </p:tgtEl>
                                      </p:cBhvr>
                                    </p:animEffect>
                                  </p:childTnLst>
                                </p:cTn>
                              </p:par>
                            </p:childTnLst>
                          </p:cTn>
                        </p:par>
                        <p:par>
                          <p:cTn id="53" fill="hold" nodeType="afterGroup">
                            <p:stCondLst>
                              <p:cond delay="2500"/>
                            </p:stCondLst>
                            <p:childTnLst>
                              <p:par>
                                <p:cTn id="54" presetID="22" presetClass="entr" presetSubtype="2"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right)">
                                      <p:cBhvr>
                                        <p:cTn id="56" dur="500"/>
                                        <p:tgtEl>
                                          <p:spTgt spid="27"/>
                                        </p:tgtEl>
                                      </p:cBhvr>
                                    </p:animEffect>
                                  </p:childTnLst>
                                </p:cTn>
                              </p:par>
                            </p:childTnLst>
                          </p:cTn>
                        </p:par>
                        <p:par>
                          <p:cTn id="57" fill="hold" nodeType="afterGroup">
                            <p:stCondLst>
                              <p:cond delay="3000"/>
                            </p:stCondLst>
                            <p:childTnLst>
                              <p:par>
                                <p:cTn id="58" presetID="22" presetClass="entr" presetSubtype="4"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down)">
                                      <p:cBhvr>
                                        <p:cTn id="60" dur="500"/>
                                        <p:tgtEl>
                                          <p:spTgt spid="28"/>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18" presetClass="entr" presetSubtype="3" fill="hold" nodeType="click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strips(upRight)">
                                      <p:cBhvr>
                                        <p:cTn id="6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9" grpId="1" build="allAtOnce"/>
      <p:bldP spid="21" grpId="0" build="p"/>
      <p:bldP spid="22" grpId="0" build="p"/>
      <p:bldP spid="24" grpId="0" animBg="1"/>
      <p:bldP spid="25" grpId="0" animBg="1"/>
      <p:bldP spid="26" grpId="0" animBg="1"/>
      <p:bldP spid="27" grpId="0" animBg="1"/>
      <p:bldP spid="28" grpId="0" animBg="1"/>
      <p:bldP spid="2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组合 2"/>
          <p:cNvGrpSpPr>
            <a:grpSpLocks/>
          </p:cNvGrpSpPr>
          <p:nvPr/>
        </p:nvGrpSpPr>
        <p:grpSpPr bwMode="auto">
          <a:xfrm>
            <a:off x="34925" y="92075"/>
            <a:ext cx="7632700" cy="1601788"/>
            <a:chOff x="34925" y="92075"/>
            <a:chExt cx="7632700" cy="1601788"/>
          </a:xfrm>
        </p:grpSpPr>
        <p:grpSp>
          <p:nvGrpSpPr>
            <p:cNvPr id="15378" name="组合 1"/>
            <p:cNvGrpSpPr>
              <a:grpSpLocks/>
            </p:cNvGrpSpPr>
            <p:nvPr/>
          </p:nvGrpSpPr>
          <p:grpSpPr bwMode="auto">
            <a:xfrm>
              <a:off x="34925" y="92075"/>
              <a:ext cx="7632700" cy="457200"/>
              <a:chOff x="34925" y="92075"/>
              <a:chExt cx="7632700" cy="457200"/>
            </a:xfrm>
          </p:grpSpPr>
          <p:sp>
            <p:nvSpPr>
              <p:cNvPr id="15385"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5386"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15379" name="Group 3"/>
            <p:cNvGrpSpPr>
              <a:grpSpLocks/>
            </p:cNvGrpSpPr>
            <p:nvPr/>
          </p:nvGrpSpPr>
          <p:grpSpPr bwMode="auto">
            <a:xfrm>
              <a:off x="107950" y="620713"/>
              <a:ext cx="4032250" cy="496887"/>
              <a:chOff x="113" y="441"/>
              <a:chExt cx="2098" cy="313"/>
            </a:xfrm>
          </p:grpSpPr>
          <p:sp>
            <p:nvSpPr>
              <p:cNvPr id="15383"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5.2.1  </a:t>
                </a:r>
                <a:r>
                  <a:rPr kumimoji="1" lang="zh-CN" altLang="en-US" sz="2200" b="1">
                    <a:solidFill>
                      <a:srgbClr val="3333FF"/>
                    </a:solidFill>
                    <a:latin typeface="Arial" panose="020B0604020202020204" pitchFamily="34" charset="0"/>
                    <a:ea typeface="黑体" panose="02010609060101010101" pitchFamily="49" charset="-122"/>
                  </a:rPr>
                  <a:t>特殊矩阵的压缩存储</a:t>
                </a:r>
              </a:p>
            </p:txBody>
          </p:sp>
          <p:sp>
            <p:nvSpPr>
              <p:cNvPr id="15384"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5380" name="Group 6"/>
            <p:cNvGrpSpPr>
              <a:grpSpLocks/>
            </p:cNvGrpSpPr>
            <p:nvPr/>
          </p:nvGrpSpPr>
          <p:grpSpPr bwMode="auto">
            <a:xfrm>
              <a:off x="250825" y="1196975"/>
              <a:ext cx="2447925" cy="496888"/>
              <a:chOff x="113" y="441"/>
              <a:chExt cx="1440" cy="313"/>
            </a:xfrm>
          </p:grpSpPr>
          <p:sp>
            <p:nvSpPr>
              <p:cNvPr id="15381"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对称矩阵</a:t>
                </a:r>
              </a:p>
            </p:txBody>
          </p:sp>
          <p:sp>
            <p:nvSpPr>
              <p:cNvPr id="15382" name="Rectangle 8"/>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4" name="Text Box 13"/>
          <p:cNvSpPr txBox="1">
            <a:spLocks noChangeArrowheads="1"/>
          </p:cNvSpPr>
          <p:nvPr/>
        </p:nvSpPr>
        <p:spPr bwMode="auto">
          <a:xfrm>
            <a:off x="1866900"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Arial" panose="020B0604020202020204" pitchFamily="34" charset="0"/>
                <a:ea typeface="黑体" panose="02010609060101010101" pitchFamily="49" charset="-122"/>
                <a:cs typeface="Arial" panose="020B0604020202020204" pitchFamily="34" charset="0"/>
                <a:sym typeface="Symbol" panose="05050102010706020507" pitchFamily="18" charset="2"/>
              </a:rPr>
              <a:t> </a:t>
            </a:r>
            <a:r>
              <a:rPr kumimoji="1" lang="zh-CN" altLang="en-US" sz="2400" b="1">
                <a:solidFill>
                  <a:srgbClr val="339933"/>
                </a:solidFill>
                <a:latin typeface="Arial" panose="020B0604020202020204" pitchFamily="34" charset="0"/>
                <a:ea typeface="方正舒体" panose="02010601030101010101" pitchFamily="2" charset="-122"/>
                <a:cs typeface="Arial" panose="020B0604020202020204" pitchFamily="34" charset="0"/>
              </a:rPr>
              <a:t>存储方式</a:t>
            </a:r>
          </a:p>
        </p:txBody>
      </p:sp>
      <p:pic>
        <p:nvPicPr>
          <p:cNvPr id="35" name="Picture 2"/>
          <p:cNvPicPr>
            <a:picLocks noChangeAspect="1" noChangeArrowheads="1"/>
          </p:cNvPicPr>
          <p:nvPr/>
        </p:nvPicPr>
        <p:blipFill>
          <a:blip r:embed="rId3">
            <a:clrChange>
              <a:clrFrom>
                <a:srgbClr val="FFFFFF"/>
              </a:clrFrom>
              <a:clrTo>
                <a:srgbClr val="FFFFFF">
                  <a:alpha val="0"/>
                </a:srgbClr>
              </a:clrTo>
            </a:clrChange>
            <a:grayscl/>
            <a:extLst>
              <a:ext uri="{28A0092B-C50C-407E-A947-70E740481C1C}">
                <a14:useLocalDpi xmlns:a14="http://schemas.microsoft.com/office/drawing/2010/main" val="0"/>
              </a:ext>
            </a:extLst>
          </a:blip>
          <a:srcRect b="83521"/>
          <a:stretch>
            <a:fillRect/>
          </a:stretch>
        </p:blipFill>
        <p:spPr bwMode="auto">
          <a:xfrm>
            <a:off x="3203575" y="1987550"/>
            <a:ext cx="3097213"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Rectangle 3"/>
          <p:cNvSpPr>
            <a:spLocks noChangeArrowheads="1"/>
          </p:cNvSpPr>
          <p:nvPr/>
        </p:nvSpPr>
        <p:spPr bwMode="auto">
          <a:xfrm>
            <a:off x="3419475" y="3671888"/>
            <a:ext cx="2592388" cy="4318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1600" b="1">
                <a:latin typeface="Arial" panose="020B0604020202020204" pitchFamily="34" charset="0"/>
                <a:ea typeface="楷体" panose="02010609060101010101" pitchFamily="49" charset="-122"/>
                <a:cs typeface="Arial" panose="020B0604020202020204" pitchFamily="34" charset="0"/>
              </a:rPr>
              <a:t>对称矩阵按行优先存储</a:t>
            </a:r>
          </a:p>
        </p:txBody>
      </p:sp>
      <p:pic>
        <p:nvPicPr>
          <p:cNvPr id="37" name="Picture 4"/>
          <p:cNvPicPr>
            <a:picLocks noChangeAspect="1" noChangeArrowheads="1"/>
          </p:cNvPicPr>
          <p:nvPr/>
        </p:nvPicPr>
        <p:blipFill>
          <a:blip r:embed="rId4">
            <a:clrChange>
              <a:clrFrom>
                <a:srgbClr val="FFFFFF"/>
              </a:clrFrom>
              <a:clrTo>
                <a:srgbClr val="FFFFFF">
                  <a:alpha val="0"/>
                </a:srgbClr>
              </a:clrTo>
            </a:clrChange>
            <a:grayscl/>
            <a:extLst>
              <a:ext uri="{28A0092B-C50C-407E-A947-70E740481C1C}">
                <a14:useLocalDpi xmlns:a14="http://schemas.microsoft.com/office/drawing/2010/main" val="0"/>
              </a:ext>
            </a:extLst>
          </a:blip>
          <a:srcRect t="16560" b="64439"/>
          <a:stretch>
            <a:fillRect/>
          </a:stretch>
        </p:blipFill>
        <p:spPr bwMode="auto">
          <a:xfrm>
            <a:off x="3203575" y="2236788"/>
            <a:ext cx="3097213"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5"/>
          <p:cNvPicPr>
            <a:picLocks noChangeAspect="1" noChangeArrowheads="1"/>
          </p:cNvPicPr>
          <p:nvPr/>
        </p:nvPicPr>
        <p:blipFill>
          <a:blip r:embed="rId4">
            <a:clrChange>
              <a:clrFrom>
                <a:srgbClr val="FFFFFF"/>
              </a:clrFrom>
              <a:clrTo>
                <a:srgbClr val="FFFFFF">
                  <a:alpha val="0"/>
                </a:srgbClr>
              </a:clrTo>
            </a:clrChange>
            <a:grayscl/>
            <a:extLst>
              <a:ext uri="{28A0092B-C50C-407E-A947-70E740481C1C}">
                <a14:useLocalDpi xmlns:a14="http://schemas.microsoft.com/office/drawing/2010/main" val="0"/>
              </a:ext>
            </a:extLst>
          </a:blip>
          <a:srcRect t="35632" b="45454"/>
          <a:stretch>
            <a:fillRect/>
          </a:stretch>
        </p:blipFill>
        <p:spPr bwMode="auto">
          <a:xfrm>
            <a:off x="3203575" y="2520950"/>
            <a:ext cx="3097213"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6"/>
          <p:cNvPicPr>
            <a:picLocks noChangeAspect="1" noChangeArrowheads="1"/>
          </p:cNvPicPr>
          <p:nvPr/>
        </p:nvPicPr>
        <p:blipFill>
          <a:blip r:embed="rId4">
            <a:clrChange>
              <a:clrFrom>
                <a:srgbClr val="FFFFFF"/>
              </a:clrFrom>
              <a:clrTo>
                <a:srgbClr val="FFFFFF">
                  <a:alpha val="0"/>
                </a:srgbClr>
              </a:clrTo>
            </a:clrChange>
            <a:grayscl/>
            <a:extLst>
              <a:ext uri="{28A0092B-C50C-407E-A947-70E740481C1C}">
                <a14:useLocalDpi xmlns:a14="http://schemas.microsoft.com/office/drawing/2010/main" val="0"/>
              </a:ext>
            </a:extLst>
          </a:blip>
          <a:srcRect t="54546" b="21735"/>
          <a:stretch>
            <a:fillRect/>
          </a:stretch>
        </p:blipFill>
        <p:spPr bwMode="auto">
          <a:xfrm>
            <a:off x="3203575" y="2808288"/>
            <a:ext cx="3097213"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7"/>
          <p:cNvPicPr>
            <a:picLocks noChangeAspect="1" noChangeArrowheads="1"/>
          </p:cNvPicPr>
          <p:nvPr/>
        </p:nvPicPr>
        <p:blipFill>
          <a:blip r:embed="rId4">
            <a:clrChange>
              <a:clrFrom>
                <a:srgbClr val="FFFFFF"/>
              </a:clrFrom>
              <a:clrTo>
                <a:srgbClr val="FFFFFF">
                  <a:alpha val="0"/>
                </a:srgbClr>
              </a:clrTo>
            </a:clrChange>
            <a:grayscl/>
            <a:extLst>
              <a:ext uri="{28A0092B-C50C-407E-A947-70E740481C1C}">
                <a14:useLocalDpi xmlns:a14="http://schemas.microsoft.com/office/drawing/2010/main" val="0"/>
              </a:ext>
            </a:extLst>
          </a:blip>
          <a:srcRect t="73563"/>
          <a:stretch>
            <a:fillRect/>
          </a:stretch>
        </p:blipFill>
        <p:spPr bwMode="auto">
          <a:xfrm>
            <a:off x="3203575" y="3168650"/>
            <a:ext cx="309721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Rectangle 8"/>
          <p:cNvSpPr>
            <a:spLocks noChangeArrowheads="1"/>
          </p:cNvSpPr>
          <p:nvPr/>
        </p:nvSpPr>
        <p:spPr bwMode="auto">
          <a:xfrm>
            <a:off x="3421063" y="5661025"/>
            <a:ext cx="2592387" cy="4318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1600" b="1">
                <a:latin typeface="Arial" panose="020B0604020202020204" pitchFamily="34" charset="0"/>
                <a:ea typeface="楷体" panose="02010609060101010101" pitchFamily="49" charset="-122"/>
                <a:cs typeface="Arial" panose="020B0604020202020204" pitchFamily="34" charset="0"/>
              </a:rPr>
              <a:t>对称矩阵的压缩存储</a:t>
            </a:r>
          </a:p>
        </p:txBody>
      </p:sp>
      <p:sp>
        <p:nvSpPr>
          <p:cNvPr id="15371" name="Line 9"/>
          <p:cNvSpPr>
            <a:spLocks noChangeShapeType="1"/>
          </p:cNvSpPr>
          <p:nvPr/>
        </p:nvSpPr>
        <p:spPr bwMode="auto">
          <a:xfrm>
            <a:off x="4300538" y="3141663"/>
            <a:ext cx="0" cy="142875"/>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3" name="Group 10"/>
          <p:cNvGrpSpPr>
            <a:grpSpLocks/>
          </p:cNvGrpSpPr>
          <p:nvPr/>
        </p:nvGrpSpPr>
        <p:grpSpPr bwMode="auto">
          <a:xfrm>
            <a:off x="755650" y="4508500"/>
            <a:ext cx="7777163" cy="1068388"/>
            <a:chOff x="476" y="2840"/>
            <a:chExt cx="4899" cy="673"/>
          </a:xfrm>
        </p:grpSpPr>
        <p:sp>
          <p:nvSpPr>
            <p:cNvPr id="15376" name="Text Box 11"/>
            <p:cNvSpPr txBox="1">
              <a:spLocks noChangeArrowheads="1"/>
            </p:cNvSpPr>
            <p:nvPr/>
          </p:nvSpPr>
          <p:spPr bwMode="auto">
            <a:xfrm>
              <a:off x="476" y="2855"/>
              <a:ext cx="49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en-US" altLang="zh-CN" sz="1600" b="1">
                  <a:latin typeface="Arial" panose="020B0604020202020204" pitchFamily="34" charset="0"/>
                  <a:ea typeface="幼圆" panose="02010509060101010101" pitchFamily="49" charset="-122"/>
                  <a:cs typeface="Arial" panose="020B0604020202020204" pitchFamily="34" charset="0"/>
                </a:rPr>
                <a:t>SA[k]</a:t>
              </a:r>
            </a:p>
          </p:txBody>
        </p:sp>
        <p:pic>
          <p:nvPicPr>
            <p:cNvPr id="15377" name="Picture 12"/>
            <p:cNvPicPr>
              <a:picLocks noChangeAspect="1" noChangeArrowheads="1"/>
            </p:cNvPicPr>
            <p:nvPr/>
          </p:nvPicPr>
          <p:blipFill>
            <a:blip r:embed="rId5">
              <a:clrChange>
                <a:clrFrom>
                  <a:srgbClr val="FFFFFF"/>
                </a:clrFrom>
                <a:clrTo>
                  <a:srgbClr val="FFFFFF">
                    <a:alpha val="0"/>
                  </a:srgbClr>
                </a:clrTo>
              </a:clrChange>
              <a:lum bright="-12000" contrast="6000"/>
              <a:extLst>
                <a:ext uri="{28A0092B-C50C-407E-A947-70E740481C1C}">
                  <a14:useLocalDpi xmlns:a14="http://schemas.microsoft.com/office/drawing/2010/main" val="0"/>
                </a:ext>
              </a:extLst>
            </a:blip>
            <a:srcRect/>
            <a:stretch>
              <a:fillRect/>
            </a:stretch>
          </p:blipFill>
          <p:spPr bwMode="auto">
            <a:xfrm>
              <a:off x="976" y="2840"/>
              <a:ext cx="4399" cy="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6" name="Group 24"/>
          <p:cNvGrpSpPr>
            <a:grpSpLocks/>
          </p:cNvGrpSpPr>
          <p:nvPr/>
        </p:nvGrpSpPr>
        <p:grpSpPr bwMode="auto">
          <a:xfrm>
            <a:off x="2339975" y="692150"/>
            <a:ext cx="6553200" cy="1152525"/>
            <a:chOff x="1008" y="2296"/>
            <a:chExt cx="3596" cy="907"/>
          </a:xfrm>
        </p:grpSpPr>
        <p:sp>
          <p:nvSpPr>
            <p:cNvPr id="15374" name="AutoShape 25"/>
            <p:cNvSpPr>
              <a:spLocks noChangeArrowheads="1"/>
            </p:cNvSpPr>
            <p:nvPr/>
          </p:nvSpPr>
          <p:spPr bwMode="auto">
            <a:xfrm flipH="1">
              <a:off x="1008" y="2296"/>
              <a:ext cx="3596" cy="907"/>
            </a:xfrm>
            <a:prstGeom prst="wedgeRectCallout">
              <a:avLst>
                <a:gd name="adj1" fmla="val -6569"/>
                <a:gd name="adj2" fmla="val 78056"/>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18900000" scaled="1"/>
            </a:gradFill>
            <a:ln w="57150">
              <a:solidFill>
                <a:srgbClr val="FFFF00"/>
              </a:solidFill>
              <a:miter lim="800000"/>
              <a:headEnd/>
              <a:tailEnd/>
            </a:ln>
          </p:spPr>
          <p:txBody>
            <a:bodyPr lIns="180000" rIns="18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15375" name="Text Box 26"/>
            <p:cNvSpPr txBox="1">
              <a:spLocks noChangeArrowheads="1"/>
            </p:cNvSpPr>
            <p:nvPr/>
          </p:nvSpPr>
          <p:spPr bwMode="auto">
            <a:xfrm>
              <a:off x="1078" y="2371"/>
              <a:ext cx="3460" cy="7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tIns="0" rIns="18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按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a:solidFill>
                    <a:srgbClr val="FFFF00"/>
                  </a:solidFill>
                  <a:latin typeface="Arial" panose="020B0604020202020204" pitchFamily="34" charset="0"/>
                  <a:ea typeface="楷体" panose="02010609060101010101" pitchFamily="49" charset="-122"/>
                  <a:cs typeface="Arial" panose="020B0604020202020204" pitchFamily="34" charset="0"/>
                </a:rPr>
                <a:t>00</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a:solidFill>
                    <a:srgbClr val="FFFF00"/>
                  </a:solidFill>
                  <a:latin typeface="Arial" panose="020B0604020202020204" pitchFamily="34" charset="0"/>
                  <a:ea typeface="楷体" panose="02010609060101010101" pitchFamily="49" charset="-122"/>
                  <a:cs typeface="Arial" panose="020B0604020202020204" pitchFamily="34" charset="0"/>
                </a:rPr>
                <a:t>10</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a:solidFill>
                    <a:srgbClr val="FFFF00"/>
                  </a:solidFill>
                  <a:latin typeface="Arial" panose="020B0604020202020204" pitchFamily="34" charset="0"/>
                  <a:ea typeface="楷体" panose="02010609060101010101" pitchFamily="49" charset="-122"/>
                  <a:cs typeface="Arial" panose="020B0604020202020204" pitchFamily="34" charset="0"/>
                </a:rPr>
                <a:t>11</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a:solidFill>
                    <a:srgbClr val="FFFF00"/>
                  </a:solidFill>
                  <a:latin typeface="Arial" panose="020B0604020202020204" pitchFamily="34" charset="0"/>
                  <a:ea typeface="楷体" panose="02010609060101010101" pitchFamily="49" charset="-122"/>
                  <a:cs typeface="Arial" panose="020B0604020202020204" pitchFamily="34" charset="0"/>
                </a:rPr>
                <a:t>n-1,0</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a:solidFill>
                    <a:srgbClr val="FFFF00"/>
                  </a:solidFill>
                  <a:latin typeface="Arial" panose="020B0604020202020204" pitchFamily="34" charset="0"/>
                  <a:ea typeface="楷体" panose="02010609060101010101" pitchFamily="49" charset="-122"/>
                  <a:cs typeface="Arial" panose="020B0604020202020204" pitchFamily="34" charset="0"/>
                </a:rPr>
                <a:t>n-1,1</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a:solidFill>
                    <a:srgbClr val="FFFF00"/>
                  </a:solidFill>
                  <a:latin typeface="Arial" panose="020B0604020202020204" pitchFamily="34" charset="0"/>
                  <a:ea typeface="楷体" panose="02010609060101010101" pitchFamily="49" charset="-122"/>
                  <a:cs typeface="Arial" panose="020B0604020202020204" pitchFamily="34" charset="0"/>
                </a:rPr>
                <a:t>n-1,n-1</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的次序依次存放在一维数组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SA[0..n(n+1)/2-1]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中。 </a:t>
              </a:r>
            </a:p>
          </p:txBody>
        </p:sp>
      </p:grpSp>
    </p:spTree>
    <p:extLst>
      <p:ext uri="{BB962C8B-B14F-4D97-AF65-F5344CB8AC3E}">
        <p14:creationId xmlns:p14="http://schemas.microsoft.com/office/powerpoint/2010/main" val="226085890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800" decel="100000"/>
                                        <p:tgtEl>
                                          <p:spTgt spid="34"/>
                                        </p:tgtEl>
                                      </p:cBhvr>
                                    </p:animEffect>
                                    <p:anim calcmode="lin" valueType="num">
                                      <p:cBhvr>
                                        <p:cTn id="8" dur="800" decel="100000" fill="hold"/>
                                        <p:tgtEl>
                                          <p:spTgt spid="34"/>
                                        </p:tgtEl>
                                        <p:attrNameLst>
                                          <p:attrName>style.rotation</p:attrName>
                                        </p:attrNameLst>
                                      </p:cBhvr>
                                      <p:tavLst>
                                        <p:tav tm="0">
                                          <p:val>
                                            <p:fltVal val="-90"/>
                                          </p:val>
                                        </p:tav>
                                        <p:tav tm="100000">
                                          <p:val>
                                            <p:fltVal val="0"/>
                                          </p:val>
                                        </p:tav>
                                      </p:tavLst>
                                    </p:anim>
                                    <p:anim calcmode="lin" valueType="num">
                                      <p:cBhvr>
                                        <p:cTn id="9" dur="800" decel="100000" fill="hold"/>
                                        <p:tgtEl>
                                          <p:spTgt spid="34"/>
                                        </p:tgtEl>
                                        <p:attrNameLst>
                                          <p:attrName>ppt_x</p:attrName>
                                        </p:attrNameLst>
                                      </p:cBhvr>
                                      <p:tavLst>
                                        <p:tav tm="0">
                                          <p:val>
                                            <p:strVal val="#ppt_x+0.4"/>
                                          </p:val>
                                        </p:tav>
                                        <p:tav tm="100000">
                                          <p:val>
                                            <p:strVal val="#ppt_x-0.05"/>
                                          </p:val>
                                        </p:tav>
                                      </p:tavLst>
                                    </p:anim>
                                    <p:anim calcmode="lin" valueType="num">
                                      <p:cBhvr>
                                        <p:cTn id="10" dur="800" decel="100000" fill="hold"/>
                                        <p:tgtEl>
                                          <p:spTgt spid="3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4"/>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500"/>
                                        <p:tgtEl>
                                          <p:spTgt spid="35"/>
                                        </p:tgtEl>
                                      </p:cBhvr>
                                    </p:animEffect>
                                  </p:childTnLst>
                                </p:cTn>
                              </p:par>
                            </p:childTnLst>
                          </p:cTn>
                        </p:par>
                        <p:par>
                          <p:cTn id="18" fill="hold" nodeType="afterGroup">
                            <p:stCondLst>
                              <p:cond delay="500"/>
                            </p:stCondLst>
                            <p:childTnLst>
                              <p:par>
                                <p:cTn id="19" presetID="22" presetClass="entr" presetSubtype="8"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left)">
                                      <p:cBhvr>
                                        <p:cTn id="21" dur="500"/>
                                        <p:tgtEl>
                                          <p:spTgt spid="37"/>
                                        </p:tgtEl>
                                      </p:cBhvr>
                                    </p:animEffect>
                                  </p:childTnLst>
                                </p:cTn>
                              </p:par>
                            </p:childTnLst>
                          </p:cTn>
                        </p:par>
                        <p:par>
                          <p:cTn id="22" fill="hold" nodeType="afterGroup">
                            <p:stCondLst>
                              <p:cond delay="1000"/>
                            </p:stCondLst>
                            <p:childTnLst>
                              <p:par>
                                <p:cTn id="23" presetID="2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500"/>
                                        <p:tgtEl>
                                          <p:spTgt spid="38"/>
                                        </p:tgtEl>
                                      </p:cBhvr>
                                    </p:animEffect>
                                  </p:childTnLst>
                                </p:cTn>
                              </p:par>
                            </p:childTnLst>
                          </p:cTn>
                        </p:par>
                        <p:par>
                          <p:cTn id="26" fill="hold" nodeType="afterGroup">
                            <p:stCondLst>
                              <p:cond delay="1500"/>
                            </p:stCondLst>
                            <p:childTnLst>
                              <p:par>
                                <p:cTn id="27" presetID="22" presetClass="entr" presetSubtype="8"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wipe(left)">
                                      <p:cBhvr>
                                        <p:cTn id="29" dur="500"/>
                                        <p:tgtEl>
                                          <p:spTgt spid="39"/>
                                        </p:tgtEl>
                                      </p:cBhvr>
                                    </p:animEffect>
                                  </p:childTnLst>
                                </p:cTn>
                              </p:par>
                            </p:childTnLst>
                          </p:cTn>
                        </p:par>
                        <p:par>
                          <p:cTn id="30" fill="hold" nodeType="afterGroup">
                            <p:stCondLst>
                              <p:cond delay="2000"/>
                            </p:stCondLst>
                            <p:childTnLst>
                              <p:par>
                                <p:cTn id="31" presetID="22" presetClass="entr" presetSubtype="8" fill="hold"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left)">
                                      <p:cBhvr>
                                        <p:cTn id="33" dur="500"/>
                                        <p:tgtEl>
                                          <p:spTgt spid="40"/>
                                        </p:tgtEl>
                                      </p:cBhvr>
                                    </p:animEffect>
                                  </p:childTnLst>
                                </p:cTn>
                              </p:par>
                            </p:childTnLst>
                          </p:cTn>
                        </p:par>
                        <p:par>
                          <p:cTn id="34" fill="hold" nodeType="afterGroup">
                            <p:stCondLst>
                              <p:cond delay="2500"/>
                            </p:stCondLst>
                            <p:childTnLst>
                              <p:par>
                                <p:cTn id="35" presetID="9" presetClass="entr" presetSubtype="0"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dissolve">
                                      <p:cBhvr>
                                        <p:cTn id="37" dur="500"/>
                                        <p:tgtEl>
                                          <p:spTgt spid="3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8" presetClass="entr" presetSubtype="12" fill="hold" nodeType="click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strips(downLeft)">
                                      <p:cBhvr>
                                        <p:cTn id="42" dur="500"/>
                                        <p:tgtEl>
                                          <p:spTgt spid="46"/>
                                        </p:tgtEl>
                                      </p:cBhvr>
                                    </p:animEffect>
                                  </p:childTnLst>
                                  <p:subTnLst>
                                    <p:audio>
                                      <p:cMediaNode>
                                        <p:cTn display="0" masterRel="sameClick">
                                          <p:stCondLst>
                                            <p:cond evt="begin" delay="0">
                                              <p:tn val="40"/>
                                            </p:cond>
                                          </p:stCondLst>
                                          <p:endCondLst>
                                            <p:cond evt="onStopAudio" delay="0">
                                              <p:tgtEl>
                                                <p:sldTgt/>
                                              </p:tgtEl>
                                            </p:cond>
                                          </p:endCondLst>
                                        </p:cTn>
                                        <p:tgtEl>
                                          <p:sndTgt r:embed="rId2" name="camera.wav"/>
                                        </p:tgtEl>
                                      </p:cMediaNode>
                                    </p:audio>
                                  </p:sub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wipe(left)">
                                      <p:cBhvr>
                                        <p:cTn id="47" dur="1000"/>
                                        <p:tgtEl>
                                          <p:spTgt spid="43"/>
                                        </p:tgtEl>
                                      </p:cBhvr>
                                    </p:animEffect>
                                  </p:childTnLst>
                                </p:cTn>
                              </p:par>
                            </p:childTnLst>
                          </p:cTn>
                        </p:par>
                        <p:par>
                          <p:cTn id="48" fill="hold" nodeType="afterGroup">
                            <p:stCondLst>
                              <p:cond delay="1000"/>
                            </p:stCondLst>
                            <p:childTnLst>
                              <p:par>
                                <p:cTn id="49" presetID="9" presetClass="entr" presetSubtype="0"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dissolve">
                                      <p:cBhvr>
                                        <p:cTn id="51" dur="500"/>
                                        <p:tgtEl>
                                          <p:spTgt spid="41"/>
                                        </p:tgtEl>
                                      </p:cBhvr>
                                    </p:animEffect>
                                  </p:childTnLst>
                                </p:cTn>
                              </p:par>
                            </p:childTnLst>
                          </p:cTn>
                        </p:par>
                        <p:par>
                          <p:cTn id="52" fill="hold" nodeType="afterGroup">
                            <p:stCondLst>
                              <p:cond delay="1500"/>
                            </p:stCondLst>
                            <p:childTnLst>
                              <p:par>
                                <p:cTn id="53" presetID="18" presetClass="exit" presetSubtype="12" fill="hold" nodeType="afterEffect">
                                  <p:stCondLst>
                                    <p:cond delay="0"/>
                                  </p:stCondLst>
                                  <p:childTnLst>
                                    <p:animEffect transition="out" filter="strips(downLeft)">
                                      <p:cBhvr>
                                        <p:cTn id="54" dur="500"/>
                                        <p:tgtEl>
                                          <p:spTgt spid="46"/>
                                        </p:tgtEl>
                                      </p:cBhvr>
                                    </p:animEffect>
                                    <p:set>
                                      <p:cBhvr>
                                        <p:cTn id="55" dur="1" fill="hold">
                                          <p:stCondLst>
                                            <p:cond delay="499"/>
                                          </p:stCondLst>
                                        </p:cTn>
                                        <p:tgtEl>
                                          <p:spTgt spid="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2"/>
          <p:cNvGrpSpPr>
            <a:grpSpLocks/>
          </p:cNvGrpSpPr>
          <p:nvPr/>
        </p:nvGrpSpPr>
        <p:grpSpPr bwMode="auto">
          <a:xfrm>
            <a:off x="34925" y="92075"/>
            <a:ext cx="7632700" cy="1601788"/>
            <a:chOff x="34925" y="92075"/>
            <a:chExt cx="7632700" cy="1601788"/>
          </a:xfrm>
        </p:grpSpPr>
        <p:grpSp>
          <p:nvGrpSpPr>
            <p:cNvPr id="16397" name="组合 1"/>
            <p:cNvGrpSpPr>
              <a:grpSpLocks/>
            </p:cNvGrpSpPr>
            <p:nvPr/>
          </p:nvGrpSpPr>
          <p:grpSpPr bwMode="auto">
            <a:xfrm>
              <a:off x="34925" y="92075"/>
              <a:ext cx="7632700" cy="457200"/>
              <a:chOff x="34925" y="92075"/>
              <a:chExt cx="7632700" cy="457200"/>
            </a:xfrm>
          </p:grpSpPr>
          <p:sp>
            <p:nvSpPr>
              <p:cNvPr id="16404"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6405"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16398" name="Group 3"/>
            <p:cNvGrpSpPr>
              <a:grpSpLocks/>
            </p:cNvGrpSpPr>
            <p:nvPr/>
          </p:nvGrpSpPr>
          <p:grpSpPr bwMode="auto">
            <a:xfrm>
              <a:off x="107950" y="620713"/>
              <a:ext cx="4032250" cy="496887"/>
              <a:chOff x="113" y="441"/>
              <a:chExt cx="2098" cy="313"/>
            </a:xfrm>
          </p:grpSpPr>
          <p:sp>
            <p:nvSpPr>
              <p:cNvPr id="16402"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5.2.1  </a:t>
                </a:r>
                <a:r>
                  <a:rPr kumimoji="1" lang="zh-CN" altLang="en-US" sz="2200" b="1">
                    <a:solidFill>
                      <a:srgbClr val="3333FF"/>
                    </a:solidFill>
                    <a:latin typeface="Arial" panose="020B0604020202020204" pitchFamily="34" charset="0"/>
                    <a:ea typeface="黑体" panose="02010609060101010101" pitchFamily="49" charset="-122"/>
                  </a:rPr>
                  <a:t>特殊矩阵的压缩存储</a:t>
                </a:r>
              </a:p>
            </p:txBody>
          </p:sp>
          <p:sp>
            <p:nvSpPr>
              <p:cNvPr id="16403"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6399" name="Group 6"/>
            <p:cNvGrpSpPr>
              <a:grpSpLocks/>
            </p:cNvGrpSpPr>
            <p:nvPr/>
          </p:nvGrpSpPr>
          <p:grpSpPr bwMode="auto">
            <a:xfrm>
              <a:off x="250825" y="1196975"/>
              <a:ext cx="2447925" cy="496888"/>
              <a:chOff x="113" y="441"/>
              <a:chExt cx="1440" cy="313"/>
            </a:xfrm>
          </p:grpSpPr>
          <p:sp>
            <p:nvSpPr>
              <p:cNvPr id="16400"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对称矩阵</a:t>
                </a:r>
              </a:p>
            </p:txBody>
          </p:sp>
          <p:sp>
            <p:nvSpPr>
              <p:cNvPr id="16401" name="Rectangle 8"/>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4" name="Text Box 13"/>
          <p:cNvSpPr txBox="1">
            <a:spLocks noChangeArrowheads="1"/>
          </p:cNvSpPr>
          <p:nvPr/>
        </p:nvSpPr>
        <p:spPr bwMode="auto">
          <a:xfrm>
            <a:off x="1866900"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cs typeface="Arial" panose="020B0604020202020204" pitchFamily="34" charset="0"/>
                <a:sym typeface="Symbol" panose="05050102010706020507" pitchFamily="18" charset="2"/>
              </a:rPr>
              <a:t> </a:t>
            </a:r>
            <a:r>
              <a:rPr kumimoji="1" lang="en-US" altLang="zh-CN" sz="2400" b="1">
                <a:solidFill>
                  <a:srgbClr val="339933"/>
                </a:solidFill>
                <a:latin typeface="方正舒体" panose="02010601030101010101" pitchFamily="2" charset="-122"/>
                <a:ea typeface="方正舒体" panose="02010601030101010101" pitchFamily="2" charset="-122"/>
                <a:cs typeface="Arial" panose="020B0604020202020204" pitchFamily="34" charset="0"/>
              </a:rPr>
              <a:t>a</a:t>
            </a:r>
            <a:r>
              <a:rPr kumimoji="1" lang="en-US" altLang="zh-CN" sz="2400" b="1" baseline="-25000">
                <a:solidFill>
                  <a:srgbClr val="339933"/>
                </a:solidFill>
                <a:latin typeface="方正舒体" panose="02010601030101010101" pitchFamily="2" charset="-122"/>
                <a:ea typeface="方正舒体" panose="02010601030101010101" pitchFamily="2" charset="-122"/>
                <a:cs typeface="Arial" panose="020B0604020202020204" pitchFamily="34" charset="0"/>
              </a:rPr>
              <a:t>ij</a:t>
            </a:r>
            <a:r>
              <a:rPr kumimoji="1" lang="zh-CN" altLang="en-US" sz="2400" b="1">
                <a:solidFill>
                  <a:srgbClr val="339933"/>
                </a:solidFill>
                <a:latin typeface="方正舒体" panose="02010601030101010101" pitchFamily="2" charset="-122"/>
                <a:ea typeface="方正舒体" panose="02010601030101010101" pitchFamily="2" charset="-122"/>
                <a:cs typeface="Arial" panose="020B0604020202020204" pitchFamily="34" charset="0"/>
              </a:rPr>
              <a:t>和</a:t>
            </a:r>
            <a:r>
              <a:rPr kumimoji="1" lang="en-US" altLang="zh-CN" sz="2400" b="1">
                <a:solidFill>
                  <a:srgbClr val="339933"/>
                </a:solidFill>
                <a:latin typeface="方正舒体" panose="02010601030101010101" pitchFamily="2" charset="-122"/>
                <a:ea typeface="方正舒体" panose="02010601030101010101" pitchFamily="2" charset="-122"/>
                <a:cs typeface="Arial" panose="020B0604020202020204" pitchFamily="34" charset="0"/>
              </a:rPr>
              <a:t>SA[k]</a:t>
            </a:r>
            <a:r>
              <a:rPr kumimoji="1" lang="zh-CN" altLang="en-US" sz="2400" b="1">
                <a:solidFill>
                  <a:srgbClr val="339933"/>
                </a:solidFill>
                <a:latin typeface="方正舒体" panose="02010601030101010101" pitchFamily="2" charset="-122"/>
                <a:ea typeface="方正舒体" panose="02010601030101010101" pitchFamily="2" charset="-122"/>
                <a:cs typeface="Arial" panose="020B0604020202020204" pitchFamily="34" charset="0"/>
              </a:rPr>
              <a:t>之间的对应关系</a:t>
            </a:r>
          </a:p>
        </p:txBody>
      </p:sp>
      <p:graphicFrame>
        <p:nvGraphicFramePr>
          <p:cNvPr id="27" name="Object 13"/>
          <p:cNvGraphicFramePr>
            <a:graphicFrameLocks noChangeAspect="1"/>
          </p:cNvGraphicFramePr>
          <p:nvPr/>
        </p:nvGraphicFramePr>
        <p:xfrm>
          <a:off x="2987675" y="1916113"/>
          <a:ext cx="2736850" cy="1738312"/>
        </p:xfrm>
        <a:graphic>
          <a:graphicData uri="http://schemas.openxmlformats.org/presentationml/2006/ole">
            <mc:AlternateContent xmlns:mc="http://schemas.openxmlformats.org/markup-compatibility/2006">
              <mc:Choice xmlns:v="urn:schemas-microsoft-com:vml" Requires="v">
                <p:oleObj spid="_x0000_s112647" name="公式" r:id="rId4" imgW="1422400" imgH="1155700" progId="Equation.3">
                  <p:embed/>
                </p:oleObj>
              </mc:Choice>
              <mc:Fallback>
                <p:oleObj name="公式" r:id="rId4" imgW="1422400" imgH="1155700" progId="Equation.3">
                  <p:embed/>
                  <p:pic>
                    <p:nvPicPr>
                      <p:cNvPr id="0" name=""/>
                      <p:cNvPicPr>
                        <a:picLocks noChangeAspect="1" noChangeArrowheads="1"/>
                      </p:cNvPicPr>
                      <p:nvPr/>
                    </p:nvPicPr>
                    <p:blipFill>
                      <a:blip r:embed="rId5">
                        <a:lum bright="-42000" contrast="82000"/>
                        <a:extLst>
                          <a:ext uri="{28A0092B-C50C-407E-A947-70E740481C1C}">
                            <a14:useLocalDpi xmlns:a14="http://schemas.microsoft.com/office/drawing/2010/main" val="0"/>
                          </a:ext>
                        </a:extLst>
                      </a:blip>
                      <a:srcRect/>
                      <a:stretch>
                        <a:fillRect/>
                      </a:stretch>
                    </p:blipFill>
                    <p:spPr bwMode="auto">
                      <a:xfrm>
                        <a:off x="2987675" y="1916113"/>
                        <a:ext cx="2736850" cy="1738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8" name="Group 14"/>
          <p:cNvGrpSpPr>
            <a:grpSpLocks/>
          </p:cNvGrpSpPr>
          <p:nvPr/>
        </p:nvGrpSpPr>
        <p:grpSpPr bwMode="auto">
          <a:xfrm>
            <a:off x="2195513" y="620713"/>
            <a:ext cx="6697662" cy="1223962"/>
            <a:chOff x="1487" y="391"/>
            <a:chExt cx="4115" cy="771"/>
          </a:xfrm>
        </p:grpSpPr>
        <p:sp>
          <p:nvSpPr>
            <p:cNvPr id="16395" name="AutoShape 15"/>
            <p:cNvSpPr>
              <a:spLocks noChangeArrowheads="1"/>
            </p:cNvSpPr>
            <p:nvPr/>
          </p:nvSpPr>
          <p:spPr bwMode="auto">
            <a:xfrm flipH="1">
              <a:off x="1487" y="391"/>
              <a:ext cx="4115" cy="771"/>
            </a:xfrm>
            <a:prstGeom prst="wedgeRectCallout">
              <a:avLst>
                <a:gd name="adj1" fmla="val -5602"/>
                <a:gd name="adj2" fmla="val 78014"/>
              </a:avLst>
            </a:prstGeom>
            <a:gradFill rotWithShape="0">
              <a:gsLst>
                <a:gs pos="0">
                  <a:srgbClr val="FFFFFF"/>
                </a:gs>
                <a:gs pos="100000">
                  <a:srgbClr val="FFFFCC"/>
                </a:gs>
              </a:gsLst>
              <a:lin ang="18900000" scaled="1"/>
            </a:gradFill>
            <a:ln w="57150">
              <a:solidFill>
                <a:srgbClr val="CC6600"/>
              </a:solidFill>
              <a:miter lim="800000"/>
              <a:headEnd/>
              <a:tailEnd/>
            </a:ln>
            <a:effectLst>
              <a:outerShdw dist="17961" dir="2700000" algn="ctr" rotWithShape="0">
                <a:schemeClr val="bg1"/>
              </a:outerShdw>
            </a:effectLst>
          </p:spPr>
          <p:txBody>
            <a:bodyPr lIns="180000" tIns="0" rIns="18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16396" name="Text Box 16"/>
            <p:cNvSpPr txBox="1">
              <a:spLocks noChangeArrowheads="1"/>
            </p:cNvSpPr>
            <p:nvPr/>
          </p:nvSpPr>
          <p:spPr bwMode="auto">
            <a:xfrm>
              <a:off x="1523" y="454"/>
              <a:ext cx="4047" cy="6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tIns="46800" rIns="18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CC6600"/>
                  </a:solidFill>
                  <a:latin typeface="Arial" panose="020B0604020202020204" pitchFamily="34" charset="0"/>
                  <a:ea typeface="楷体" panose="02010609060101010101" pitchFamily="49" charset="-122"/>
                  <a:cs typeface="Arial" panose="020B0604020202020204" pitchFamily="34" charset="0"/>
                </a:rPr>
                <a:t>按行优先顺序存放对称矩阵中元素 </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a:solidFill>
                    <a:srgbClr val="CC6600"/>
                  </a:solidFill>
                  <a:latin typeface="Arial" panose="020B0604020202020204" pitchFamily="34" charset="0"/>
                  <a:ea typeface="楷体" panose="02010609060101010101" pitchFamily="49" charset="-122"/>
                  <a:cs typeface="Arial" panose="020B0604020202020204" pitchFamily="34" charset="0"/>
                </a:rPr>
                <a:t>ij</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CC6600"/>
                  </a:solidFill>
                  <a:latin typeface="Arial" panose="020B0604020202020204" pitchFamily="34" charset="0"/>
                  <a:ea typeface="楷体" panose="02010609060101010101" pitchFamily="49" charset="-122"/>
                  <a:cs typeface="Arial" panose="020B0604020202020204" pitchFamily="34" charset="0"/>
                </a:rPr>
                <a:t>时，</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a:solidFill>
                    <a:srgbClr val="CC6600"/>
                  </a:solidFill>
                  <a:latin typeface="Arial" panose="020B0604020202020204" pitchFamily="34" charset="0"/>
                  <a:ea typeface="楷体" panose="02010609060101010101" pitchFamily="49" charset="-122"/>
                  <a:cs typeface="Arial" panose="020B0604020202020204" pitchFamily="34" charset="0"/>
                </a:rPr>
                <a:t>ij</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CC6600"/>
                  </a:solidFill>
                  <a:latin typeface="Arial" panose="020B0604020202020204" pitchFamily="34" charset="0"/>
                  <a:ea typeface="楷体" panose="02010609060101010101" pitchFamily="49" charset="-122"/>
                  <a:cs typeface="Arial" panose="020B0604020202020204" pitchFamily="34" charset="0"/>
                </a:rPr>
                <a:t>元素前面有 </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i </a:t>
              </a:r>
              <a:r>
                <a:rPr kumimoji="1" lang="zh-CN" altLang="en-US" sz="2000" b="1">
                  <a:solidFill>
                    <a:srgbClr val="CC6600"/>
                  </a:solidFill>
                  <a:latin typeface="Arial" panose="020B0604020202020204" pitchFamily="34" charset="0"/>
                  <a:ea typeface="楷体" panose="02010609060101010101" pitchFamily="49" charset="-122"/>
                  <a:cs typeface="Arial" panose="020B0604020202020204" pitchFamily="34" charset="0"/>
                </a:rPr>
                <a:t>行，一共有元素个数：</a:t>
              </a:r>
              <a:r>
                <a:rPr kumimoji="1" lang="pt-BR"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1+2+…+i=i</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pt-BR"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(i+1)/2</a:t>
              </a:r>
              <a:r>
                <a:rPr kumimoji="1" lang="zh-CN" altLang="pt-BR" sz="2000" b="1">
                  <a:solidFill>
                    <a:srgbClr val="CC6600"/>
                  </a:solidFill>
                  <a:latin typeface="Arial" panose="020B0604020202020204" pitchFamily="34" charset="0"/>
                  <a:ea typeface="楷体" panose="02010609060101010101" pitchFamily="49" charset="-122"/>
                  <a:cs typeface="Arial" panose="020B0604020202020204" pitchFamily="34" charset="0"/>
                </a:rPr>
                <a:t>。</a:t>
              </a:r>
              <a:endParaRPr kumimoji="1" lang="zh-CN" altLang="en-US" sz="2000" b="1">
                <a:solidFill>
                  <a:srgbClr val="CC6600"/>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31" name="Group 17"/>
          <p:cNvGrpSpPr>
            <a:grpSpLocks/>
          </p:cNvGrpSpPr>
          <p:nvPr/>
        </p:nvGrpSpPr>
        <p:grpSpPr bwMode="auto">
          <a:xfrm>
            <a:off x="3492500" y="620713"/>
            <a:ext cx="5400675" cy="1223962"/>
            <a:chOff x="1487" y="391"/>
            <a:chExt cx="4115" cy="771"/>
          </a:xfrm>
        </p:grpSpPr>
        <p:sp>
          <p:nvSpPr>
            <p:cNvPr id="16393" name="AutoShape 18"/>
            <p:cNvSpPr>
              <a:spLocks noChangeArrowheads="1"/>
            </p:cNvSpPr>
            <p:nvPr/>
          </p:nvSpPr>
          <p:spPr bwMode="auto">
            <a:xfrm flipH="1">
              <a:off x="1487" y="391"/>
              <a:ext cx="4115" cy="771"/>
            </a:xfrm>
            <a:prstGeom prst="wedgeRectCallout">
              <a:avLst>
                <a:gd name="adj1" fmla="val -5602"/>
                <a:gd name="adj2" fmla="val 78014"/>
              </a:avLst>
            </a:prstGeom>
            <a:gradFill rotWithShape="0">
              <a:gsLst>
                <a:gs pos="0">
                  <a:srgbClr val="FFFFFF"/>
                </a:gs>
                <a:gs pos="100000">
                  <a:srgbClr val="FFCCCC"/>
                </a:gs>
              </a:gsLst>
              <a:lin ang="18900000" scaled="1"/>
            </a:gradFill>
            <a:ln w="57150">
              <a:solidFill>
                <a:srgbClr val="FF0000"/>
              </a:solidFill>
              <a:miter lim="800000"/>
              <a:headEnd/>
              <a:tailEnd/>
            </a:ln>
            <a:effectLst>
              <a:outerShdw dist="17961" dir="2700000" algn="ctr" rotWithShape="0">
                <a:schemeClr val="bg1"/>
              </a:outerShdw>
            </a:effectLst>
          </p:spPr>
          <p:txBody>
            <a:bodyPr lIns="180000" tIns="0" rIns="18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16394" name="Text Box 19"/>
            <p:cNvSpPr txBox="1">
              <a:spLocks noChangeArrowheads="1"/>
            </p:cNvSpPr>
            <p:nvPr/>
          </p:nvSpPr>
          <p:spPr bwMode="auto">
            <a:xfrm>
              <a:off x="1564" y="482"/>
              <a:ext cx="3947" cy="5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tIns="0" rIns="18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在第 </a:t>
              </a:r>
              <a:r>
                <a:rPr kumimoji="1" lang="pt-BR"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i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行上</a:t>
              </a:r>
              <a:r>
                <a:rPr kumimoji="1" lang="zh-CN" altLang="pt-BR" sz="2000" b="1">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pt-BR"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a</a:t>
              </a:r>
              <a:r>
                <a:rPr kumimoji="1" lang="pt-BR" altLang="zh-CN" sz="2000" b="1" baseline="-25000">
                  <a:solidFill>
                    <a:srgbClr val="FF0000"/>
                  </a:solidFill>
                  <a:latin typeface="Arial" panose="020B0604020202020204" pitchFamily="34" charset="0"/>
                  <a:ea typeface="楷体" panose="02010609060101010101" pitchFamily="49" charset="-122"/>
                  <a:cs typeface="Arial" panose="020B0604020202020204" pitchFamily="34" charset="0"/>
                </a:rPr>
                <a:t>ij</a:t>
              </a:r>
              <a:r>
                <a:rPr kumimoji="1" lang="pt-BR"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之前恰有 </a:t>
              </a:r>
              <a:r>
                <a:rPr kumimoji="1" lang="pt-BR"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j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个元素</a:t>
              </a:r>
              <a:r>
                <a:rPr kumimoji="1" lang="zh-CN" altLang="pt-BR" sz="2000" b="1">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因此 </a:t>
              </a:r>
              <a:r>
                <a:rPr kumimoji="1" lang="pt-BR"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a</a:t>
              </a:r>
              <a:r>
                <a:rPr kumimoji="1" lang="pt-BR" altLang="zh-CN" sz="2000" b="1" baseline="-25000">
                  <a:solidFill>
                    <a:srgbClr val="FF0000"/>
                  </a:solidFill>
                  <a:latin typeface="Arial" panose="020B0604020202020204" pitchFamily="34" charset="0"/>
                  <a:ea typeface="楷体" panose="02010609060101010101" pitchFamily="49" charset="-122"/>
                  <a:cs typeface="Arial" panose="020B0604020202020204" pitchFamily="34" charset="0"/>
                </a:rPr>
                <a:t>ij</a:t>
              </a:r>
              <a:r>
                <a:rPr kumimoji="1" lang="pt-BR"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之前共有 </a:t>
              </a:r>
              <a:r>
                <a:rPr kumimoji="1" lang="sv-SE"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i</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sv-SE"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(i+1)/2+j=k </a:t>
              </a:r>
              <a:r>
                <a:rPr kumimoji="1" lang="zh-CN" altLang="sv-SE" sz="2000" b="1">
                  <a:solidFill>
                    <a:srgbClr val="FF0000"/>
                  </a:solidFill>
                  <a:latin typeface="Arial" panose="020B0604020202020204" pitchFamily="34" charset="0"/>
                  <a:ea typeface="楷体" panose="02010609060101010101" pitchFamily="49" charset="-122"/>
                  <a:cs typeface="Arial" panose="020B0604020202020204" pitchFamily="34" charset="0"/>
                </a:rPr>
                <a:t>个元素。</a:t>
              </a:r>
              <a:endPar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grpSp>
      <p:sp>
        <p:nvSpPr>
          <p:cNvPr id="49" name="Text Box 20"/>
          <p:cNvSpPr txBox="1">
            <a:spLocks noChangeArrowheads="1"/>
          </p:cNvSpPr>
          <p:nvPr/>
        </p:nvSpPr>
        <p:spPr bwMode="auto">
          <a:xfrm>
            <a:off x="179388" y="3716338"/>
            <a:ext cx="8713787"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en-US" altLang="zh-CN" sz="2000" b="1">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如果 </a:t>
            </a:r>
            <a:r>
              <a:rPr kumimoji="1" lang="en-US" altLang="zh-CN" sz="2000" b="1">
                <a:latin typeface="Arial" panose="020B0604020202020204" pitchFamily="34" charset="0"/>
                <a:ea typeface="仿宋" panose="02010609060101010101" pitchFamily="49" charset="-122"/>
                <a:cs typeface="Arial" panose="020B0604020202020204" pitchFamily="34" charset="0"/>
              </a:rPr>
              <a:t>i ≥ j</a:t>
            </a:r>
            <a:r>
              <a:rPr kumimoji="1" lang="zh-CN" altLang="en-US" sz="2000" b="1">
                <a:latin typeface="Arial" panose="020B0604020202020204" pitchFamily="34" charset="0"/>
                <a:ea typeface="仿宋" panose="02010609060101010101" pitchFamily="49" charset="-122"/>
                <a:cs typeface="Arial" panose="020B0604020202020204" pitchFamily="34" charset="0"/>
              </a:rPr>
              <a:t>，则 </a:t>
            </a:r>
            <a:r>
              <a:rPr kumimoji="1" lang="en-US" altLang="zh-CN" sz="2000" b="1">
                <a:latin typeface="Arial" panose="020B0604020202020204" pitchFamily="34" charset="0"/>
                <a:ea typeface="仿宋" panose="02010609060101010101" pitchFamily="49" charset="-122"/>
                <a:cs typeface="Arial" panose="020B0604020202020204" pitchFamily="34" charset="0"/>
              </a:rPr>
              <a:t>k=i</a:t>
            </a:r>
            <a:r>
              <a:rPr kumimoji="1" lang="en-US" altLang="zh-CN" sz="2000" b="1">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(i+1)/2+j</a:t>
            </a:r>
            <a:r>
              <a:rPr kumimoji="1" lang="zh-CN" altLang="en-US" sz="2000" b="1">
                <a:latin typeface="Arial" panose="020B0604020202020204" pitchFamily="34" charset="0"/>
                <a:ea typeface="仿宋" panose="02010609060101010101" pitchFamily="49" charset="-122"/>
                <a:cs typeface="Arial" panose="020B0604020202020204" pitchFamily="34" charset="0"/>
              </a:rPr>
              <a:t>，且 </a:t>
            </a:r>
            <a:r>
              <a:rPr kumimoji="1" lang="en-US" altLang="zh-CN" sz="2000" b="1">
                <a:latin typeface="Arial" panose="020B0604020202020204" pitchFamily="34" charset="0"/>
                <a:ea typeface="仿宋" panose="02010609060101010101" pitchFamily="49" charset="-122"/>
                <a:cs typeface="Arial" panose="020B0604020202020204" pitchFamily="34" charset="0"/>
              </a:rPr>
              <a:t>0≤k&lt;n(n+1)/2</a:t>
            </a:r>
            <a:r>
              <a:rPr kumimoji="1" lang="zh-CN" altLang="en-US" sz="2000" b="1">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buClr>
                <a:schemeClr val="accent2"/>
              </a:buClr>
              <a:buSzPct val="80000"/>
              <a:buFont typeface="Wingdings" panose="05000000000000000000" pitchFamily="2" charset="2"/>
              <a:buNone/>
            </a:pPr>
            <a:r>
              <a:rPr kumimoji="1" lang="zh-CN" altLang="en-US"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solidFill>
                  <a:srgbClr val="339933"/>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a:latin typeface="Arial" panose="020B0604020202020204" pitchFamily="34" charset="0"/>
                <a:ea typeface="仿宋" panose="02010609060101010101" pitchFamily="49" charset="-122"/>
                <a:cs typeface="Arial" panose="020B0604020202020204" pitchFamily="34" charset="0"/>
              </a:rPr>
              <a:t> 如果 </a:t>
            </a:r>
            <a:r>
              <a:rPr kumimoji="1" lang="en-US" altLang="zh-CN" sz="2000" b="1">
                <a:latin typeface="Arial" panose="020B0604020202020204" pitchFamily="34" charset="0"/>
                <a:ea typeface="仿宋" panose="02010609060101010101" pitchFamily="49" charset="-122"/>
                <a:cs typeface="Arial" panose="020B0604020202020204" pitchFamily="34" charset="0"/>
              </a:rPr>
              <a:t>i &lt; j</a:t>
            </a:r>
            <a:r>
              <a:rPr kumimoji="1" lang="zh-CN" altLang="en-US" sz="2000" b="1">
                <a:latin typeface="Arial" panose="020B0604020202020204" pitchFamily="34" charset="0"/>
                <a:ea typeface="仿宋" panose="02010609060101010101" pitchFamily="49" charset="-122"/>
                <a:cs typeface="Arial" panose="020B0604020202020204" pitchFamily="34" charset="0"/>
              </a:rPr>
              <a:t>，则 </a:t>
            </a:r>
            <a:r>
              <a:rPr kumimoji="1" lang="en-US" altLang="zh-CN" sz="2000" b="1">
                <a:latin typeface="Arial" panose="020B0604020202020204" pitchFamily="34" charset="0"/>
                <a:ea typeface="仿宋" panose="02010609060101010101" pitchFamily="49" charset="-122"/>
                <a:cs typeface="Arial" panose="020B0604020202020204" pitchFamily="34" charset="0"/>
              </a:rPr>
              <a:t>k=j</a:t>
            </a:r>
            <a:r>
              <a:rPr kumimoji="1" lang="en-US" altLang="zh-CN" sz="2000" b="1">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(j+1)/2+i</a:t>
            </a:r>
            <a:r>
              <a:rPr kumimoji="1" lang="zh-CN" altLang="en-US" sz="2000" b="1">
                <a:latin typeface="Arial" panose="020B0604020202020204" pitchFamily="34" charset="0"/>
                <a:ea typeface="仿宋" panose="02010609060101010101" pitchFamily="49" charset="-122"/>
                <a:cs typeface="Arial" panose="020B0604020202020204" pitchFamily="34" charset="0"/>
              </a:rPr>
              <a:t>，且 </a:t>
            </a:r>
            <a:r>
              <a:rPr kumimoji="1" lang="en-US" altLang="zh-CN" sz="2000" b="1">
                <a:latin typeface="Arial" panose="020B0604020202020204" pitchFamily="34" charset="0"/>
                <a:ea typeface="仿宋" panose="02010609060101010101" pitchFamily="49" charset="-122"/>
                <a:cs typeface="Arial" panose="020B0604020202020204" pitchFamily="34" charset="0"/>
              </a:rPr>
              <a:t>0≤k&lt;n(n+1)/2</a:t>
            </a:r>
            <a:r>
              <a:rPr kumimoji="1" lang="zh-CN" altLang="en-US" sz="2000" b="1">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buClr>
                <a:schemeClr val="accent2"/>
              </a:buClr>
              <a:buSzPct val="80000"/>
              <a:buFont typeface="Wingdings" panose="05000000000000000000" pitchFamily="2" charset="2"/>
              <a:buNone/>
            </a:pPr>
            <a:r>
              <a:rPr kumimoji="1" lang="zh-CN" altLang="en-US"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a:latin typeface="Arial" panose="020B0604020202020204" pitchFamily="34" charset="0"/>
                <a:ea typeface="仿宋" panose="02010609060101010101" pitchFamily="49" charset="-122"/>
                <a:cs typeface="Arial" panose="020B0604020202020204" pitchFamily="34" charset="0"/>
              </a:rPr>
              <a:t> 令 </a:t>
            </a:r>
            <a:r>
              <a:rPr kumimoji="1" lang="en-US" altLang="zh-CN" sz="2000" b="1">
                <a:latin typeface="Arial" panose="020B0604020202020204" pitchFamily="34" charset="0"/>
                <a:ea typeface="仿宋" panose="02010609060101010101" pitchFamily="49" charset="-122"/>
                <a:cs typeface="Arial" panose="020B0604020202020204" pitchFamily="34" charset="0"/>
              </a:rPr>
              <a:t>I=max(i, j)</a:t>
            </a:r>
            <a:r>
              <a:rPr kumimoji="1" lang="zh-CN" altLang="en-US" sz="2000" b="1">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J=min(i, j)</a:t>
            </a:r>
            <a:r>
              <a:rPr kumimoji="1" lang="zh-CN" altLang="en-US" sz="2000" b="1">
                <a:latin typeface="Arial" panose="020B0604020202020204" pitchFamily="34" charset="0"/>
                <a:ea typeface="仿宋" panose="02010609060101010101" pitchFamily="49" charset="-122"/>
                <a:cs typeface="Arial" panose="020B0604020202020204" pitchFamily="34" charset="0"/>
              </a:rPr>
              <a:t>，则对称矩阵在一维数组 </a:t>
            </a:r>
            <a:r>
              <a:rPr kumimoji="1" lang="en-US" altLang="zh-CN" sz="2000" b="1">
                <a:latin typeface="Arial" panose="020B0604020202020204" pitchFamily="34" charset="0"/>
                <a:ea typeface="仿宋" panose="02010609060101010101" pitchFamily="49" charset="-122"/>
                <a:cs typeface="Arial" panose="020B0604020202020204" pitchFamily="34" charset="0"/>
              </a:rPr>
              <a:t>SA </a:t>
            </a:r>
            <a:r>
              <a:rPr kumimoji="1" lang="zh-CN" altLang="en-US" sz="2000" b="1">
                <a:latin typeface="Arial" panose="020B0604020202020204" pitchFamily="34" charset="0"/>
                <a:ea typeface="仿宋" panose="02010609060101010101" pitchFamily="49" charset="-122"/>
                <a:cs typeface="Arial" panose="020B0604020202020204" pitchFamily="34" charset="0"/>
              </a:rPr>
              <a:t>中的下标 </a:t>
            </a:r>
            <a:r>
              <a:rPr kumimoji="1" lang="en-US" altLang="zh-CN" sz="2000" b="1">
                <a:latin typeface="Arial" panose="020B0604020202020204" pitchFamily="34" charset="0"/>
                <a:ea typeface="仿宋" panose="02010609060101010101" pitchFamily="49" charset="-122"/>
                <a:cs typeface="Arial" panose="020B0604020202020204" pitchFamily="34" charset="0"/>
              </a:rPr>
              <a:t>k </a:t>
            </a:r>
            <a:r>
              <a:rPr kumimoji="1" lang="zh-CN" altLang="en-US" sz="2000" b="1">
                <a:latin typeface="Arial" panose="020B0604020202020204" pitchFamily="34" charset="0"/>
                <a:ea typeface="仿宋" panose="02010609060101010101" pitchFamily="49" charset="-122"/>
                <a:cs typeface="Arial" panose="020B0604020202020204" pitchFamily="34" charset="0"/>
              </a:rPr>
              <a:t>与 </a:t>
            </a:r>
            <a:r>
              <a:rPr kumimoji="1" lang="en-US" altLang="zh-CN" sz="2000" b="1">
                <a:latin typeface="Arial" panose="020B0604020202020204" pitchFamily="34" charset="0"/>
                <a:ea typeface="仿宋" panose="02010609060101010101" pitchFamily="49" charset="-122"/>
                <a:cs typeface="Arial" panose="020B0604020202020204" pitchFamily="34" charset="0"/>
              </a:rPr>
              <a:t>i</a:t>
            </a:r>
            <a:r>
              <a:rPr kumimoji="1" lang="zh-CN" altLang="en-US" sz="2000" b="1">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j </a:t>
            </a:r>
            <a:r>
              <a:rPr kumimoji="1" lang="zh-CN" altLang="en-US" sz="2000" b="1">
                <a:latin typeface="Arial" panose="020B0604020202020204" pitchFamily="34" charset="0"/>
                <a:ea typeface="仿宋" panose="02010609060101010101" pitchFamily="49" charset="-122"/>
                <a:cs typeface="Arial" panose="020B0604020202020204" pitchFamily="34" charset="0"/>
              </a:rPr>
              <a:t>的对应关系可以统一为：</a:t>
            </a:r>
            <a:r>
              <a:rPr kumimoji="1" lang="zh-CN" altLang="en-US" sz="2000">
                <a:latin typeface="Arial" panose="020B0604020202020204" pitchFamily="34" charset="0"/>
                <a:ea typeface="仿宋" panose="02010609060101010101" pitchFamily="49" charset="-122"/>
                <a:cs typeface="Arial" panose="020B0604020202020204" pitchFamily="34" charset="0"/>
              </a:rPr>
              <a:t> </a:t>
            </a:r>
          </a:p>
        </p:txBody>
      </p:sp>
      <p:sp>
        <p:nvSpPr>
          <p:cNvPr id="50" name="Text Box 21"/>
          <p:cNvSpPr txBox="1">
            <a:spLocks noChangeArrowheads="1"/>
          </p:cNvSpPr>
          <p:nvPr/>
        </p:nvSpPr>
        <p:spPr bwMode="auto">
          <a:xfrm>
            <a:off x="179388" y="5502275"/>
            <a:ext cx="8785225" cy="523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buClr>
                <a:schemeClr val="accent2"/>
              </a:buClr>
              <a:buSzPct val="80000"/>
              <a:buFont typeface="Wingdings" panose="05000000000000000000" pitchFamily="2" charset="2"/>
              <a:buNone/>
            </a:pPr>
            <a:r>
              <a:rPr kumimoji="1" lang="en-US" altLang="zh-CN" sz="2000" b="1">
                <a:solidFill>
                  <a:srgbClr val="FF0000"/>
                </a:solidFill>
                <a:latin typeface="Arial" panose="020B0604020202020204" pitchFamily="34" charset="0"/>
                <a:ea typeface="仿宋" panose="02010609060101010101" pitchFamily="49" charset="-122"/>
                <a:cs typeface="Arial" panose="020B0604020202020204" pitchFamily="34" charset="0"/>
              </a:rPr>
              <a:t>k=I</a:t>
            </a:r>
            <a:r>
              <a:rPr kumimoji="1" lang="en-US" altLang="zh-CN" sz="2000" b="1">
                <a:solidFill>
                  <a:srgbClr val="FF0000"/>
                </a:solidFill>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a:solidFill>
                  <a:srgbClr val="FF0000"/>
                </a:solidFill>
                <a:latin typeface="Arial" panose="020B0604020202020204" pitchFamily="34" charset="0"/>
                <a:ea typeface="仿宋" panose="02010609060101010101" pitchFamily="49" charset="-122"/>
                <a:cs typeface="Arial" panose="020B0604020202020204" pitchFamily="34" charset="0"/>
              </a:rPr>
              <a:t>(I+1)/2+J</a:t>
            </a:r>
            <a:r>
              <a:rPr kumimoji="1" lang="zh-CN" altLang="en-US" sz="2000" b="1">
                <a:solidFill>
                  <a:srgbClr val="FF0000"/>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b="1">
                <a:solidFill>
                  <a:srgbClr val="FF0000"/>
                </a:solidFill>
                <a:latin typeface="Arial" panose="020B0604020202020204" pitchFamily="34" charset="0"/>
                <a:ea typeface="仿宋" panose="02010609060101010101" pitchFamily="49" charset="-122"/>
                <a:cs typeface="Arial" panose="020B0604020202020204" pitchFamily="34" charset="0"/>
              </a:rPr>
              <a:t>0≤k&lt;n(n+1)/2</a:t>
            </a:r>
          </a:p>
        </p:txBody>
      </p:sp>
    </p:spTree>
    <p:extLst>
      <p:ext uri="{BB962C8B-B14F-4D97-AF65-F5344CB8AC3E}">
        <p14:creationId xmlns:p14="http://schemas.microsoft.com/office/powerpoint/2010/main" val="111691676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800" decel="100000"/>
                                        <p:tgtEl>
                                          <p:spTgt spid="34"/>
                                        </p:tgtEl>
                                      </p:cBhvr>
                                    </p:animEffect>
                                    <p:anim calcmode="lin" valueType="num">
                                      <p:cBhvr>
                                        <p:cTn id="8" dur="800" decel="100000" fill="hold"/>
                                        <p:tgtEl>
                                          <p:spTgt spid="34"/>
                                        </p:tgtEl>
                                        <p:attrNameLst>
                                          <p:attrName>style.rotation</p:attrName>
                                        </p:attrNameLst>
                                      </p:cBhvr>
                                      <p:tavLst>
                                        <p:tav tm="0">
                                          <p:val>
                                            <p:fltVal val="-90"/>
                                          </p:val>
                                        </p:tav>
                                        <p:tav tm="100000">
                                          <p:val>
                                            <p:fltVal val="0"/>
                                          </p:val>
                                        </p:tav>
                                      </p:tavLst>
                                    </p:anim>
                                    <p:anim calcmode="lin" valueType="num">
                                      <p:cBhvr>
                                        <p:cTn id="9" dur="800" decel="100000" fill="hold"/>
                                        <p:tgtEl>
                                          <p:spTgt spid="34"/>
                                        </p:tgtEl>
                                        <p:attrNameLst>
                                          <p:attrName>ppt_x</p:attrName>
                                        </p:attrNameLst>
                                      </p:cBhvr>
                                      <p:tavLst>
                                        <p:tav tm="0">
                                          <p:val>
                                            <p:strVal val="#ppt_x+0.4"/>
                                          </p:val>
                                        </p:tav>
                                        <p:tav tm="100000">
                                          <p:val>
                                            <p:strVal val="#ppt_x-0.05"/>
                                          </p:val>
                                        </p:tav>
                                      </p:tavLst>
                                    </p:anim>
                                    <p:anim calcmode="lin" valueType="num">
                                      <p:cBhvr>
                                        <p:cTn id="10" dur="800" decel="100000" fill="hold"/>
                                        <p:tgtEl>
                                          <p:spTgt spid="3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4"/>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dissolve">
                                      <p:cBhvr>
                                        <p:cTn id="17" dur="500"/>
                                        <p:tgtEl>
                                          <p:spTgt spid="2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12"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strips(downLeft)">
                                      <p:cBhvr>
                                        <p:cTn id="22" dur="500"/>
                                        <p:tgtEl>
                                          <p:spTgt spid="2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xit" presetSubtype="12" fill="hold" nodeType="clickEffect">
                                  <p:stCondLst>
                                    <p:cond delay="0"/>
                                  </p:stCondLst>
                                  <p:childTnLst>
                                    <p:animEffect transition="out" filter="strips(downLeft)">
                                      <p:cBhvr>
                                        <p:cTn id="26" dur="500"/>
                                        <p:tgtEl>
                                          <p:spTgt spid="28"/>
                                        </p:tgtEl>
                                      </p:cBhvr>
                                    </p:animEffect>
                                    <p:set>
                                      <p:cBhvr>
                                        <p:cTn id="27" dur="1" fill="hold">
                                          <p:stCondLst>
                                            <p:cond delay="499"/>
                                          </p:stCondLst>
                                        </p:cTn>
                                        <p:tgtEl>
                                          <p:spTgt spid="28"/>
                                        </p:tgtEl>
                                        <p:attrNameLst>
                                          <p:attrName>style.visibility</p:attrName>
                                        </p:attrNameLst>
                                      </p:cBhvr>
                                      <p:to>
                                        <p:strVal val="hidden"/>
                                      </p:to>
                                    </p:set>
                                  </p:childTnLst>
                                </p:cTn>
                              </p:par>
                            </p:childTnLst>
                          </p:cTn>
                        </p:par>
                        <p:par>
                          <p:cTn id="28" fill="hold" nodeType="afterGroup">
                            <p:stCondLst>
                              <p:cond delay="500"/>
                            </p:stCondLst>
                            <p:childTnLst>
                              <p:par>
                                <p:cTn id="29" presetID="18" presetClass="entr" presetSubtype="12"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strips(downLeft)">
                                      <p:cBhvr>
                                        <p:cTn id="31" dur="500"/>
                                        <p:tgtEl>
                                          <p:spTgt spid="31"/>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49">
                                            <p:txEl>
                                              <p:pRg st="0" end="0"/>
                                            </p:txEl>
                                          </p:spTgt>
                                        </p:tgtEl>
                                        <p:attrNameLst>
                                          <p:attrName>style.visibility</p:attrName>
                                        </p:attrNameLst>
                                      </p:cBhvr>
                                      <p:to>
                                        <p:strVal val="visible"/>
                                      </p:to>
                                    </p:set>
                                    <p:animEffect transition="in" filter="blinds(horizontal)">
                                      <p:cBhvr>
                                        <p:cTn id="36" dur="500"/>
                                        <p:tgtEl>
                                          <p:spTgt spid="49">
                                            <p:txEl>
                                              <p:pRg st="0" end="0"/>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49">
                                            <p:txEl>
                                              <p:pRg st="1" end="1"/>
                                            </p:txEl>
                                          </p:spTgt>
                                        </p:tgtEl>
                                        <p:attrNameLst>
                                          <p:attrName>style.visibility</p:attrName>
                                        </p:attrNameLst>
                                      </p:cBhvr>
                                      <p:to>
                                        <p:strVal val="visible"/>
                                      </p:to>
                                    </p:set>
                                    <p:animEffect transition="in" filter="blinds(horizontal)">
                                      <p:cBhvr>
                                        <p:cTn id="41" dur="500"/>
                                        <p:tgtEl>
                                          <p:spTgt spid="49">
                                            <p:txEl>
                                              <p:pRg st="1" end="1"/>
                                            </p:txEl>
                                          </p:spTgt>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49">
                                            <p:txEl>
                                              <p:pRg st="2" end="2"/>
                                            </p:txEl>
                                          </p:spTgt>
                                        </p:tgtEl>
                                        <p:attrNameLst>
                                          <p:attrName>style.visibility</p:attrName>
                                        </p:attrNameLst>
                                      </p:cBhvr>
                                      <p:to>
                                        <p:strVal val="visible"/>
                                      </p:to>
                                    </p:set>
                                    <p:animEffect transition="in" filter="blinds(horizontal)">
                                      <p:cBhvr>
                                        <p:cTn id="46" dur="500"/>
                                        <p:tgtEl>
                                          <p:spTgt spid="49">
                                            <p:txEl>
                                              <p:pRg st="2" end="2"/>
                                            </p:txEl>
                                          </p:spTgt>
                                        </p:tgtEl>
                                      </p:cBhvr>
                                    </p:animEffect>
                                  </p:childTnLst>
                                </p:cTn>
                              </p:par>
                            </p:childTnLst>
                          </p:cTn>
                        </p:par>
                        <p:par>
                          <p:cTn id="47" fill="hold" nodeType="afterGroup">
                            <p:stCondLst>
                              <p:cond delay="500"/>
                            </p:stCondLst>
                            <p:childTnLst>
                              <p:par>
                                <p:cTn id="48" presetID="3" presetClass="entr" presetSubtype="10" fill="hold" grpId="0" nodeType="after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blinds(horizontal)">
                                      <p:cBhvr>
                                        <p:cTn id="50" dur="500"/>
                                        <p:tgtEl>
                                          <p:spTgt spid="50"/>
                                        </p:tgtEl>
                                      </p:cBhvr>
                                    </p:animEffect>
                                  </p:childTnLst>
                                  <p:subTnLst>
                                    <p:audio>
                                      <p:cMediaNode>
                                        <p:cTn display="0" masterRel="sameClick">
                                          <p:stCondLst>
                                            <p:cond evt="begin" delay="0">
                                              <p:tn val="48"/>
                                            </p:cond>
                                          </p:stCondLst>
                                          <p:endCondLst>
                                            <p:cond evt="onStopAudio" delay="0">
                                              <p:tgtEl>
                                                <p:sldTgt/>
                                              </p:tgtEl>
                                            </p:cond>
                                          </p:endCondLst>
                                        </p:cTn>
                                        <p:tgtEl>
                                          <p:sndTgt r:embed="rId3" name="camera.wav"/>
                                        </p:tgtEl>
                                      </p:cMediaNode>
                                    </p:audio>
                                  </p:subTnLst>
                                </p:cTn>
                              </p:par>
                            </p:childTnLst>
                          </p:cTn>
                        </p:par>
                        <p:par>
                          <p:cTn id="51" fill="hold" nodeType="afterGroup">
                            <p:stCondLst>
                              <p:cond delay="1000"/>
                            </p:stCondLst>
                            <p:childTnLst>
                              <p:par>
                                <p:cTn id="52" presetID="18" presetClass="exit" presetSubtype="12" fill="hold" nodeType="afterEffect">
                                  <p:stCondLst>
                                    <p:cond delay="0"/>
                                  </p:stCondLst>
                                  <p:childTnLst>
                                    <p:animEffect transition="out" filter="strips(downLeft)">
                                      <p:cBhvr>
                                        <p:cTn id="53" dur="500"/>
                                        <p:tgtEl>
                                          <p:spTgt spid="31"/>
                                        </p:tgtEl>
                                      </p:cBhvr>
                                    </p:animEffect>
                                    <p:set>
                                      <p:cBhvr>
                                        <p:cTn id="54"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9" grpId="0" build="p" autoUpdateAnimBg="0"/>
      <p:bldP spid="50"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组合 2"/>
          <p:cNvGrpSpPr>
            <a:grpSpLocks/>
          </p:cNvGrpSpPr>
          <p:nvPr/>
        </p:nvGrpSpPr>
        <p:grpSpPr bwMode="auto">
          <a:xfrm>
            <a:off x="34925" y="92075"/>
            <a:ext cx="7632700" cy="1601788"/>
            <a:chOff x="34925" y="92075"/>
            <a:chExt cx="7632700" cy="1601788"/>
          </a:xfrm>
        </p:grpSpPr>
        <p:grpSp>
          <p:nvGrpSpPr>
            <p:cNvPr id="17421" name="组合 1"/>
            <p:cNvGrpSpPr>
              <a:grpSpLocks/>
            </p:cNvGrpSpPr>
            <p:nvPr/>
          </p:nvGrpSpPr>
          <p:grpSpPr bwMode="auto">
            <a:xfrm>
              <a:off x="34925" y="92075"/>
              <a:ext cx="7632700" cy="457200"/>
              <a:chOff x="34925" y="92075"/>
              <a:chExt cx="7632700" cy="457200"/>
            </a:xfrm>
          </p:grpSpPr>
          <p:sp>
            <p:nvSpPr>
              <p:cNvPr id="17428"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7429"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17422" name="Group 3"/>
            <p:cNvGrpSpPr>
              <a:grpSpLocks/>
            </p:cNvGrpSpPr>
            <p:nvPr/>
          </p:nvGrpSpPr>
          <p:grpSpPr bwMode="auto">
            <a:xfrm>
              <a:off x="107950" y="620713"/>
              <a:ext cx="4032250" cy="496887"/>
              <a:chOff x="113" y="441"/>
              <a:chExt cx="2098" cy="313"/>
            </a:xfrm>
          </p:grpSpPr>
          <p:sp>
            <p:nvSpPr>
              <p:cNvPr id="17426"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5.2.1  </a:t>
                </a:r>
                <a:r>
                  <a:rPr kumimoji="1" lang="zh-CN" altLang="en-US" sz="2200" b="1">
                    <a:solidFill>
                      <a:srgbClr val="3333FF"/>
                    </a:solidFill>
                    <a:latin typeface="Arial" panose="020B0604020202020204" pitchFamily="34" charset="0"/>
                    <a:ea typeface="黑体" panose="02010609060101010101" pitchFamily="49" charset="-122"/>
                  </a:rPr>
                  <a:t>特殊矩阵的压缩存储</a:t>
                </a:r>
              </a:p>
            </p:txBody>
          </p:sp>
          <p:sp>
            <p:nvSpPr>
              <p:cNvPr id="17427"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7423" name="Group 6"/>
            <p:cNvGrpSpPr>
              <a:grpSpLocks/>
            </p:cNvGrpSpPr>
            <p:nvPr/>
          </p:nvGrpSpPr>
          <p:grpSpPr bwMode="auto">
            <a:xfrm>
              <a:off x="250825" y="1196975"/>
              <a:ext cx="2447925" cy="496888"/>
              <a:chOff x="113" y="441"/>
              <a:chExt cx="1440" cy="313"/>
            </a:xfrm>
          </p:grpSpPr>
          <p:sp>
            <p:nvSpPr>
              <p:cNvPr id="17424"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对称矩阵</a:t>
                </a:r>
              </a:p>
            </p:txBody>
          </p:sp>
          <p:sp>
            <p:nvSpPr>
              <p:cNvPr id="17425" name="Rectangle 8"/>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4" name="Text Box 13"/>
          <p:cNvSpPr txBox="1">
            <a:spLocks noChangeArrowheads="1"/>
          </p:cNvSpPr>
          <p:nvPr/>
        </p:nvSpPr>
        <p:spPr bwMode="auto">
          <a:xfrm>
            <a:off x="1866900"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对称矩阵的地址计算</a:t>
            </a:r>
          </a:p>
        </p:txBody>
      </p:sp>
      <p:grpSp>
        <p:nvGrpSpPr>
          <p:cNvPr id="22" name="Group 13"/>
          <p:cNvGrpSpPr>
            <a:grpSpLocks/>
          </p:cNvGrpSpPr>
          <p:nvPr/>
        </p:nvGrpSpPr>
        <p:grpSpPr bwMode="auto">
          <a:xfrm>
            <a:off x="3419475" y="4926013"/>
            <a:ext cx="4610100" cy="590550"/>
            <a:chOff x="2154" y="2205"/>
            <a:chExt cx="2904" cy="372"/>
          </a:xfrm>
        </p:grpSpPr>
        <p:pic>
          <p:nvPicPr>
            <p:cNvPr id="17419" name="Picture 14"/>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2309" t="7463"/>
            <a:stretch>
              <a:fillRect/>
            </a:stretch>
          </p:blipFill>
          <p:spPr bwMode="auto">
            <a:xfrm>
              <a:off x="2472" y="2205"/>
              <a:ext cx="2586" cy="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0" name="Text Box 15"/>
            <p:cNvSpPr txBox="1">
              <a:spLocks noChangeArrowheads="1"/>
            </p:cNvSpPr>
            <p:nvPr/>
          </p:nvSpPr>
          <p:spPr bwMode="auto">
            <a:xfrm>
              <a:off x="2154" y="2205"/>
              <a:ext cx="590"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1600" b="1">
                  <a:latin typeface="Arial" panose="020B0604020202020204" pitchFamily="34" charset="0"/>
                  <a:ea typeface="幼圆" panose="02010509060101010101" pitchFamily="49" charset="-122"/>
                  <a:cs typeface="Arial" panose="020B0604020202020204" pitchFamily="34" charset="0"/>
                </a:rPr>
                <a:t>SA</a:t>
              </a:r>
            </a:p>
          </p:txBody>
        </p:sp>
      </p:grpSp>
      <p:sp>
        <p:nvSpPr>
          <p:cNvPr id="25" name="Text Box 16"/>
          <p:cNvSpPr txBox="1">
            <a:spLocks noChangeArrowheads="1"/>
          </p:cNvSpPr>
          <p:nvPr/>
        </p:nvSpPr>
        <p:spPr bwMode="auto">
          <a:xfrm>
            <a:off x="179388" y="3198813"/>
            <a:ext cx="8785225" cy="95408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latin typeface="Arial" panose="020B0604020202020204" pitchFamily="34" charset="0"/>
                <a:ea typeface="幼圆" panose="020105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黑体" panose="02010609060101010101" pitchFamily="49" charset="-122"/>
                <a:cs typeface="Arial" panose="020B0604020202020204" pitchFamily="34" charset="0"/>
              </a:rPr>
              <a:t>例如：</a:t>
            </a:r>
            <a:r>
              <a:rPr kumimoji="1" lang="zh-CN" altLang="en-US" sz="2000" b="1">
                <a:latin typeface="Arial" panose="020B0604020202020204" pitchFamily="34" charset="0"/>
                <a:ea typeface="仿宋" panose="02010609060101010101" pitchFamily="49" charset="-122"/>
                <a:cs typeface="Arial" panose="020B0604020202020204" pitchFamily="34" charset="0"/>
              </a:rPr>
              <a:t>对称矩阵 </a:t>
            </a:r>
            <a:r>
              <a:rPr kumimoji="1" lang="en-US" altLang="zh-CN" sz="2000" b="1">
                <a:latin typeface="Arial" panose="020B0604020202020204" pitchFamily="34" charset="0"/>
                <a:ea typeface="仿宋" panose="02010609060101010101" pitchFamily="49" charset="-122"/>
                <a:cs typeface="Arial" panose="020B0604020202020204" pitchFamily="34" charset="0"/>
              </a:rPr>
              <a:t>A </a:t>
            </a:r>
            <a:r>
              <a:rPr kumimoji="1" lang="zh-CN" altLang="en-US" sz="2000" b="1">
                <a:latin typeface="Arial" panose="020B0604020202020204" pitchFamily="34" charset="0"/>
                <a:ea typeface="仿宋" panose="02010609060101010101" pitchFamily="49" charset="-122"/>
                <a:cs typeface="Arial" panose="020B0604020202020204" pitchFamily="34" charset="0"/>
              </a:rPr>
              <a:t>中的元素 </a:t>
            </a:r>
            <a:r>
              <a:rPr kumimoji="1" lang="en-US" altLang="zh-CN" sz="2000" b="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21</a:t>
            </a: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和 </a:t>
            </a:r>
            <a:r>
              <a:rPr kumimoji="1" lang="en-US" altLang="zh-CN" sz="2000" b="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12</a:t>
            </a: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均存储在 </a:t>
            </a:r>
            <a:r>
              <a:rPr kumimoji="1" lang="en-US" altLang="zh-CN" sz="2000" b="1">
                <a:latin typeface="Arial" panose="020B0604020202020204" pitchFamily="34" charset="0"/>
                <a:ea typeface="仿宋" panose="02010609060101010101" pitchFamily="49" charset="-122"/>
                <a:cs typeface="Arial" panose="020B0604020202020204" pitchFamily="34" charset="0"/>
              </a:rPr>
              <a:t>SA[4] </a:t>
            </a:r>
            <a:r>
              <a:rPr kumimoji="1" lang="zh-CN" altLang="en-US" sz="2000" b="1">
                <a:latin typeface="Arial" panose="020B0604020202020204" pitchFamily="34" charset="0"/>
                <a:ea typeface="仿宋" panose="02010609060101010101" pitchFamily="49" charset="-122"/>
                <a:cs typeface="Arial" panose="020B0604020202020204" pitchFamily="34" charset="0"/>
              </a:rPr>
              <a:t>中，因为</a:t>
            </a:r>
          </a:p>
          <a:p>
            <a:pPr algn="ctr" eaLnBrk="1" hangingPunct="1">
              <a:lnSpc>
                <a:spcPct val="140000"/>
              </a:lnSpc>
            </a:pPr>
            <a:r>
              <a:rPr kumimoji="1" lang="en-US" altLang="zh-CN" sz="2000" b="1">
                <a:latin typeface="Arial" panose="020B0604020202020204" pitchFamily="34" charset="0"/>
                <a:ea typeface="幼圆" panose="02010509060101010101" pitchFamily="49" charset="-122"/>
                <a:cs typeface="Arial" panose="020B0604020202020204" pitchFamily="34" charset="0"/>
              </a:rPr>
              <a:t>k=I</a:t>
            </a:r>
            <a:r>
              <a:rPr kumimoji="1" lang="en-US" altLang="zh-CN" sz="2000" b="1">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a:latin typeface="Arial" panose="020B0604020202020204" pitchFamily="34" charset="0"/>
                <a:ea typeface="幼圆" panose="02010509060101010101" pitchFamily="49" charset="-122"/>
                <a:cs typeface="Arial" panose="020B0604020202020204" pitchFamily="34" charset="0"/>
              </a:rPr>
              <a:t>(I+1)/2+J=2</a:t>
            </a:r>
            <a:r>
              <a:rPr kumimoji="1" lang="en-US" altLang="zh-CN" sz="2000" b="1">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a:latin typeface="Arial" panose="020B0604020202020204" pitchFamily="34" charset="0"/>
                <a:ea typeface="幼圆" panose="02010509060101010101" pitchFamily="49" charset="-122"/>
                <a:cs typeface="Arial" panose="020B0604020202020204" pitchFamily="34" charset="0"/>
              </a:rPr>
              <a:t>(2+1)/2+1=4</a:t>
            </a:r>
          </a:p>
        </p:txBody>
      </p:sp>
      <p:graphicFrame>
        <p:nvGraphicFramePr>
          <p:cNvPr id="26" name="Object 17"/>
          <p:cNvGraphicFramePr>
            <a:graphicFrameLocks noChangeAspect="1"/>
          </p:cNvGraphicFramePr>
          <p:nvPr/>
        </p:nvGraphicFramePr>
        <p:xfrm>
          <a:off x="1042988" y="4357688"/>
          <a:ext cx="2089150" cy="1654175"/>
        </p:xfrm>
        <a:graphic>
          <a:graphicData uri="http://schemas.openxmlformats.org/presentationml/2006/ole">
            <mc:AlternateContent xmlns:mc="http://schemas.openxmlformats.org/markup-compatibility/2006">
              <mc:Choice xmlns:v="urn:schemas-microsoft-com:vml" Requires="v">
                <p:oleObj spid="_x0000_s113671" name="公式" r:id="rId4" imgW="1422400" imgH="1155700" progId="Equation.3">
                  <p:embed/>
                </p:oleObj>
              </mc:Choice>
              <mc:Fallback>
                <p:oleObj name="公式" r:id="rId4" imgW="1422400" imgH="1155700" progId="Equation.3">
                  <p:embed/>
                  <p:pic>
                    <p:nvPicPr>
                      <p:cNvPr id="0" name=""/>
                      <p:cNvPicPr>
                        <a:picLocks noChangeAspect="1" noChangeArrowheads="1"/>
                      </p:cNvPicPr>
                      <p:nvPr/>
                    </p:nvPicPr>
                    <p:blipFill>
                      <a:blip r:embed="rId5">
                        <a:lum bright="-42000" contrast="82000"/>
                        <a:extLst>
                          <a:ext uri="{28A0092B-C50C-407E-A947-70E740481C1C}">
                            <a14:useLocalDpi xmlns:a14="http://schemas.microsoft.com/office/drawing/2010/main" val="0"/>
                          </a:ext>
                        </a:extLst>
                      </a:blip>
                      <a:srcRect/>
                      <a:stretch>
                        <a:fillRect/>
                      </a:stretch>
                    </p:blipFill>
                    <p:spPr bwMode="auto">
                      <a:xfrm>
                        <a:off x="1042988" y="4357688"/>
                        <a:ext cx="2089150"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5" name="Oval 18"/>
          <p:cNvSpPr>
            <a:spLocks noChangeArrowheads="1"/>
          </p:cNvSpPr>
          <p:nvPr/>
        </p:nvSpPr>
        <p:spPr bwMode="auto">
          <a:xfrm>
            <a:off x="1889125" y="5013325"/>
            <a:ext cx="287338" cy="287338"/>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36" name="Oval 19"/>
          <p:cNvSpPr>
            <a:spLocks noChangeArrowheads="1"/>
          </p:cNvSpPr>
          <p:nvPr/>
        </p:nvSpPr>
        <p:spPr bwMode="auto">
          <a:xfrm>
            <a:off x="2139950" y="4687888"/>
            <a:ext cx="287338" cy="287337"/>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37" name="Oval 20"/>
          <p:cNvSpPr>
            <a:spLocks noChangeArrowheads="1"/>
          </p:cNvSpPr>
          <p:nvPr/>
        </p:nvSpPr>
        <p:spPr bwMode="auto">
          <a:xfrm>
            <a:off x="5022850" y="5264150"/>
            <a:ext cx="287338" cy="287338"/>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38" name="Text Box 21"/>
          <p:cNvSpPr txBox="1">
            <a:spLocks noChangeArrowheads="1"/>
          </p:cNvSpPr>
          <p:nvPr/>
        </p:nvSpPr>
        <p:spPr bwMode="auto">
          <a:xfrm>
            <a:off x="1908175" y="1773238"/>
            <a:ext cx="5256213" cy="137318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dirty="0">
                <a:latin typeface="Arial" panose="020B0604020202020204" pitchFamily="34" charset="0"/>
                <a:ea typeface="仿宋_GB2312" pitchFamily="49" charset="-122"/>
                <a:cs typeface="Arial" panose="020B0604020202020204" pitchFamily="34" charset="0"/>
              </a:rPr>
              <a:t>LOC(</a:t>
            </a:r>
            <a:r>
              <a:rPr kumimoji="1" lang="en-US" altLang="zh-CN" sz="2000" b="1" dirty="0" err="1">
                <a:latin typeface="Arial" panose="020B0604020202020204" pitchFamily="34" charset="0"/>
                <a:ea typeface="仿宋_GB2312" pitchFamily="49" charset="-122"/>
                <a:cs typeface="Arial" panose="020B0604020202020204" pitchFamily="34" charset="0"/>
              </a:rPr>
              <a:t>a</a:t>
            </a:r>
            <a:r>
              <a:rPr kumimoji="1" lang="en-US" altLang="zh-CN" sz="2000" b="1" baseline="-25000" dirty="0" err="1">
                <a:latin typeface="Arial" panose="020B0604020202020204" pitchFamily="34" charset="0"/>
                <a:ea typeface="仿宋_GB2312" pitchFamily="49" charset="-122"/>
                <a:cs typeface="Arial" panose="020B0604020202020204" pitchFamily="34" charset="0"/>
              </a:rPr>
              <a:t>ij</a:t>
            </a:r>
            <a:r>
              <a:rPr kumimoji="1" lang="en-US" altLang="zh-CN" sz="2000" b="1" dirty="0">
                <a:latin typeface="Arial" panose="020B0604020202020204" pitchFamily="34" charset="0"/>
                <a:ea typeface="仿宋_GB2312" pitchFamily="49" charset="-122"/>
                <a:cs typeface="Arial" panose="020B0604020202020204" pitchFamily="34" charset="0"/>
              </a:rPr>
              <a:t>) = LOC(SA[k])</a:t>
            </a:r>
          </a:p>
          <a:p>
            <a:pPr algn="just" eaLnBrk="1" hangingPunct="1">
              <a:lnSpc>
                <a:spcPct val="140000"/>
              </a:lnSpc>
            </a:pPr>
            <a:r>
              <a:rPr kumimoji="1" lang="en-US" altLang="zh-CN" sz="2000" b="1" dirty="0">
                <a:latin typeface="Arial" panose="020B0604020202020204" pitchFamily="34" charset="0"/>
                <a:ea typeface="仿宋_GB2312" pitchFamily="49" charset="-122"/>
                <a:cs typeface="Arial" panose="020B0604020202020204" pitchFamily="34" charset="0"/>
              </a:rPr>
              <a:t>	</a:t>
            </a:r>
            <a:r>
              <a:rPr kumimoji="1" lang="en-US" altLang="zh-CN" sz="1600" b="1" dirty="0">
                <a:latin typeface="Arial" panose="020B0604020202020204" pitchFamily="34" charset="0"/>
                <a:ea typeface="仿宋_GB2312" pitchFamily="49" charset="-122"/>
                <a:cs typeface="Arial" panose="020B0604020202020204" pitchFamily="34" charset="0"/>
              </a:rPr>
              <a:t>  </a:t>
            </a:r>
            <a:r>
              <a:rPr kumimoji="1" lang="en-US" altLang="zh-CN" sz="2000" b="1" dirty="0">
                <a:latin typeface="Arial" panose="020B0604020202020204" pitchFamily="34" charset="0"/>
                <a:ea typeface="仿宋_GB2312" pitchFamily="49" charset="-122"/>
                <a:cs typeface="Arial" panose="020B0604020202020204" pitchFamily="34" charset="0"/>
              </a:rPr>
              <a:t>= LOC(SA[0]+k</a:t>
            </a:r>
            <a:r>
              <a:rPr kumimoji="1" lang="en-US" altLang="zh-CN" sz="2000" b="1">
                <a:latin typeface="Arial" panose="020B0604020202020204" pitchFamily="34" charset="0"/>
                <a:ea typeface="仿宋_GB2312" pitchFamily="49" charset="-122"/>
                <a:cs typeface="Arial" panose="020B0604020202020204" pitchFamily="34" charset="0"/>
              </a:rPr>
              <a:t>)</a:t>
            </a:r>
            <a:r>
              <a:rPr kumimoji="1" lang="en-US" altLang="zh-CN" sz="2000" b="1" smtClean="0">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smtClean="0">
                <a:latin typeface="Arial" panose="020B0604020202020204" pitchFamily="34" charset="0"/>
                <a:ea typeface="仿宋_GB2312" pitchFamily="49" charset="-122"/>
                <a:cs typeface="Arial" panose="020B0604020202020204" pitchFamily="34" charset="0"/>
              </a:rPr>
              <a:t>L</a:t>
            </a:r>
            <a:endParaRPr kumimoji="1" lang="en-US" altLang="zh-CN" sz="2000" b="1" dirty="0">
              <a:latin typeface="Arial" panose="020B0604020202020204" pitchFamily="34" charset="0"/>
              <a:ea typeface="仿宋_GB2312" pitchFamily="49" charset="-122"/>
              <a:cs typeface="Arial" panose="020B0604020202020204" pitchFamily="34" charset="0"/>
            </a:endParaRPr>
          </a:p>
          <a:p>
            <a:pPr algn="just" eaLnBrk="1" hangingPunct="1">
              <a:lnSpc>
                <a:spcPct val="140000"/>
              </a:lnSpc>
            </a:pPr>
            <a:r>
              <a:rPr kumimoji="1" lang="en-US" altLang="zh-CN" sz="2000" b="1" dirty="0">
                <a:latin typeface="Arial" panose="020B0604020202020204" pitchFamily="34" charset="0"/>
                <a:ea typeface="仿宋_GB2312" pitchFamily="49" charset="-122"/>
                <a:cs typeface="Arial" panose="020B0604020202020204" pitchFamily="34" charset="0"/>
              </a:rPr>
              <a:t>	</a:t>
            </a:r>
            <a:r>
              <a:rPr kumimoji="1" lang="en-US" altLang="zh-CN" sz="1600" b="1" dirty="0">
                <a:latin typeface="Arial" panose="020B0604020202020204" pitchFamily="34" charset="0"/>
                <a:ea typeface="仿宋_GB2312" pitchFamily="49" charset="-122"/>
                <a:cs typeface="Arial" panose="020B0604020202020204" pitchFamily="34" charset="0"/>
              </a:rPr>
              <a:t>  </a:t>
            </a:r>
            <a:r>
              <a:rPr kumimoji="1" lang="en-US" altLang="zh-CN" sz="2000" b="1" dirty="0">
                <a:latin typeface="Arial" panose="020B0604020202020204" pitchFamily="34" charset="0"/>
                <a:ea typeface="仿宋_GB2312" pitchFamily="49" charset="-122"/>
                <a:cs typeface="Arial" panose="020B0604020202020204" pitchFamily="34" charset="0"/>
              </a:rPr>
              <a:t>= LOC(SA[0]+[I</a:t>
            </a:r>
            <a:r>
              <a:rPr kumimoji="1" lang="en-US" altLang="zh-CN" sz="2000" b="1" dirty="0">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dirty="0">
                <a:latin typeface="Arial" panose="020B0604020202020204" pitchFamily="34" charset="0"/>
                <a:ea typeface="仿宋_GB2312" pitchFamily="49" charset="-122"/>
                <a:cs typeface="Arial" panose="020B0604020202020204" pitchFamily="34" charset="0"/>
              </a:rPr>
              <a:t>(I+1)/2+J])</a:t>
            </a:r>
            <a:r>
              <a:rPr kumimoji="1" lang="en-US" altLang="zh-CN" sz="2000" b="1" dirty="0">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dirty="0">
                <a:latin typeface="Arial" panose="020B0604020202020204" pitchFamily="34" charset="0"/>
                <a:ea typeface="仿宋_GB2312" pitchFamily="49" charset="-122"/>
                <a:cs typeface="Arial" panose="020B0604020202020204" pitchFamily="34" charset="0"/>
              </a:rPr>
              <a:t>L</a:t>
            </a:r>
          </a:p>
        </p:txBody>
      </p:sp>
    </p:spTree>
    <p:extLst>
      <p:ext uri="{BB962C8B-B14F-4D97-AF65-F5344CB8AC3E}">
        <p14:creationId xmlns:p14="http://schemas.microsoft.com/office/powerpoint/2010/main" val="164823893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800" decel="100000"/>
                                        <p:tgtEl>
                                          <p:spTgt spid="34"/>
                                        </p:tgtEl>
                                      </p:cBhvr>
                                    </p:animEffect>
                                    <p:anim calcmode="lin" valueType="num">
                                      <p:cBhvr>
                                        <p:cTn id="8" dur="800" decel="100000" fill="hold"/>
                                        <p:tgtEl>
                                          <p:spTgt spid="34"/>
                                        </p:tgtEl>
                                        <p:attrNameLst>
                                          <p:attrName>style.rotation</p:attrName>
                                        </p:attrNameLst>
                                      </p:cBhvr>
                                      <p:tavLst>
                                        <p:tav tm="0">
                                          <p:val>
                                            <p:fltVal val="-90"/>
                                          </p:val>
                                        </p:tav>
                                        <p:tav tm="100000">
                                          <p:val>
                                            <p:fltVal val="0"/>
                                          </p:val>
                                        </p:tav>
                                      </p:tavLst>
                                    </p:anim>
                                    <p:anim calcmode="lin" valueType="num">
                                      <p:cBhvr>
                                        <p:cTn id="9" dur="800" decel="100000" fill="hold"/>
                                        <p:tgtEl>
                                          <p:spTgt spid="34"/>
                                        </p:tgtEl>
                                        <p:attrNameLst>
                                          <p:attrName>ppt_x</p:attrName>
                                        </p:attrNameLst>
                                      </p:cBhvr>
                                      <p:tavLst>
                                        <p:tav tm="0">
                                          <p:val>
                                            <p:strVal val="#ppt_x+0.4"/>
                                          </p:val>
                                        </p:tav>
                                        <p:tav tm="100000">
                                          <p:val>
                                            <p:strVal val="#ppt_x-0.05"/>
                                          </p:val>
                                        </p:tav>
                                      </p:tavLst>
                                    </p:anim>
                                    <p:anim calcmode="lin" valueType="num">
                                      <p:cBhvr>
                                        <p:cTn id="10" dur="800" decel="100000" fill="hold"/>
                                        <p:tgtEl>
                                          <p:spTgt spid="3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4"/>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blinds(horizontal)">
                                      <p:cBhvr>
                                        <p:cTn id="17" dur="500"/>
                                        <p:tgtEl>
                                          <p:spTgt spid="3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linds(horizontal)">
                                      <p:cBhvr>
                                        <p:cTn id="22" dur="500"/>
                                        <p:tgtEl>
                                          <p:spTgt spid="2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dissolve">
                                      <p:cBhvr>
                                        <p:cTn id="27" dur="500"/>
                                        <p:tgtEl>
                                          <p:spTgt spid="26"/>
                                        </p:tgtEl>
                                      </p:cBhvr>
                                    </p:animEffect>
                                  </p:childTnLst>
                                </p:cTn>
                              </p:par>
                            </p:childTnLst>
                          </p:cTn>
                        </p:par>
                        <p:par>
                          <p:cTn id="28" fill="hold" nodeType="afterGroup">
                            <p:stCondLst>
                              <p:cond delay="500"/>
                            </p:stCondLst>
                            <p:childTnLst>
                              <p:par>
                                <p:cTn id="29" presetID="22" presetClass="entr" presetSubtype="8"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1000"/>
                                        <p:tgtEl>
                                          <p:spTgt spid="22"/>
                                        </p:tgtEl>
                                      </p:cBhvr>
                                    </p:animEffect>
                                  </p:childTnLst>
                                </p:cTn>
                              </p:par>
                            </p:childTnLst>
                          </p:cTn>
                        </p:par>
                        <p:par>
                          <p:cTn id="32" fill="hold" nodeType="afterGroup">
                            <p:stCondLst>
                              <p:cond delay="1500"/>
                            </p:stCondLst>
                            <p:childTnLst>
                              <p:par>
                                <p:cTn id="33" presetID="21" presetClass="entr" presetSubtype="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heel(1)">
                                      <p:cBhvr>
                                        <p:cTn id="35" dur="1000"/>
                                        <p:tgtEl>
                                          <p:spTgt spid="36"/>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heel(1)">
                                      <p:cBhvr>
                                        <p:cTn id="38" dur="1000"/>
                                        <p:tgtEl>
                                          <p:spTgt spid="35"/>
                                        </p:tgtEl>
                                      </p:cBhvr>
                                    </p:animEffect>
                                  </p:childTnLst>
                                </p:cTn>
                              </p:par>
                            </p:childTnLst>
                          </p:cTn>
                        </p:par>
                        <p:par>
                          <p:cTn id="39" fill="hold" nodeType="afterGroup">
                            <p:stCondLst>
                              <p:cond delay="2500"/>
                            </p:stCondLst>
                            <p:childTnLst>
                              <p:par>
                                <p:cTn id="40" presetID="21" presetClass="entr" presetSubtype="1"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heel(1)">
                                      <p:cBhvr>
                                        <p:cTn id="42"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5" grpId="0"/>
      <p:bldP spid="35" grpId="0" animBg="1"/>
      <p:bldP spid="36" grpId="0" animBg="1"/>
      <p:bldP spid="37" grpId="0" animBg="1"/>
      <p:bldP spid="3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组合 2"/>
          <p:cNvGrpSpPr>
            <a:grpSpLocks/>
          </p:cNvGrpSpPr>
          <p:nvPr/>
        </p:nvGrpSpPr>
        <p:grpSpPr bwMode="auto">
          <a:xfrm>
            <a:off x="34925" y="92075"/>
            <a:ext cx="7632700" cy="1025525"/>
            <a:chOff x="34925" y="92075"/>
            <a:chExt cx="7632700" cy="1025525"/>
          </a:xfrm>
        </p:grpSpPr>
        <p:grpSp>
          <p:nvGrpSpPr>
            <p:cNvPr id="18455" name="组合 1"/>
            <p:cNvGrpSpPr>
              <a:grpSpLocks/>
            </p:cNvGrpSpPr>
            <p:nvPr/>
          </p:nvGrpSpPr>
          <p:grpSpPr bwMode="auto">
            <a:xfrm>
              <a:off x="34925" y="92075"/>
              <a:ext cx="7632700" cy="457200"/>
              <a:chOff x="34925" y="92075"/>
              <a:chExt cx="7632700" cy="457200"/>
            </a:xfrm>
          </p:grpSpPr>
          <p:sp>
            <p:nvSpPr>
              <p:cNvPr id="18459"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8460"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18456" name="Group 3"/>
            <p:cNvGrpSpPr>
              <a:grpSpLocks/>
            </p:cNvGrpSpPr>
            <p:nvPr/>
          </p:nvGrpSpPr>
          <p:grpSpPr bwMode="auto">
            <a:xfrm>
              <a:off x="107950" y="620713"/>
              <a:ext cx="4032250" cy="496887"/>
              <a:chOff x="113" y="441"/>
              <a:chExt cx="2098" cy="313"/>
            </a:xfrm>
          </p:grpSpPr>
          <p:sp>
            <p:nvSpPr>
              <p:cNvPr id="18457"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5.2.1  </a:t>
                </a:r>
                <a:r>
                  <a:rPr kumimoji="1" lang="zh-CN" altLang="en-US" sz="2200" b="1">
                    <a:solidFill>
                      <a:srgbClr val="3333FF"/>
                    </a:solidFill>
                    <a:latin typeface="Arial" panose="020B0604020202020204" pitchFamily="34" charset="0"/>
                    <a:ea typeface="黑体" panose="02010609060101010101" pitchFamily="49" charset="-122"/>
                  </a:rPr>
                  <a:t>特殊矩阵的压缩存储</a:t>
                </a:r>
              </a:p>
            </p:txBody>
          </p:sp>
          <p:sp>
            <p:nvSpPr>
              <p:cNvPr id="18458"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8" name="Group 6"/>
          <p:cNvGrpSpPr>
            <a:grpSpLocks/>
          </p:cNvGrpSpPr>
          <p:nvPr/>
        </p:nvGrpSpPr>
        <p:grpSpPr bwMode="auto">
          <a:xfrm>
            <a:off x="250825" y="1196975"/>
            <a:ext cx="2447925" cy="496888"/>
            <a:chOff x="113" y="441"/>
            <a:chExt cx="1440" cy="313"/>
          </a:xfrm>
        </p:grpSpPr>
        <p:sp>
          <p:nvSpPr>
            <p:cNvPr id="18453"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三角矩阵</a:t>
              </a:r>
            </a:p>
          </p:txBody>
        </p:sp>
        <p:sp>
          <p:nvSpPr>
            <p:cNvPr id="18454" name="Rectangle 8"/>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33" name="Group 2"/>
          <p:cNvGrpSpPr>
            <a:grpSpLocks/>
          </p:cNvGrpSpPr>
          <p:nvPr/>
        </p:nvGrpSpPr>
        <p:grpSpPr bwMode="auto">
          <a:xfrm>
            <a:off x="1185863" y="3416300"/>
            <a:ext cx="2881312" cy="2244725"/>
            <a:chOff x="748" y="2152"/>
            <a:chExt cx="1815" cy="1414"/>
          </a:xfrm>
        </p:grpSpPr>
        <p:pic>
          <p:nvPicPr>
            <p:cNvPr id="18451" name="Picture 3"/>
            <p:cNvPicPr>
              <a:picLocks noChangeAspect="1" noChangeArrowheads="1"/>
            </p:cNvPicPr>
            <p:nvPr/>
          </p:nvPicPr>
          <p:blipFill>
            <a:blip r:embed="rId3">
              <a:clrChange>
                <a:clrFrom>
                  <a:srgbClr val="FFFFFF"/>
                </a:clrFrom>
                <a:clrTo>
                  <a:srgbClr val="FFFFFF">
                    <a:alpha val="0"/>
                  </a:srgbClr>
                </a:clrTo>
              </a:clrChange>
              <a:lum bright="-6000" contrast="24000"/>
              <a:extLst>
                <a:ext uri="{28A0092B-C50C-407E-A947-70E740481C1C}">
                  <a14:useLocalDpi xmlns:a14="http://schemas.microsoft.com/office/drawing/2010/main" val="0"/>
                </a:ext>
              </a:extLst>
            </a:blip>
            <a:srcRect r="57146"/>
            <a:stretch>
              <a:fillRect/>
            </a:stretch>
          </p:blipFill>
          <p:spPr bwMode="auto">
            <a:xfrm>
              <a:off x="748" y="2152"/>
              <a:ext cx="1769" cy="1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52" name="Rectangle 4"/>
            <p:cNvSpPr>
              <a:spLocks noChangeArrowheads="1"/>
            </p:cNvSpPr>
            <p:nvPr/>
          </p:nvSpPr>
          <p:spPr bwMode="auto">
            <a:xfrm>
              <a:off x="930" y="3294"/>
              <a:ext cx="1633" cy="27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1600" b="1">
                  <a:latin typeface="Arial" panose="020B0604020202020204" pitchFamily="34" charset="0"/>
                  <a:ea typeface="楷体" panose="02010609060101010101" pitchFamily="49" charset="-122"/>
                  <a:cs typeface="Arial" panose="020B0604020202020204" pitchFamily="34" charset="0"/>
                </a:rPr>
                <a:t>上三角矩阵</a:t>
              </a:r>
            </a:p>
          </p:txBody>
        </p:sp>
      </p:grpSp>
      <p:grpSp>
        <p:nvGrpSpPr>
          <p:cNvPr id="36" name="Group 5"/>
          <p:cNvGrpSpPr>
            <a:grpSpLocks/>
          </p:cNvGrpSpPr>
          <p:nvPr/>
        </p:nvGrpSpPr>
        <p:grpSpPr bwMode="auto">
          <a:xfrm>
            <a:off x="4641850" y="3429000"/>
            <a:ext cx="3025775" cy="2232025"/>
            <a:chOff x="2924" y="2160"/>
            <a:chExt cx="1906" cy="1406"/>
          </a:xfrm>
        </p:grpSpPr>
        <p:sp>
          <p:nvSpPr>
            <p:cNvPr id="18449" name="Rectangle 6"/>
            <p:cNvSpPr>
              <a:spLocks noChangeArrowheads="1"/>
            </p:cNvSpPr>
            <p:nvPr/>
          </p:nvSpPr>
          <p:spPr bwMode="auto">
            <a:xfrm>
              <a:off x="3197" y="3294"/>
              <a:ext cx="1633" cy="27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1600" b="1">
                  <a:latin typeface="Arial" panose="020B0604020202020204" pitchFamily="34" charset="0"/>
                  <a:ea typeface="楷体" panose="02010609060101010101" pitchFamily="49" charset="-122"/>
                  <a:cs typeface="Arial" panose="020B0604020202020204" pitchFamily="34" charset="0"/>
                </a:rPr>
                <a:t>下三角矩阵</a:t>
              </a:r>
            </a:p>
          </p:txBody>
        </p:sp>
        <p:pic>
          <p:nvPicPr>
            <p:cNvPr id="18450" name="Picture 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58713"/>
            <a:stretch>
              <a:fillRect/>
            </a:stretch>
          </p:blipFill>
          <p:spPr bwMode="auto">
            <a:xfrm>
              <a:off x="2924" y="2160"/>
              <a:ext cx="1752" cy="1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9" name="Text Box 11"/>
          <p:cNvSpPr txBox="1">
            <a:spLocks noChangeArrowheads="1"/>
          </p:cNvSpPr>
          <p:nvPr/>
        </p:nvSpPr>
        <p:spPr bwMode="auto">
          <a:xfrm>
            <a:off x="179388" y="1773238"/>
            <a:ext cx="8785225" cy="95408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下三角中的元素均为常数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c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或零的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阶矩阵称为</a:t>
            </a:r>
            <a:r>
              <a:rPr kumimoji="1" lang="zh-CN" altLang="en-US" sz="2000" b="1" dirty="0">
                <a:solidFill>
                  <a:srgbClr val="FF0000"/>
                </a:solidFill>
                <a:latin typeface="黑体" panose="02010609060101010101" pitchFamily="49" charset="-122"/>
                <a:ea typeface="黑体" panose="02010609060101010101" pitchFamily="49" charset="-122"/>
                <a:cs typeface="Arial" panose="020B0604020202020204" pitchFamily="34" charset="0"/>
              </a:rPr>
              <a:t>上三角矩阵</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；上三角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不包括对角线</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中的元素均为常数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c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或零的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阶矩阵称为</a:t>
            </a:r>
            <a:r>
              <a:rPr kumimoji="1" lang="zh-CN" altLang="en-US" sz="2000" b="1" dirty="0">
                <a:solidFill>
                  <a:srgbClr val="FF0000"/>
                </a:solidFill>
                <a:latin typeface="黑体" panose="02010609060101010101" pitchFamily="49" charset="-122"/>
                <a:ea typeface="黑体" panose="02010609060101010101" pitchFamily="49" charset="-122"/>
                <a:cs typeface="Arial" panose="020B0604020202020204" pitchFamily="34" charset="0"/>
              </a:rPr>
              <a:t>下三角矩阵</a:t>
            </a: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p>
        </p:txBody>
      </p:sp>
      <p:sp>
        <p:nvSpPr>
          <p:cNvPr id="40" name="Text Box 12"/>
          <p:cNvSpPr txBox="1">
            <a:spLocks noChangeArrowheads="1"/>
          </p:cNvSpPr>
          <p:nvPr/>
        </p:nvSpPr>
        <p:spPr bwMode="auto">
          <a:xfrm>
            <a:off x="179388" y="2708275"/>
            <a:ext cx="8785225" cy="519113"/>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latin typeface="Arial" panose="020B0604020202020204" pitchFamily="34" charset="0"/>
                <a:ea typeface="幼圆" panose="020105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黑体" panose="02010609060101010101" pitchFamily="49" charset="-122"/>
                <a:cs typeface="Arial" panose="020B0604020202020204" pitchFamily="34" charset="0"/>
              </a:rPr>
              <a:t>例如</a:t>
            </a:r>
            <a:r>
              <a:rPr kumimoji="1" lang="zh-CN" altLang="en-US" sz="2000" b="1">
                <a:solidFill>
                  <a:srgbClr val="FF0000"/>
                </a:solidFill>
                <a:latin typeface="Arial" panose="020B0604020202020204" pitchFamily="34" charset="0"/>
                <a:ea typeface="幼圆" panose="02010509060101010101" pitchFamily="49" charset="-122"/>
                <a:cs typeface="Arial" panose="020B0604020202020204" pitchFamily="34" charset="0"/>
              </a:rPr>
              <a:t>：</a:t>
            </a:r>
            <a:r>
              <a:rPr kumimoji="1" lang="zh-CN" altLang="en-US" sz="2000" b="1">
                <a:latin typeface="Arial" panose="020B0604020202020204" pitchFamily="34" charset="0"/>
                <a:ea typeface="仿宋" panose="02010609060101010101" pitchFamily="49" charset="-122"/>
                <a:cs typeface="Arial" panose="020B0604020202020204" pitchFamily="34" charset="0"/>
              </a:rPr>
              <a:t>矩阵 </a:t>
            </a:r>
            <a:r>
              <a:rPr kumimoji="1" lang="en-US" altLang="zh-CN" sz="2000" b="1">
                <a:latin typeface="Arial" panose="020B0604020202020204" pitchFamily="34" charset="0"/>
                <a:ea typeface="仿宋" panose="02010609060101010101" pitchFamily="49" charset="-122"/>
                <a:cs typeface="Arial" panose="020B0604020202020204" pitchFamily="34" charset="0"/>
              </a:rPr>
              <a:t>B </a:t>
            </a:r>
            <a:r>
              <a:rPr kumimoji="1" lang="zh-CN" altLang="en-US" sz="2000" b="1">
                <a:latin typeface="Arial" panose="020B0604020202020204" pitchFamily="34" charset="0"/>
                <a:ea typeface="仿宋" panose="02010609060101010101" pitchFamily="49" charset="-122"/>
                <a:cs typeface="Arial" panose="020B0604020202020204" pitchFamily="34" charset="0"/>
              </a:rPr>
              <a:t>是一个上三角矩阵；矩阵 </a:t>
            </a:r>
            <a:r>
              <a:rPr kumimoji="1" lang="en-US" altLang="zh-CN" sz="2000" b="1">
                <a:latin typeface="Arial" panose="020B0604020202020204" pitchFamily="34" charset="0"/>
                <a:ea typeface="仿宋" panose="02010609060101010101" pitchFamily="49" charset="-122"/>
                <a:cs typeface="Arial" panose="020B0604020202020204" pitchFamily="34" charset="0"/>
              </a:rPr>
              <a:t>C </a:t>
            </a:r>
            <a:r>
              <a:rPr kumimoji="1" lang="zh-CN" altLang="en-US" sz="2000" b="1">
                <a:latin typeface="Arial" panose="020B0604020202020204" pitchFamily="34" charset="0"/>
                <a:ea typeface="仿宋" panose="02010609060101010101" pitchFamily="49" charset="-122"/>
                <a:cs typeface="Arial" panose="020B0604020202020204" pitchFamily="34" charset="0"/>
              </a:rPr>
              <a:t>是一个下三角矩阵。</a:t>
            </a:r>
            <a:r>
              <a:rPr kumimoji="1" lang="zh-CN" altLang="en-US" sz="2000">
                <a:latin typeface="Arial" panose="020B0604020202020204" pitchFamily="34" charset="0"/>
                <a:ea typeface="仿宋" panose="02010609060101010101" pitchFamily="49" charset="-122"/>
                <a:cs typeface="Arial" panose="020B0604020202020204" pitchFamily="34" charset="0"/>
              </a:rPr>
              <a:t> </a:t>
            </a:r>
          </a:p>
        </p:txBody>
      </p:sp>
      <p:sp>
        <p:nvSpPr>
          <p:cNvPr id="41" name="Line 13"/>
          <p:cNvSpPr>
            <a:spLocks noChangeShapeType="1"/>
          </p:cNvSpPr>
          <p:nvPr/>
        </p:nvSpPr>
        <p:spPr bwMode="auto">
          <a:xfrm>
            <a:off x="1908175" y="3644900"/>
            <a:ext cx="1566863" cy="1441450"/>
          </a:xfrm>
          <a:prstGeom prst="line">
            <a:avLst/>
          </a:prstGeom>
          <a:noFill/>
          <a:ln w="38100" cap="rnd">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 name="Line 14"/>
          <p:cNvSpPr>
            <a:spLocks noChangeShapeType="1"/>
          </p:cNvSpPr>
          <p:nvPr/>
        </p:nvSpPr>
        <p:spPr bwMode="auto">
          <a:xfrm>
            <a:off x="1890713" y="3644900"/>
            <a:ext cx="0" cy="1441450"/>
          </a:xfrm>
          <a:prstGeom prst="line">
            <a:avLst/>
          </a:prstGeom>
          <a:noFill/>
          <a:ln w="38100" cap="rnd">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 name="Line 15"/>
          <p:cNvSpPr>
            <a:spLocks noChangeShapeType="1"/>
          </p:cNvSpPr>
          <p:nvPr/>
        </p:nvSpPr>
        <p:spPr bwMode="auto">
          <a:xfrm>
            <a:off x="1890713" y="5086350"/>
            <a:ext cx="1601787" cy="0"/>
          </a:xfrm>
          <a:prstGeom prst="line">
            <a:avLst/>
          </a:prstGeom>
          <a:noFill/>
          <a:ln w="38100" cap="rnd">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 name="Line 16"/>
          <p:cNvSpPr>
            <a:spLocks noChangeShapeType="1"/>
          </p:cNvSpPr>
          <p:nvPr/>
        </p:nvSpPr>
        <p:spPr bwMode="auto">
          <a:xfrm flipH="1" flipV="1">
            <a:off x="5668963" y="3489325"/>
            <a:ext cx="1584325" cy="1439863"/>
          </a:xfrm>
          <a:prstGeom prst="line">
            <a:avLst/>
          </a:prstGeom>
          <a:noFill/>
          <a:ln w="38100" cap="rnd">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5" name="Line 17"/>
          <p:cNvSpPr>
            <a:spLocks noChangeShapeType="1"/>
          </p:cNvSpPr>
          <p:nvPr/>
        </p:nvSpPr>
        <p:spPr bwMode="auto">
          <a:xfrm flipH="1" flipV="1">
            <a:off x="7253288" y="3489325"/>
            <a:ext cx="0" cy="1439863"/>
          </a:xfrm>
          <a:prstGeom prst="line">
            <a:avLst/>
          </a:prstGeom>
          <a:noFill/>
          <a:ln w="38100" cap="rnd">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 name="Line 18"/>
          <p:cNvSpPr>
            <a:spLocks noChangeShapeType="1"/>
          </p:cNvSpPr>
          <p:nvPr/>
        </p:nvSpPr>
        <p:spPr bwMode="auto">
          <a:xfrm flipH="1" flipV="1">
            <a:off x="5651500" y="3489325"/>
            <a:ext cx="1601788" cy="0"/>
          </a:xfrm>
          <a:prstGeom prst="line">
            <a:avLst/>
          </a:prstGeom>
          <a:noFill/>
          <a:ln w="38100" cap="rnd">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0" name="Group 19"/>
          <p:cNvGrpSpPr>
            <a:grpSpLocks/>
          </p:cNvGrpSpPr>
          <p:nvPr/>
        </p:nvGrpSpPr>
        <p:grpSpPr bwMode="auto">
          <a:xfrm>
            <a:off x="395288" y="5300663"/>
            <a:ext cx="8353425" cy="1152525"/>
            <a:chOff x="158" y="3339"/>
            <a:chExt cx="5262" cy="726"/>
          </a:xfrm>
        </p:grpSpPr>
        <p:sp>
          <p:nvSpPr>
            <p:cNvPr id="18447" name="AutoShape 20"/>
            <p:cNvSpPr>
              <a:spLocks noChangeArrowheads="1"/>
            </p:cNvSpPr>
            <p:nvPr/>
          </p:nvSpPr>
          <p:spPr bwMode="auto">
            <a:xfrm flipH="1" flipV="1">
              <a:off x="158" y="3339"/>
              <a:ext cx="5262" cy="726"/>
            </a:xfrm>
            <a:prstGeom prst="wedgeRectCallout">
              <a:avLst>
                <a:gd name="adj1" fmla="val 7088"/>
                <a:gd name="adj2" fmla="val 81403"/>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18448" name="Text Box 21"/>
            <p:cNvSpPr txBox="1">
              <a:spLocks noChangeArrowheads="1"/>
            </p:cNvSpPr>
            <p:nvPr/>
          </p:nvSpPr>
          <p:spPr bwMode="auto">
            <a:xfrm>
              <a:off x="263" y="3385"/>
              <a:ext cx="5021" cy="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三角矩阵按主对角线划分，因此只需存储下（上）三角部分和常数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c</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，需要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n</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(n+1)/2+1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个存储单元，节约了大约一半的存储单元。 </a:t>
              </a:r>
            </a:p>
          </p:txBody>
        </p:sp>
      </p:grpSp>
    </p:spTree>
    <p:extLst>
      <p:ext uri="{BB962C8B-B14F-4D97-AF65-F5344CB8AC3E}">
        <p14:creationId xmlns:p14="http://schemas.microsoft.com/office/powerpoint/2010/main" val="297267470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9">
                                            <p:txEl>
                                              <p:pRg st="0" end="0"/>
                                            </p:txEl>
                                          </p:spTgt>
                                        </p:tgtEl>
                                        <p:attrNameLst>
                                          <p:attrName>style.visibility</p:attrName>
                                        </p:attrNameLst>
                                      </p:cBhvr>
                                      <p:to>
                                        <p:strVal val="visible"/>
                                      </p:to>
                                    </p:set>
                                    <p:animEffect transition="in" filter="blinds(horizontal)">
                                      <p:cBhvr>
                                        <p:cTn id="12" dur="500"/>
                                        <p:tgtEl>
                                          <p:spTgt spid="3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0">
                                            <p:txEl>
                                              <p:pRg st="0" end="0"/>
                                            </p:txEl>
                                          </p:spTgt>
                                        </p:tgtEl>
                                        <p:attrNameLst>
                                          <p:attrName>style.visibility</p:attrName>
                                        </p:attrNameLst>
                                      </p:cBhvr>
                                      <p:to>
                                        <p:strVal val="visible"/>
                                      </p:to>
                                    </p:set>
                                    <p:animEffect transition="in" filter="blinds(horizontal)">
                                      <p:cBhvr>
                                        <p:cTn id="17" dur="500"/>
                                        <p:tgtEl>
                                          <p:spTgt spid="40">
                                            <p:txEl>
                                              <p:pRg st="0" end="0"/>
                                            </p:txEl>
                                          </p:spTgt>
                                        </p:tgtEl>
                                      </p:cBhvr>
                                    </p:animEffect>
                                  </p:childTnLst>
                                </p:cTn>
                              </p:par>
                            </p:childTnLst>
                          </p:cTn>
                        </p:par>
                        <p:par>
                          <p:cTn id="18" fill="hold" nodeType="afterGroup">
                            <p:stCondLst>
                              <p:cond delay="500"/>
                            </p:stCondLst>
                            <p:childTnLst>
                              <p:par>
                                <p:cTn id="19" presetID="9" presetClass="entr" presetSubtype="0" fill="hold" nodeType="afterEffect">
                                  <p:stCondLst>
                                    <p:cond delay="1000"/>
                                  </p:stCondLst>
                                  <p:childTnLst>
                                    <p:set>
                                      <p:cBhvr>
                                        <p:cTn id="20" dur="1" fill="hold">
                                          <p:stCondLst>
                                            <p:cond delay="0"/>
                                          </p:stCondLst>
                                        </p:cTn>
                                        <p:tgtEl>
                                          <p:spTgt spid="33"/>
                                        </p:tgtEl>
                                        <p:attrNameLst>
                                          <p:attrName>style.visibility</p:attrName>
                                        </p:attrNameLst>
                                      </p:cBhvr>
                                      <p:to>
                                        <p:strVal val="visible"/>
                                      </p:to>
                                    </p:set>
                                    <p:animEffect transition="in" filter="dissolve">
                                      <p:cBhvr>
                                        <p:cTn id="21" dur="500"/>
                                        <p:tgtEl>
                                          <p:spTgt spid="33"/>
                                        </p:tgtEl>
                                      </p:cBhvr>
                                    </p:animEffect>
                                  </p:childTnLst>
                                </p:cTn>
                              </p:par>
                            </p:childTnLst>
                          </p:cTn>
                        </p:par>
                        <p:par>
                          <p:cTn id="22" fill="hold" nodeType="afterGroup">
                            <p:stCondLst>
                              <p:cond delay="2000"/>
                            </p:stCondLst>
                            <p:childTnLst>
                              <p:par>
                                <p:cTn id="23" presetID="18" presetClass="entr" presetSubtype="6"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strips(downRight)">
                                      <p:cBhvr>
                                        <p:cTn id="25" dur="500"/>
                                        <p:tgtEl>
                                          <p:spTgt spid="41"/>
                                        </p:tgtEl>
                                      </p:cBhvr>
                                    </p:animEffect>
                                  </p:childTnLst>
                                </p:cTn>
                              </p:par>
                            </p:childTnLst>
                          </p:cTn>
                        </p:par>
                        <p:par>
                          <p:cTn id="26" fill="hold" nodeType="afterGroup">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wipe(right)">
                                      <p:cBhvr>
                                        <p:cTn id="29" dur="500"/>
                                        <p:tgtEl>
                                          <p:spTgt spid="43"/>
                                        </p:tgtEl>
                                      </p:cBhvr>
                                    </p:animEffect>
                                  </p:childTnLst>
                                </p:cTn>
                              </p:par>
                            </p:childTnLst>
                          </p:cTn>
                        </p:par>
                        <p:par>
                          <p:cTn id="30" fill="hold" nodeType="afterGroup">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down)">
                                      <p:cBhvr>
                                        <p:cTn id="33" dur="500"/>
                                        <p:tgtEl>
                                          <p:spTgt spid="42"/>
                                        </p:tgtEl>
                                      </p:cBhvr>
                                    </p:animEffect>
                                  </p:childTnLst>
                                </p:cTn>
                              </p:par>
                            </p:childTnLst>
                          </p:cTn>
                        </p:par>
                        <p:par>
                          <p:cTn id="34" fill="hold" nodeType="afterGroup">
                            <p:stCondLst>
                              <p:cond delay="3500"/>
                            </p:stCondLst>
                            <p:childTnLst>
                              <p:par>
                                <p:cTn id="35" presetID="9" presetClass="entr" presetSubtype="0" fill="hold" nodeType="afterEffect">
                                  <p:stCondLst>
                                    <p:cond delay="1000"/>
                                  </p:stCondLst>
                                  <p:childTnLst>
                                    <p:set>
                                      <p:cBhvr>
                                        <p:cTn id="36" dur="1" fill="hold">
                                          <p:stCondLst>
                                            <p:cond delay="0"/>
                                          </p:stCondLst>
                                        </p:cTn>
                                        <p:tgtEl>
                                          <p:spTgt spid="36"/>
                                        </p:tgtEl>
                                        <p:attrNameLst>
                                          <p:attrName>style.visibility</p:attrName>
                                        </p:attrNameLst>
                                      </p:cBhvr>
                                      <p:to>
                                        <p:strVal val="visible"/>
                                      </p:to>
                                    </p:set>
                                    <p:animEffect transition="in" filter="dissolve">
                                      <p:cBhvr>
                                        <p:cTn id="37" dur="500"/>
                                        <p:tgtEl>
                                          <p:spTgt spid="36"/>
                                        </p:tgtEl>
                                      </p:cBhvr>
                                    </p:animEffect>
                                  </p:childTnLst>
                                </p:cTn>
                              </p:par>
                            </p:childTnLst>
                          </p:cTn>
                        </p:par>
                        <p:par>
                          <p:cTn id="38" fill="hold" nodeType="afterGroup">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left)">
                                      <p:cBhvr>
                                        <p:cTn id="41" dur="500"/>
                                        <p:tgtEl>
                                          <p:spTgt spid="46"/>
                                        </p:tgtEl>
                                      </p:cBhvr>
                                    </p:animEffect>
                                  </p:childTnLst>
                                </p:cTn>
                              </p:par>
                            </p:childTnLst>
                          </p:cTn>
                        </p:par>
                        <p:par>
                          <p:cTn id="42" fill="hold" nodeType="afterGroup">
                            <p:stCondLst>
                              <p:cond delay="5500"/>
                            </p:stCondLst>
                            <p:childTnLst>
                              <p:par>
                                <p:cTn id="43" presetID="22" presetClass="entr" presetSubtype="1"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up)">
                                      <p:cBhvr>
                                        <p:cTn id="45" dur="500"/>
                                        <p:tgtEl>
                                          <p:spTgt spid="45"/>
                                        </p:tgtEl>
                                      </p:cBhvr>
                                    </p:animEffect>
                                  </p:childTnLst>
                                </p:cTn>
                              </p:par>
                            </p:childTnLst>
                          </p:cTn>
                        </p:par>
                        <p:par>
                          <p:cTn id="46" fill="hold" nodeType="afterGroup">
                            <p:stCondLst>
                              <p:cond delay="6000"/>
                            </p:stCondLst>
                            <p:childTnLst>
                              <p:par>
                                <p:cTn id="47" presetID="18" presetClass="entr" presetSubtype="9"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strips(upLeft)">
                                      <p:cBhvr>
                                        <p:cTn id="49" dur="500"/>
                                        <p:tgtEl>
                                          <p:spTgt spid="44"/>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8" presetClass="entr" presetSubtype="3" fill="hold" nodeType="click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strips(upRight)">
                                      <p:cBhvr>
                                        <p:cTn id="5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uild="p"/>
      <p:bldP spid="40" grpId="0" build="p"/>
      <p:bldP spid="41" grpId="0" animBg="1"/>
      <p:bldP spid="42" grpId="0" animBg="1"/>
      <p:bldP spid="43" grpId="0" animBg="1"/>
      <p:bldP spid="44" grpId="0" animBg="1"/>
      <p:bldP spid="45" grpId="0" animBg="1"/>
      <p:bldP spid="4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组合 3"/>
          <p:cNvGrpSpPr>
            <a:grpSpLocks/>
          </p:cNvGrpSpPr>
          <p:nvPr/>
        </p:nvGrpSpPr>
        <p:grpSpPr bwMode="auto">
          <a:xfrm>
            <a:off x="34925" y="92075"/>
            <a:ext cx="7632700" cy="1601788"/>
            <a:chOff x="34925" y="92075"/>
            <a:chExt cx="7632700" cy="1601788"/>
          </a:xfrm>
        </p:grpSpPr>
        <p:grpSp>
          <p:nvGrpSpPr>
            <p:cNvPr id="19484" name="组合 2"/>
            <p:cNvGrpSpPr>
              <a:grpSpLocks/>
            </p:cNvGrpSpPr>
            <p:nvPr/>
          </p:nvGrpSpPr>
          <p:grpSpPr bwMode="auto">
            <a:xfrm>
              <a:off x="34925" y="92075"/>
              <a:ext cx="7632700" cy="1025525"/>
              <a:chOff x="34925" y="92075"/>
              <a:chExt cx="7632700" cy="1025525"/>
            </a:xfrm>
          </p:grpSpPr>
          <p:grpSp>
            <p:nvGrpSpPr>
              <p:cNvPr id="19488" name="组合 1"/>
              <p:cNvGrpSpPr>
                <a:grpSpLocks/>
              </p:cNvGrpSpPr>
              <p:nvPr/>
            </p:nvGrpSpPr>
            <p:grpSpPr bwMode="auto">
              <a:xfrm>
                <a:off x="34925" y="92075"/>
                <a:ext cx="7632700" cy="457200"/>
                <a:chOff x="34925" y="92075"/>
                <a:chExt cx="7632700" cy="457200"/>
              </a:xfrm>
            </p:grpSpPr>
            <p:sp>
              <p:nvSpPr>
                <p:cNvPr id="19492"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9493"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19489" name="Group 3"/>
              <p:cNvGrpSpPr>
                <a:grpSpLocks/>
              </p:cNvGrpSpPr>
              <p:nvPr/>
            </p:nvGrpSpPr>
            <p:grpSpPr bwMode="auto">
              <a:xfrm>
                <a:off x="107950" y="620713"/>
                <a:ext cx="4032250" cy="496887"/>
                <a:chOff x="113" y="441"/>
                <a:chExt cx="2098" cy="313"/>
              </a:xfrm>
            </p:grpSpPr>
            <p:sp>
              <p:nvSpPr>
                <p:cNvPr id="19490"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5.2.1  </a:t>
                  </a:r>
                  <a:r>
                    <a:rPr kumimoji="1" lang="zh-CN" altLang="en-US" sz="2200" b="1">
                      <a:solidFill>
                        <a:srgbClr val="3333FF"/>
                      </a:solidFill>
                      <a:latin typeface="Arial" panose="020B0604020202020204" pitchFamily="34" charset="0"/>
                      <a:ea typeface="黑体" panose="02010609060101010101" pitchFamily="49" charset="-122"/>
                    </a:rPr>
                    <a:t>特殊矩阵的压缩存储</a:t>
                  </a:r>
                </a:p>
              </p:txBody>
            </p:sp>
            <p:sp>
              <p:nvSpPr>
                <p:cNvPr id="19491"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9485" name="Group 6"/>
            <p:cNvGrpSpPr>
              <a:grpSpLocks/>
            </p:cNvGrpSpPr>
            <p:nvPr/>
          </p:nvGrpSpPr>
          <p:grpSpPr bwMode="auto">
            <a:xfrm>
              <a:off x="250825" y="1196975"/>
              <a:ext cx="2447925" cy="496888"/>
              <a:chOff x="113" y="441"/>
              <a:chExt cx="1440" cy="313"/>
            </a:xfrm>
          </p:grpSpPr>
          <p:sp>
            <p:nvSpPr>
              <p:cNvPr id="19486"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三角矩阵</a:t>
                </a:r>
              </a:p>
            </p:txBody>
          </p:sp>
          <p:sp>
            <p:nvSpPr>
              <p:cNvPr id="19487" name="Rectangle 8"/>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0" name="Text Box 13"/>
          <p:cNvSpPr txBox="1">
            <a:spLocks noChangeArrowheads="1"/>
          </p:cNvSpPr>
          <p:nvPr/>
        </p:nvSpPr>
        <p:spPr bwMode="auto">
          <a:xfrm>
            <a:off x="1866900"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Arial" panose="020B0604020202020204" pitchFamily="34" charset="0"/>
                <a:ea typeface="黑体" panose="02010609060101010101" pitchFamily="49" charset="-122"/>
                <a:cs typeface="Arial" panose="020B0604020202020204" pitchFamily="34" charset="0"/>
                <a:sym typeface="Symbol" panose="05050102010706020507" pitchFamily="18" charset="2"/>
              </a:rPr>
              <a:t> </a:t>
            </a:r>
            <a:r>
              <a:rPr kumimoji="1" lang="zh-CN" altLang="en-US" sz="2400" b="1">
                <a:solidFill>
                  <a:srgbClr val="339933"/>
                </a:solidFill>
                <a:latin typeface="Arial" panose="020B0604020202020204" pitchFamily="34" charset="0"/>
                <a:ea typeface="方正舒体" panose="02010601030101010101" pitchFamily="2" charset="-122"/>
                <a:cs typeface="Arial" panose="020B0604020202020204" pitchFamily="34" charset="0"/>
              </a:rPr>
              <a:t>存储方式</a:t>
            </a:r>
          </a:p>
        </p:txBody>
      </p:sp>
      <p:pic>
        <p:nvPicPr>
          <p:cNvPr id="31" name="Picture 14"/>
          <p:cNvPicPr>
            <a:picLocks noChangeAspect="1" noChangeArrowheads="1"/>
          </p:cNvPicPr>
          <p:nvPr/>
        </p:nvPicPr>
        <p:blipFill>
          <a:blip r:embed="rId3">
            <a:clrChange>
              <a:clrFrom>
                <a:srgbClr val="FFFFFF"/>
              </a:clrFrom>
              <a:clrTo>
                <a:srgbClr val="FFFFFF">
                  <a:alpha val="0"/>
                </a:srgbClr>
              </a:clrTo>
            </a:clrChange>
            <a:lum bright="-12000" contrast="28000"/>
            <a:extLst>
              <a:ext uri="{28A0092B-C50C-407E-A947-70E740481C1C}">
                <a14:useLocalDpi xmlns:a14="http://schemas.microsoft.com/office/drawing/2010/main" val="0"/>
              </a:ext>
            </a:extLst>
          </a:blip>
          <a:srcRect b="83521"/>
          <a:stretch>
            <a:fillRect/>
          </a:stretch>
        </p:blipFill>
        <p:spPr bwMode="auto">
          <a:xfrm>
            <a:off x="3203575" y="1987550"/>
            <a:ext cx="3097213"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15"/>
          <p:cNvSpPr>
            <a:spLocks noChangeArrowheads="1"/>
          </p:cNvSpPr>
          <p:nvPr/>
        </p:nvSpPr>
        <p:spPr bwMode="auto">
          <a:xfrm>
            <a:off x="3419475" y="3671888"/>
            <a:ext cx="2592388" cy="4318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1600" b="1">
                <a:latin typeface="Arial" panose="020B0604020202020204" pitchFamily="34" charset="0"/>
                <a:ea typeface="楷体" panose="02010609060101010101" pitchFamily="49" charset="-122"/>
                <a:cs typeface="Arial" panose="020B0604020202020204" pitchFamily="34" charset="0"/>
              </a:rPr>
              <a:t>三角矩阵按行优先存储</a:t>
            </a:r>
          </a:p>
        </p:txBody>
      </p:sp>
      <p:pic>
        <p:nvPicPr>
          <p:cNvPr id="47" name="Picture 16"/>
          <p:cNvPicPr>
            <a:picLocks noChangeAspect="1" noChangeArrowheads="1"/>
          </p:cNvPicPr>
          <p:nvPr/>
        </p:nvPicPr>
        <p:blipFill>
          <a:blip r:embed="rId3">
            <a:clrChange>
              <a:clrFrom>
                <a:srgbClr val="FFFFFF"/>
              </a:clrFrom>
              <a:clrTo>
                <a:srgbClr val="FFFFFF">
                  <a:alpha val="0"/>
                </a:srgbClr>
              </a:clrTo>
            </a:clrChange>
            <a:lum bright="-12000" contrast="28000"/>
            <a:extLst>
              <a:ext uri="{28A0092B-C50C-407E-A947-70E740481C1C}">
                <a14:useLocalDpi xmlns:a14="http://schemas.microsoft.com/office/drawing/2010/main" val="0"/>
              </a:ext>
            </a:extLst>
          </a:blip>
          <a:srcRect t="16560" b="64439"/>
          <a:stretch>
            <a:fillRect/>
          </a:stretch>
        </p:blipFill>
        <p:spPr bwMode="auto">
          <a:xfrm>
            <a:off x="3203575" y="2236788"/>
            <a:ext cx="3097213"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17"/>
          <p:cNvPicPr>
            <a:picLocks noChangeAspect="1" noChangeArrowheads="1"/>
          </p:cNvPicPr>
          <p:nvPr/>
        </p:nvPicPr>
        <p:blipFill>
          <a:blip r:embed="rId3">
            <a:clrChange>
              <a:clrFrom>
                <a:srgbClr val="FFFFFF"/>
              </a:clrFrom>
              <a:clrTo>
                <a:srgbClr val="FFFFFF">
                  <a:alpha val="0"/>
                </a:srgbClr>
              </a:clrTo>
            </a:clrChange>
            <a:lum bright="-12000" contrast="28000"/>
            <a:extLst>
              <a:ext uri="{28A0092B-C50C-407E-A947-70E740481C1C}">
                <a14:useLocalDpi xmlns:a14="http://schemas.microsoft.com/office/drawing/2010/main" val="0"/>
              </a:ext>
            </a:extLst>
          </a:blip>
          <a:srcRect t="35632" b="45454"/>
          <a:stretch>
            <a:fillRect/>
          </a:stretch>
        </p:blipFill>
        <p:spPr bwMode="auto">
          <a:xfrm>
            <a:off x="3203575" y="2520950"/>
            <a:ext cx="3097213"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18"/>
          <p:cNvPicPr>
            <a:picLocks noChangeAspect="1" noChangeArrowheads="1"/>
          </p:cNvPicPr>
          <p:nvPr/>
        </p:nvPicPr>
        <p:blipFill>
          <a:blip r:embed="rId3">
            <a:clrChange>
              <a:clrFrom>
                <a:srgbClr val="FFFFFF"/>
              </a:clrFrom>
              <a:clrTo>
                <a:srgbClr val="FFFFFF">
                  <a:alpha val="0"/>
                </a:srgbClr>
              </a:clrTo>
            </a:clrChange>
            <a:lum bright="-12000" contrast="28000"/>
            <a:extLst>
              <a:ext uri="{28A0092B-C50C-407E-A947-70E740481C1C}">
                <a14:useLocalDpi xmlns:a14="http://schemas.microsoft.com/office/drawing/2010/main" val="0"/>
              </a:ext>
            </a:extLst>
          </a:blip>
          <a:srcRect t="54546" b="21735"/>
          <a:stretch>
            <a:fillRect/>
          </a:stretch>
        </p:blipFill>
        <p:spPr bwMode="auto">
          <a:xfrm>
            <a:off x="3203575" y="2808288"/>
            <a:ext cx="3097213"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19"/>
          <p:cNvPicPr>
            <a:picLocks noChangeAspect="1" noChangeArrowheads="1"/>
          </p:cNvPicPr>
          <p:nvPr/>
        </p:nvPicPr>
        <p:blipFill>
          <a:blip r:embed="rId3">
            <a:clrChange>
              <a:clrFrom>
                <a:srgbClr val="FFFFFF"/>
              </a:clrFrom>
              <a:clrTo>
                <a:srgbClr val="FFFFFF">
                  <a:alpha val="0"/>
                </a:srgbClr>
              </a:clrTo>
            </a:clrChange>
            <a:lum bright="-12000" contrast="28000"/>
            <a:extLst>
              <a:ext uri="{28A0092B-C50C-407E-A947-70E740481C1C}">
                <a14:useLocalDpi xmlns:a14="http://schemas.microsoft.com/office/drawing/2010/main" val="0"/>
              </a:ext>
            </a:extLst>
          </a:blip>
          <a:srcRect t="73563"/>
          <a:stretch>
            <a:fillRect/>
          </a:stretch>
        </p:blipFill>
        <p:spPr bwMode="auto">
          <a:xfrm>
            <a:off x="3203575" y="3168650"/>
            <a:ext cx="309721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 Box 20"/>
          <p:cNvSpPr txBox="1">
            <a:spLocks noChangeArrowheads="1"/>
          </p:cNvSpPr>
          <p:nvPr/>
        </p:nvSpPr>
        <p:spPr bwMode="auto">
          <a:xfrm>
            <a:off x="5292725" y="1989138"/>
            <a:ext cx="6477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en-US" altLang="zh-CN" sz="2000">
                <a:solidFill>
                  <a:srgbClr val="FF0000"/>
                </a:solidFill>
                <a:latin typeface="Arial" panose="020B0604020202020204" pitchFamily="34" charset="0"/>
                <a:ea typeface="幼圆" panose="02010509060101010101" pitchFamily="49" charset="-122"/>
                <a:cs typeface="Arial" panose="020B0604020202020204" pitchFamily="34" charset="0"/>
              </a:rPr>
              <a:t>c</a:t>
            </a:r>
          </a:p>
        </p:txBody>
      </p:sp>
      <p:sp>
        <p:nvSpPr>
          <p:cNvPr id="55" name="Rectangle 21"/>
          <p:cNvSpPr>
            <a:spLocks noChangeArrowheads="1"/>
          </p:cNvSpPr>
          <p:nvPr/>
        </p:nvSpPr>
        <p:spPr bwMode="auto">
          <a:xfrm>
            <a:off x="3419475" y="5661025"/>
            <a:ext cx="2592388" cy="4318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1600" b="1">
                <a:latin typeface="Arial" panose="020B0604020202020204" pitchFamily="34" charset="0"/>
                <a:ea typeface="楷体" panose="02010609060101010101" pitchFamily="49" charset="-122"/>
                <a:cs typeface="Arial" panose="020B0604020202020204" pitchFamily="34" charset="0"/>
              </a:rPr>
              <a:t>三角矩阵的压缩存储</a:t>
            </a:r>
          </a:p>
        </p:txBody>
      </p:sp>
      <p:grpSp>
        <p:nvGrpSpPr>
          <p:cNvPr id="56" name="Group 22"/>
          <p:cNvGrpSpPr>
            <a:grpSpLocks/>
          </p:cNvGrpSpPr>
          <p:nvPr/>
        </p:nvGrpSpPr>
        <p:grpSpPr bwMode="auto">
          <a:xfrm>
            <a:off x="250825" y="4437063"/>
            <a:ext cx="8496300" cy="1152525"/>
            <a:chOff x="158" y="2795"/>
            <a:chExt cx="5352" cy="726"/>
          </a:xfrm>
        </p:grpSpPr>
        <p:grpSp>
          <p:nvGrpSpPr>
            <p:cNvPr id="19480" name="Group 23"/>
            <p:cNvGrpSpPr>
              <a:grpSpLocks/>
            </p:cNvGrpSpPr>
            <p:nvPr/>
          </p:nvGrpSpPr>
          <p:grpSpPr bwMode="auto">
            <a:xfrm>
              <a:off x="611" y="2795"/>
              <a:ext cx="4899" cy="726"/>
              <a:chOff x="385" y="2432"/>
              <a:chExt cx="5147" cy="726"/>
            </a:xfrm>
          </p:grpSpPr>
          <p:pic>
            <p:nvPicPr>
              <p:cNvPr id="19482" name="Picture 24"/>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5" y="2432"/>
                <a:ext cx="5103" cy="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83" name="Rectangle 25"/>
              <p:cNvSpPr>
                <a:spLocks noChangeArrowheads="1"/>
              </p:cNvSpPr>
              <p:nvPr/>
            </p:nvSpPr>
            <p:spPr bwMode="auto">
              <a:xfrm>
                <a:off x="5329" y="2886"/>
                <a:ext cx="203" cy="272"/>
              </a:xfrm>
              <a:prstGeom prst="rect">
                <a:avLst/>
              </a:prstGeom>
              <a:solidFill>
                <a:srgbClr val="B3D9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grpSp>
        <p:sp>
          <p:nvSpPr>
            <p:cNvPr id="19481" name="Text Box 26"/>
            <p:cNvSpPr txBox="1">
              <a:spLocks noChangeArrowheads="1"/>
            </p:cNvSpPr>
            <p:nvPr/>
          </p:nvSpPr>
          <p:spPr bwMode="auto">
            <a:xfrm>
              <a:off x="158" y="2855"/>
              <a:ext cx="49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en-US" altLang="zh-CN" sz="1600" b="1">
                  <a:latin typeface="Arial" panose="020B0604020202020204" pitchFamily="34" charset="0"/>
                  <a:ea typeface="幼圆" panose="02010509060101010101" pitchFamily="49" charset="-122"/>
                  <a:cs typeface="Arial" panose="020B0604020202020204" pitchFamily="34" charset="0"/>
                </a:rPr>
                <a:t>SA[k]</a:t>
              </a:r>
            </a:p>
          </p:txBody>
        </p:sp>
      </p:grpSp>
      <p:grpSp>
        <p:nvGrpSpPr>
          <p:cNvPr id="61" name="Group 27"/>
          <p:cNvGrpSpPr>
            <a:grpSpLocks/>
          </p:cNvGrpSpPr>
          <p:nvPr/>
        </p:nvGrpSpPr>
        <p:grpSpPr bwMode="auto">
          <a:xfrm>
            <a:off x="250825" y="620713"/>
            <a:ext cx="8569325" cy="1152525"/>
            <a:chOff x="1008" y="2296"/>
            <a:chExt cx="3596" cy="907"/>
          </a:xfrm>
        </p:grpSpPr>
        <p:sp>
          <p:nvSpPr>
            <p:cNvPr id="19478" name="AutoShape 28"/>
            <p:cNvSpPr>
              <a:spLocks noChangeArrowheads="1"/>
            </p:cNvSpPr>
            <p:nvPr/>
          </p:nvSpPr>
          <p:spPr bwMode="auto">
            <a:xfrm flipH="1">
              <a:off x="1008" y="2296"/>
              <a:ext cx="3596" cy="907"/>
            </a:xfrm>
            <a:prstGeom prst="wedgeRectCallout">
              <a:avLst>
                <a:gd name="adj1" fmla="val -6569"/>
                <a:gd name="adj2" fmla="val 78056"/>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18900000" scaled="1"/>
            </a:gradFill>
            <a:ln w="57150">
              <a:solidFill>
                <a:srgbClr val="FFFF00"/>
              </a:solidFill>
              <a:miter lim="800000"/>
              <a:headEnd/>
              <a:tailEnd/>
            </a:ln>
          </p:spPr>
          <p:txBody>
            <a:bodyPr lIns="180000" rIns="18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19479" name="Text Box 29"/>
            <p:cNvSpPr txBox="1">
              <a:spLocks noChangeArrowheads="1"/>
            </p:cNvSpPr>
            <p:nvPr/>
          </p:nvSpPr>
          <p:spPr bwMode="auto">
            <a:xfrm>
              <a:off x="1078" y="2371"/>
              <a:ext cx="3460" cy="7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tIns="0" rIns="18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按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a:solidFill>
                    <a:srgbClr val="FFFF00"/>
                  </a:solidFill>
                  <a:latin typeface="Arial" panose="020B0604020202020204" pitchFamily="34" charset="0"/>
                  <a:ea typeface="楷体" panose="02010609060101010101" pitchFamily="49" charset="-122"/>
                  <a:cs typeface="Arial" panose="020B0604020202020204" pitchFamily="34" charset="0"/>
                </a:rPr>
                <a:t>00</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a:solidFill>
                    <a:srgbClr val="FFFF00"/>
                  </a:solidFill>
                  <a:latin typeface="Arial" panose="020B0604020202020204" pitchFamily="34" charset="0"/>
                  <a:ea typeface="楷体" panose="02010609060101010101" pitchFamily="49" charset="-122"/>
                  <a:cs typeface="Arial" panose="020B0604020202020204" pitchFamily="34" charset="0"/>
                </a:rPr>
                <a:t>10</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a:solidFill>
                    <a:srgbClr val="FFFF00"/>
                  </a:solidFill>
                  <a:latin typeface="Arial" panose="020B0604020202020204" pitchFamily="34" charset="0"/>
                  <a:ea typeface="楷体" panose="02010609060101010101" pitchFamily="49" charset="-122"/>
                  <a:cs typeface="Arial" panose="020B0604020202020204" pitchFamily="34" charset="0"/>
                </a:rPr>
                <a:t>11</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a:solidFill>
                    <a:srgbClr val="FFFF00"/>
                  </a:solidFill>
                  <a:latin typeface="Arial" panose="020B0604020202020204" pitchFamily="34" charset="0"/>
                  <a:ea typeface="楷体" panose="02010609060101010101" pitchFamily="49" charset="-122"/>
                  <a:cs typeface="Arial" panose="020B0604020202020204" pitchFamily="34" charset="0"/>
                </a:rPr>
                <a:t>n-1,0</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a:solidFill>
                    <a:srgbClr val="FFFF00"/>
                  </a:solidFill>
                  <a:latin typeface="Arial" panose="020B0604020202020204" pitchFamily="34" charset="0"/>
                  <a:ea typeface="楷体" panose="02010609060101010101" pitchFamily="49" charset="-122"/>
                  <a:cs typeface="Arial" panose="020B0604020202020204" pitchFamily="34" charset="0"/>
                </a:rPr>
                <a:t>n-1,1</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a:solidFill>
                    <a:srgbClr val="FFFF00"/>
                  </a:solidFill>
                  <a:latin typeface="Arial" panose="020B0604020202020204" pitchFamily="34" charset="0"/>
                  <a:ea typeface="楷体" panose="02010609060101010101" pitchFamily="49" charset="-122"/>
                  <a:cs typeface="Arial" panose="020B0604020202020204" pitchFamily="34" charset="0"/>
                </a:rPr>
                <a:t>n-1,n-1</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的次序依次存放在一维数组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SA[0..n(n+1)/2-1]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中，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c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存放在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SA[n(n+1)/2]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中。 </a:t>
              </a:r>
            </a:p>
          </p:txBody>
        </p:sp>
      </p:grpSp>
      <p:sp>
        <p:nvSpPr>
          <p:cNvPr id="19470" name="Line 30"/>
          <p:cNvSpPr>
            <a:spLocks noChangeShapeType="1"/>
          </p:cNvSpPr>
          <p:nvPr/>
        </p:nvSpPr>
        <p:spPr bwMode="auto">
          <a:xfrm>
            <a:off x="4300538" y="3141663"/>
            <a:ext cx="0" cy="142875"/>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335267116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800" decel="100000"/>
                                        <p:tgtEl>
                                          <p:spTgt spid="30"/>
                                        </p:tgtEl>
                                      </p:cBhvr>
                                    </p:animEffect>
                                    <p:anim calcmode="lin" valueType="num">
                                      <p:cBhvr>
                                        <p:cTn id="8" dur="800" decel="100000" fill="hold"/>
                                        <p:tgtEl>
                                          <p:spTgt spid="30"/>
                                        </p:tgtEl>
                                        <p:attrNameLst>
                                          <p:attrName>style.rotation</p:attrName>
                                        </p:attrNameLst>
                                      </p:cBhvr>
                                      <p:tavLst>
                                        <p:tav tm="0">
                                          <p:val>
                                            <p:fltVal val="-90"/>
                                          </p:val>
                                        </p:tav>
                                        <p:tav tm="100000">
                                          <p:val>
                                            <p:fltVal val="0"/>
                                          </p:val>
                                        </p:tav>
                                      </p:tavLst>
                                    </p:anim>
                                    <p:anim calcmode="lin" valueType="num">
                                      <p:cBhvr>
                                        <p:cTn id="9" dur="800" decel="100000" fill="hold"/>
                                        <p:tgtEl>
                                          <p:spTgt spid="30"/>
                                        </p:tgtEl>
                                        <p:attrNameLst>
                                          <p:attrName>ppt_x</p:attrName>
                                        </p:attrNameLst>
                                      </p:cBhvr>
                                      <p:tavLst>
                                        <p:tav tm="0">
                                          <p:val>
                                            <p:strVal val="#ppt_x+0.4"/>
                                          </p:val>
                                        </p:tav>
                                        <p:tav tm="100000">
                                          <p:val>
                                            <p:strVal val="#ppt_x-0.05"/>
                                          </p:val>
                                        </p:tav>
                                      </p:tavLst>
                                    </p:anim>
                                    <p:anim calcmode="lin" valueType="num">
                                      <p:cBhvr>
                                        <p:cTn id="10" dur="800" decel="100000" fill="hold"/>
                                        <p:tgtEl>
                                          <p:spTgt spid="3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0"/>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nodeType="afterGroup">
                            <p:stCondLst>
                              <p:cond delay="500"/>
                            </p:stCondLst>
                            <p:childTnLst>
                              <p:par>
                                <p:cTn id="19" presetID="22" presetClass="entr" presetSubtype="8" fill="hold"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wipe(left)">
                                      <p:cBhvr>
                                        <p:cTn id="21" dur="500"/>
                                        <p:tgtEl>
                                          <p:spTgt spid="47"/>
                                        </p:tgtEl>
                                      </p:cBhvr>
                                    </p:animEffect>
                                  </p:childTnLst>
                                </p:cTn>
                              </p:par>
                            </p:childTnLst>
                          </p:cTn>
                        </p:par>
                        <p:par>
                          <p:cTn id="22" fill="hold" nodeType="afterGroup">
                            <p:stCondLst>
                              <p:cond delay="1000"/>
                            </p:stCondLst>
                            <p:childTnLst>
                              <p:par>
                                <p:cTn id="23" presetID="22" presetClass="entr" presetSubtype="8"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left)">
                                      <p:cBhvr>
                                        <p:cTn id="25" dur="500"/>
                                        <p:tgtEl>
                                          <p:spTgt spid="48"/>
                                        </p:tgtEl>
                                      </p:cBhvr>
                                    </p:animEffect>
                                  </p:childTnLst>
                                </p:cTn>
                              </p:par>
                            </p:childTnLst>
                          </p:cTn>
                        </p:par>
                        <p:par>
                          <p:cTn id="26" fill="hold" nodeType="afterGroup">
                            <p:stCondLst>
                              <p:cond delay="1500"/>
                            </p:stCondLst>
                            <p:childTnLst>
                              <p:par>
                                <p:cTn id="27" presetID="22" presetClass="entr" presetSubtype="8" fill="hold" nodeType="after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wipe(left)">
                                      <p:cBhvr>
                                        <p:cTn id="29" dur="500"/>
                                        <p:tgtEl>
                                          <p:spTgt spid="49"/>
                                        </p:tgtEl>
                                      </p:cBhvr>
                                    </p:animEffect>
                                  </p:childTnLst>
                                </p:cTn>
                              </p:par>
                            </p:childTnLst>
                          </p:cTn>
                        </p:par>
                        <p:par>
                          <p:cTn id="30" fill="hold" nodeType="afterGroup">
                            <p:stCondLst>
                              <p:cond delay="2000"/>
                            </p:stCondLst>
                            <p:childTnLst>
                              <p:par>
                                <p:cTn id="31" presetID="22" presetClass="entr" presetSubtype="8" fill="hold" nodeType="after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wipe(left)">
                                      <p:cBhvr>
                                        <p:cTn id="33" dur="500"/>
                                        <p:tgtEl>
                                          <p:spTgt spid="53"/>
                                        </p:tgtEl>
                                      </p:cBhvr>
                                    </p:animEffect>
                                  </p:childTnLst>
                                </p:cTn>
                              </p:par>
                            </p:childTnLst>
                          </p:cTn>
                        </p:par>
                        <p:par>
                          <p:cTn id="34" fill="hold" nodeType="afterGroup">
                            <p:stCondLst>
                              <p:cond delay="2500"/>
                            </p:stCondLst>
                            <p:childTnLst>
                              <p:par>
                                <p:cTn id="35" presetID="9" presetClass="entr" presetSubtype="0" fill="hold" grpId="0"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dissolve">
                                      <p:cBhvr>
                                        <p:cTn id="37" dur="500"/>
                                        <p:tgtEl>
                                          <p:spTgt spid="54"/>
                                        </p:tgtEl>
                                      </p:cBhvr>
                                    </p:animEffect>
                                  </p:childTnLst>
                                </p:cTn>
                              </p:par>
                            </p:childTnLst>
                          </p:cTn>
                        </p:par>
                        <p:par>
                          <p:cTn id="38" fill="hold" nodeType="afterGroup">
                            <p:stCondLst>
                              <p:cond delay="3000"/>
                            </p:stCondLst>
                            <p:childTnLst>
                              <p:par>
                                <p:cTn id="39" presetID="9" presetClass="entr" presetSubtype="0"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dissolve">
                                      <p:cBhvr>
                                        <p:cTn id="41" dur="500"/>
                                        <p:tgtEl>
                                          <p:spTgt spid="32"/>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8" presetClass="entr" presetSubtype="12" fill="hold" nodeType="click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strips(downLeft)">
                                      <p:cBhvr>
                                        <p:cTn id="46" dur="500"/>
                                        <p:tgtEl>
                                          <p:spTgt spid="61"/>
                                        </p:tgtEl>
                                      </p:cBhvr>
                                    </p:animEffect>
                                  </p:childTnLst>
                                  <p:subTnLst>
                                    <p:audio>
                                      <p:cMediaNode>
                                        <p:cTn display="0" masterRel="sameClick">
                                          <p:stCondLst>
                                            <p:cond evt="begin" delay="0">
                                              <p:tn val="44"/>
                                            </p:cond>
                                          </p:stCondLst>
                                          <p:endCondLst>
                                            <p:cond evt="onStopAudio" delay="0">
                                              <p:tgtEl>
                                                <p:sldTgt/>
                                              </p:tgtEl>
                                            </p:cond>
                                          </p:endCondLst>
                                        </p:cTn>
                                        <p:tgtEl>
                                          <p:sndTgt r:embed="rId2" name="camera.wav"/>
                                        </p:tgtEl>
                                      </p:cMediaNode>
                                    </p:audio>
                                  </p:sub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nodeType="click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left)">
                                      <p:cBhvr>
                                        <p:cTn id="51" dur="1000"/>
                                        <p:tgtEl>
                                          <p:spTgt spid="56"/>
                                        </p:tgtEl>
                                      </p:cBhvr>
                                    </p:animEffect>
                                  </p:childTnLst>
                                </p:cTn>
                              </p:par>
                            </p:childTnLst>
                          </p:cTn>
                        </p:par>
                        <p:par>
                          <p:cTn id="52" fill="hold" nodeType="afterGroup">
                            <p:stCondLst>
                              <p:cond delay="1000"/>
                            </p:stCondLst>
                            <p:childTnLst>
                              <p:par>
                                <p:cTn id="53" presetID="9" presetClass="entr" presetSubtype="0" fill="hold"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dissolve">
                                      <p:cBhvr>
                                        <p:cTn id="55" dur="500"/>
                                        <p:tgtEl>
                                          <p:spTgt spid="55"/>
                                        </p:tgtEl>
                                      </p:cBhvr>
                                    </p:animEffect>
                                  </p:childTnLst>
                                </p:cTn>
                              </p:par>
                            </p:childTnLst>
                          </p:cTn>
                        </p:par>
                        <p:par>
                          <p:cTn id="56" fill="hold" nodeType="afterGroup">
                            <p:stCondLst>
                              <p:cond delay="1500"/>
                            </p:stCondLst>
                            <p:childTnLst>
                              <p:par>
                                <p:cTn id="57" presetID="18" presetClass="exit" presetSubtype="12" fill="hold" nodeType="afterEffect">
                                  <p:stCondLst>
                                    <p:cond delay="0"/>
                                  </p:stCondLst>
                                  <p:childTnLst>
                                    <p:animEffect transition="out" filter="strips(downLeft)">
                                      <p:cBhvr>
                                        <p:cTn id="58" dur="500"/>
                                        <p:tgtEl>
                                          <p:spTgt spid="61"/>
                                        </p:tgtEl>
                                      </p:cBhvr>
                                    </p:animEffect>
                                    <p:set>
                                      <p:cBhvr>
                                        <p:cTn id="59" dur="1" fill="hold">
                                          <p:stCondLst>
                                            <p:cond delay="499"/>
                                          </p:stCondLst>
                                        </p:cTn>
                                        <p:tgtEl>
                                          <p:spTgt spid="6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5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6" name="组合 3"/>
          <p:cNvGrpSpPr>
            <a:grpSpLocks/>
          </p:cNvGrpSpPr>
          <p:nvPr/>
        </p:nvGrpSpPr>
        <p:grpSpPr bwMode="auto">
          <a:xfrm>
            <a:off x="34925" y="92075"/>
            <a:ext cx="7632700" cy="1601788"/>
            <a:chOff x="34925" y="92075"/>
            <a:chExt cx="7632700" cy="1601788"/>
          </a:xfrm>
        </p:grpSpPr>
        <p:grpSp>
          <p:nvGrpSpPr>
            <p:cNvPr id="31762" name="组合 2"/>
            <p:cNvGrpSpPr>
              <a:grpSpLocks/>
            </p:cNvGrpSpPr>
            <p:nvPr/>
          </p:nvGrpSpPr>
          <p:grpSpPr bwMode="auto">
            <a:xfrm>
              <a:off x="34925" y="92075"/>
              <a:ext cx="7632700" cy="1025525"/>
              <a:chOff x="34925" y="92075"/>
              <a:chExt cx="7632700" cy="1025525"/>
            </a:xfrm>
          </p:grpSpPr>
          <p:grpSp>
            <p:nvGrpSpPr>
              <p:cNvPr id="31766" name="组合 1"/>
              <p:cNvGrpSpPr>
                <a:grpSpLocks/>
              </p:cNvGrpSpPr>
              <p:nvPr/>
            </p:nvGrpSpPr>
            <p:grpSpPr bwMode="auto">
              <a:xfrm>
                <a:off x="34925" y="92075"/>
                <a:ext cx="7632700" cy="457200"/>
                <a:chOff x="34925" y="92075"/>
                <a:chExt cx="7632700" cy="457200"/>
              </a:xfrm>
            </p:grpSpPr>
            <p:sp>
              <p:nvSpPr>
                <p:cNvPr id="31770"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1771"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31767" name="Group 3"/>
              <p:cNvGrpSpPr>
                <a:grpSpLocks/>
              </p:cNvGrpSpPr>
              <p:nvPr/>
            </p:nvGrpSpPr>
            <p:grpSpPr bwMode="auto">
              <a:xfrm>
                <a:off x="107950" y="620713"/>
                <a:ext cx="4032250" cy="496887"/>
                <a:chOff x="113" y="441"/>
                <a:chExt cx="2098" cy="313"/>
              </a:xfrm>
            </p:grpSpPr>
            <p:sp>
              <p:nvSpPr>
                <p:cNvPr id="31768"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5.2.1  </a:t>
                  </a:r>
                  <a:r>
                    <a:rPr kumimoji="1" lang="zh-CN" altLang="en-US" sz="2200" b="1">
                      <a:solidFill>
                        <a:srgbClr val="3333FF"/>
                      </a:solidFill>
                      <a:latin typeface="Arial" panose="020B0604020202020204" pitchFamily="34" charset="0"/>
                      <a:ea typeface="黑体" panose="02010609060101010101" pitchFamily="49" charset="-122"/>
                    </a:rPr>
                    <a:t>特殊矩阵的压缩存储</a:t>
                  </a:r>
                </a:p>
              </p:txBody>
            </p:sp>
            <p:sp>
              <p:nvSpPr>
                <p:cNvPr id="31769"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1763" name="Group 6"/>
            <p:cNvGrpSpPr>
              <a:grpSpLocks/>
            </p:cNvGrpSpPr>
            <p:nvPr/>
          </p:nvGrpSpPr>
          <p:grpSpPr bwMode="auto">
            <a:xfrm>
              <a:off x="250825" y="1196975"/>
              <a:ext cx="2447925" cy="496888"/>
              <a:chOff x="113" y="441"/>
              <a:chExt cx="1440" cy="313"/>
            </a:xfrm>
          </p:grpSpPr>
          <p:sp>
            <p:nvSpPr>
              <p:cNvPr id="31764"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三角矩阵</a:t>
                </a:r>
              </a:p>
            </p:txBody>
          </p:sp>
          <p:sp>
            <p:nvSpPr>
              <p:cNvPr id="31765" name="Rectangle 8"/>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3" name="Text Box 13"/>
          <p:cNvSpPr txBox="1">
            <a:spLocks noChangeArrowheads="1"/>
          </p:cNvSpPr>
          <p:nvPr/>
        </p:nvSpPr>
        <p:spPr bwMode="auto">
          <a:xfrm>
            <a:off x="1866900"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en-US" altLang="zh-CN" sz="2400" b="1">
                <a:solidFill>
                  <a:srgbClr val="339933"/>
                </a:solidFill>
                <a:latin typeface="方正舒体" panose="02010601030101010101" pitchFamily="2" charset="-122"/>
                <a:ea typeface="方正舒体" panose="02010601030101010101" pitchFamily="2" charset="-122"/>
              </a:rPr>
              <a:t>a</a:t>
            </a:r>
            <a:r>
              <a:rPr kumimoji="1" lang="en-US" altLang="zh-CN" sz="2400" b="1" baseline="-25000">
                <a:solidFill>
                  <a:srgbClr val="339933"/>
                </a:solidFill>
                <a:latin typeface="方正舒体" panose="02010601030101010101" pitchFamily="2" charset="-122"/>
                <a:ea typeface="方正舒体" panose="02010601030101010101" pitchFamily="2" charset="-122"/>
              </a:rPr>
              <a:t>ij</a:t>
            </a:r>
            <a:r>
              <a:rPr kumimoji="1" lang="zh-CN" altLang="en-US" sz="2400" b="1">
                <a:solidFill>
                  <a:srgbClr val="339933"/>
                </a:solidFill>
                <a:latin typeface="方正舒体" panose="02010601030101010101" pitchFamily="2" charset="-122"/>
                <a:ea typeface="方正舒体" panose="02010601030101010101" pitchFamily="2" charset="-122"/>
              </a:rPr>
              <a:t>和</a:t>
            </a:r>
            <a:r>
              <a:rPr kumimoji="1" lang="en-US" altLang="zh-CN" sz="2400" b="1">
                <a:solidFill>
                  <a:srgbClr val="339933"/>
                </a:solidFill>
                <a:latin typeface="方正舒体" panose="02010601030101010101" pitchFamily="2" charset="-122"/>
                <a:ea typeface="方正舒体" panose="02010601030101010101" pitchFamily="2" charset="-122"/>
              </a:rPr>
              <a:t>SA[k]</a:t>
            </a:r>
            <a:r>
              <a:rPr kumimoji="1" lang="zh-CN" altLang="en-US" sz="2400" b="1">
                <a:solidFill>
                  <a:srgbClr val="339933"/>
                </a:solidFill>
                <a:latin typeface="方正舒体" panose="02010601030101010101" pitchFamily="2" charset="-122"/>
                <a:ea typeface="方正舒体" panose="02010601030101010101" pitchFamily="2" charset="-122"/>
              </a:rPr>
              <a:t>之间的对应关系</a:t>
            </a:r>
          </a:p>
        </p:txBody>
      </p:sp>
      <p:grpSp>
        <p:nvGrpSpPr>
          <p:cNvPr id="34" name="Group 14"/>
          <p:cNvGrpSpPr>
            <a:grpSpLocks/>
          </p:cNvGrpSpPr>
          <p:nvPr/>
        </p:nvGrpSpPr>
        <p:grpSpPr bwMode="auto">
          <a:xfrm>
            <a:off x="250825" y="620713"/>
            <a:ext cx="8642350" cy="1223962"/>
            <a:chOff x="1487" y="391"/>
            <a:chExt cx="4115" cy="771"/>
          </a:xfrm>
        </p:grpSpPr>
        <p:sp>
          <p:nvSpPr>
            <p:cNvPr id="35" name="AutoShape 15"/>
            <p:cNvSpPr>
              <a:spLocks noChangeArrowheads="1"/>
            </p:cNvSpPr>
            <p:nvPr/>
          </p:nvSpPr>
          <p:spPr bwMode="auto">
            <a:xfrm flipH="1">
              <a:off x="1487" y="391"/>
              <a:ext cx="4115" cy="771"/>
            </a:xfrm>
            <a:prstGeom prst="wedgeRectCallout">
              <a:avLst>
                <a:gd name="adj1" fmla="val -5602"/>
                <a:gd name="adj2" fmla="val 78014"/>
              </a:avLst>
            </a:prstGeom>
            <a:gradFill rotWithShape="0">
              <a:gsLst>
                <a:gs pos="0">
                  <a:srgbClr val="FFFFCC">
                    <a:gamma/>
                    <a:tint val="0"/>
                    <a:invGamma/>
                  </a:srgbClr>
                </a:gs>
                <a:gs pos="100000">
                  <a:srgbClr val="FFFFCC"/>
                </a:gs>
              </a:gsLst>
              <a:lin ang="18900000" scaled="1"/>
            </a:gradFill>
            <a:ln w="57150">
              <a:solidFill>
                <a:srgbClr val="CC6600"/>
              </a:solidFill>
              <a:miter lim="800000"/>
              <a:headEnd/>
              <a:tailEnd/>
            </a:ln>
            <a:effectLst/>
          </p:spPr>
          <p:txBody>
            <a:bodyPr lIns="180000" tIns="0" rIns="180000"/>
            <a:lstStyle/>
            <a:p>
              <a:pPr algn="ctr" eaLnBrk="1" hangingPunct="1">
                <a:lnSpc>
                  <a:spcPct val="140000"/>
                </a:lnSpc>
                <a:defRPr/>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36" name="Text Box 16"/>
            <p:cNvSpPr txBox="1">
              <a:spLocks noChangeArrowheads="1"/>
            </p:cNvSpPr>
            <p:nvPr/>
          </p:nvSpPr>
          <p:spPr bwMode="auto">
            <a:xfrm>
              <a:off x="1523" y="454"/>
              <a:ext cx="4047" cy="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tIns="46800" rIns="180000">
              <a:spAutoFit/>
            </a:bodyPr>
            <a:lstStyle/>
            <a:p>
              <a:pPr algn="just" eaLnBrk="1" hangingPunct="1">
                <a:lnSpc>
                  <a:spcPct val="140000"/>
                </a:lnSpc>
                <a:defRPr/>
              </a:pPr>
              <a:r>
                <a:rPr kumimoji="1" lang="en-US" altLang="zh-CN" sz="2000" b="1" dirty="0">
                  <a:solidFill>
                    <a:srgbClr val="CC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CC6600"/>
                  </a:solidFill>
                  <a:latin typeface="Arial" panose="020B0604020202020204" pitchFamily="34" charset="0"/>
                  <a:ea typeface="楷体" panose="02010609060101010101" pitchFamily="49" charset="-122"/>
                  <a:cs typeface="Arial" panose="020B0604020202020204" pitchFamily="34" charset="0"/>
                </a:rPr>
                <a:t>按行优先顺序存放上三角矩阵中元素 </a:t>
              </a:r>
              <a:r>
                <a:rPr kumimoji="1" lang="en-US" altLang="zh-CN" sz="2000" b="1" dirty="0" err="1">
                  <a:solidFill>
                    <a:srgbClr val="CC66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dirty="0" err="1">
                  <a:solidFill>
                    <a:srgbClr val="CC6600"/>
                  </a:solidFill>
                  <a:latin typeface="Arial" panose="020B0604020202020204" pitchFamily="34" charset="0"/>
                  <a:ea typeface="楷体" panose="02010609060101010101" pitchFamily="49" charset="-122"/>
                  <a:cs typeface="Arial" panose="020B0604020202020204" pitchFamily="34" charset="0"/>
                </a:rPr>
                <a:t>ij</a:t>
              </a:r>
              <a:r>
                <a:rPr kumimoji="1" lang="en-US" altLang="zh-CN" sz="2000" b="1" dirty="0">
                  <a:solidFill>
                    <a:srgbClr val="CC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CC6600"/>
                  </a:solidFill>
                  <a:latin typeface="Arial" panose="020B0604020202020204" pitchFamily="34" charset="0"/>
                  <a:ea typeface="楷体" panose="02010609060101010101" pitchFamily="49" charset="-122"/>
                  <a:cs typeface="Arial" panose="020B0604020202020204" pitchFamily="34" charset="0"/>
                </a:rPr>
                <a:t>时，</a:t>
              </a:r>
              <a:r>
                <a:rPr kumimoji="1" lang="en-US" altLang="zh-CN" sz="2000" b="1" dirty="0" err="1">
                  <a:solidFill>
                    <a:srgbClr val="CC66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dirty="0" err="1">
                  <a:solidFill>
                    <a:srgbClr val="CC6600"/>
                  </a:solidFill>
                  <a:latin typeface="Arial" panose="020B0604020202020204" pitchFamily="34" charset="0"/>
                  <a:ea typeface="楷体" panose="02010609060101010101" pitchFamily="49" charset="-122"/>
                  <a:cs typeface="Arial" panose="020B0604020202020204" pitchFamily="34" charset="0"/>
                </a:rPr>
                <a:t>ij</a:t>
              </a:r>
              <a:r>
                <a:rPr kumimoji="1" lang="en-US" altLang="zh-CN" sz="2000" b="1" dirty="0">
                  <a:solidFill>
                    <a:srgbClr val="CC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CC6600"/>
                  </a:solidFill>
                  <a:latin typeface="Arial" panose="020B0604020202020204" pitchFamily="34" charset="0"/>
                  <a:ea typeface="楷体" panose="02010609060101010101" pitchFamily="49" charset="-122"/>
                  <a:cs typeface="Arial" panose="020B0604020202020204" pitchFamily="34" charset="0"/>
                </a:rPr>
                <a:t>前面有 </a:t>
              </a:r>
              <a:r>
                <a:rPr kumimoji="1" lang="en-US" altLang="zh-CN" sz="2000" b="1" dirty="0" err="1">
                  <a:solidFill>
                    <a:srgbClr val="CC6600"/>
                  </a:solidFill>
                  <a:latin typeface="Arial" panose="020B0604020202020204" pitchFamily="34" charset="0"/>
                  <a:ea typeface="楷体" panose="02010609060101010101" pitchFamily="49" charset="-122"/>
                  <a:cs typeface="Arial" panose="020B0604020202020204" pitchFamily="34" charset="0"/>
                </a:rPr>
                <a:t>i</a:t>
              </a:r>
              <a:r>
                <a:rPr kumimoji="1" lang="en-US" altLang="zh-CN" sz="2000" b="1" dirty="0">
                  <a:solidFill>
                    <a:srgbClr val="CC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CC6600"/>
                  </a:solidFill>
                  <a:latin typeface="Arial" panose="020B0604020202020204" pitchFamily="34" charset="0"/>
                  <a:ea typeface="楷体" panose="02010609060101010101" pitchFamily="49" charset="-122"/>
                  <a:cs typeface="Arial" panose="020B0604020202020204" pitchFamily="34" charset="0"/>
                </a:rPr>
                <a:t>行，一共有元素个数： </a:t>
              </a:r>
              <a:r>
                <a:rPr kumimoji="1" lang="pt-BR" altLang="zh-CN" sz="2000" b="1" dirty="0">
                  <a:solidFill>
                    <a:srgbClr val="CC6600"/>
                  </a:solidFill>
                  <a:latin typeface="Arial" panose="020B0604020202020204" pitchFamily="34" charset="0"/>
                  <a:ea typeface="楷体" panose="02010609060101010101" pitchFamily="49" charset="-122"/>
                  <a:cs typeface="Arial" panose="020B0604020202020204" pitchFamily="34" charset="0"/>
                </a:rPr>
                <a:t>(n-0)+(n-1)+(n-2)+…+(n-i+1)=i</a:t>
              </a:r>
              <a:r>
                <a:rPr kumimoji="1" lang="en-US" altLang="zh-CN" sz="2000" b="1" dirty="0">
                  <a:solidFill>
                    <a:srgbClr val="CC6600"/>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pt-BR" altLang="zh-CN" sz="2000" b="1" dirty="0">
                  <a:solidFill>
                    <a:srgbClr val="CC6600"/>
                  </a:solidFill>
                  <a:latin typeface="Arial" panose="020B0604020202020204" pitchFamily="34" charset="0"/>
                  <a:ea typeface="楷体" panose="02010609060101010101" pitchFamily="49" charset="-122"/>
                  <a:cs typeface="Arial" panose="020B0604020202020204" pitchFamily="34" charset="0"/>
                </a:rPr>
                <a:t>(2n-i+1)/2</a:t>
              </a:r>
              <a:r>
                <a:rPr kumimoji="1" lang="zh-CN" altLang="pt-BR" sz="2000" b="1" dirty="0">
                  <a:solidFill>
                    <a:srgbClr val="CC6600"/>
                  </a:solidFill>
                  <a:latin typeface="Arial" panose="020B0604020202020204" pitchFamily="34" charset="0"/>
                  <a:ea typeface="楷体" panose="02010609060101010101" pitchFamily="49" charset="-122"/>
                  <a:cs typeface="Arial" panose="020B0604020202020204" pitchFamily="34" charset="0"/>
                </a:rPr>
                <a:t>。</a:t>
              </a:r>
              <a:endParaRPr kumimoji="1" lang="zh-CN" altLang="en-US" sz="2000" b="1" dirty="0">
                <a:solidFill>
                  <a:srgbClr val="CC6600"/>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37" name="Group 17"/>
          <p:cNvGrpSpPr>
            <a:grpSpLocks/>
          </p:cNvGrpSpPr>
          <p:nvPr/>
        </p:nvGrpSpPr>
        <p:grpSpPr bwMode="auto">
          <a:xfrm>
            <a:off x="2006600" y="620713"/>
            <a:ext cx="6886575" cy="1223962"/>
            <a:chOff x="1565" y="391"/>
            <a:chExt cx="4037" cy="771"/>
          </a:xfrm>
        </p:grpSpPr>
        <p:sp>
          <p:nvSpPr>
            <p:cNvPr id="38" name="AutoShape 18"/>
            <p:cNvSpPr>
              <a:spLocks noChangeArrowheads="1"/>
            </p:cNvSpPr>
            <p:nvPr/>
          </p:nvSpPr>
          <p:spPr bwMode="auto">
            <a:xfrm flipH="1">
              <a:off x="1565" y="391"/>
              <a:ext cx="4037" cy="771"/>
            </a:xfrm>
            <a:prstGeom prst="wedgeRectCallout">
              <a:avLst>
                <a:gd name="adj1" fmla="val -5602"/>
                <a:gd name="adj2" fmla="val 78014"/>
              </a:avLst>
            </a:prstGeom>
            <a:gradFill rotWithShape="0">
              <a:gsLst>
                <a:gs pos="0">
                  <a:srgbClr val="FFCCCC">
                    <a:gamma/>
                    <a:tint val="0"/>
                    <a:invGamma/>
                  </a:srgbClr>
                </a:gs>
                <a:gs pos="100000">
                  <a:srgbClr val="FFCCCC"/>
                </a:gs>
              </a:gsLst>
              <a:lin ang="18900000" scaled="1"/>
            </a:gradFill>
            <a:ln w="57150">
              <a:solidFill>
                <a:srgbClr val="FF0000"/>
              </a:solidFill>
              <a:miter lim="800000"/>
              <a:headEnd/>
              <a:tailEnd/>
            </a:ln>
            <a:effectLst>
              <a:outerShdw dist="17961" dir="2700000" algn="ctr" rotWithShape="0">
                <a:schemeClr val="bg1"/>
              </a:outerShdw>
            </a:effectLst>
          </p:spPr>
          <p:txBody>
            <a:bodyPr lIns="180000" tIns="0" rIns="180000"/>
            <a:lstStyle/>
            <a:p>
              <a:pPr algn="ctr" eaLnBrk="1" hangingPunct="1">
                <a:lnSpc>
                  <a:spcPct val="140000"/>
                </a:lnSpc>
                <a:defRPr/>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39" name="Text Box 19"/>
            <p:cNvSpPr txBox="1">
              <a:spLocks noChangeArrowheads="1"/>
            </p:cNvSpPr>
            <p:nvPr/>
          </p:nvSpPr>
          <p:spPr bwMode="auto">
            <a:xfrm>
              <a:off x="1565" y="482"/>
              <a:ext cx="3946" cy="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tIns="0" rIns="0">
              <a:spAutoFit/>
            </a:bodyPr>
            <a:lstStyle/>
            <a:p>
              <a:pPr algn="just" eaLnBrk="1" hangingPunct="1">
                <a:lnSpc>
                  <a:spcPct val="140000"/>
                </a:lnSpc>
                <a:defRPr/>
              </a:pP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在第 </a:t>
              </a:r>
              <a:r>
                <a:rPr kumimoji="1" lang="pt-BR"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i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行上</a:t>
              </a:r>
              <a:r>
                <a:rPr kumimoji="1" lang="zh-CN" altLang="pt-BR" sz="2000" b="1" dirty="0">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pt-BR"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a</a:t>
              </a:r>
              <a:r>
                <a:rPr kumimoji="1" lang="pt-BR" altLang="zh-CN" sz="2000" b="1" baseline="-25000" dirty="0">
                  <a:solidFill>
                    <a:srgbClr val="FF0000"/>
                  </a:solidFill>
                  <a:latin typeface="Arial" panose="020B0604020202020204" pitchFamily="34" charset="0"/>
                  <a:ea typeface="楷体" panose="02010609060101010101" pitchFamily="49" charset="-122"/>
                  <a:cs typeface="Arial" panose="020B0604020202020204" pitchFamily="34" charset="0"/>
                </a:rPr>
                <a:t>ij</a:t>
              </a:r>
              <a:r>
                <a:rPr kumimoji="1" lang="pt-BR"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之前恰有 </a:t>
              </a:r>
              <a:r>
                <a:rPr kumimoji="1" lang="pt-BR"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j-i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个元素 </a:t>
              </a:r>
              <a:r>
                <a:rPr kumimoji="1" lang="pt-BR"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即 </a:t>
              </a:r>
              <a:r>
                <a:rPr kumimoji="1" lang="pt-BR"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a</a:t>
              </a:r>
              <a:r>
                <a:rPr kumimoji="1" lang="pt-BR" altLang="zh-CN" sz="2000" b="1" baseline="-25000" dirty="0">
                  <a:solidFill>
                    <a:srgbClr val="FF0000"/>
                  </a:solidFill>
                  <a:latin typeface="Arial" panose="020B0604020202020204" pitchFamily="34" charset="0"/>
                  <a:ea typeface="楷体" panose="02010609060101010101" pitchFamily="49" charset="-122"/>
                  <a:cs typeface="Arial" panose="020B0604020202020204" pitchFamily="34" charset="0"/>
                </a:rPr>
                <a:t>ii</a:t>
              </a:r>
              <a:r>
                <a:rPr kumimoji="1" lang="zh-CN" altLang="pt-BR" sz="2000" b="1" dirty="0">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pt-BR"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a</a:t>
              </a:r>
              <a:r>
                <a:rPr kumimoji="1" lang="pt-BR" altLang="zh-CN" sz="2000" b="1" baseline="-25000" dirty="0">
                  <a:solidFill>
                    <a:srgbClr val="FF0000"/>
                  </a:solidFill>
                  <a:latin typeface="Arial" panose="020B0604020202020204" pitchFamily="34" charset="0"/>
                  <a:ea typeface="楷体" panose="02010609060101010101" pitchFamily="49" charset="-122"/>
                  <a:cs typeface="Arial" panose="020B0604020202020204" pitchFamily="34" charset="0"/>
                </a:rPr>
                <a:t>i,i+l</a:t>
              </a:r>
              <a:r>
                <a:rPr kumimoji="1" lang="zh-CN" altLang="pt-BR" sz="2000" b="1" dirty="0">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pt-BR"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zh-CN" altLang="pt-BR" sz="2000" b="1" dirty="0">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pt-BR"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a</a:t>
              </a:r>
              <a:r>
                <a:rPr kumimoji="1" lang="pt-BR" altLang="zh-CN" sz="2000" b="1" baseline="-25000" dirty="0">
                  <a:solidFill>
                    <a:srgbClr val="FF0000"/>
                  </a:solidFill>
                  <a:latin typeface="Arial" panose="020B0604020202020204" pitchFamily="34" charset="0"/>
                  <a:ea typeface="楷体" panose="02010609060101010101" pitchFamily="49" charset="-122"/>
                  <a:cs typeface="Arial" panose="020B0604020202020204" pitchFamily="34" charset="0"/>
                </a:rPr>
                <a:t>i,j-1</a:t>
              </a:r>
              <a:r>
                <a:rPr kumimoji="1" lang="pt-BR"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dirty="0">
                  <a:latin typeface="Arial" panose="020B0604020202020204" pitchFamily="34" charset="0"/>
                  <a:ea typeface="楷体" panose="02010609060101010101" pitchFamily="49" charset="-122"/>
                  <a:cs typeface="Arial" panose="020B0604020202020204" pitchFamily="34" charset="0"/>
                </a:rPr>
                <a:t> </a:t>
              </a:r>
              <a:r>
                <a:rPr kumimoji="1" lang="zh-CN" altLang="pt-BR" sz="2000" b="1" dirty="0">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因此 </a:t>
              </a:r>
              <a:r>
                <a:rPr kumimoji="1" lang="pt-BR"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a</a:t>
              </a:r>
              <a:r>
                <a:rPr kumimoji="1" lang="pt-BR" altLang="zh-CN" sz="2000" b="1" baseline="-25000" dirty="0">
                  <a:solidFill>
                    <a:srgbClr val="FF0000"/>
                  </a:solidFill>
                  <a:latin typeface="Arial" panose="020B0604020202020204" pitchFamily="34" charset="0"/>
                  <a:ea typeface="楷体" panose="02010609060101010101" pitchFamily="49" charset="-122"/>
                  <a:cs typeface="Arial" panose="020B0604020202020204" pitchFamily="34" charset="0"/>
                </a:rPr>
                <a:t>ij</a:t>
              </a:r>
              <a:r>
                <a:rPr kumimoji="1" lang="pt-BR"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之前共有 </a:t>
              </a:r>
              <a:r>
                <a:rPr kumimoji="1" lang="sv-SE"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i</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sv-SE"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(2n-i+1)/2+j-i=k </a:t>
              </a:r>
              <a:r>
                <a:rPr kumimoji="1" lang="zh-CN" altLang="sv-SE" sz="2000" b="1" dirty="0">
                  <a:solidFill>
                    <a:srgbClr val="FF0000"/>
                  </a:solidFill>
                  <a:latin typeface="Arial" panose="020B0604020202020204" pitchFamily="34" charset="0"/>
                  <a:ea typeface="楷体" panose="02010609060101010101" pitchFamily="49" charset="-122"/>
                  <a:cs typeface="Arial" panose="020B0604020202020204" pitchFamily="34" charset="0"/>
                </a:rPr>
                <a:t>个元素。</a:t>
              </a:r>
              <a:endPar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grpSp>
      <p:sp>
        <p:nvSpPr>
          <p:cNvPr id="40" name="Text Box 20"/>
          <p:cNvSpPr txBox="1">
            <a:spLocks noChangeArrowheads="1"/>
          </p:cNvSpPr>
          <p:nvPr/>
        </p:nvSpPr>
        <p:spPr bwMode="auto">
          <a:xfrm>
            <a:off x="179388" y="4354513"/>
            <a:ext cx="8785225" cy="519112"/>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上三角矩阵在一维数组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SA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中的下标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k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与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i</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j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的对应关系为：</a:t>
            </a:r>
            <a:r>
              <a:rPr kumimoji="1" lang="zh-CN" altLang="en-US" sz="2000" dirty="0">
                <a:latin typeface="Arial" panose="020B0604020202020204" pitchFamily="34" charset="0"/>
                <a:ea typeface="仿宋" panose="02010609060101010101" pitchFamily="49" charset="-122"/>
                <a:cs typeface="Arial" panose="020B0604020202020204" pitchFamily="34" charset="0"/>
              </a:rPr>
              <a:t> </a:t>
            </a:r>
          </a:p>
        </p:txBody>
      </p:sp>
      <p:grpSp>
        <p:nvGrpSpPr>
          <p:cNvPr id="41" name="Group 21"/>
          <p:cNvGrpSpPr>
            <a:grpSpLocks/>
          </p:cNvGrpSpPr>
          <p:nvPr/>
        </p:nvGrpSpPr>
        <p:grpSpPr bwMode="auto">
          <a:xfrm>
            <a:off x="2701925" y="4868863"/>
            <a:ext cx="4030663" cy="954087"/>
            <a:chOff x="1520" y="3152"/>
            <a:chExt cx="2539" cy="601"/>
          </a:xfrm>
        </p:grpSpPr>
        <p:sp>
          <p:nvSpPr>
            <p:cNvPr id="31755" name="Text Box 22"/>
            <p:cNvSpPr txBox="1">
              <a:spLocks noChangeArrowheads="1"/>
            </p:cNvSpPr>
            <p:nvPr/>
          </p:nvSpPr>
          <p:spPr bwMode="auto">
            <a:xfrm>
              <a:off x="1944" y="3152"/>
              <a:ext cx="2115" cy="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dirty="0" err="1">
                  <a:solidFill>
                    <a:srgbClr val="FF0000"/>
                  </a:solidFill>
                  <a:latin typeface="Arial" panose="020B0604020202020204" pitchFamily="34" charset="0"/>
                  <a:ea typeface="幼圆" panose="02010509060101010101" pitchFamily="49" charset="-122"/>
                  <a:cs typeface="Arial" panose="020B0604020202020204" pitchFamily="34" charset="0"/>
                </a:rPr>
                <a:t>i</a:t>
              </a:r>
              <a:r>
                <a:rPr kumimoji="1" lang="en-US" altLang="zh-CN" sz="2000" b="1" dirty="0">
                  <a:solidFill>
                    <a:srgbClr val="FF0000"/>
                  </a:solidFill>
                  <a:latin typeface="Arial" panose="020B0604020202020204" pitchFamily="34" charset="0"/>
                  <a:ea typeface="幼圆" panose="02010509060101010101" pitchFamily="49" charset="-122"/>
                  <a:cs typeface="Arial" panose="020B0604020202020204" pitchFamily="34" charset="0"/>
                  <a:sym typeface="Symbol" panose="05050102010706020507" pitchFamily="18" charset="2"/>
                </a:rPr>
                <a:t>(2n-i)/2+j-i	 </a:t>
              </a:r>
              <a:r>
                <a:rPr kumimoji="1" lang="en-US" altLang="zh-CN" sz="2000" b="1" dirty="0" err="1">
                  <a:solidFill>
                    <a:srgbClr val="FF0000"/>
                  </a:solidFill>
                  <a:latin typeface="Arial" panose="020B0604020202020204" pitchFamily="34" charset="0"/>
                  <a:ea typeface="幼圆" panose="02010509060101010101" pitchFamily="49" charset="-122"/>
                  <a:cs typeface="Arial" panose="020B0604020202020204" pitchFamily="34" charset="0"/>
                  <a:sym typeface="Symbol" panose="05050102010706020507" pitchFamily="18" charset="2"/>
                </a:rPr>
                <a:t>i</a:t>
              </a:r>
              <a:r>
                <a:rPr kumimoji="1" lang="en-US" altLang="zh-CN" sz="2000" b="1" dirty="0">
                  <a:solidFill>
                    <a:srgbClr val="FF0000"/>
                  </a:solidFill>
                  <a:latin typeface="Arial" panose="020B0604020202020204" pitchFamily="34" charset="0"/>
                  <a:ea typeface="幼圆" panose="02010509060101010101" pitchFamily="49" charset="-122"/>
                  <a:cs typeface="Arial" panose="020B0604020202020204" pitchFamily="34" charset="0"/>
                  <a:sym typeface="Symbol" panose="05050102010706020507" pitchFamily="18" charset="2"/>
                </a:rPr>
                <a:t> </a:t>
              </a:r>
              <a:r>
                <a:rPr kumimoji="1" lang="en-US" altLang="en-US" sz="2000" b="1" dirty="0">
                  <a:solidFill>
                    <a:srgbClr val="FF0000"/>
                  </a:solidFill>
                  <a:latin typeface="Arial" panose="020B0604020202020204" pitchFamily="34" charset="0"/>
                  <a:ea typeface="幼圆" panose="02010509060101010101" pitchFamily="49" charset="-122"/>
                  <a:cs typeface="Arial" panose="020B0604020202020204" pitchFamily="34" charset="0"/>
                  <a:sym typeface="Symbol" panose="05050102010706020507" pitchFamily="18" charset="2"/>
                </a:rPr>
                <a:t>≤ </a:t>
              </a:r>
              <a:r>
                <a:rPr kumimoji="1" lang="en-US" altLang="zh-CN" sz="2000" b="1" dirty="0">
                  <a:solidFill>
                    <a:srgbClr val="FF0000"/>
                  </a:solidFill>
                  <a:latin typeface="Arial" panose="020B0604020202020204" pitchFamily="34" charset="0"/>
                  <a:ea typeface="幼圆" panose="02010509060101010101" pitchFamily="49" charset="-122"/>
                  <a:cs typeface="Arial" panose="020B0604020202020204" pitchFamily="34" charset="0"/>
                  <a:sym typeface="Symbol" panose="05050102010706020507" pitchFamily="18" charset="2"/>
                </a:rPr>
                <a:t>j </a:t>
              </a:r>
            </a:p>
            <a:p>
              <a:pPr algn="just" eaLnBrk="1" hangingPunct="1">
                <a:lnSpc>
                  <a:spcPct val="140000"/>
                </a:lnSpc>
                <a:buClr>
                  <a:schemeClr val="accent2"/>
                </a:buClr>
                <a:buSzPct val="80000"/>
                <a:buFont typeface="Wingdings" panose="05000000000000000000" pitchFamily="2" charset="2"/>
                <a:buNone/>
              </a:pPr>
              <a:r>
                <a:rPr kumimoji="1" lang="en-US" altLang="zh-CN" sz="2000" b="1" dirty="0">
                  <a:solidFill>
                    <a:srgbClr val="FF0000"/>
                  </a:solidFill>
                  <a:latin typeface="Arial" panose="020B0604020202020204" pitchFamily="34" charset="0"/>
                  <a:ea typeface="幼圆" panose="02010509060101010101" pitchFamily="49" charset="-122"/>
                  <a:cs typeface="Arial" panose="020B0604020202020204" pitchFamily="34" charset="0"/>
                  <a:sym typeface="Symbol" panose="05050102010706020507" pitchFamily="18" charset="2"/>
                </a:rPr>
                <a:t>n(n+1)/2	 </a:t>
              </a:r>
              <a:r>
                <a:rPr kumimoji="1" lang="en-US" altLang="zh-CN" sz="2000" b="1" dirty="0" err="1">
                  <a:solidFill>
                    <a:srgbClr val="FF0000"/>
                  </a:solidFill>
                  <a:latin typeface="Arial" panose="020B0604020202020204" pitchFamily="34" charset="0"/>
                  <a:ea typeface="幼圆" panose="02010509060101010101" pitchFamily="49" charset="-122"/>
                  <a:cs typeface="Arial" panose="020B0604020202020204" pitchFamily="34" charset="0"/>
                  <a:sym typeface="Symbol" panose="05050102010706020507" pitchFamily="18" charset="2"/>
                </a:rPr>
                <a:t>i</a:t>
              </a:r>
              <a:r>
                <a:rPr kumimoji="1" lang="en-US" altLang="en-US" sz="2000" b="1" dirty="0" err="1">
                  <a:solidFill>
                    <a:srgbClr val="FF0000"/>
                  </a:solidFill>
                  <a:latin typeface="Arial" panose="020B0604020202020204" pitchFamily="34" charset="0"/>
                  <a:ea typeface="幼圆" panose="02010509060101010101" pitchFamily="49" charset="-122"/>
                  <a:cs typeface="Arial" panose="020B0604020202020204" pitchFamily="34" charset="0"/>
                  <a:sym typeface="Symbol" panose="05050102010706020507" pitchFamily="18" charset="2"/>
                </a:rPr>
                <a:t>＞</a:t>
              </a:r>
              <a:r>
                <a:rPr kumimoji="1" lang="en-US" altLang="zh-CN" sz="2000" b="1" dirty="0" err="1">
                  <a:solidFill>
                    <a:srgbClr val="FF0000"/>
                  </a:solidFill>
                  <a:latin typeface="Arial" panose="020B0604020202020204" pitchFamily="34" charset="0"/>
                  <a:ea typeface="幼圆" panose="02010509060101010101" pitchFamily="49" charset="-122"/>
                  <a:cs typeface="Arial" panose="020B0604020202020204" pitchFamily="34" charset="0"/>
                  <a:sym typeface="Symbol" panose="05050102010706020507" pitchFamily="18" charset="2"/>
                </a:rPr>
                <a:t>j</a:t>
              </a:r>
              <a:endParaRPr kumimoji="1" lang="en-US" altLang="zh-CN" sz="2000" b="1" dirty="0">
                <a:solidFill>
                  <a:srgbClr val="FF0000"/>
                </a:solidFill>
                <a:latin typeface="Arial" panose="020B0604020202020204" pitchFamily="34" charset="0"/>
                <a:ea typeface="幼圆" panose="02010509060101010101" pitchFamily="49" charset="-122"/>
                <a:cs typeface="Arial" panose="020B0604020202020204" pitchFamily="34" charset="0"/>
                <a:sym typeface="Symbol" panose="05050102010706020507" pitchFamily="18" charset="2"/>
              </a:endParaRPr>
            </a:p>
          </p:txBody>
        </p:sp>
        <p:sp>
          <p:nvSpPr>
            <p:cNvPr id="31756" name="Text Box 23"/>
            <p:cNvSpPr txBox="1">
              <a:spLocks noChangeArrowheads="1"/>
            </p:cNvSpPr>
            <p:nvPr/>
          </p:nvSpPr>
          <p:spPr bwMode="auto">
            <a:xfrm>
              <a:off x="1520" y="3339"/>
              <a:ext cx="453" cy="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FF0000"/>
                  </a:solidFill>
                  <a:latin typeface="Arial" panose="020B0604020202020204" pitchFamily="34" charset="0"/>
                  <a:ea typeface="幼圆" panose="02010509060101010101" pitchFamily="49" charset="-122"/>
                  <a:cs typeface="Arial" panose="020B0604020202020204" pitchFamily="34" charset="0"/>
                </a:rPr>
                <a:t>k =</a:t>
              </a:r>
            </a:p>
          </p:txBody>
        </p:sp>
        <p:sp>
          <p:nvSpPr>
            <p:cNvPr id="31757" name="AutoShape 24"/>
            <p:cNvSpPr>
              <a:spLocks/>
            </p:cNvSpPr>
            <p:nvPr/>
          </p:nvSpPr>
          <p:spPr bwMode="auto">
            <a:xfrm>
              <a:off x="1882" y="3339"/>
              <a:ext cx="45" cy="273"/>
            </a:xfrm>
            <a:prstGeom prst="leftBrace">
              <a:avLst>
                <a:gd name="adj1" fmla="val 50556"/>
                <a:gd name="adj2" fmla="val 50000"/>
              </a:avLst>
            </a:prstGeom>
            <a:noFill/>
            <a:ln w="38100">
              <a:solidFill>
                <a:srgbClr val="FF0000"/>
              </a:solidFill>
              <a:round/>
              <a:headEnd/>
              <a:tailEnd/>
            </a:ln>
            <a:effectLst>
              <a:outerShdw dist="17961" dir="2700000" algn="ctr" rotWithShape="0">
                <a:schemeClr val="bg1"/>
              </a:outerShdw>
            </a:effectLst>
            <a:extLst>
              <a:ext uri="{909E8E84-426E-40DD-AFC4-6F175D3DCCD1}">
                <a14:hiddenFill xmlns:a14="http://schemas.microsoft.com/office/drawing/2010/main">
                  <a:solidFill>
                    <a:schemeClr val="accent1"/>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grpSp>
      <p:grpSp>
        <p:nvGrpSpPr>
          <p:cNvPr id="45" name="Group 25"/>
          <p:cNvGrpSpPr>
            <a:grpSpLocks/>
          </p:cNvGrpSpPr>
          <p:nvPr/>
        </p:nvGrpSpPr>
        <p:grpSpPr bwMode="auto">
          <a:xfrm>
            <a:off x="2987675" y="2060575"/>
            <a:ext cx="2881313" cy="2244725"/>
            <a:chOff x="748" y="2152"/>
            <a:chExt cx="1815" cy="1414"/>
          </a:xfrm>
        </p:grpSpPr>
        <p:pic>
          <p:nvPicPr>
            <p:cNvPr id="31753" name="Picture 26"/>
            <p:cNvPicPr>
              <a:picLocks noChangeAspect="1" noChangeArrowheads="1"/>
            </p:cNvPicPr>
            <p:nvPr/>
          </p:nvPicPr>
          <p:blipFill>
            <a:blip r:embed="rId2">
              <a:clrChange>
                <a:clrFrom>
                  <a:srgbClr val="FFFFFF"/>
                </a:clrFrom>
                <a:clrTo>
                  <a:srgbClr val="FFFFFF">
                    <a:alpha val="0"/>
                  </a:srgbClr>
                </a:clrTo>
              </a:clrChange>
              <a:lum bright="-6000" contrast="24000"/>
              <a:extLst>
                <a:ext uri="{28A0092B-C50C-407E-A947-70E740481C1C}">
                  <a14:useLocalDpi xmlns:a14="http://schemas.microsoft.com/office/drawing/2010/main" val="0"/>
                </a:ext>
              </a:extLst>
            </a:blip>
            <a:srcRect r="57146"/>
            <a:stretch>
              <a:fillRect/>
            </a:stretch>
          </p:blipFill>
          <p:spPr bwMode="auto">
            <a:xfrm>
              <a:off x="748" y="2152"/>
              <a:ext cx="1769" cy="1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Rectangle 27"/>
            <p:cNvSpPr>
              <a:spLocks noChangeArrowheads="1"/>
            </p:cNvSpPr>
            <p:nvPr/>
          </p:nvSpPr>
          <p:spPr bwMode="auto">
            <a:xfrm>
              <a:off x="930" y="3294"/>
              <a:ext cx="1633" cy="27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zh-CN" altLang="en-US" sz="1600" b="1">
                  <a:latin typeface="+mn-lt"/>
                  <a:ea typeface="楷体" panose="02010609060101010101" pitchFamily="49" charset="-122"/>
                </a:rPr>
                <a:t>上三角矩阵</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800" decel="100000"/>
                                        <p:tgtEl>
                                          <p:spTgt spid="33"/>
                                        </p:tgtEl>
                                      </p:cBhvr>
                                    </p:animEffect>
                                    <p:anim calcmode="lin" valueType="num">
                                      <p:cBhvr>
                                        <p:cTn id="8" dur="800" decel="100000" fill="hold"/>
                                        <p:tgtEl>
                                          <p:spTgt spid="33"/>
                                        </p:tgtEl>
                                        <p:attrNameLst>
                                          <p:attrName>style.rotation</p:attrName>
                                        </p:attrNameLst>
                                      </p:cBhvr>
                                      <p:tavLst>
                                        <p:tav tm="0">
                                          <p:val>
                                            <p:fltVal val="-90"/>
                                          </p:val>
                                        </p:tav>
                                        <p:tav tm="100000">
                                          <p:val>
                                            <p:fltVal val="0"/>
                                          </p:val>
                                        </p:tav>
                                      </p:tavLst>
                                    </p:anim>
                                    <p:anim calcmode="lin" valueType="num">
                                      <p:cBhvr>
                                        <p:cTn id="9" dur="800" decel="100000" fill="hold"/>
                                        <p:tgtEl>
                                          <p:spTgt spid="33"/>
                                        </p:tgtEl>
                                        <p:attrNameLst>
                                          <p:attrName>ppt_x</p:attrName>
                                        </p:attrNameLst>
                                      </p:cBhvr>
                                      <p:tavLst>
                                        <p:tav tm="0">
                                          <p:val>
                                            <p:strVal val="#ppt_x+0.4"/>
                                          </p:val>
                                        </p:tav>
                                        <p:tav tm="100000">
                                          <p:val>
                                            <p:strVal val="#ppt_x-0.05"/>
                                          </p:val>
                                        </p:tav>
                                      </p:tavLst>
                                    </p:anim>
                                    <p:anim calcmode="lin" valueType="num">
                                      <p:cBhvr>
                                        <p:cTn id="10" dur="800" decel="100000" fill="hold"/>
                                        <p:tgtEl>
                                          <p:spTgt spid="3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3"/>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dissolve">
                                      <p:cBhvr>
                                        <p:cTn id="17" dur="500"/>
                                        <p:tgtEl>
                                          <p:spTgt spid="4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12" fill="hold"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strips(downLeft)">
                                      <p:cBhvr>
                                        <p:cTn id="22" dur="500"/>
                                        <p:tgtEl>
                                          <p:spTgt spid="3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xit" presetSubtype="12" fill="hold" nodeType="clickEffect">
                                  <p:stCondLst>
                                    <p:cond delay="0"/>
                                  </p:stCondLst>
                                  <p:childTnLst>
                                    <p:animEffect transition="out" filter="strips(downLeft)">
                                      <p:cBhvr>
                                        <p:cTn id="26" dur="500"/>
                                        <p:tgtEl>
                                          <p:spTgt spid="34"/>
                                        </p:tgtEl>
                                      </p:cBhvr>
                                    </p:animEffect>
                                    <p:set>
                                      <p:cBhvr>
                                        <p:cTn id="27" dur="1" fill="hold">
                                          <p:stCondLst>
                                            <p:cond delay="499"/>
                                          </p:stCondLst>
                                        </p:cTn>
                                        <p:tgtEl>
                                          <p:spTgt spid="34"/>
                                        </p:tgtEl>
                                        <p:attrNameLst>
                                          <p:attrName>style.visibility</p:attrName>
                                        </p:attrNameLst>
                                      </p:cBhvr>
                                      <p:to>
                                        <p:strVal val="hidden"/>
                                      </p:to>
                                    </p:set>
                                  </p:childTnLst>
                                </p:cTn>
                              </p:par>
                            </p:childTnLst>
                          </p:cTn>
                        </p:par>
                        <p:par>
                          <p:cTn id="28" fill="hold" nodeType="afterGroup">
                            <p:stCondLst>
                              <p:cond delay="500"/>
                            </p:stCondLst>
                            <p:childTnLst>
                              <p:par>
                                <p:cTn id="29" presetID="18" presetClass="entr" presetSubtype="12"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strips(downLeft)">
                                      <p:cBhvr>
                                        <p:cTn id="31" dur="500"/>
                                        <p:tgtEl>
                                          <p:spTgt spid="37"/>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40">
                                            <p:txEl>
                                              <p:pRg st="0" end="0"/>
                                            </p:txEl>
                                          </p:spTgt>
                                        </p:tgtEl>
                                        <p:attrNameLst>
                                          <p:attrName>style.visibility</p:attrName>
                                        </p:attrNameLst>
                                      </p:cBhvr>
                                      <p:to>
                                        <p:strVal val="visible"/>
                                      </p:to>
                                    </p:set>
                                    <p:animEffect transition="in" filter="blinds(horizontal)">
                                      <p:cBhvr>
                                        <p:cTn id="36" dur="500"/>
                                        <p:tgtEl>
                                          <p:spTgt spid="40">
                                            <p:txEl>
                                              <p:pRg st="0" end="0"/>
                                            </p:txEl>
                                          </p:spTgt>
                                        </p:tgtEl>
                                      </p:cBhvr>
                                    </p:animEffect>
                                  </p:childTnLst>
                                </p:cTn>
                              </p:par>
                            </p:childTnLst>
                          </p:cTn>
                        </p:par>
                        <p:par>
                          <p:cTn id="37" fill="hold" nodeType="afterGroup">
                            <p:stCondLst>
                              <p:cond delay="500"/>
                            </p:stCondLst>
                            <p:childTnLst>
                              <p:par>
                                <p:cTn id="38" presetID="9" presetClass="entr" presetSubtype="0" fill="hold"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dissolve">
                                      <p:cBhvr>
                                        <p:cTn id="40" dur="500"/>
                                        <p:tgtEl>
                                          <p:spTgt spid="41"/>
                                        </p:tgtEl>
                                      </p:cBhvr>
                                    </p:animEffect>
                                  </p:childTnLst>
                                </p:cTn>
                              </p:par>
                            </p:childTnLst>
                          </p:cTn>
                        </p:par>
                        <p:par>
                          <p:cTn id="41" fill="hold" nodeType="afterGroup">
                            <p:stCondLst>
                              <p:cond delay="1000"/>
                            </p:stCondLst>
                            <p:childTnLst>
                              <p:par>
                                <p:cTn id="42" presetID="18" presetClass="exit" presetSubtype="12" fill="hold" nodeType="afterEffect">
                                  <p:stCondLst>
                                    <p:cond delay="0"/>
                                  </p:stCondLst>
                                  <p:childTnLst>
                                    <p:animEffect transition="out" filter="strips(downLeft)">
                                      <p:cBhvr>
                                        <p:cTn id="43" dur="500"/>
                                        <p:tgtEl>
                                          <p:spTgt spid="37"/>
                                        </p:tgtEl>
                                      </p:cBhvr>
                                    </p:animEffect>
                                    <p:set>
                                      <p:cBhvr>
                                        <p:cTn id="44" dur="1" fill="hold">
                                          <p:stCondLst>
                                            <p:cond delay="4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0"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组合 4"/>
          <p:cNvGrpSpPr>
            <a:grpSpLocks/>
          </p:cNvGrpSpPr>
          <p:nvPr/>
        </p:nvGrpSpPr>
        <p:grpSpPr bwMode="auto">
          <a:xfrm>
            <a:off x="34925" y="92075"/>
            <a:ext cx="7632700" cy="1601788"/>
            <a:chOff x="34925" y="92075"/>
            <a:chExt cx="7632700" cy="1601788"/>
          </a:xfrm>
        </p:grpSpPr>
        <p:grpSp>
          <p:nvGrpSpPr>
            <p:cNvPr id="32785" name="组合 3"/>
            <p:cNvGrpSpPr>
              <a:grpSpLocks/>
            </p:cNvGrpSpPr>
            <p:nvPr/>
          </p:nvGrpSpPr>
          <p:grpSpPr bwMode="auto">
            <a:xfrm>
              <a:off x="34925" y="92075"/>
              <a:ext cx="7632700" cy="1601788"/>
              <a:chOff x="34925" y="92075"/>
              <a:chExt cx="7632700" cy="1601788"/>
            </a:xfrm>
          </p:grpSpPr>
          <p:grpSp>
            <p:nvGrpSpPr>
              <p:cNvPr id="32787" name="组合 2"/>
              <p:cNvGrpSpPr>
                <a:grpSpLocks/>
              </p:cNvGrpSpPr>
              <p:nvPr/>
            </p:nvGrpSpPr>
            <p:grpSpPr bwMode="auto">
              <a:xfrm>
                <a:off x="34925" y="92075"/>
                <a:ext cx="7632700" cy="1025525"/>
                <a:chOff x="34925" y="92075"/>
                <a:chExt cx="7632700" cy="1025525"/>
              </a:xfrm>
            </p:grpSpPr>
            <p:grpSp>
              <p:nvGrpSpPr>
                <p:cNvPr id="32791" name="组合 1"/>
                <p:cNvGrpSpPr>
                  <a:grpSpLocks/>
                </p:cNvGrpSpPr>
                <p:nvPr/>
              </p:nvGrpSpPr>
              <p:grpSpPr bwMode="auto">
                <a:xfrm>
                  <a:off x="34925" y="92075"/>
                  <a:ext cx="7632700" cy="457200"/>
                  <a:chOff x="34925" y="92075"/>
                  <a:chExt cx="7632700" cy="457200"/>
                </a:xfrm>
              </p:grpSpPr>
              <p:sp>
                <p:nvSpPr>
                  <p:cNvPr id="32795"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2796"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32792" name="Group 3"/>
                <p:cNvGrpSpPr>
                  <a:grpSpLocks/>
                </p:cNvGrpSpPr>
                <p:nvPr/>
              </p:nvGrpSpPr>
              <p:grpSpPr bwMode="auto">
                <a:xfrm>
                  <a:off x="107950" y="620713"/>
                  <a:ext cx="4032250" cy="496887"/>
                  <a:chOff x="113" y="441"/>
                  <a:chExt cx="2098" cy="313"/>
                </a:xfrm>
              </p:grpSpPr>
              <p:sp>
                <p:nvSpPr>
                  <p:cNvPr id="32793"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5.2.1  </a:t>
                    </a:r>
                    <a:r>
                      <a:rPr kumimoji="1" lang="zh-CN" altLang="en-US" sz="2200" b="1">
                        <a:solidFill>
                          <a:srgbClr val="3333FF"/>
                        </a:solidFill>
                        <a:latin typeface="Arial" panose="020B0604020202020204" pitchFamily="34" charset="0"/>
                        <a:ea typeface="黑体" panose="02010609060101010101" pitchFamily="49" charset="-122"/>
                      </a:rPr>
                      <a:t>特殊矩阵的压缩存储</a:t>
                    </a:r>
                  </a:p>
                </p:txBody>
              </p:sp>
              <p:sp>
                <p:nvSpPr>
                  <p:cNvPr id="32794"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2788" name="Group 6"/>
              <p:cNvGrpSpPr>
                <a:grpSpLocks/>
              </p:cNvGrpSpPr>
              <p:nvPr/>
            </p:nvGrpSpPr>
            <p:grpSpPr bwMode="auto">
              <a:xfrm>
                <a:off x="250825" y="1196975"/>
                <a:ext cx="2447925" cy="496888"/>
                <a:chOff x="113" y="441"/>
                <a:chExt cx="1440" cy="313"/>
              </a:xfrm>
            </p:grpSpPr>
            <p:sp>
              <p:nvSpPr>
                <p:cNvPr id="32789"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三角矩阵</a:t>
                  </a:r>
                </a:p>
              </p:txBody>
            </p:sp>
            <p:sp>
              <p:nvSpPr>
                <p:cNvPr id="32790" name="Rectangle 8"/>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2786" name="Text Box 13"/>
            <p:cNvSpPr txBox="1">
              <a:spLocks noChangeArrowheads="1"/>
            </p:cNvSpPr>
            <p:nvPr/>
          </p:nvSpPr>
          <p:spPr bwMode="auto">
            <a:xfrm>
              <a:off x="1867171"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en-US" altLang="zh-CN" sz="2400" b="1">
                  <a:solidFill>
                    <a:srgbClr val="339933"/>
                  </a:solidFill>
                  <a:latin typeface="方正舒体" panose="02010601030101010101" pitchFamily="2" charset="-122"/>
                  <a:ea typeface="方正舒体" panose="02010601030101010101" pitchFamily="2" charset="-122"/>
                </a:rPr>
                <a:t>a</a:t>
              </a:r>
              <a:r>
                <a:rPr kumimoji="1" lang="en-US" altLang="zh-CN" sz="2400" b="1" baseline="-25000">
                  <a:solidFill>
                    <a:srgbClr val="339933"/>
                  </a:solidFill>
                  <a:latin typeface="方正舒体" panose="02010601030101010101" pitchFamily="2" charset="-122"/>
                  <a:ea typeface="方正舒体" panose="02010601030101010101" pitchFamily="2" charset="-122"/>
                </a:rPr>
                <a:t>ij</a:t>
              </a:r>
              <a:r>
                <a:rPr kumimoji="1" lang="zh-CN" altLang="en-US" sz="2400" b="1">
                  <a:solidFill>
                    <a:srgbClr val="339933"/>
                  </a:solidFill>
                  <a:latin typeface="方正舒体" panose="02010601030101010101" pitchFamily="2" charset="-122"/>
                  <a:ea typeface="方正舒体" panose="02010601030101010101" pitchFamily="2" charset="-122"/>
                </a:rPr>
                <a:t>和</a:t>
              </a:r>
              <a:r>
                <a:rPr kumimoji="1" lang="en-US" altLang="zh-CN" sz="2400" b="1">
                  <a:solidFill>
                    <a:srgbClr val="339933"/>
                  </a:solidFill>
                  <a:latin typeface="方正舒体" panose="02010601030101010101" pitchFamily="2" charset="-122"/>
                  <a:ea typeface="方正舒体" panose="02010601030101010101" pitchFamily="2" charset="-122"/>
                </a:rPr>
                <a:t>SA[k]</a:t>
              </a:r>
              <a:r>
                <a:rPr kumimoji="1" lang="zh-CN" altLang="en-US" sz="2400" b="1">
                  <a:solidFill>
                    <a:srgbClr val="339933"/>
                  </a:solidFill>
                  <a:latin typeface="方正舒体" panose="02010601030101010101" pitchFamily="2" charset="-122"/>
                  <a:ea typeface="方正舒体" panose="02010601030101010101" pitchFamily="2" charset="-122"/>
                </a:rPr>
                <a:t>之间的对应关系</a:t>
              </a:r>
            </a:p>
          </p:txBody>
        </p:sp>
      </p:grpSp>
      <p:grpSp>
        <p:nvGrpSpPr>
          <p:cNvPr id="29" name="Group 15"/>
          <p:cNvGrpSpPr>
            <a:grpSpLocks/>
          </p:cNvGrpSpPr>
          <p:nvPr/>
        </p:nvGrpSpPr>
        <p:grpSpPr bwMode="auto">
          <a:xfrm>
            <a:off x="2360613" y="620713"/>
            <a:ext cx="6532562" cy="1223962"/>
            <a:chOff x="1487" y="391"/>
            <a:chExt cx="4115" cy="771"/>
          </a:xfrm>
        </p:grpSpPr>
        <p:sp>
          <p:nvSpPr>
            <p:cNvPr id="30" name="AutoShape 16"/>
            <p:cNvSpPr>
              <a:spLocks noChangeArrowheads="1"/>
            </p:cNvSpPr>
            <p:nvPr/>
          </p:nvSpPr>
          <p:spPr bwMode="auto">
            <a:xfrm flipH="1">
              <a:off x="1487" y="391"/>
              <a:ext cx="4115" cy="771"/>
            </a:xfrm>
            <a:prstGeom prst="wedgeRectCallout">
              <a:avLst>
                <a:gd name="adj1" fmla="val -5602"/>
                <a:gd name="adj2" fmla="val 78014"/>
              </a:avLst>
            </a:prstGeom>
            <a:gradFill rotWithShape="0">
              <a:gsLst>
                <a:gs pos="0">
                  <a:srgbClr val="FFFFCC">
                    <a:gamma/>
                    <a:tint val="0"/>
                    <a:invGamma/>
                  </a:srgbClr>
                </a:gs>
                <a:gs pos="100000">
                  <a:srgbClr val="FFFFCC"/>
                </a:gs>
              </a:gsLst>
              <a:lin ang="18900000" scaled="1"/>
            </a:gradFill>
            <a:ln w="57150">
              <a:solidFill>
                <a:srgbClr val="CC6600"/>
              </a:solidFill>
              <a:miter lim="800000"/>
              <a:headEnd/>
              <a:tailEnd/>
            </a:ln>
            <a:effectLst/>
          </p:spPr>
          <p:txBody>
            <a:bodyPr lIns="180000" tIns="0" rIns="180000"/>
            <a:lstStyle/>
            <a:p>
              <a:pPr algn="ctr" eaLnBrk="1" hangingPunct="1">
                <a:lnSpc>
                  <a:spcPct val="140000"/>
                </a:lnSpc>
                <a:defRPr/>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31" name="Text Box 17"/>
            <p:cNvSpPr txBox="1">
              <a:spLocks noChangeArrowheads="1"/>
            </p:cNvSpPr>
            <p:nvPr/>
          </p:nvSpPr>
          <p:spPr bwMode="auto">
            <a:xfrm>
              <a:off x="1523" y="454"/>
              <a:ext cx="4047" cy="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tIns="46800" rIns="180000">
              <a:spAutoFit/>
            </a:bodyPr>
            <a:lstStyle/>
            <a:p>
              <a:pPr algn="just" eaLnBrk="1" hangingPunct="1">
                <a:lnSpc>
                  <a:spcPct val="140000"/>
                </a:lnSpc>
                <a:defRPr/>
              </a:pPr>
              <a:r>
                <a:rPr kumimoji="1" lang="en-US" altLang="zh-CN" sz="2000" b="1" dirty="0">
                  <a:solidFill>
                    <a:srgbClr val="CC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CC6600"/>
                  </a:solidFill>
                  <a:latin typeface="Arial" panose="020B0604020202020204" pitchFamily="34" charset="0"/>
                  <a:ea typeface="楷体" panose="02010609060101010101" pitchFamily="49" charset="-122"/>
                  <a:cs typeface="Arial" panose="020B0604020202020204" pitchFamily="34" charset="0"/>
                </a:rPr>
                <a:t>按行优先顺序存放下三角矩阵中元素 </a:t>
              </a:r>
              <a:r>
                <a:rPr kumimoji="1" lang="en-US" altLang="zh-CN" sz="2000" b="1" dirty="0" err="1">
                  <a:solidFill>
                    <a:srgbClr val="CC66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dirty="0" err="1">
                  <a:solidFill>
                    <a:srgbClr val="CC6600"/>
                  </a:solidFill>
                  <a:latin typeface="Arial" panose="020B0604020202020204" pitchFamily="34" charset="0"/>
                  <a:ea typeface="楷体" panose="02010609060101010101" pitchFamily="49" charset="-122"/>
                  <a:cs typeface="Arial" panose="020B0604020202020204" pitchFamily="34" charset="0"/>
                </a:rPr>
                <a:t>ij</a:t>
              </a:r>
              <a:r>
                <a:rPr kumimoji="1" lang="en-US" altLang="zh-CN" sz="2000" b="1" dirty="0">
                  <a:solidFill>
                    <a:srgbClr val="CC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CC6600"/>
                  </a:solidFill>
                  <a:latin typeface="Arial" panose="020B0604020202020204" pitchFamily="34" charset="0"/>
                  <a:ea typeface="楷体" panose="02010609060101010101" pitchFamily="49" charset="-122"/>
                  <a:cs typeface="Arial" panose="020B0604020202020204" pitchFamily="34" charset="0"/>
                </a:rPr>
                <a:t>时，</a:t>
              </a:r>
              <a:r>
                <a:rPr kumimoji="1" lang="en-US" altLang="zh-CN" sz="2000" b="1" dirty="0" err="1">
                  <a:solidFill>
                    <a:srgbClr val="CC66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dirty="0" err="1">
                  <a:solidFill>
                    <a:srgbClr val="CC6600"/>
                  </a:solidFill>
                  <a:latin typeface="Arial" panose="020B0604020202020204" pitchFamily="34" charset="0"/>
                  <a:ea typeface="楷体" panose="02010609060101010101" pitchFamily="49" charset="-122"/>
                  <a:cs typeface="Arial" panose="020B0604020202020204" pitchFamily="34" charset="0"/>
                </a:rPr>
                <a:t>ij</a:t>
              </a:r>
              <a:r>
                <a:rPr kumimoji="1" lang="en-US" altLang="zh-CN" sz="2000" b="1" dirty="0">
                  <a:solidFill>
                    <a:srgbClr val="CC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CC6600"/>
                  </a:solidFill>
                  <a:latin typeface="Arial" panose="020B0604020202020204" pitchFamily="34" charset="0"/>
                  <a:ea typeface="楷体" panose="02010609060101010101" pitchFamily="49" charset="-122"/>
                  <a:cs typeface="Arial" panose="020B0604020202020204" pitchFamily="34" charset="0"/>
                </a:rPr>
                <a:t>前面有 </a:t>
              </a:r>
              <a:r>
                <a:rPr kumimoji="1" lang="en-US" altLang="zh-CN" sz="2000" b="1" dirty="0" err="1">
                  <a:solidFill>
                    <a:srgbClr val="CC6600"/>
                  </a:solidFill>
                  <a:latin typeface="Arial" panose="020B0604020202020204" pitchFamily="34" charset="0"/>
                  <a:ea typeface="楷体" panose="02010609060101010101" pitchFamily="49" charset="-122"/>
                  <a:cs typeface="Arial" panose="020B0604020202020204" pitchFamily="34" charset="0"/>
                </a:rPr>
                <a:t>i</a:t>
              </a:r>
              <a:r>
                <a:rPr kumimoji="1" lang="en-US" altLang="zh-CN" sz="2000" b="1" dirty="0">
                  <a:solidFill>
                    <a:srgbClr val="CC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CC6600"/>
                  </a:solidFill>
                  <a:latin typeface="Arial" panose="020B0604020202020204" pitchFamily="34" charset="0"/>
                  <a:ea typeface="楷体" panose="02010609060101010101" pitchFamily="49" charset="-122"/>
                  <a:cs typeface="Arial" panose="020B0604020202020204" pitchFamily="34" charset="0"/>
                </a:rPr>
                <a:t>行，一共有元素个数：</a:t>
              </a:r>
              <a:r>
                <a:rPr kumimoji="1" lang="pt-BR" altLang="zh-CN" sz="2000" b="1" dirty="0">
                  <a:solidFill>
                    <a:srgbClr val="CC6600"/>
                  </a:solidFill>
                  <a:latin typeface="Arial" panose="020B0604020202020204" pitchFamily="34" charset="0"/>
                  <a:ea typeface="楷体" panose="02010609060101010101" pitchFamily="49" charset="-122"/>
                  <a:cs typeface="Arial" panose="020B0604020202020204" pitchFamily="34" charset="0"/>
                </a:rPr>
                <a:t>1+2+…+i=i</a:t>
              </a:r>
              <a:r>
                <a:rPr kumimoji="1" lang="en-US" altLang="zh-CN" sz="2000" b="1" dirty="0">
                  <a:solidFill>
                    <a:srgbClr val="CC6600"/>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pt-BR" altLang="zh-CN" sz="2000" b="1" dirty="0">
                  <a:solidFill>
                    <a:srgbClr val="CC6600"/>
                  </a:solidFill>
                  <a:latin typeface="Arial" panose="020B0604020202020204" pitchFamily="34" charset="0"/>
                  <a:ea typeface="楷体" panose="02010609060101010101" pitchFamily="49" charset="-122"/>
                  <a:cs typeface="Arial" panose="020B0604020202020204" pitchFamily="34" charset="0"/>
                </a:rPr>
                <a:t>(i+1)/2</a:t>
              </a:r>
              <a:r>
                <a:rPr kumimoji="1" lang="zh-CN" altLang="pt-BR" sz="2000" b="1" dirty="0">
                  <a:solidFill>
                    <a:srgbClr val="CC6600"/>
                  </a:solidFill>
                  <a:latin typeface="Arial" panose="020B0604020202020204" pitchFamily="34" charset="0"/>
                  <a:ea typeface="楷体" panose="02010609060101010101" pitchFamily="49" charset="-122"/>
                  <a:cs typeface="Arial" panose="020B0604020202020204" pitchFamily="34" charset="0"/>
                </a:rPr>
                <a:t>。</a:t>
              </a:r>
              <a:endParaRPr kumimoji="1" lang="zh-CN" altLang="en-US" sz="2000" b="1" dirty="0">
                <a:solidFill>
                  <a:srgbClr val="CC6600"/>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32" name="Group 18"/>
          <p:cNvGrpSpPr>
            <a:grpSpLocks/>
          </p:cNvGrpSpPr>
          <p:nvPr/>
        </p:nvGrpSpPr>
        <p:grpSpPr bwMode="auto">
          <a:xfrm>
            <a:off x="3203575" y="620713"/>
            <a:ext cx="5689600" cy="1223962"/>
            <a:chOff x="1487" y="391"/>
            <a:chExt cx="4115" cy="771"/>
          </a:xfrm>
        </p:grpSpPr>
        <p:sp>
          <p:nvSpPr>
            <p:cNvPr id="47" name="AutoShape 19"/>
            <p:cNvSpPr>
              <a:spLocks noChangeArrowheads="1"/>
            </p:cNvSpPr>
            <p:nvPr/>
          </p:nvSpPr>
          <p:spPr bwMode="auto">
            <a:xfrm flipH="1">
              <a:off x="1487" y="391"/>
              <a:ext cx="4115" cy="771"/>
            </a:xfrm>
            <a:prstGeom prst="wedgeRectCallout">
              <a:avLst>
                <a:gd name="adj1" fmla="val -5602"/>
                <a:gd name="adj2" fmla="val 78014"/>
              </a:avLst>
            </a:prstGeom>
            <a:gradFill rotWithShape="0">
              <a:gsLst>
                <a:gs pos="0">
                  <a:srgbClr val="FFCCCC">
                    <a:gamma/>
                    <a:tint val="0"/>
                    <a:invGamma/>
                  </a:srgbClr>
                </a:gs>
                <a:gs pos="100000">
                  <a:srgbClr val="FFCCCC"/>
                </a:gs>
              </a:gsLst>
              <a:lin ang="18900000" scaled="1"/>
            </a:gradFill>
            <a:ln w="57150">
              <a:solidFill>
                <a:srgbClr val="FF0000"/>
              </a:solidFill>
              <a:miter lim="800000"/>
              <a:headEnd/>
              <a:tailEnd/>
            </a:ln>
            <a:effectLst/>
          </p:spPr>
          <p:txBody>
            <a:bodyPr lIns="180000" tIns="0" rIns="180000"/>
            <a:lstStyle/>
            <a:p>
              <a:pPr algn="ctr" eaLnBrk="1" hangingPunct="1">
                <a:lnSpc>
                  <a:spcPct val="140000"/>
                </a:lnSpc>
                <a:defRPr/>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48" name="Text Box 20"/>
            <p:cNvSpPr txBox="1">
              <a:spLocks noChangeArrowheads="1"/>
            </p:cNvSpPr>
            <p:nvPr/>
          </p:nvSpPr>
          <p:spPr bwMode="auto">
            <a:xfrm>
              <a:off x="1565" y="482"/>
              <a:ext cx="3946" cy="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tIns="0" rIns="180000">
              <a:spAutoFit/>
            </a:bodyPr>
            <a:lstStyle/>
            <a:p>
              <a:pPr algn="just" eaLnBrk="1" hangingPunct="1">
                <a:lnSpc>
                  <a:spcPct val="140000"/>
                </a:lnSpc>
                <a:defRPr/>
              </a:pP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在第 </a:t>
              </a:r>
              <a:r>
                <a:rPr kumimoji="1" lang="pt-BR"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i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行上</a:t>
              </a:r>
              <a:r>
                <a:rPr kumimoji="1" lang="zh-CN" altLang="pt-BR" sz="2000" b="1" dirty="0">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pt-BR"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a</a:t>
              </a:r>
              <a:r>
                <a:rPr kumimoji="1" lang="pt-BR" altLang="zh-CN" sz="2000" b="1" baseline="-25000" dirty="0">
                  <a:solidFill>
                    <a:srgbClr val="FF0000"/>
                  </a:solidFill>
                  <a:latin typeface="Arial" panose="020B0604020202020204" pitchFamily="34" charset="0"/>
                  <a:ea typeface="楷体" panose="02010609060101010101" pitchFamily="49" charset="-122"/>
                  <a:cs typeface="Arial" panose="020B0604020202020204" pitchFamily="34" charset="0"/>
                </a:rPr>
                <a:t>ij</a:t>
              </a:r>
              <a:r>
                <a:rPr kumimoji="1" lang="pt-BR"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之前恰有 </a:t>
              </a:r>
              <a:r>
                <a:rPr kumimoji="1" lang="pt-BR"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j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个元素</a:t>
              </a:r>
              <a:r>
                <a:rPr kumimoji="1" lang="zh-CN" altLang="pt-BR" sz="2000" b="1" dirty="0">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因此</a:t>
              </a:r>
              <a:r>
                <a:rPr kumimoji="1" lang="pt-BR"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a</a:t>
              </a:r>
              <a:r>
                <a:rPr kumimoji="1" lang="pt-BR" altLang="zh-CN" sz="2000" b="1" baseline="-25000" dirty="0">
                  <a:solidFill>
                    <a:srgbClr val="FF0000"/>
                  </a:solidFill>
                  <a:latin typeface="Arial" panose="020B0604020202020204" pitchFamily="34" charset="0"/>
                  <a:ea typeface="楷体" panose="02010609060101010101" pitchFamily="49" charset="-122"/>
                  <a:cs typeface="Arial" panose="020B0604020202020204" pitchFamily="34" charset="0"/>
                </a:rPr>
                <a:t>ij</a:t>
              </a:r>
              <a:r>
                <a:rPr kumimoji="1" lang="pt-BR"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之前共有 </a:t>
              </a:r>
              <a:r>
                <a:rPr kumimoji="1" lang="sv-SE"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i</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sv-SE"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(i+1)/2+j=k </a:t>
              </a:r>
              <a:r>
                <a:rPr kumimoji="1" lang="zh-CN" altLang="sv-SE" sz="2000" b="1" dirty="0">
                  <a:solidFill>
                    <a:srgbClr val="FF0000"/>
                  </a:solidFill>
                  <a:latin typeface="Arial" panose="020B0604020202020204" pitchFamily="34" charset="0"/>
                  <a:ea typeface="楷体" panose="02010609060101010101" pitchFamily="49" charset="-122"/>
                  <a:cs typeface="Arial" panose="020B0604020202020204" pitchFamily="34" charset="0"/>
                </a:rPr>
                <a:t>个元素。</a:t>
              </a:r>
              <a:endPar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grpSp>
      <p:sp>
        <p:nvSpPr>
          <p:cNvPr id="49" name="Text Box 21"/>
          <p:cNvSpPr txBox="1">
            <a:spLocks noChangeArrowheads="1"/>
          </p:cNvSpPr>
          <p:nvPr/>
        </p:nvSpPr>
        <p:spPr bwMode="auto">
          <a:xfrm>
            <a:off x="179388" y="4354513"/>
            <a:ext cx="8785225" cy="480131"/>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b="1" dirty="0">
                <a:latin typeface="Arial" panose="020B0604020202020204" pitchFamily="34" charset="0"/>
                <a:ea typeface="仿宋" panose="02010609060101010101" pitchFamily="49" charset="-122"/>
                <a:cs typeface="Arial" panose="020B0604020202020204" pitchFamily="34" charset="0"/>
              </a:rPr>
              <a:t>        </a:t>
            </a:r>
            <a:r>
              <a:rPr kumimoji="1" lang="zh-CN" altLang="en-US" b="1" dirty="0">
                <a:latin typeface="Arial" panose="020B0604020202020204" pitchFamily="34" charset="0"/>
                <a:ea typeface="仿宋" panose="02010609060101010101" pitchFamily="49" charset="-122"/>
                <a:cs typeface="Arial" panose="020B0604020202020204" pitchFamily="34" charset="0"/>
              </a:rPr>
              <a:t>下三角矩阵在一维数组 </a:t>
            </a:r>
            <a:r>
              <a:rPr kumimoji="1" lang="en-US" altLang="zh-CN" b="1" dirty="0">
                <a:latin typeface="Arial" panose="020B0604020202020204" pitchFamily="34" charset="0"/>
                <a:ea typeface="仿宋" panose="02010609060101010101" pitchFamily="49" charset="-122"/>
                <a:cs typeface="Arial" panose="020B0604020202020204" pitchFamily="34" charset="0"/>
              </a:rPr>
              <a:t>SA </a:t>
            </a:r>
            <a:r>
              <a:rPr kumimoji="1" lang="zh-CN" altLang="en-US" b="1" dirty="0">
                <a:latin typeface="Arial" panose="020B0604020202020204" pitchFamily="34" charset="0"/>
                <a:ea typeface="仿宋" panose="02010609060101010101" pitchFamily="49" charset="-122"/>
                <a:cs typeface="Arial" panose="020B0604020202020204" pitchFamily="34" charset="0"/>
              </a:rPr>
              <a:t>中的下标 </a:t>
            </a:r>
            <a:r>
              <a:rPr kumimoji="1" lang="en-US" altLang="zh-CN" b="1" dirty="0">
                <a:latin typeface="Arial" panose="020B0604020202020204" pitchFamily="34" charset="0"/>
                <a:ea typeface="仿宋" panose="02010609060101010101" pitchFamily="49" charset="-122"/>
                <a:cs typeface="Arial" panose="020B0604020202020204" pitchFamily="34" charset="0"/>
              </a:rPr>
              <a:t>k </a:t>
            </a:r>
            <a:r>
              <a:rPr kumimoji="1" lang="zh-CN" altLang="en-US" b="1" dirty="0">
                <a:latin typeface="Arial" panose="020B0604020202020204" pitchFamily="34" charset="0"/>
                <a:ea typeface="仿宋" panose="02010609060101010101" pitchFamily="49" charset="-122"/>
                <a:cs typeface="Arial" panose="020B0604020202020204" pitchFamily="34" charset="0"/>
              </a:rPr>
              <a:t>与 </a:t>
            </a:r>
            <a:r>
              <a:rPr kumimoji="1" lang="en-US" altLang="zh-CN" b="1" dirty="0" err="1">
                <a:latin typeface="Arial" panose="020B0604020202020204" pitchFamily="34" charset="0"/>
                <a:ea typeface="仿宋" panose="02010609060101010101" pitchFamily="49" charset="-122"/>
                <a:cs typeface="Arial" panose="020B0604020202020204" pitchFamily="34" charset="0"/>
              </a:rPr>
              <a:t>i</a:t>
            </a:r>
            <a:r>
              <a:rPr kumimoji="1" lang="zh-CN" altLang="en-US" b="1" dirty="0">
                <a:latin typeface="Arial" panose="020B0604020202020204" pitchFamily="34" charset="0"/>
                <a:ea typeface="仿宋" panose="02010609060101010101" pitchFamily="49" charset="-122"/>
                <a:cs typeface="Arial" panose="020B0604020202020204" pitchFamily="34" charset="0"/>
              </a:rPr>
              <a:t>、</a:t>
            </a:r>
            <a:r>
              <a:rPr kumimoji="1" lang="en-US" altLang="zh-CN" b="1" dirty="0">
                <a:latin typeface="Arial" panose="020B0604020202020204" pitchFamily="34" charset="0"/>
                <a:ea typeface="仿宋" panose="02010609060101010101" pitchFamily="49" charset="-122"/>
                <a:cs typeface="Arial" panose="020B0604020202020204" pitchFamily="34" charset="0"/>
              </a:rPr>
              <a:t>j </a:t>
            </a:r>
            <a:r>
              <a:rPr kumimoji="1" lang="zh-CN" altLang="en-US" b="1" dirty="0">
                <a:latin typeface="Arial" panose="020B0604020202020204" pitchFamily="34" charset="0"/>
                <a:ea typeface="仿宋" panose="02010609060101010101" pitchFamily="49" charset="-122"/>
                <a:cs typeface="Arial" panose="020B0604020202020204" pitchFamily="34" charset="0"/>
              </a:rPr>
              <a:t>的对应关系为：</a:t>
            </a:r>
            <a:r>
              <a:rPr kumimoji="1" lang="zh-CN" altLang="en-US" dirty="0">
                <a:latin typeface="Arial" panose="020B0604020202020204" pitchFamily="34" charset="0"/>
                <a:ea typeface="仿宋" panose="02010609060101010101" pitchFamily="49" charset="-122"/>
                <a:cs typeface="Arial" panose="020B0604020202020204" pitchFamily="34" charset="0"/>
              </a:rPr>
              <a:t> </a:t>
            </a:r>
          </a:p>
        </p:txBody>
      </p:sp>
      <p:grpSp>
        <p:nvGrpSpPr>
          <p:cNvPr id="51" name="Group 22"/>
          <p:cNvGrpSpPr>
            <a:grpSpLocks/>
          </p:cNvGrpSpPr>
          <p:nvPr/>
        </p:nvGrpSpPr>
        <p:grpSpPr bwMode="auto">
          <a:xfrm>
            <a:off x="2486025" y="4859338"/>
            <a:ext cx="4030663" cy="954087"/>
            <a:chOff x="1520" y="3152"/>
            <a:chExt cx="2539" cy="601"/>
          </a:xfrm>
        </p:grpSpPr>
        <p:sp>
          <p:nvSpPr>
            <p:cNvPr id="32778" name="Text Box 23"/>
            <p:cNvSpPr txBox="1">
              <a:spLocks noChangeArrowheads="1"/>
            </p:cNvSpPr>
            <p:nvPr/>
          </p:nvSpPr>
          <p:spPr bwMode="auto">
            <a:xfrm>
              <a:off x="1944" y="3152"/>
              <a:ext cx="2115" cy="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dirty="0" err="1">
                  <a:solidFill>
                    <a:srgbClr val="FF0000"/>
                  </a:solidFill>
                  <a:latin typeface="Arial" panose="020B0604020202020204" pitchFamily="34" charset="0"/>
                  <a:ea typeface="仿宋_GB2312" pitchFamily="49" charset="-122"/>
                  <a:cs typeface="Arial" panose="020B0604020202020204" pitchFamily="34" charset="0"/>
                </a:rPr>
                <a:t>i</a:t>
              </a:r>
              <a:r>
                <a:rPr kumimoji="1" lang="en-US" altLang="zh-CN" sz="2000" b="1" dirty="0">
                  <a:solidFill>
                    <a:srgbClr val="FF0000"/>
                  </a:solidFill>
                  <a:latin typeface="Arial" panose="020B0604020202020204" pitchFamily="34" charset="0"/>
                  <a:ea typeface="仿宋_GB2312" pitchFamily="49" charset="-122"/>
                  <a:cs typeface="Arial" panose="020B0604020202020204" pitchFamily="34" charset="0"/>
                  <a:sym typeface="Symbol" panose="05050102010706020507" pitchFamily="18" charset="2"/>
                </a:rPr>
                <a:t>(i+1)/2+j	</a:t>
              </a:r>
              <a:r>
                <a:rPr kumimoji="1" lang="en-US" altLang="zh-CN" sz="2000" b="1" dirty="0" err="1">
                  <a:solidFill>
                    <a:srgbClr val="FF0000"/>
                  </a:solidFill>
                  <a:latin typeface="Arial" panose="020B0604020202020204" pitchFamily="34" charset="0"/>
                  <a:ea typeface="仿宋_GB2312" pitchFamily="49" charset="-122"/>
                  <a:cs typeface="Arial" panose="020B0604020202020204" pitchFamily="34" charset="0"/>
                  <a:sym typeface="Symbol" panose="05050102010706020507" pitchFamily="18" charset="2"/>
                </a:rPr>
                <a:t>i</a:t>
              </a:r>
              <a:r>
                <a:rPr kumimoji="1" lang="en-US" altLang="zh-CN" sz="2000" b="1" dirty="0">
                  <a:solidFill>
                    <a:srgbClr val="FF0000"/>
                  </a:solidFill>
                  <a:latin typeface="Arial" panose="020B0604020202020204" pitchFamily="34" charset="0"/>
                  <a:ea typeface="仿宋_GB2312" pitchFamily="49" charset="-122"/>
                  <a:cs typeface="Arial" panose="020B0604020202020204" pitchFamily="34" charset="0"/>
                  <a:sym typeface="Symbol" panose="05050102010706020507" pitchFamily="18" charset="2"/>
                </a:rPr>
                <a:t> </a:t>
              </a:r>
              <a:r>
                <a:rPr kumimoji="1" lang="en-US" altLang="en-US" sz="2000" b="1" dirty="0">
                  <a:solidFill>
                    <a:srgbClr val="FF0000"/>
                  </a:solidFill>
                  <a:latin typeface="Arial" panose="020B0604020202020204" pitchFamily="34" charset="0"/>
                  <a:ea typeface="仿宋_GB2312" pitchFamily="49" charset="-122"/>
                  <a:cs typeface="Arial" panose="020B0604020202020204" pitchFamily="34" charset="0"/>
                  <a:sym typeface="Symbol" panose="05050102010706020507" pitchFamily="18" charset="2"/>
                </a:rPr>
                <a:t>≥ </a:t>
              </a:r>
              <a:r>
                <a:rPr kumimoji="1" lang="en-US" altLang="zh-CN" sz="2000" b="1" dirty="0">
                  <a:solidFill>
                    <a:srgbClr val="FF0000"/>
                  </a:solidFill>
                  <a:latin typeface="Arial" panose="020B0604020202020204" pitchFamily="34" charset="0"/>
                  <a:ea typeface="仿宋_GB2312" pitchFamily="49" charset="-122"/>
                  <a:cs typeface="Arial" panose="020B0604020202020204" pitchFamily="34" charset="0"/>
                  <a:sym typeface="Symbol" panose="05050102010706020507" pitchFamily="18" charset="2"/>
                </a:rPr>
                <a:t>j</a:t>
              </a:r>
              <a:endParaRPr kumimoji="1" lang="zh-CN" altLang="en-US" sz="2000" b="1" dirty="0">
                <a:solidFill>
                  <a:srgbClr val="FF0000"/>
                </a:solidFill>
                <a:latin typeface="Arial" panose="020B0604020202020204" pitchFamily="34" charset="0"/>
                <a:ea typeface="仿宋_GB2312" pitchFamily="49" charset="-122"/>
                <a:cs typeface="Arial" panose="020B0604020202020204" pitchFamily="34" charset="0"/>
                <a:sym typeface="Symbol" panose="05050102010706020507" pitchFamily="18" charset="2"/>
              </a:endParaRPr>
            </a:p>
            <a:p>
              <a:pPr algn="just" eaLnBrk="1" hangingPunct="1">
                <a:lnSpc>
                  <a:spcPct val="140000"/>
                </a:lnSpc>
                <a:buClr>
                  <a:schemeClr val="accent2"/>
                </a:buClr>
                <a:buSzPct val="80000"/>
                <a:buFont typeface="Wingdings" panose="05000000000000000000" pitchFamily="2" charset="2"/>
                <a:buNone/>
              </a:pPr>
              <a:r>
                <a:rPr kumimoji="1" lang="en-US" altLang="zh-CN" sz="2000" b="1" dirty="0">
                  <a:solidFill>
                    <a:srgbClr val="FF0000"/>
                  </a:solidFill>
                  <a:latin typeface="Arial" panose="020B0604020202020204" pitchFamily="34" charset="0"/>
                  <a:ea typeface="仿宋_GB2312" pitchFamily="49" charset="-122"/>
                  <a:cs typeface="Arial" panose="020B0604020202020204" pitchFamily="34" charset="0"/>
                  <a:sym typeface="Symbol" panose="05050102010706020507" pitchFamily="18" charset="2"/>
                </a:rPr>
                <a:t>n(n+1)/2	</a:t>
              </a:r>
              <a:r>
                <a:rPr kumimoji="1" lang="en-US" altLang="zh-CN" sz="2000" b="1" dirty="0" err="1">
                  <a:solidFill>
                    <a:srgbClr val="FF0000"/>
                  </a:solidFill>
                  <a:latin typeface="Arial" panose="020B0604020202020204" pitchFamily="34" charset="0"/>
                  <a:ea typeface="仿宋_GB2312" pitchFamily="49" charset="-122"/>
                  <a:cs typeface="Arial" panose="020B0604020202020204" pitchFamily="34" charset="0"/>
                  <a:sym typeface="Symbol" panose="05050102010706020507" pitchFamily="18" charset="2"/>
                </a:rPr>
                <a:t>i</a:t>
              </a:r>
              <a:r>
                <a:rPr kumimoji="1" lang="en-US" altLang="en-US" sz="2000" b="1" dirty="0" err="1">
                  <a:solidFill>
                    <a:srgbClr val="FF0000"/>
                  </a:solidFill>
                  <a:latin typeface="Arial" panose="020B0604020202020204" pitchFamily="34" charset="0"/>
                  <a:ea typeface="仿宋_GB2312" pitchFamily="49" charset="-122"/>
                  <a:cs typeface="Arial" panose="020B0604020202020204" pitchFamily="34" charset="0"/>
                  <a:sym typeface="Symbol" panose="05050102010706020507" pitchFamily="18" charset="2"/>
                </a:rPr>
                <a:t>＜</a:t>
              </a:r>
              <a:r>
                <a:rPr kumimoji="1" lang="en-US" altLang="zh-CN" sz="2000" b="1" dirty="0" err="1">
                  <a:solidFill>
                    <a:srgbClr val="FF0000"/>
                  </a:solidFill>
                  <a:latin typeface="Arial" panose="020B0604020202020204" pitchFamily="34" charset="0"/>
                  <a:ea typeface="仿宋_GB2312" pitchFamily="49" charset="-122"/>
                  <a:cs typeface="Arial" panose="020B0604020202020204" pitchFamily="34" charset="0"/>
                  <a:sym typeface="Symbol" panose="05050102010706020507" pitchFamily="18" charset="2"/>
                </a:rPr>
                <a:t>j</a:t>
              </a:r>
              <a:endParaRPr kumimoji="1" lang="zh-CN" altLang="en-US" sz="2000" b="1" dirty="0">
                <a:solidFill>
                  <a:srgbClr val="FF0000"/>
                </a:solidFill>
                <a:latin typeface="Arial" panose="020B0604020202020204" pitchFamily="34" charset="0"/>
                <a:ea typeface="仿宋_GB2312" pitchFamily="49" charset="-122"/>
                <a:cs typeface="Arial" panose="020B0604020202020204" pitchFamily="34" charset="0"/>
                <a:sym typeface="Symbol" panose="05050102010706020507" pitchFamily="18" charset="2"/>
              </a:endParaRPr>
            </a:p>
          </p:txBody>
        </p:sp>
        <p:sp>
          <p:nvSpPr>
            <p:cNvPr id="32779" name="Text Box 24"/>
            <p:cNvSpPr txBox="1">
              <a:spLocks noChangeArrowheads="1"/>
            </p:cNvSpPr>
            <p:nvPr/>
          </p:nvSpPr>
          <p:spPr bwMode="auto">
            <a:xfrm>
              <a:off x="1520" y="3339"/>
              <a:ext cx="453" cy="250"/>
            </a:xfrm>
            <a:prstGeom prst="rect">
              <a:avLst/>
            </a:prstGeom>
            <a:noFill/>
            <a:ln>
              <a:noFill/>
            </a:ln>
            <a:effectLst>
              <a:outerShdw dist="17961" dir="2700000"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FF0000"/>
                  </a:solidFill>
                  <a:latin typeface="Arial" panose="020B0604020202020204" pitchFamily="34" charset="0"/>
                  <a:ea typeface="幼圆" panose="02010509060101010101" pitchFamily="49" charset="-122"/>
                  <a:cs typeface="Arial" panose="020B0604020202020204" pitchFamily="34" charset="0"/>
                </a:rPr>
                <a:t>k =</a:t>
              </a:r>
            </a:p>
          </p:txBody>
        </p:sp>
        <p:sp>
          <p:nvSpPr>
            <p:cNvPr id="32780" name="AutoShape 25"/>
            <p:cNvSpPr>
              <a:spLocks/>
            </p:cNvSpPr>
            <p:nvPr/>
          </p:nvSpPr>
          <p:spPr bwMode="auto">
            <a:xfrm>
              <a:off x="1882" y="3339"/>
              <a:ext cx="45" cy="273"/>
            </a:xfrm>
            <a:prstGeom prst="leftBrace">
              <a:avLst>
                <a:gd name="adj1" fmla="val 50556"/>
                <a:gd name="adj2" fmla="val 50000"/>
              </a:avLst>
            </a:prstGeom>
            <a:noFill/>
            <a:ln w="38100">
              <a:solidFill>
                <a:srgbClr val="FF0000"/>
              </a:solidFill>
              <a:round/>
              <a:headEnd/>
              <a:tailEnd/>
            </a:ln>
            <a:effectLst>
              <a:outerShdw dist="17961" dir="2700000" algn="ctr" rotWithShape="0">
                <a:schemeClr val="bg1"/>
              </a:outerShdw>
            </a:effectLst>
            <a:extLst>
              <a:ext uri="{909E8E84-426E-40DD-AFC4-6F175D3DCCD1}">
                <a14:hiddenFill xmlns:a14="http://schemas.microsoft.com/office/drawing/2010/main">
                  <a:solidFill>
                    <a:schemeClr val="accent1"/>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grpSp>
      <p:grpSp>
        <p:nvGrpSpPr>
          <p:cNvPr id="55" name="Group 26"/>
          <p:cNvGrpSpPr>
            <a:grpSpLocks/>
          </p:cNvGrpSpPr>
          <p:nvPr/>
        </p:nvGrpSpPr>
        <p:grpSpPr bwMode="auto">
          <a:xfrm>
            <a:off x="2841625" y="2060575"/>
            <a:ext cx="3025775" cy="2232025"/>
            <a:chOff x="2924" y="2160"/>
            <a:chExt cx="1906" cy="1406"/>
          </a:xfrm>
        </p:grpSpPr>
        <p:sp>
          <p:nvSpPr>
            <p:cNvPr id="32776" name="Rectangle 27"/>
            <p:cNvSpPr>
              <a:spLocks noChangeArrowheads="1"/>
            </p:cNvSpPr>
            <p:nvPr/>
          </p:nvSpPr>
          <p:spPr bwMode="auto">
            <a:xfrm>
              <a:off x="3197" y="3294"/>
              <a:ext cx="1633" cy="27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1600" b="1">
                  <a:latin typeface="楷体" panose="02010609060101010101" pitchFamily="49" charset="-122"/>
                  <a:ea typeface="楷体" panose="02010609060101010101" pitchFamily="49" charset="-122"/>
                </a:rPr>
                <a:t>下三角矩阵</a:t>
              </a:r>
            </a:p>
          </p:txBody>
        </p:sp>
        <p:pic>
          <p:nvPicPr>
            <p:cNvPr id="32777" name="Picture 28"/>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58713"/>
            <a:stretch>
              <a:fillRect/>
            </a:stretch>
          </p:blipFill>
          <p:spPr bwMode="auto">
            <a:xfrm>
              <a:off x="2924" y="2160"/>
              <a:ext cx="1752" cy="1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dissolve">
                                      <p:cBhvr>
                                        <p:cTn id="7" dur="500"/>
                                        <p:tgtEl>
                                          <p:spTgt spid="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strips(downLeft)">
                                      <p:cBhvr>
                                        <p:cTn id="12" dur="500"/>
                                        <p:tgtEl>
                                          <p:spTgt spid="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xit" presetSubtype="12" fill="hold" nodeType="clickEffect">
                                  <p:stCondLst>
                                    <p:cond delay="0"/>
                                  </p:stCondLst>
                                  <p:childTnLst>
                                    <p:animEffect transition="out" filter="strips(downLeft)">
                                      <p:cBhvr>
                                        <p:cTn id="16" dur="500"/>
                                        <p:tgtEl>
                                          <p:spTgt spid="29"/>
                                        </p:tgtEl>
                                      </p:cBhvr>
                                    </p:animEffect>
                                    <p:set>
                                      <p:cBhvr>
                                        <p:cTn id="17" dur="1" fill="hold">
                                          <p:stCondLst>
                                            <p:cond delay="499"/>
                                          </p:stCondLst>
                                        </p:cTn>
                                        <p:tgtEl>
                                          <p:spTgt spid="29"/>
                                        </p:tgtEl>
                                        <p:attrNameLst>
                                          <p:attrName>style.visibility</p:attrName>
                                        </p:attrNameLst>
                                      </p:cBhvr>
                                      <p:to>
                                        <p:strVal val="hidden"/>
                                      </p:to>
                                    </p:set>
                                  </p:childTnLst>
                                </p:cTn>
                              </p:par>
                            </p:childTnLst>
                          </p:cTn>
                        </p:par>
                        <p:par>
                          <p:cTn id="18" fill="hold" nodeType="afterGroup">
                            <p:stCondLst>
                              <p:cond delay="500"/>
                            </p:stCondLst>
                            <p:childTnLst>
                              <p:par>
                                <p:cTn id="19" presetID="18" presetClass="entr" presetSubtype="12"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strips(downLeft)">
                                      <p:cBhvr>
                                        <p:cTn id="21" dur="500"/>
                                        <p:tgtEl>
                                          <p:spTgt spid="32"/>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49">
                                            <p:txEl>
                                              <p:pRg st="0" end="0"/>
                                            </p:txEl>
                                          </p:spTgt>
                                        </p:tgtEl>
                                        <p:attrNameLst>
                                          <p:attrName>style.visibility</p:attrName>
                                        </p:attrNameLst>
                                      </p:cBhvr>
                                      <p:to>
                                        <p:strVal val="visible"/>
                                      </p:to>
                                    </p:set>
                                    <p:animEffect transition="in" filter="blinds(horizontal)">
                                      <p:cBhvr>
                                        <p:cTn id="26" dur="500"/>
                                        <p:tgtEl>
                                          <p:spTgt spid="49">
                                            <p:txEl>
                                              <p:pRg st="0" end="0"/>
                                            </p:txEl>
                                          </p:spTgt>
                                        </p:tgtEl>
                                      </p:cBhvr>
                                    </p:animEffect>
                                  </p:childTnLst>
                                </p:cTn>
                              </p:par>
                            </p:childTnLst>
                          </p:cTn>
                        </p:par>
                        <p:par>
                          <p:cTn id="27" fill="hold" nodeType="afterGroup">
                            <p:stCondLst>
                              <p:cond delay="500"/>
                            </p:stCondLst>
                            <p:childTnLst>
                              <p:par>
                                <p:cTn id="28" presetID="9" presetClass="entr" presetSubtype="0" fill="hold" nodeType="after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dissolve">
                                      <p:cBhvr>
                                        <p:cTn id="30" dur="500"/>
                                        <p:tgtEl>
                                          <p:spTgt spid="51"/>
                                        </p:tgtEl>
                                      </p:cBhvr>
                                    </p:animEffect>
                                  </p:childTnLst>
                                </p:cTn>
                              </p:par>
                            </p:childTnLst>
                          </p:cTn>
                        </p:par>
                        <p:par>
                          <p:cTn id="31" fill="hold" nodeType="afterGroup">
                            <p:stCondLst>
                              <p:cond delay="1000"/>
                            </p:stCondLst>
                            <p:childTnLst>
                              <p:par>
                                <p:cTn id="32" presetID="18" presetClass="exit" presetSubtype="12" fill="hold" nodeType="afterEffect">
                                  <p:stCondLst>
                                    <p:cond delay="0"/>
                                  </p:stCondLst>
                                  <p:childTnLst>
                                    <p:animEffect transition="out" filter="strips(downLeft)">
                                      <p:cBhvr>
                                        <p:cTn id="33" dur="500"/>
                                        <p:tgtEl>
                                          <p:spTgt spid="32"/>
                                        </p:tgtEl>
                                      </p:cBhvr>
                                    </p:animEffect>
                                    <p:set>
                                      <p:cBhvr>
                                        <p:cTn id="34"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4" name="组合 3"/>
          <p:cNvGrpSpPr>
            <a:grpSpLocks/>
          </p:cNvGrpSpPr>
          <p:nvPr/>
        </p:nvGrpSpPr>
        <p:grpSpPr bwMode="auto">
          <a:xfrm>
            <a:off x="34925" y="92075"/>
            <a:ext cx="7632700" cy="1601788"/>
            <a:chOff x="34925" y="92075"/>
            <a:chExt cx="7632700" cy="1601788"/>
          </a:xfrm>
        </p:grpSpPr>
        <p:grpSp>
          <p:nvGrpSpPr>
            <p:cNvPr id="33799" name="组合 2"/>
            <p:cNvGrpSpPr>
              <a:grpSpLocks/>
            </p:cNvGrpSpPr>
            <p:nvPr/>
          </p:nvGrpSpPr>
          <p:grpSpPr bwMode="auto">
            <a:xfrm>
              <a:off x="34925" y="92075"/>
              <a:ext cx="7632700" cy="1025525"/>
              <a:chOff x="34925" y="92075"/>
              <a:chExt cx="7632700" cy="1025525"/>
            </a:xfrm>
          </p:grpSpPr>
          <p:grpSp>
            <p:nvGrpSpPr>
              <p:cNvPr id="33803" name="组合 1"/>
              <p:cNvGrpSpPr>
                <a:grpSpLocks/>
              </p:cNvGrpSpPr>
              <p:nvPr/>
            </p:nvGrpSpPr>
            <p:grpSpPr bwMode="auto">
              <a:xfrm>
                <a:off x="34925" y="92075"/>
                <a:ext cx="7632700" cy="457200"/>
                <a:chOff x="34925" y="92075"/>
                <a:chExt cx="7632700" cy="457200"/>
              </a:xfrm>
            </p:grpSpPr>
            <p:sp>
              <p:nvSpPr>
                <p:cNvPr id="33807"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3808"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33804" name="Group 3"/>
              <p:cNvGrpSpPr>
                <a:grpSpLocks/>
              </p:cNvGrpSpPr>
              <p:nvPr/>
            </p:nvGrpSpPr>
            <p:grpSpPr bwMode="auto">
              <a:xfrm>
                <a:off x="107950" y="620713"/>
                <a:ext cx="4032250" cy="496887"/>
                <a:chOff x="113" y="441"/>
                <a:chExt cx="2098" cy="313"/>
              </a:xfrm>
            </p:grpSpPr>
            <p:sp>
              <p:nvSpPr>
                <p:cNvPr id="33805"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5.2.1  </a:t>
                  </a:r>
                  <a:r>
                    <a:rPr kumimoji="1" lang="zh-CN" altLang="en-US" sz="2200" b="1">
                      <a:solidFill>
                        <a:srgbClr val="3333FF"/>
                      </a:solidFill>
                      <a:latin typeface="Arial" panose="020B0604020202020204" pitchFamily="34" charset="0"/>
                      <a:ea typeface="黑体" panose="02010609060101010101" pitchFamily="49" charset="-122"/>
                    </a:rPr>
                    <a:t>特殊矩阵的压缩存储</a:t>
                  </a:r>
                </a:p>
              </p:txBody>
            </p:sp>
            <p:sp>
              <p:nvSpPr>
                <p:cNvPr id="33806"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3800" name="Group 6"/>
            <p:cNvGrpSpPr>
              <a:grpSpLocks/>
            </p:cNvGrpSpPr>
            <p:nvPr/>
          </p:nvGrpSpPr>
          <p:grpSpPr bwMode="auto">
            <a:xfrm>
              <a:off x="250825" y="1196975"/>
              <a:ext cx="2447925" cy="496888"/>
              <a:chOff x="113" y="441"/>
              <a:chExt cx="1440" cy="313"/>
            </a:xfrm>
          </p:grpSpPr>
          <p:sp>
            <p:nvSpPr>
              <p:cNvPr id="33801"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三角矩阵</a:t>
                </a:r>
              </a:p>
            </p:txBody>
          </p:sp>
          <p:sp>
            <p:nvSpPr>
              <p:cNvPr id="33802" name="Rectangle 8"/>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3" name="Text Box 13"/>
          <p:cNvSpPr txBox="1">
            <a:spLocks noChangeArrowheads="1"/>
          </p:cNvSpPr>
          <p:nvPr/>
        </p:nvSpPr>
        <p:spPr bwMode="auto">
          <a:xfrm>
            <a:off x="1866900"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三角矩阵的地址计算</a:t>
            </a:r>
          </a:p>
        </p:txBody>
      </p:sp>
      <p:sp>
        <p:nvSpPr>
          <p:cNvPr id="31" name="Text Box 17"/>
          <p:cNvSpPr txBox="1">
            <a:spLocks noChangeArrowheads="1"/>
          </p:cNvSpPr>
          <p:nvPr/>
        </p:nvSpPr>
        <p:spPr bwMode="auto">
          <a:xfrm>
            <a:off x="179388" y="1773238"/>
            <a:ext cx="8785225" cy="138430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上三角矩阵的下标变换公式如下：</a:t>
            </a:r>
            <a:r>
              <a:rPr kumimoji="1" lang="zh-CN" altLang="en-US" sz="2000" dirty="0">
                <a:latin typeface="Arial" panose="020B0604020202020204" pitchFamily="34" charset="0"/>
                <a:ea typeface="仿宋" panose="02010609060101010101" pitchFamily="49" charset="-122"/>
                <a:cs typeface="Arial" panose="020B0604020202020204" pitchFamily="34" charset="0"/>
              </a:rPr>
              <a:t> </a:t>
            </a:r>
            <a:endParaRPr kumimoji="1" lang="en-US" altLang="zh-CN" sz="2000"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lang="fr-FR" altLang="zh-CN" sz="2000" b="1" dirty="0">
                <a:latin typeface="Arial" panose="020B0604020202020204" pitchFamily="34" charset="0"/>
                <a:cs typeface="Arial" panose="020B0604020202020204" pitchFamily="34" charset="0"/>
              </a:rPr>
              <a:t>		LOC(a</a:t>
            </a:r>
            <a:r>
              <a:rPr lang="fr-FR" altLang="zh-CN" sz="2000" b="1" baseline="-25000" dirty="0">
                <a:latin typeface="Arial" panose="020B0604020202020204" pitchFamily="34" charset="0"/>
                <a:cs typeface="Arial" panose="020B0604020202020204" pitchFamily="34" charset="0"/>
              </a:rPr>
              <a:t>ij </a:t>
            </a:r>
            <a:r>
              <a:rPr lang="fr-FR" altLang="zh-CN" sz="2000" b="1" dirty="0">
                <a:latin typeface="Arial" panose="020B0604020202020204" pitchFamily="34" charset="0"/>
                <a:cs typeface="Arial" panose="020B0604020202020204" pitchFamily="34" charset="0"/>
              </a:rPr>
              <a:t>)=LOC(SA[k])</a:t>
            </a:r>
            <a:r>
              <a:rPr lang="zh-CN" altLang="zh-CN" sz="2000" b="1" dirty="0">
                <a:latin typeface="Arial" panose="020B0604020202020204" pitchFamily="34" charset="0"/>
                <a:cs typeface="Arial" panose="020B0604020202020204" pitchFamily="34" charset="0"/>
              </a:rPr>
              <a:t>=LOC(SA[0])+</a:t>
            </a:r>
            <a:r>
              <a:rPr lang="zh-CN" altLang="zh-CN" sz="2000" b="1" dirty="0" smtClean="0">
                <a:latin typeface="Arial" panose="020B0604020202020204" pitchFamily="34" charset="0"/>
                <a:cs typeface="Arial" panose="020B0604020202020204" pitchFamily="34" charset="0"/>
              </a:rPr>
              <a:t>k</a:t>
            </a:r>
            <a:r>
              <a:rPr lang="zh-CN" altLang="en-US" sz="2000" b="1" dirty="0" smtClean="0">
                <a:latin typeface="Arial" panose="020B0604020202020204" pitchFamily="34" charset="0"/>
                <a:cs typeface="Arial" panose="020B0604020202020204" pitchFamily="34" charset="0"/>
                <a:sym typeface="Symbol" panose="05050102010706020507" pitchFamily="18" charset="2"/>
              </a:rPr>
              <a:t></a:t>
            </a:r>
            <a:r>
              <a:rPr lang="zh-CN" altLang="zh-CN" sz="2000" b="1" dirty="0" smtClean="0">
                <a:latin typeface="Arial" panose="020B0604020202020204" pitchFamily="34" charset="0"/>
                <a:cs typeface="Arial" panose="020B0604020202020204" pitchFamily="34" charset="0"/>
              </a:rPr>
              <a:t>L</a:t>
            </a:r>
            <a:endParaRPr lang="en-US" altLang="zh-CN" sz="2000" b="1" dirty="0">
              <a:latin typeface="Arial" panose="020B0604020202020204" pitchFamily="34" charset="0"/>
              <a:cs typeface="Arial" panose="020B0604020202020204" pitchFamily="34" charset="0"/>
            </a:endParaRPr>
          </a:p>
          <a:p>
            <a:pPr algn="just" eaLnBrk="1" hangingPunct="1">
              <a:lnSpc>
                <a:spcPct val="140000"/>
              </a:lnSpc>
              <a:defRPr/>
            </a:pPr>
            <a:r>
              <a:rPr lang="en-US" altLang="zh-CN" sz="2000" b="1" dirty="0">
                <a:latin typeface="Arial" panose="020B0604020202020204" pitchFamily="34" charset="0"/>
                <a:cs typeface="Arial" panose="020B0604020202020204" pitchFamily="34" charset="0"/>
              </a:rPr>
              <a:t>		              </a:t>
            </a:r>
            <a:r>
              <a:rPr lang="zh-CN" altLang="zh-CN" sz="2000" b="1" dirty="0">
                <a:latin typeface="Arial" panose="020B0604020202020204" pitchFamily="34" charset="0"/>
                <a:cs typeface="Arial" panose="020B0604020202020204" pitchFamily="34" charset="0"/>
              </a:rPr>
              <a:t>=LOC(SA[0])+[</a:t>
            </a:r>
            <a:r>
              <a:rPr lang="zh-CN" altLang="zh-CN" sz="2000" b="1" dirty="0" smtClean="0">
                <a:latin typeface="Arial" panose="020B0604020202020204" pitchFamily="34" charset="0"/>
                <a:cs typeface="Arial" panose="020B0604020202020204" pitchFamily="34" charset="0"/>
              </a:rPr>
              <a:t>i</a:t>
            </a:r>
            <a:r>
              <a:rPr lang="zh-CN" altLang="en-US" sz="2000" b="1" dirty="0" smtClean="0">
                <a:latin typeface="Arial" panose="020B0604020202020204" pitchFamily="34" charset="0"/>
                <a:cs typeface="Arial" panose="020B0604020202020204" pitchFamily="34" charset="0"/>
                <a:sym typeface="Symbol" panose="05050102010706020507" pitchFamily="18" charset="2"/>
              </a:rPr>
              <a:t></a:t>
            </a:r>
            <a:r>
              <a:rPr lang="zh-CN" altLang="zh-CN" sz="2000" b="1" dirty="0" smtClean="0">
                <a:latin typeface="Arial" panose="020B0604020202020204" pitchFamily="34" charset="0"/>
                <a:cs typeface="Arial" panose="020B0604020202020204" pitchFamily="34" charset="0"/>
              </a:rPr>
              <a:t>(</a:t>
            </a:r>
            <a:r>
              <a:rPr lang="zh-CN" altLang="zh-CN" sz="2000" b="1" dirty="0">
                <a:latin typeface="Arial" panose="020B0604020202020204" pitchFamily="34" charset="0"/>
                <a:cs typeface="Arial" panose="020B0604020202020204" pitchFamily="34" charset="0"/>
              </a:rPr>
              <a:t>2n-i+1)/2+j-i</a:t>
            </a:r>
            <a:r>
              <a:rPr lang="zh-CN" altLang="zh-CN" sz="2000" b="1" dirty="0" smtClean="0">
                <a:latin typeface="Arial" panose="020B0604020202020204" pitchFamily="34" charset="0"/>
                <a:cs typeface="Arial" panose="020B0604020202020204" pitchFamily="34" charset="0"/>
              </a:rPr>
              <a:t>]</a:t>
            </a:r>
            <a:r>
              <a:rPr lang="zh-CN" altLang="en-US" sz="2000" b="1" dirty="0" smtClean="0">
                <a:latin typeface="Arial" panose="020B0604020202020204" pitchFamily="34" charset="0"/>
                <a:cs typeface="Arial" panose="020B0604020202020204" pitchFamily="34" charset="0"/>
                <a:sym typeface="Symbol" panose="05050102010706020507" pitchFamily="18" charset="2"/>
              </a:rPr>
              <a:t></a:t>
            </a:r>
            <a:r>
              <a:rPr lang="zh-CN" altLang="zh-CN" sz="2000" b="1" dirty="0" smtClean="0">
                <a:latin typeface="Arial" panose="020B0604020202020204" pitchFamily="34" charset="0"/>
                <a:cs typeface="Arial" panose="020B0604020202020204" pitchFamily="34" charset="0"/>
              </a:rPr>
              <a:t>L</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p:txBody>
      </p:sp>
      <p:sp>
        <p:nvSpPr>
          <p:cNvPr id="32" name="Text Box 18"/>
          <p:cNvSpPr txBox="1">
            <a:spLocks noChangeArrowheads="1"/>
          </p:cNvSpPr>
          <p:nvPr/>
        </p:nvSpPr>
        <p:spPr bwMode="auto">
          <a:xfrm>
            <a:off x="179388" y="3138488"/>
            <a:ext cx="8785225" cy="138588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下三角矩阵的下标变换公式如下：</a:t>
            </a:r>
            <a:r>
              <a:rPr kumimoji="1" lang="zh-CN" altLang="en-US" sz="2000" dirty="0">
                <a:latin typeface="Arial" panose="020B0604020202020204" pitchFamily="34" charset="0"/>
                <a:ea typeface="仿宋" panose="02010609060101010101" pitchFamily="49" charset="-122"/>
                <a:cs typeface="Arial" panose="020B0604020202020204" pitchFamily="34" charset="0"/>
              </a:rPr>
              <a:t> </a:t>
            </a:r>
            <a:endParaRPr kumimoji="1" lang="en-US" altLang="zh-CN" sz="2000"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lang="fr-FR" altLang="zh-CN" sz="2000" b="1" dirty="0">
                <a:latin typeface="Arial" panose="020B0604020202020204" pitchFamily="34" charset="0"/>
                <a:cs typeface="Arial" panose="020B0604020202020204" pitchFamily="34" charset="0"/>
              </a:rPr>
              <a:t>		LOC(a</a:t>
            </a:r>
            <a:r>
              <a:rPr lang="fr-FR" altLang="zh-CN" sz="2000" b="1" baseline="-25000" dirty="0">
                <a:latin typeface="Arial" panose="020B0604020202020204" pitchFamily="34" charset="0"/>
                <a:cs typeface="Arial" panose="020B0604020202020204" pitchFamily="34" charset="0"/>
              </a:rPr>
              <a:t>ij </a:t>
            </a:r>
            <a:r>
              <a:rPr lang="fr-FR" altLang="zh-CN" sz="2000" b="1" dirty="0">
                <a:latin typeface="Arial" panose="020B0604020202020204" pitchFamily="34" charset="0"/>
                <a:cs typeface="Arial" panose="020B0604020202020204" pitchFamily="34" charset="0"/>
              </a:rPr>
              <a:t>)=LOC(SA[k])</a:t>
            </a:r>
            <a:r>
              <a:rPr lang="en-US" altLang="zh-CN" sz="2000" b="1" dirty="0">
                <a:latin typeface="Arial" panose="020B0604020202020204" pitchFamily="34" charset="0"/>
                <a:cs typeface="Arial" panose="020B0604020202020204" pitchFamily="34" charset="0"/>
              </a:rPr>
              <a:t>=</a:t>
            </a:r>
            <a:r>
              <a:rPr lang="zh-CN" altLang="zh-CN" sz="2000" b="1" dirty="0">
                <a:latin typeface="Arial" panose="020B0604020202020204" pitchFamily="34" charset="0"/>
                <a:cs typeface="Arial" panose="020B0604020202020204" pitchFamily="34" charset="0"/>
              </a:rPr>
              <a:t>LOC(SA[0])+</a:t>
            </a:r>
            <a:r>
              <a:rPr lang="zh-CN" altLang="zh-CN" sz="2000" b="1" dirty="0" smtClean="0">
                <a:latin typeface="Arial" panose="020B0604020202020204" pitchFamily="34" charset="0"/>
                <a:cs typeface="Arial" panose="020B0604020202020204" pitchFamily="34" charset="0"/>
              </a:rPr>
              <a:t>k</a:t>
            </a:r>
            <a:r>
              <a:rPr lang="zh-CN" altLang="en-US" sz="2000" b="1" dirty="0" smtClean="0">
                <a:latin typeface="Arial" panose="020B0604020202020204" pitchFamily="34" charset="0"/>
                <a:cs typeface="Arial" panose="020B0604020202020204" pitchFamily="34" charset="0"/>
                <a:sym typeface="Symbol" panose="05050102010706020507" pitchFamily="18" charset="2"/>
              </a:rPr>
              <a:t></a:t>
            </a:r>
            <a:r>
              <a:rPr lang="zh-CN" altLang="zh-CN" sz="2000" b="1" dirty="0" smtClean="0">
                <a:latin typeface="Arial" panose="020B0604020202020204" pitchFamily="34" charset="0"/>
                <a:cs typeface="Arial" panose="020B0604020202020204" pitchFamily="34" charset="0"/>
              </a:rPr>
              <a:t>L</a:t>
            </a:r>
            <a:endParaRPr lang="en-US" altLang="zh-CN" sz="2000" b="1" dirty="0">
              <a:latin typeface="Arial" panose="020B0604020202020204" pitchFamily="34" charset="0"/>
              <a:cs typeface="Arial" panose="020B0604020202020204" pitchFamily="34" charset="0"/>
            </a:endParaRPr>
          </a:p>
          <a:p>
            <a:pPr algn="just" eaLnBrk="1" hangingPunct="1">
              <a:lnSpc>
                <a:spcPct val="140000"/>
              </a:lnSpc>
              <a:defRPr/>
            </a:pPr>
            <a:r>
              <a:rPr lang="en-US" altLang="zh-CN" sz="2000" b="1" dirty="0">
                <a:latin typeface="Arial" panose="020B0604020202020204" pitchFamily="34" charset="0"/>
                <a:cs typeface="Arial" panose="020B0604020202020204" pitchFamily="34" charset="0"/>
              </a:rPr>
              <a:t>		              </a:t>
            </a:r>
            <a:r>
              <a:rPr lang="zh-CN" altLang="zh-CN" sz="2000" b="1" dirty="0">
                <a:latin typeface="Arial" panose="020B0604020202020204" pitchFamily="34" charset="0"/>
                <a:cs typeface="Arial" panose="020B0604020202020204" pitchFamily="34" charset="0"/>
              </a:rPr>
              <a:t>=LOC(SA[0])+[</a:t>
            </a:r>
            <a:r>
              <a:rPr lang="zh-CN" altLang="zh-CN" sz="2000" b="1" dirty="0" smtClean="0">
                <a:latin typeface="Arial" panose="020B0604020202020204" pitchFamily="34" charset="0"/>
                <a:cs typeface="Arial" panose="020B0604020202020204" pitchFamily="34" charset="0"/>
              </a:rPr>
              <a:t>i</a:t>
            </a:r>
            <a:r>
              <a:rPr lang="zh-CN" altLang="en-US" sz="2000" b="1" dirty="0" smtClean="0">
                <a:latin typeface="Arial" panose="020B0604020202020204" pitchFamily="34" charset="0"/>
                <a:cs typeface="Arial" panose="020B0604020202020204" pitchFamily="34" charset="0"/>
                <a:sym typeface="Symbol" panose="05050102010706020507" pitchFamily="18" charset="2"/>
              </a:rPr>
              <a:t></a:t>
            </a:r>
            <a:r>
              <a:rPr lang="zh-CN" altLang="zh-CN" sz="2000" b="1" dirty="0" smtClean="0">
                <a:latin typeface="Arial" panose="020B0604020202020204" pitchFamily="34" charset="0"/>
                <a:cs typeface="Arial" panose="020B0604020202020204" pitchFamily="34" charset="0"/>
              </a:rPr>
              <a:t>(</a:t>
            </a:r>
            <a:r>
              <a:rPr lang="zh-CN" altLang="zh-CN" sz="2000" b="1" dirty="0">
                <a:latin typeface="Arial" panose="020B0604020202020204" pitchFamily="34" charset="0"/>
                <a:cs typeface="Arial" panose="020B0604020202020204" pitchFamily="34" charset="0"/>
              </a:rPr>
              <a:t>i+1)/2+j</a:t>
            </a:r>
            <a:r>
              <a:rPr lang="zh-CN" altLang="zh-CN" sz="2000" b="1" dirty="0" smtClean="0">
                <a:latin typeface="Arial" panose="020B0604020202020204" pitchFamily="34" charset="0"/>
                <a:cs typeface="Arial" panose="020B0604020202020204" pitchFamily="34" charset="0"/>
              </a:rPr>
              <a:t>]</a:t>
            </a:r>
            <a:r>
              <a:rPr lang="zh-CN" altLang="en-US" sz="2000" b="1" dirty="0" smtClean="0">
                <a:latin typeface="Arial" panose="020B0604020202020204" pitchFamily="34" charset="0"/>
                <a:cs typeface="Arial" panose="020B0604020202020204" pitchFamily="34" charset="0"/>
                <a:sym typeface="Symbol" panose="05050102010706020507" pitchFamily="18" charset="2"/>
              </a:rPr>
              <a:t></a:t>
            </a:r>
            <a:r>
              <a:rPr lang="zh-CN" altLang="zh-CN" sz="2000" b="1" dirty="0" smtClean="0">
                <a:latin typeface="Arial" panose="020B0604020202020204" pitchFamily="34" charset="0"/>
                <a:cs typeface="Arial" panose="020B0604020202020204" pitchFamily="34" charset="0"/>
              </a:rPr>
              <a:t>L</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p:txBody>
      </p:sp>
      <p:sp>
        <p:nvSpPr>
          <p:cNvPr id="47" name="Text Box 19"/>
          <p:cNvSpPr txBox="1">
            <a:spLocks noChangeArrowheads="1"/>
          </p:cNvSpPr>
          <p:nvPr/>
        </p:nvSpPr>
        <p:spPr bwMode="auto">
          <a:xfrm>
            <a:off x="179388" y="4506913"/>
            <a:ext cx="8785225" cy="138588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sv-SE" sz="2000" b="1" dirty="0">
                <a:latin typeface="Arial" panose="020B0604020202020204" pitchFamily="34" charset="0"/>
                <a:ea typeface="仿宋" panose="02010609060101010101" pitchFamily="49" charset="-122"/>
                <a:cs typeface="Arial" panose="020B0604020202020204" pitchFamily="34" charset="0"/>
              </a:rPr>
              <a:t>上（下）三角矩阵重复元素的下标变换公式</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如下：</a:t>
            </a:r>
            <a:r>
              <a:rPr kumimoji="1" lang="zh-CN" altLang="en-US" sz="2000" dirty="0">
                <a:latin typeface="Arial" panose="020B0604020202020204" pitchFamily="34" charset="0"/>
                <a:ea typeface="仿宋" panose="02010609060101010101" pitchFamily="49" charset="-122"/>
                <a:cs typeface="Arial" panose="020B0604020202020204" pitchFamily="34" charset="0"/>
              </a:rPr>
              <a:t> </a:t>
            </a:r>
            <a:endParaRPr kumimoji="1" lang="en-US" altLang="zh-CN" sz="2000"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lang="fr-FR" altLang="zh-CN" sz="2000" b="1" dirty="0">
                <a:latin typeface="Arial" panose="020B0604020202020204" pitchFamily="34" charset="0"/>
                <a:cs typeface="Arial" panose="020B0604020202020204" pitchFamily="34" charset="0"/>
              </a:rPr>
              <a:t>		LOC(a</a:t>
            </a:r>
            <a:r>
              <a:rPr lang="fr-FR" altLang="zh-CN" sz="2000" b="1" baseline="-25000" dirty="0">
                <a:latin typeface="Arial" panose="020B0604020202020204" pitchFamily="34" charset="0"/>
                <a:cs typeface="Arial" panose="020B0604020202020204" pitchFamily="34" charset="0"/>
              </a:rPr>
              <a:t>ij </a:t>
            </a:r>
            <a:r>
              <a:rPr lang="fr-FR" altLang="zh-CN" sz="2000" b="1" dirty="0">
                <a:latin typeface="Arial" panose="020B0604020202020204" pitchFamily="34" charset="0"/>
                <a:cs typeface="Arial" panose="020B0604020202020204" pitchFamily="34" charset="0"/>
              </a:rPr>
              <a:t>)=LOC(SA[k</a:t>
            </a:r>
            <a:r>
              <a:rPr lang="fr-FR" altLang="zh-CN" sz="2000" b="1" dirty="0" smtClean="0">
                <a:latin typeface="Arial" panose="020B0604020202020204" pitchFamily="34" charset="0"/>
                <a:cs typeface="Arial" panose="020B0604020202020204" pitchFamily="34" charset="0"/>
              </a:rPr>
              <a:t>])=</a:t>
            </a:r>
            <a:r>
              <a:rPr lang="fr-FR" altLang="zh-CN" sz="2000" b="1" dirty="0">
                <a:latin typeface="Arial" panose="020B0604020202020204" pitchFamily="34" charset="0"/>
                <a:cs typeface="Arial" panose="020B0604020202020204" pitchFamily="34" charset="0"/>
              </a:rPr>
              <a:t>LOC(SA[0])+</a:t>
            </a:r>
            <a:r>
              <a:rPr lang="fr-FR" altLang="zh-CN" sz="2000" b="1" dirty="0" smtClean="0">
                <a:latin typeface="Arial" panose="020B0604020202020204" pitchFamily="34" charset="0"/>
                <a:cs typeface="Arial" panose="020B0604020202020204" pitchFamily="34" charset="0"/>
              </a:rPr>
              <a:t>k</a:t>
            </a:r>
            <a:r>
              <a:rPr lang="zh-CN" altLang="en-US" sz="2000" b="1" dirty="0" smtClean="0">
                <a:latin typeface="Arial" panose="020B0604020202020204" pitchFamily="34" charset="0"/>
                <a:cs typeface="Arial" panose="020B0604020202020204" pitchFamily="34" charset="0"/>
                <a:sym typeface="Symbol" panose="05050102010706020507" pitchFamily="18" charset="2"/>
              </a:rPr>
              <a:t></a:t>
            </a:r>
            <a:r>
              <a:rPr lang="fr-FR" altLang="zh-CN" sz="2000" b="1" dirty="0" smtClean="0">
                <a:latin typeface="Arial" panose="020B0604020202020204" pitchFamily="34" charset="0"/>
                <a:cs typeface="Arial" panose="020B0604020202020204" pitchFamily="34" charset="0"/>
              </a:rPr>
              <a:t>L</a:t>
            </a:r>
            <a:endParaRPr lang="fr-FR" altLang="zh-CN" sz="2000" b="1" dirty="0">
              <a:latin typeface="Arial" panose="020B0604020202020204" pitchFamily="34" charset="0"/>
              <a:cs typeface="Arial" panose="020B0604020202020204" pitchFamily="34" charset="0"/>
            </a:endParaRPr>
          </a:p>
          <a:p>
            <a:pPr algn="just" eaLnBrk="1" hangingPunct="1">
              <a:lnSpc>
                <a:spcPct val="140000"/>
              </a:lnSpc>
              <a:defRPr/>
            </a:pPr>
            <a:r>
              <a:rPr lang="fr-FR" altLang="zh-CN" sz="2000" b="1" dirty="0">
                <a:latin typeface="Arial" panose="020B0604020202020204" pitchFamily="34" charset="0"/>
                <a:cs typeface="Arial" panose="020B0604020202020204" pitchFamily="34" charset="0"/>
              </a:rPr>
              <a:t>		              =LOC(SA[0])+[</a:t>
            </a:r>
            <a:r>
              <a:rPr lang="fr-FR" altLang="zh-CN" sz="2000" b="1" dirty="0" smtClean="0">
                <a:latin typeface="Arial" panose="020B0604020202020204" pitchFamily="34" charset="0"/>
                <a:cs typeface="Arial" panose="020B0604020202020204" pitchFamily="34" charset="0"/>
              </a:rPr>
              <a:t>n</a:t>
            </a:r>
            <a:r>
              <a:rPr lang="zh-CN" altLang="en-US" sz="2000" b="1" dirty="0" smtClean="0">
                <a:latin typeface="Arial" panose="020B0604020202020204" pitchFamily="34" charset="0"/>
                <a:cs typeface="Arial" panose="020B0604020202020204" pitchFamily="34" charset="0"/>
                <a:sym typeface="Symbol" panose="05050102010706020507" pitchFamily="18" charset="2"/>
              </a:rPr>
              <a:t></a:t>
            </a:r>
            <a:r>
              <a:rPr lang="fr-FR" altLang="zh-CN" sz="2000" b="1" dirty="0" smtClean="0">
                <a:latin typeface="Arial" panose="020B0604020202020204" pitchFamily="34" charset="0"/>
                <a:cs typeface="Arial" panose="020B0604020202020204" pitchFamily="34" charset="0"/>
              </a:rPr>
              <a:t>(</a:t>
            </a:r>
            <a:r>
              <a:rPr lang="fr-FR" altLang="zh-CN" sz="2000" b="1" dirty="0">
                <a:latin typeface="Arial" panose="020B0604020202020204" pitchFamily="34" charset="0"/>
                <a:cs typeface="Arial" panose="020B0604020202020204" pitchFamily="34" charset="0"/>
              </a:rPr>
              <a:t>n+1)/2</a:t>
            </a:r>
            <a:r>
              <a:rPr lang="fr-FR" altLang="zh-CN" sz="2000" b="1" dirty="0" smtClean="0">
                <a:latin typeface="Arial" panose="020B0604020202020204" pitchFamily="34" charset="0"/>
                <a:cs typeface="Arial" panose="020B0604020202020204" pitchFamily="34" charset="0"/>
              </a:rPr>
              <a:t>]</a:t>
            </a:r>
            <a:r>
              <a:rPr lang="zh-CN" altLang="en-US" sz="2000" b="1" dirty="0" smtClean="0">
                <a:latin typeface="Arial" panose="020B0604020202020204" pitchFamily="34" charset="0"/>
                <a:cs typeface="Arial" panose="020B0604020202020204" pitchFamily="34" charset="0"/>
                <a:sym typeface="Symbol" panose="05050102010706020507" pitchFamily="18" charset="2"/>
              </a:rPr>
              <a:t></a:t>
            </a:r>
            <a:r>
              <a:rPr lang="fr-FR" altLang="zh-CN" sz="2000" b="1" dirty="0" smtClean="0">
                <a:latin typeface="Arial" panose="020B0604020202020204" pitchFamily="34" charset="0"/>
                <a:cs typeface="Arial" panose="020B0604020202020204" pitchFamily="34" charset="0"/>
              </a:rPr>
              <a:t>L</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800" decel="100000"/>
                                        <p:tgtEl>
                                          <p:spTgt spid="33"/>
                                        </p:tgtEl>
                                      </p:cBhvr>
                                    </p:animEffect>
                                    <p:anim calcmode="lin" valueType="num">
                                      <p:cBhvr>
                                        <p:cTn id="8" dur="800" decel="100000" fill="hold"/>
                                        <p:tgtEl>
                                          <p:spTgt spid="33"/>
                                        </p:tgtEl>
                                        <p:attrNameLst>
                                          <p:attrName>style.rotation</p:attrName>
                                        </p:attrNameLst>
                                      </p:cBhvr>
                                      <p:tavLst>
                                        <p:tav tm="0">
                                          <p:val>
                                            <p:fltVal val="-90"/>
                                          </p:val>
                                        </p:tav>
                                        <p:tav tm="100000">
                                          <p:val>
                                            <p:fltVal val="0"/>
                                          </p:val>
                                        </p:tav>
                                      </p:tavLst>
                                    </p:anim>
                                    <p:anim calcmode="lin" valueType="num">
                                      <p:cBhvr>
                                        <p:cTn id="9" dur="800" decel="100000" fill="hold"/>
                                        <p:tgtEl>
                                          <p:spTgt spid="33"/>
                                        </p:tgtEl>
                                        <p:attrNameLst>
                                          <p:attrName>ppt_x</p:attrName>
                                        </p:attrNameLst>
                                      </p:cBhvr>
                                      <p:tavLst>
                                        <p:tav tm="0">
                                          <p:val>
                                            <p:strVal val="#ppt_x+0.4"/>
                                          </p:val>
                                        </p:tav>
                                        <p:tav tm="100000">
                                          <p:val>
                                            <p:strVal val="#ppt_x-0.05"/>
                                          </p:val>
                                        </p:tav>
                                      </p:tavLst>
                                    </p:anim>
                                    <p:anim calcmode="lin" valueType="num">
                                      <p:cBhvr>
                                        <p:cTn id="10" dur="800" decel="100000" fill="hold"/>
                                        <p:tgtEl>
                                          <p:spTgt spid="3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3"/>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blinds(horizontal)">
                                      <p:cBhvr>
                                        <p:cTn id="17" dur="500"/>
                                        <p:tgtEl>
                                          <p:spTgt spid="3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blinds(horizontal)">
                                      <p:cBhvr>
                                        <p:cTn id="22" dur="500"/>
                                        <p:tgtEl>
                                          <p:spTgt spid="3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blinds(horizontal)">
                                      <p:cBhvr>
                                        <p:cTn id="2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1" grpId="0"/>
      <p:bldP spid="32" grpId="0"/>
      <p:bldP spid="4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组合 2"/>
          <p:cNvGrpSpPr>
            <a:grpSpLocks/>
          </p:cNvGrpSpPr>
          <p:nvPr/>
        </p:nvGrpSpPr>
        <p:grpSpPr bwMode="auto">
          <a:xfrm>
            <a:off x="34925" y="92075"/>
            <a:ext cx="7632700" cy="1025525"/>
            <a:chOff x="34925" y="92075"/>
            <a:chExt cx="7632700" cy="1025525"/>
          </a:xfrm>
        </p:grpSpPr>
        <p:grpSp>
          <p:nvGrpSpPr>
            <p:cNvPr id="34833" name="组合 1"/>
            <p:cNvGrpSpPr>
              <a:grpSpLocks/>
            </p:cNvGrpSpPr>
            <p:nvPr/>
          </p:nvGrpSpPr>
          <p:grpSpPr bwMode="auto">
            <a:xfrm>
              <a:off x="34925" y="92075"/>
              <a:ext cx="7632700" cy="457200"/>
              <a:chOff x="34925" y="92075"/>
              <a:chExt cx="7632700" cy="457200"/>
            </a:xfrm>
          </p:grpSpPr>
          <p:sp>
            <p:nvSpPr>
              <p:cNvPr id="34837"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4838"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34834" name="Group 3"/>
            <p:cNvGrpSpPr>
              <a:grpSpLocks/>
            </p:cNvGrpSpPr>
            <p:nvPr/>
          </p:nvGrpSpPr>
          <p:grpSpPr bwMode="auto">
            <a:xfrm>
              <a:off x="107950" y="620713"/>
              <a:ext cx="4032250" cy="496887"/>
              <a:chOff x="113" y="441"/>
              <a:chExt cx="2098" cy="313"/>
            </a:xfrm>
          </p:grpSpPr>
          <p:sp>
            <p:nvSpPr>
              <p:cNvPr id="34835"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5.2.1  </a:t>
                </a:r>
                <a:r>
                  <a:rPr kumimoji="1" lang="zh-CN" altLang="en-US" sz="2200" b="1">
                    <a:solidFill>
                      <a:srgbClr val="3333FF"/>
                    </a:solidFill>
                    <a:latin typeface="Arial" panose="020B0604020202020204" pitchFamily="34" charset="0"/>
                    <a:ea typeface="黑体" panose="02010609060101010101" pitchFamily="49" charset="-122"/>
                  </a:rPr>
                  <a:t>特殊矩阵的压缩存储</a:t>
                </a:r>
              </a:p>
            </p:txBody>
          </p:sp>
          <p:sp>
            <p:nvSpPr>
              <p:cNvPr id="34836"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8" name="Group 6"/>
          <p:cNvGrpSpPr>
            <a:grpSpLocks/>
          </p:cNvGrpSpPr>
          <p:nvPr/>
        </p:nvGrpSpPr>
        <p:grpSpPr bwMode="auto">
          <a:xfrm>
            <a:off x="250825" y="1196975"/>
            <a:ext cx="2447925" cy="496888"/>
            <a:chOff x="113" y="441"/>
            <a:chExt cx="1440" cy="313"/>
          </a:xfrm>
        </p:grpSpPr>
        <p:sp>
          <p:nvSpPr>
            <p:cNvPr id="34831"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对角矩阵</a:t>
              </a:r>
            </a:p>
          </p:txBody>
        </p:sp>
        <p:sp>
          <p:nvSpPr>
            <p:cNvPr id="34832" name="Rectangle 8"/>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9" name="Group 2"/>
          <p:cNvGrpSpPr>
            <a:grpSpLocks/>
          </p:cNvGrpSpPr>
          <p:nvPr/>
        </p:nvGrpSpPr>
        <p:grpSpPr bwMode="auto">
          <a:xfrm>
            <a:off x="1655763" y="3644900"/>
            <a:ext cx="5795962" cy="1152525"/>
            <a:chOff x="158" y="3339"/>
            <a:chExt cx="5262" cy="726"/>
          </a:xfrm>
        </p:grpSpPr>
        <p:sp>
          <p:nvSpPr>
            <p:cNvPr id="30" name="AutoShape 3"/>
            <p:cNvSpPr>
              <a:spLocks noChangeArrowheads="1"/>
            </p:cNvSpPr>
            <p:nvPr/>
          </p:nvSpPr>
          <p:spPr bwMode="auto">
            <a:xfrm flipV="1">
              <a:off x="158" y="3339"/>
              <a:ext cx="5262" cy="726"/>
            </a:xfrm>
            <a:prstGeom prst="wedgeRectCallout">
              <a:avLst>
                <a:gd name="adj1" fmla="val 7088"/>
                <a:gd name="adj2" fmla="val 81403"/>
              </a:avLst>
            </a:prstGeom>
            <a:gradFill rotWithShape="0">
              <a:gsLst>
                <a:gs pos="0">
                  <a:srgbClr val="FF8200"/>
                </a:gs>
                <a:gs pos="5001">
                  <a:srgbClr val="FF0000"/>
                </a:gs>
                <a:gs pos="17501">
                  <a:srgbClr val="BA0066"/>
                </a:gs>
                <a:gs pos="35000">
                  <a:srgbClr val="66008F"/>
                </a:gs>
                <a:gs pos="50000">
                  <a:srgbClr val="000082"/>
                </a:gs>
                <a:gs pos="65000">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p>
              <a:pPr algn="ctr" eaLnBrk="1" hangingPunct="1">
                <a:lnSpc>
                  <a:spcPct val="140000"/>
                </a:lnSpc>
                <a:defRPr/>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31" name="Text Box 4"/>
            <p:cNvSpPr txBox="1">
              <a:spLocks noChangeArrowheads="1"/>
            </p:cNvSpPr>
            <p:nvPr/>
          </p:nvSpPr>
          <p:spPr bwMode="auto">
            <a:xfrm>
              <a:off x="263" y="3385"/>
              <a:ext cx="5021" cy="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eaLnBrk="1" hangingPunct="1">
                <a:lnSpc>
                  <a:spcPct val="140000"/>
                </a:lnSpc>
                <a:defRPr/>
              </a:pP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由此可知，一个 </a:t>
              </a: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w </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条对角线矩阵（</a:t>
              </a: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w </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为奇数）</a:t>
              </a: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A </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满足：如果 </a:t>
              </a: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dirty="0" err="1">
                  <a:solidFill>
                    <a:srgbClr val="FFFF00"/>
                  </a:solidFill>
                  <a:latin typeface="Arial" panose="020B0604020202020204" pitchFamily="34" charset="0"/>
                  <a:ea typeface="楷体" panose="02010609060101010101" pitchFamily="49" charset="-122"/>
                  <a:cs typeface="Arial" panose="020B0604020202020204" pitchFamily="34" charset="0"/>
                </a:rPr>
                <a:t>i</a:t>
              </a: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-j|&gt;(w-1)/2</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，则元素 </a:t>
              </a:r>
              <a:r>
                <a:rPr kumimoji="1" lang="en-US" altLang="zh-CN" sz="2000" b="1" dirty="0" err="1">
                  <a:solidFill>
                    <a:srgbClr val="FFFF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dirty="0" err="1">
                  <a:solidFill>
                    <a:srgbClr val="FFFF00"/>
                  </a:solidFill>
                  <a:latin typeface="Arial" panose="020B0604020202020204" pitchFamily="34" charset="0"/>
                  <a:ea typeface="楷体" panose="02010609060101010101" pitchFamily="49" charset="-122"/>
                  <a:cs typeface="Arial" panose="020B0604020202020204" pitchFamily="34" charset="0"/>
                </a:rPr>
                <a:t>ij</a:t>
              </a: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=0</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 </a:t>
              </a:r>
            </a:p>
          </p:txBody>
        </p:sp>
      </p:grpSp>
      <p:pic>
        <p:nvPicPr>
          <p:cNvPr id="32" name="Picture 5"/>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2484438" y="3716338"/>
            <a:ext cx="3959225"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 Box 9"/>
          <p:cNvSpPr txBox="1">
            <a:spLocks noChangeArrowheads="1"/>
          </p:cNvSpPr>
          <p:nvPr/>
        </p:nvSpPr>
        <p:spPr bwMode="auto">
          <a:xfrm>
            <a:off x="179388" y="1773238"/>
            <a:ext cx="8785225" cy="137318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在一个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阶方阵中，</a:t>
            </a:r>
            <a:r>
              <a:rPr kumimoji="1" lang="zh-CN" altLang="sv-SE" sz="2000" b="1" dirty="0">
                <a:latin typeface="Arial" panose="020B0604020202020204" pitchFamily="34" charset="0"/>
                <a:ea typeface="仿宋" panose="02010609060101010101" pitchFamily="49" charset="-122"/>
                <a:cs typeface="Arial" panose="020B0604020202020204" pitchFamily="34" charset="0"/>
              </a:rPr>
              <a:t>所有非零元素都集中在以主对角线为中心的带状区域中，除了主对角线和其上下方若干条对角线的元素外，所有其他元素都为零，</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则称该矩阵为</a:t>
            </a:r>
            <a:r>
              <a:rPr kumimoji="1" lang="zh-CN" altLang="sv-SE" sz="2000" b="1" dirty="0">
                <a:solidFill>
                  <a:srgbClr val="FF0000"/>
                </a:solidFill>
                <a:latin typeface="黑体" panose="02010609060101010101" pitchFamily="49" charset="-122"/>
                <a:ea typeface="黑体" panose="02010609060101010101" pitchFamily="49" charset="-122"/>
                <a:cs typeface="Arial" panose="020B0604020202020204" pitchFamily="34" charset="0"/>
              </a:rPr>
              <a:t>对角矩阵</a:t>
            </a:r>
            <a:r>
              <a:rPr kumimoji="1" lang="zh-CN" altLang="sv-SE" sz="2000" b="1" dirty="0">
                <a:latin typeface="Arial" panose="020B0604020202020204" pitchFamily="34" charset="0"/>
                <a:ea typeface="仿宋" panose="02010609060101010101" pitchFamily="49" charset="-122"/>
                <a:cs typeface="Arial" panose="020B0604020202020204" pitchFamily="34" charset="0"/>
              </a:rPr>
              <a:t>，也称为带状矩阵</a:t>
            </a: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p>
        </p:txBody>
      </p:sp>
      <p:sp>
        <p:nvSpPr>
          <p:cNvPr id="48" name="Text Box 10"/>
          <p:cNvSpPr txBox="1">
            <a:spLocks noChangeArrowheads="1"/>
          </p:cNvSpPr>
          <p:nvPr/>
        </p:nvSpPr>
        <p:spPr bwMode="auto">
          <a:xfrm>
            <a:off x="179388" y="3125788"/>
            <a:ext cx="8785225" cy="519112"/>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幼圆" panose="020105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黑体" panose="02010609060101010101" pitchFamily="49" charset="-122"/>
                <a:cs typeface="Arial" panose="020B0604020202020204" pitchFamily="34" charset="0"/>
              </a:rPr>
              <a:t>例如</a:t>
            </a:r>
            <a:r>
              <a:rPr kumimoji="1" lang="zh-CN" altLang="en-US" sz="2000" b="1" dirty="0">
                <a:solidFill>
                  <a:srgbClr val="FF0000"/>
                </a:solidFill>
                <a:latin typeface="Arial" panose="020B0604020202020204" pitchFamily="34" charset="0"/>
                <a:ea typeface="幼圆" panose="020105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矩阵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D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是一个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3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对角矩阵。</a:t>
            </a:r>
            <a:r>
              <a:rPr kumimoji="1" lang="zh-CN" altLang="en-US" sz="2000" dirty="0">
                <a:latin typeface="Arial" panose="020B0604020202020204" pitchFamily="34" charset="0"/>
                <a:ea typeface="仿宋" panose="02010609060101010101" pitchFamily="49" charset="-122"/>
                <a:cs typeface="Arial" panose="020B0604020202020204" pitchFamily="34" charset="0"/>
              </a:rPr>
              <a:t> </a:t>
            </a:r>
          </a:p>
        </p:txBody>
      </p:sp>
      <p:sp>
        <p:nvSpPr>
          <p:cNvPr id="49" name="Rectangle 11"/>
          <p:cNvSpPr>
            <a:spLocks noChangeArrowheads="1"/>
          </p:cNvSpPr>
          <p:nvPr/>
        </p:nvSpPr>
        <p:spPr bwMode="auto">
          <a:xfrm>
            <a:off x="3419475" y="5530850"/>
            <a:ext cx="2592388" cy="4318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en-US" altLang="zh-CN" sz="1600" b="1" dirty="0">
                <a:latin typeface="Arial" panose="020B0604020202020204" pitchFamily="34" charset="0"/>
                <a:ea typeface="楷体" panose="02010609060101010101" pitchFamily="49" charset="-122"/>
                <a:cs typeface="Arial" panose="020B0604020202020204" pitchFamily="34" charset="0"/>
              </a:rPr>
              <a:t>3 </a:t>
            </a:r>
            <a:r>
              <a:rPr kumimoji="1" lang="zh-CN" altLang="en-US" sz="1600" b="1" dirty="0">
                <a:latin typeface="Arial" panose="020B0604020202020204" pitchFamily="34" charset="0"/>
                <a:ea typeface="楷体" panose="02010609060101010101" pitchFamily="49" charset="-122"/>
                <a:cs typeface="Arial" panose="020B0604020202020204" pitchFamily="34" charset="0"/>
              </a:rPr>
              <a:t>对角矩阵</a:t>
            </a:r>
          </a:p>
        </p:txBody>
      </p:sp>
      <p:sp>
        <p:nvSpPr>
          <p:cNvPr id="53" name="Line 12"/>
          <p:cNvSpPr>
            <a:spLocks noChangeShapeType="1"/>
          </p:cNvSpPr>
          <p:nvPr/>
        </p:nvSpPr>
        <p:spPr bwMode="auto">
          <a:xfrm>
            <a:off x="4356100" y="3844925"/>
            <a:ext cx="1800225" cy="1068388"/>
          </a:xfrm>
          <a:prstGeom prst="line">
            <a:avLst/>
          </a:prstGeom>
          <a:noFill/>
          <a:ln w="38100" cap="rnd">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4" name="Line 13"/>
          <p:cNvSpPr>
            <a:spLocks noChangeShapeType="1"/>
          </p:cNvSpPr>
          <p:nvPr/>
        </p:nvSpPr>
        <p:spPr bwMode="auto">
          <a:xfrm>
            <a:off x="3779838" y="3886200"/>
            <a:ext cx="2376487" cy="1409700"/>
          </a:xfrm>
          <a:prstGeom prst="line">
            <a:avLst/>
          </a:prstGeom>
          <a:noFill/>
          <a:ln w="38100" cap="rnd">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 name="Line 14"/>
          <p:cNvSpPr>
            <a:spLocks noChangeShapeType="1"/>
          </p:cNvSpPr>
          <p:nvPr/>
        </p:nvSpPr>
        <p:spPr bwMode="auto">
          <a:xfrm>
            <a:off x="3419475" y="4017963"/>
            <a:ext cx="2376488" cy="1409700"/>
          </a:xfrm>
          <a:prstGeom prst="line">
            <a:avLst/>
          </a:prstGeom>
          <a:noFill/>
          <a:ln w="38100" cap="rnd">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6" name="Line 15"/>
          <p:cNvSpPr>
            <a:spLocks noChangeShapeType="1"/>
          </p:cNvSpPr>
          <p:nvPr/>
        </p:nvSpPr>
        <p:spPr bwMode="auto">
          <a:xfrm>
            <a:off x="3348038" y="4318000"/>
            <a:ext cx="1871662" cy="1139825"/>
          </a:xfrm>
          <a:prstGeom prst="line">
            <a:avLst/>
          </a:prstGeom>
          <a:noFill/>
          <a:ln w="38100" cap="rnd">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7">
                                            <p:txEl>
                                              <p:pRg st="0" end="0"/>
                                            </p:txEl>
                                          </p:spTgt>
                                        </p:tgtEl>
                                        <p:attrNameLst>
                                          <p:attrName>style.visibility</p:attrName>
                                        </p:attrNameLst>
                                      </p:cBhvr>
                                      <p:to>
                                        <p:strVal val="visible"/>
                                      </p:to>
                                    </p:set>
                                    <p:animEffect transition="in" filter="blinds(horizontal)">
                                      <p:cBhvr>
                                        <p:cTn id="12" dur="500"/>
                                        <p:tgtEl>
                                          <p:spTgt spid="4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9"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strips(upLeft)">
                                      <p:cBhvr>
                                        <p:cTn id="17" dur="500"/>
                                        <p:tgtEl>
                                          <p:spTgt spid="2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xit" presetSubtype="9" fill="hold" nodeType="clickEffect">
                                  <p:stCondLst>
                                    <p:cond delay="0"/>
                                  </p:stCondLst>
                                  <p:childTnLst>
                                    <p:animEffect transition="out" filter="strips(upLeft)">
                                      <p:cBhvr>
                                        <p:cTn id="21" dur="500"/>
                                        <p:tgtEl>
                                          <p:spTgt spid="29"/>
                                        </p:tgtEl>
                                      </p:cBhvr>
                                    </p:animEffect>
                                    <p:set>
                                      <p:cBhvr>
                                        <p:cTn id="22" dur="1" fill="hold">
                                          <p:stCondLst>
                                            <p:cond delay="499"/>
                                          </p:stCondLst>
                                        </p:cTn>
                                        <p:tgtEl>
                                          <p:spTgt spid="29"/>
                                        </p:tgtEl>
                                        <p:attrNameLst>
                                          <p:attrName>style.visibility</p:attrName>
                                        </p:attrNameLst>
                                      </p:cBhvr>
                                      <p:to>
                                        <p:strVal val="hidden"/>
                                      </p:to>
                                    </p:set>
                                  </p:childTnLst>
                                </p:cTn>
                              </p:par>
                            </p:childTnLst>
                          </p:cTn>
                        </p:par>
                        <p:par>
                          <p:cTn id="23" fill="hold" nodeType="afterGroup">
                            <p:stCondLst>
                              <p:cond delay="500"/>
                            </p:stCondLst>
                            <p:childTnLst>
                              <p:par>
                                <p:cTn id="24" presetID="3" presetClass="entr" presetSubtype="10" fill="hold" grpId="0" nodeType="afterEffect">
                                  <p:stCondLst>
                                    <p:cond delay="0"/>
                                  </p:stCondLst>
                                  <p:childTnLst>
                                    <p:set>
                                      <p:cBhvr>
                                        <p:cTn id="25" dur="1" fill="hold">
                                          <p:stCondLst>
                                            <p:cond delay="0"/>
                                          </p:stCondLst>
                                        </p:cTn>
                                        <p:tgtEl>
                                          <p:spTgt spid="48">
                                            <p:txEl>
                                              <p:pRg st="0" end="0"/>
                                            </p:txEl>
                                          </p:spTgt>
                                        </p:tgtEl>
                                        <p:attrNameLst>
                                          <p:attrName>style.visibility</p:attrName>
                                        </p:attrNameLst>
                                      </p:cBhvr>
                                      <p:to>
                                        <p:strVal val="visible"/>
                                      </p:to>
                                    </p:set>
                                    <p:animEffect transition="in" filter="blinds(horizontal)">
                                      <p:cBhvr>
                                        <p:cTn id="26" dur="500"/>
                                        <p:tgtEl>
                                          <p:spTgt spid="48">
                                            <p:txEl>
                                              <p:pRg st="0" end="0"/>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9" presetClass="entr" presetSubtype="0"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dissolve">
                                      <p:cBhvr>
                                        <p:cTn id="31" dur="500"/>
                                        <p:tgtEl>
                                          <p:spTgt spid="32"/>
                                        </p:tgtEl>
                                      </p:cBhvr>
                                    </p:animEffect>
                                  </p:childTnLst>
                                </p:cTn>
                              </p:par>
                            </p:childTnLst>
                          </p:cTn>
                        </p:par>
                        <p:par>
                          <p:cTn id="32" fill="hold" nodeType="afterGroup">
                            <p:stCondLst>
                              <p:cond delay="500"/>
                            </p:stCondLst>
                            <p:childTnLst>
                              <p:par>
                                <p:cTn id="33" presetID="9" presetClass="entr" presetSubtype="0" fill="hold" grpId="0"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dissolve">
                                      <p:cBhvr>
                                        <p:cTn id="35" dur="500"/>
                                        <p:tgtEl>
                                          <p:spTgt spid="49"/>
                                        </p:tgtEl>
                                      </p:cBhvr>
                                    </p:animEffect>
                                  </p:childTnLst>
                                </p:cTn>
                              </p:par>
                            </p:childTnLst>
                          </p:cTn>
                        </p:par>
                        <p:par>
                          <p:cTn id="36" fill="hold" nodeType="afterGroup">
                            <p:stCondLst>
                              <p:cond delay="1000"/>
                            </p:stCondLst>
                            <p:childTnLst>
                              <p:par>
                                <p:cTn id="37" presetID="18" presetClass="entr" presetSubtype="6"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strips(downRight)">
                                      <p:cBhvr>
                                        <p:cTn id="39" dur="500"/>
                                        <p:tgtEl>
                                          <p:spTgt spid="53"/>
                                        </p:tgtEl>
                                      </p:cBhvr>
                                    </p:animEffect>
                                  </p:childTnLst>
                                </p:cTn>
                              </p:par>
                            </p:childTnLst>
                          </p:cTn>
                        </p:par>
                        <p:par>
                          <p:cTn id="40" fill="hold" nodeType="afterGroup">
                            <p:stCondLst>
                              <p:cond delay="1500"/>
                            </p:stCondLst>
                            <p:childTnLst>
                              <p:par>
                                <p:cTn id="41" presetID="18" presetClass="entr" presetSubtype="6"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strips(downRight)">
                                      <p:cBhvr>
                                        <p:cTn id="43" dur="500"/>
                                        <p:tgtEl>
                                          <p:spTgt spid="54"/>
                                        </p:tgtEl>
                                      </p:cBhvr>
                                    </p:animEffect>
                                  </p:childTnLst>
                                </p:cTn>
                              </p:par>
                            </p:childTnLst>
                          </p:cTn>
                        </p:par>
                        <p:par>
                          <p:cTn id="44" fill="hold" nodeType="afterGroup">
                            <p:stCondLst>
                              <p:cond delay="2000"/>
                            </p:stCondLst>
                            <p:childTnLst>
                              <p:par>
                                <p:cTn id="45" presetID="18" presetClass="entr" presetSubtype="6"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strips(downRight)">
                                      <p:cBhvr>
                                        <p:cTn id="47" dur="500"/>
                                        <p:tgtEl>
                                          <p:spTgt spid="55"/>
                                        </p:tgtEl>
                                      </p:cBhvr>
                                    </p:animEffect>
                                  </p:childTnLst>
                                </p:cTn>
                              </p:par>
                            </p:childTnLst>
                          </p:cTn>
                        </p:par>
                        <p:par>
                          <p:cTn id="48" fill="hold" nodeType="afterGroup">
                            <p:stCondLst>
                              <p:cond delay="2500"/>
                            </p:stCondLst>
                            <p:childTnLst>
                              <p:par>
                                <p:cTn id="49" presetID="18" presetClass="entr" presetSubtype="6" fill="hold" grpId="0"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strips(downRight)">
                                      <p:cBhvr>
                                        <p:cTn id="5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uild="p"/>
      <p:bldP spid="48" grpId="0" build="p"/>
      <p:bldP spid="49" grpId="0"/>
      <p:bldP spid="53" grpId="0" animBg="1"/>
      <p:bldP spid="54" grpId="0" animBg="1"/>
      <p:bldP spid="55" grpId="0" animBg="1"/>
      <p:bldP spid="5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5.1  </a:t>
            </a:r>
            <a:r>
              <a:rPr lang="zh-CN" altLang="en-US" sz="2400" b="1">
                <a:solidFill>
                  <a:srgbClr val="FF0000"/>
                </a:solidFill>
                <a:latin typeface="黑体" panose="02010609060101010101" pitchFamily="49" charset="-122"/>
                <a:ea typeface="黑体" panose="02010609060101010101" pitchFamily="49" charset="-122"/>
              </a:rPr>
              <a:t>数组</a:t>
            </a:r>
          </a:p>
        </p:txBody>
      </p:sp>
      <p:grpSp>
        <p:nvGrpSpPr>
          <p:cNvPr id="9" name="Group 4"/>
          <p:cNvGrpSpPr>
            <a:grpSpLocks/>
          </p:cNvGrpSpPr>
          <p:nvPr/>
        </p:nvGrpSpPr>
        <p:grpSpPr bwMode="auto">
          <a:xfrm>
            <a:off x="1835150" y="476250"/>
            <a:ext cx="5761038" cy="5803900"/>
            <a:chOff x="1156" y="409"/>
            <a:chExt cx="3176" cy="3656"/>
          </a:xfrm>
        </p:grpSpPr>
        <p:pic>
          <p:nvPicPr>
            <p:cNvPr id="11" name="Picture 5" descr="09"/>
            <p:cNvPicPr>
              <a:picLocks noChangeAspect="1" noChangeArrowheads="1" noCrop="1"/>
            </p:cNvPicPr>
            <p:nvPr/>
          </p:nvPicPr>
          <p:blipFill>
            <a:blip r:embed="rId3">
              <a:lum bright="-6000" contrast="24000"/>
              <a:extLst>
                <a:ext uri="{28A0092B-C50C-407E-A947-70E740481C1C}">
                  <a14:useLocalDpi xmlns:a14="http://schemas.microsoft.com/office/drawing/2010/main" val="0"/>
                </a:ext>
              </a:extLst>
            </a:blip>
            <a:srcRect/>
            <a:stretch>
              <a:fillRect/>
            </a:stretch>
          </p:blipFill>
          <p:spPr bwMode="auto">
            <a:xfrm>
              <a:off x="1156" y="409"/>
              <a:ext cx="3176" cy="3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6"/>
            <p:cNvSpPr txBox="1">
              <a:spLocks noChangeArrowheads="1"/>
            </p:cNvSpPr>
            <p:nvPr/>
          </p:nvSpPr>
          <p:spPr bwMode="auto">
            <a:xfrm>
              <a:off x="1666" y="1606"/>
              <a:ext cx="2366" cy="16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5000"/>
                </a:lnSpc>
              </a:pP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从逻辑结构上看，多维数组是一维数组的扩充；但是从存储结构上看，一维数组是多维数组的特例。在程序设计语言中，重点是数组的使用；而在数据结构中，重点是数组的内部实现，即数组的存储结构与寻址方法。</a:t>
              </a:r>
              <a:endParaRPr kumimoji="1" lang="zh-CN" altLang="en-US" sz="2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100"/>
                                        <p:tgtEl>
                                          <p:spTgt spid="8"/>
                                        </p:tgtEl>
                                      </p:cBhvr>
                                    </p:animEffect>
                                    <p:anim calcmode="lin" valueType="num">
                                      <p:cBhvr>
                                        <p:cTn id="8" dur="400" fill="hold"/>
                                        <p:tgtEl>
                                          <p:spTgt spid="8"/>
                                        </p:tgtEl>
                                        <p:attrNameLst>
                                          <p:attrName>ppt_x</p:attrName>
                                        </p:attrNameLst>
                                      </p:cBhvr>
                                      <p:tavLst>
                                        <p:tav tm="0">
                                          <p:val>
                                            <p:strVal val="#ppt_x"/>
                                          </p:val>
                                        </p:tav>
                                        <p:tav tm="100000">
                                          <p:val>
                                            <p:strVal val="#ppt_x"/>
                                          </p:val>
                                        </p:tav>
                                      </p:tavLst>
                                    </p:anim>
                                    <p:anim calcmode="lin" valueType="num">
                                      <p:cBhvr>
                                        <p:cTn id="9" dur="400" fill="hold"/>
                                        <p:tgtEl>
                                          <p:spTgt spid="8"/>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14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par>
                          <p:cTn id="16" fill="hold">
                            <p:stCondLst>
                              <p:cond delay="1900"/>
                            </p:stCondLst>
                            <p:childTnLst>
                              <p:par>
                                <p:cTn id="17" presetID="18" presetClass="entr" presetSubtype="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strips(downRight)">
                                      <p:cBhvr>
                                        <p:cTn id="1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组合 3"/>
          <p:cNvGrpSpPr>
            <a:grpSpLocks/>
          </p:cNvGrpSpPr>
          <p:nvPr/>
        </p:nvGrpSpPr>
        <p:grpSpPr bwMode="auto">
          <a:xfrm>
            <a:off x="34925" y="92075"/>
            <a:ext cx="7632700" cy="1601788"/>
            <a:chOff x="34925" y="92075"/>
            <a:chExt cx="7632700" cy="1601788"/>
          </a:xfrm>
        </p:grpSpPr>
        <p:grpSp>
          <p:nvGrpSpPr>
            <p:cNvPr id="35889" name="组合 2"/>
            <p:cNvGrpSpPr>
              <a:grpSpLocks/>
            </p:cNvGrpSpPr>
            <p:nvPr/>
          </p:nvGrpSpPr>
          <p:grpSpPr bwMode="auto">
            <a:xfrm>
              <a:off x="34925" y="92075"/>
              <a:ext cx="7632700" cy="1025525"/>
              <a:chOff x="34925" y="92075"/>
              <a:chExt cx="7632700" cy="1025525"/>
            </a:xfrm>
          </p:grpSpPr>
          <p:grpSp>
            <p:nvGrpSpPr>
              <p:cNvPr id="35893" name="组合 1"/>
              <p:cNvGrpSpPr>
                <a:grpSpLocks/>
              </p:cNvGrpSpPr>
              <p:nvPr/>
            </p:nvGrpSpPr>
            <p:grpSpPr bwMode="auto">
              <a:xfrm>
                <a:off x="34925" y="92075"/>
                <a:ext cx="7632700" cy="457200"/>
                <a:chOff x="34925" y="92075"/>
                <a:chExt cx="7632700" cy="457200"/>
              </a:xfrm>
            </p:grpSpPr>
            <p:sp>
              <p:nvSpPr>
                <p:cNvPr id="35897"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5898"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35894" name="Group 3"/>
              <p:cNvGrpSpPr>
                <a:grpSpLocks/>
              </p:cNvGrpSpPr>
              <p:nvPr/>
            </p:nvGrpSpPr>
            <p:grpSpPr bwMode="auto">
              <a:xfrm>
                <a:off x="107950" y="620713"/>
                <a:ext cx="4032250" cy="496887"/>
                <a:chOff x="113" y="441"/>
                <a:chExt cx="2098" cy="313"/>
              </a:xfrm>
            </p:grpSpPr>
            <p:sp>
              <p:nvSpPr>
                <p:cNvPr id="35895"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5.2.1  </a:t>
                  </a:r>
                  <a:r>
                    <a:rPr kumimoji="1" lang="zh-CN" altLang="en-US" sz="2200" b="1">
                      <a:solidFill>
                        <a:srgbClr val="3333FF"/>
                      </a:solidFill>
                      <a:latin typeface="Arial" panose="020B0604020202020204" pitchFamily="34" charset="0"/>
                      <a:ea typeface="黑体" panose="02010609060101010101" pitchFamily="49" charset="-122"/>
                    </a:rPr>
                    <a:t>特殊矩阵的压缩存储</a:t>
                  </a:r>
                </a:p>
              </p:txBody>
            </p:sp>
            <p:sp>
              <p:nvSpPr>
                <p:cNvPr id="35896"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5890" name="Group 6"/>
            <p:cNvGrpSpPr>
              <a:grpSpLocks/>
            </p:cNvGrpSpPr>
            <p:nvPr/>
          </p:nvGrpSpPr>
          <p:grpSpPr bwMode="auto">
            <a:xfrm>
              <a:off x="250825" y="1196975"/>
              <a:ext cx="2447925" cy="496888"/>
              <a:chOff x="113" y="441"/>
              <a:chExt cx="1440" cy="313"/>
            </a:xfrm>
          </p:grpSpPr>
          <p:sp>
            <p:nvSpPr>
              <p:cNvPr id="35891"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对角矩阵</a:t>
                </a:r>
              </a:p>
            </p:txBody>
          </p:sp>
          <p:sp>
            <p:nvSpPr>
              <p:cNvPr id="35892" name="Rectangle 8"/>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0" name="Text Box 13"/>
          <p:cNvSpPr txBox="1">
            <a:spLocks noChangeArrowheads="1"/>
          </p:cNvSpPr>
          <p:nvPr/>
        </p:nvSpPr>
        <p:spPr bwMode="auto">
          <a:xfrm>
            <a:off x="1866900"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存储方式</a:t>
            </a:r>
          </a:p>
        </p:txBody>
      </p:sp>
      <p:grpSp>
        <p:nvGrpSpPr>
          <p:cNvPr id="34" name="Group 2"/>
          <p:cNvGrpSpPr>
            <a:grpSpLocks/>
          </p:cNvGrpSpPr>
          <p:nvPr/>
        </p:nvGrpSpPr>
        <p:grpSpPr bwMode="auto">
          <a:xfrm>
            <a:off x="539750" y="1916113"/>
            <a:ext cx="3959225" cy="2233612"/>
            <a:chOff x="1519" y="1207"/>
            <a:chExt cx="2494" cy="1407"/>
          </a:xfrm>
        </p:grpSpPr>
        <p:sp>
          <p:nvSpPr>
            <p:cNvPr id="35887" name="Rectangle 3"/>
            <p:cNvSpPr>
              <a:spLocks noChangeArrowheads="1"/>
            </p:cNvSpPr>
            <p:nvPr/>
          </p:nvSpPr>
          <p:spPr bwMode="auto">
            <a:xfrm>
              <a:off x="2109" y="2342"/>
              <a:ext cx="1633" cy="27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b="1">
                <a:solidFill>
                  <a:srgbClr val="3333FF"/>
                </a:solidFill>
                <a:latin typeface="Times New Roman" panose="02020603050405020304" pitchFamily="18" charset="0"/>
                <a:ea typeface="楷体_GB2312" pitchFamily="49" charset="-122"/>
              </a:endParaRPr>
            </a:p>
          </p:txBody>
        </p:sp>
        <p:pic>
          <p:nvPicPr>
            <p:cNvPr id="35888" name="Picture 4"/>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1519" y="1207"/>
              <a:ext cx="2494" cy="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7" name="Picture 5"/>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56325" y="1989138"/>
            <a:ext cx="2016125"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6" descr="016"/>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932363" y="2565400"/>
            <a:ext cx="1296987"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7166" r="7166" b="82562"/>
          <a:stretch>
            <a:fillRect/>
          </a:stretch>
        </p:blipFill>
        <p:spPr bwMode="auto">
          <a:xfrm>
            <a:off x="541338" y="4437063"/>
            <a:ext cx="1547812"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Line 8"/>
          <p:cNvSpPr>
            <a:spLocks noChangeShapeType="1"/>
          </p:cNvSpPr>
          <p:nvPr/>
        </p:nvSpPr>
        <p:spPr bwMode="auto">
          <a:xfrm>
            <a:off x="0" y="4221163"/>
            <a:ext cx="9144000" cy="0"/>
          </a:xfrm>
          <a:prstGeom prst="line">
            <a:avLst/>
          </a:prstGeom>
          <a:noFill/>
          <a:ln w="1905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41" name="Picture 9"/>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7166" t="17438" r="7166" b="60693"/>
          <a:stretch>
            <a:fillRect/>
          </a:stretch>
        </p:blipFill>
        <p:spPr bwMode="auto">
          <a:xfrm>
            <a:off x="541338" y="4803775"/>
            <a:ext cx="1547812"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10"/>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7166" t="39307" r="7166" b="43159"/>
          <a:stretch>
            <a:fillRect/>
          </a:stretch>
        </p:blipFill>
        <p:spPr bwMode="auto">
          <a:xfrm>
            <a:off x="541338" y="5237163"/>
            <a:ext cx="1547812"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1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7166" t="56841" r="7166" b="21387"/>
          <a:stretch>
            <a:fillRect/>
          </a:stretch>
        </p:blipFill>
        <p:spPr bwMode="auto">
          <a:xfrm>
            <a:off x="541338" y="5597525"/>
            <a:ext cx="1547812"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1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7166" t="78613" r="7166"/>
          <a:stretch>
            <a:fillRect/>
          </a:stretch>
        </p:blipFill>
        <p:spPr bwMode="auto">
          <a:xfrm>
            <a:off x="541338" y="6035675"/>
            <a:ext cx="16637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5" name="Group 13"/>
          <p:cNvGrpSpPr>
            <a:grpSpLocks/>
          </p:cNvGrpSpPr>
          <p:nvPr/>
        </p:nvGrpSpPr>
        <p:grpSpPr bwMode="auto">
          <a:xfrm>
            <a:off x="323850" y="4589463"/>
            <a:ext cx="1871663" cy="333375"/>
            <a:chOff x="1746" y="1298"/>
            <a:chExt cx="1497" cy="272"/>
          </a:xfrm>
        </p:grpSpPr>
        <p:sp>
          <p:nvSpPr>
            <p:cNvPr id="35882" name="Line 14"/>
            <p:cNvSpPr>
              <a:spLocks noChangeShapeType="1"/>
            </p:cNvSpPr>
            <p:nvPr/>
          </p:nvSpPr>
          <p:spPr bwMode="auto">
            <a:xfrm>
              <a:off x="3107" y="1298"/>
              <a:ext cx="1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83" name="Line 15"/>
            <p:cNvSpPr>
              <a:spLocks noChangeShapeType="1"/>
            </p:cNvSpPr>
            <p:nvPr/>
          </p:nvSpPr>
          <p:spPr bwMode="auto">
            <a:xfrm>
              <a:off x="3243" y="1298"/>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84" name="Line 16"/>
            <p:cNvSpPr>
              <a:spLocks noChangeShapeType="1"/>
            </p:cNvSpPr>
            <p:nvPr/>
          </p:nvSpPr>
          <p:spPr bwMode="auto">
            <a:xfrm>
              <a:off x="1746" y="1434"/>
              <a:ext cx="149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85" name="Line 17"/>
            <p:cNvSpPr>
              <a:spLocks noChangeShapeType="1"/>
            </p:cNvSpPr>
            <p:nvPr/>
          </p:nvSpPr>
          <p:spPr bwMode="auto">
            <a:xfrm>
              <a:off x="1746" y="1434"/>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86" name="Line 18"/>
            <p:cNvSpPr>
              <a:spLocks noChangeShapeType="1"/>
            </p:cNvSpPr>
            <p:nvPr/>
          </p:nvSpPr>
          <p:spPr bwMode="auto">
            <a:xfrm>
              <a:off x="1746" y="1570"/>
              <a:ext cx="18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6" name="Group 19"/>
          <p:cNvGrpSpPr>
            <a:grpSpLocks/>
          </p:cNvGrpSpPr>
          <p:nvPr/>
        </p:nvGrpSpPr>
        <p:grpSpPr bwMode="auto">
          <a:xfrm>
            <a:off x="325438" y="5021263"/>
            <a:ext cx="1871662" cy="333375"/>
            <a:chOff x="1746" y="1298"/>
            <a:chExt cx="1497" cy="272"/>
          </a:xfrm>
        </p:grpSpPr>
        <p:sp>
          <p:nvSpPr>
            <p:cNvPr id="35877" name="Line 20"/>
            <p:cNvSpPr>
              <a:spLocks noChangeShapeType="1"/>
            </p:cNvSpPr>
            <p:nvPr/>
          </p:nvSpPr>
          <p:spPr bwMode="auto">
            <a:xfrm>
              <a:off x="3107" y="1298"/>
              <a:ext cx="1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78" name="Line 21"/>
            <p:cNvSpPr>
              <a:spLocks noChangeShapeType="1"/>
            </p:cNvSpPr>
            <p:nvPr/>
          </p:nvSpPr>
          <p:spPr bwMode="auto">
            <a:xfrm>
              <a:off x="3243" y="1298"/>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79" name="Line 22"/>
            <p:cNvSpPr>
              <a:spLocks noChangeShapeType="1"/>
            </p:cNvSpPr>
            <p:nvPr/>
          </p:nvSpPr>
          <p:spPr bwMode="auto">
            <a:xfrm>
              <a:off x="1746" y="1434"/>
              <a:ext cx="149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80" name="Line 23"/>
            <p:cNvSpPr>
              <a:spLocks noChangeShapeType="1"/>
            </p:cNvSpPr>
            <p:nvPr/>
          </p:nvSpPr>
          <p:spPr bwMode="auto">
            <a:xfrm>
              <a:off x="1746" y="1434"/>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81" name="Line 24"/>
            <p:cNvSpPr>
              <a:spLocks noChangeShapeType="1"/>
            </p:cNvSpPr>
            <p:nvPr/>
          </p:nvSpPr>
          <p:spPr bwMode="auto">
            <a:xfrm>
              <a:off x="1746" y="1570"/>
              <a:ext cx="18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2" name="Group 25"/>
          <p:cNvGrpSpPr>
            <a:grpSpLocks/>
          </p:cNvGrpSpPr>
          <p:nvPr/>
        </p:nvGrpSpPr>
        <p:grpSpPr bwMode="auto">
          <a:xfrm>
            <a:off x="325438" y="5453063"/>
            <a:ext cx="1871662" cy="333375"/>
            <a:chOff x="1746" y="1298"/>
            <a:chExt cx="1497" cy="272"/>
          </a:xfrm>
        </p:grpSpPr>
        <p:sp>
          <p:nvSpPr>
            <p:cNvPr id="35872" name="Line 26"/>
            <p:cNvSpPr>
              <a:spLocks noChangeShapeType="1"/>
            </p:cNvSpPr>
            <p:nvPr/>
          </p:nvSpPr>
          <p:spPr bwMode="auto">
            <a:xfrm>
              <a:off x="3107" y="1298"/>
              <a:ext cx="1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73" name="Line 27"/>
            <p:cNvSpPr>
              <a:spLocks noChangeShapeType="1"/>
            </p:cNvSpPr>
            <p:nvPr/>
          </p:nvSpPr>
          <p:spPr bwMode="auto">
            <a:xfrm>
              <a:off x="3243" y="1298"/>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74" name="Line 28"/>
            <p:cNvSpPr>
              <a:spLocks noChangeShapeType="1"/>
            </p:cNvSpPr>
            <p:nvPr/>
          </p:nvSpPr>
          <p:spPr bwMode="auto">
            <a:xfrm>
              <a:off x="1746" y="1434"/>
              <a:ext cx="149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75" name="Line 29"/>
            <p:cNvSpPr>
              <a:spLocks noChangeShapeType="1"/>
            </p:cNvSpPr>
            <p:nvPr/>
          </p:nvSpPr>
          <p:spPr bwMode="auto">
            <a:xfrm>
              <a:off x="1746" y="1434"/>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76" name="Line 30"/>
            <p:cNvSpPr>
              <a:spLocks noChangeShapeType="1"/>
            </p:cNvSpPr>
            <p:nvPr/>
          </p:nvSpPr>
          <p:spPr bwMode="auto">
            <a:xfrm>
              <a:off x="1746" y="1570"/>
              <a:ext cx="18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8" name="Group 31"/>
          <p:cNvGrpSpPr>
            <a:grpSpLocks/>
          </p:cNvGrpSpPr>
          <p:nvPr/>
        </p:nvGrpSpPr>
        <p:grpSpPr bwMode="auto">
          <a:xfrm>
            <a:off x="325438" y="5886450"/>
            <a:ext cx="1871662" cy="333375"/>
            <a:chOff x="1746" y="1298"/>
            <a:chExt cx="1497" cy="272"/>
          </a:xfrm>
        </p:grpSpPr>
        <p:sp>
          <p:nvSpPr>
            <p:cNvPr id="35867" name="Line 32"/>
            <p:cNvSpPr>
              <a:spLocks noChangeShapeType="1"/>
            </p:cNvSpPr>
            <p:nvPr/>
          </p:nvSpPr>
          <p:spPr bwMode="auto">
            <a:xfrm>
              <a:off x="3107" y="1298"/>
              <a:ext cx="1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68" name="Line 33"/>
            <p:cNvSpPr>
              <a:spLocks noChangeShapeType="1"/>
            </p:cNvSpPr>
            <p:nvPr/>
          </p:nvSpPr>
          <p:spPr bwMode="auto">
            <a:xfrm>
              <a:off x="3243" y="1298"/>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69" name="Line 34"/>
            <p:cNvSpPr>
              <a:spLocks noChangeShapeType="1"/>
            </p:cNvSpPr>
            <p:nvPr/>
          </p:nvSpPr>
          <p:spPr bwMode="auto">
            <a:xfrm>
              <a:off x="1746" y="1434"/>
              <a:ext cx="149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70" name="Line 35"/>
            <p:cNvSpPr>
              <a:spLocks noChangeShapeType="1"/>
            </p:cNvSpPr>
            <p:nvPr/>
          </p:nvSpPr>
          <p:spPr bwMode="auto">
            <a:xfrm>
              <a:off x="1746" y="1434"/>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71" name="Line 36"/>
            <p:cNvSpPr>
              <a:spLocks noChangeShapeType="1"/>
            </p:cNvSpPr>
            <p:nvPr/>
          </p:nvSpPr>
          <p:spPr bwMode="auto">
            <a:xfrm>
              <a:off x="1746" y="1570"/>
              <a:ext cx="18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84" name="Rectangle 37"/>
          <p:cNvSpPr>
            <a:spLocks noChangeArrowheads="1"/>
          </p:cNvSpPr>
          <p:nvPr/>
        </p:nvSpPr>
        <p:spPr bwMode="auto">
          <a:xfrm>
            <a:off x="3563938" y="5661025"/>
            <a:ext cx="4681537" cy="4318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3 </a:t>
            </a:r>
            <a:r>
              <a:rPr kumimoji="1" lang="zh-CN" altLang="en-US" sz="1600" b="1">
                <a:latin typeface="Arial" panose="020B0604020202020204" pitchFamily="34" charset="0"/>
                <a:ea typeface="楷体" panose="02010609060101010101" pitchFamily="49" charset="-122"/>
                <a:cs typeface="Arial" panose="020B0604020202020204" pitchFamily="34" charset="0"/>
              </a:rPr>
              <a:t>对角矩阵按对角线顺序的压缩存储</a:t>
            </a:r>
          </a:p>
        </p:txBody>
      </p:sp>
      <p:pic>
        <p:nvPicPr>
          <p:cNvPr id="85" name="Picture 38"/>
          <p:cNvPicPr>
            <a:picLocks noChangeAspect="1" noChangeArrowheads="1"/>
          </p:cNvPicPr>
          <p:nvPr/>
        </p:nvPicPr>
        <p:blipFill>
          <a:blip r:embed="rId5">
            <a:clrChange>
              <a:clrFrom>
                <a:srgbClr val="FFFFFF"/>
              </a:clrFrom>
              <a:clrTo>
                <a:srgbClr val="FFFFFF">
                  <a:alpha val="0"/>
                </a:srgbClr>
              </a:clrTo>
            </a:clrChange>
            <a:lum bright="-6000" contrast="36000"/>
            <a:extLst>
              <a:ext uri="{28A0092B-C50C-407E-A947-70E740481C1C}">
                <a14:useLocalDpi xmlns:a14="http://schemas.microsoft.com/office/drawing/2010/main" val="0"/>
              </a:ext>
            </a:extLst>
          </a:blip>
          <a:srcRect/>
          <a:stretch>
            <a:fillRect/>
          </a:stretch>
        </p:blipFill>
        <p:spPr bwMode="auto">
          <a:xfrm>
            <a:off x="2411413" y="4921250"/>
            <a:ext cx="658812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 name="Rectangle 39"/>
          <p:cNvSpPr>
            <a:spLocks noChangeArrowheads="1"/>
          </p:cNvSpPr>
          <p:nvPr/>
        </p:nvSpPr>
        <p:spPr bwMode="auto">
          <a:xfrm>
            <a:off x="1403350" y="3644900"/>
            <a:ext cx="2592388" cy="4318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en-US" altLang="zh-CN" sz="1600" b="1" dirty="0">
                <a:latin typeface="Arial" panose="020B0604020202020204" pitchFamily="34" charset="0"/>
                <a:ea typeface="楷体" panose="02010609060101010101" pitchFamily="49" charset="-122"/>
                <a:cs typeface="Arial" panose="020B0604020202020204" pitchFamily="34" charset="0"/>
              </a:rPr>
              <a:t>3 </a:t>
            </a:r>
            <a:r>
              <a:rPr kumimoji="1" lang="zh-CN" altLang="en-US" sz="1600" b="1" dirty="0">
                <a:latin typeface="Arial" panose="020B0604020202020204" pitchFamily="34" charset="0"/>
                <a:ea typeface="楷体" panose="02010609060101010101" pitchFamily="49" charset="-122"/>
                <a:cs typeface="Arial" panose="020B0604020202020204" pitchFamily="34" charset="0"/>
              </a:rPr>
              <a:t>对角矩阵</a:t>
            </a:r>
          </a:p>
        </p:txBody>
      </p:sp>
      <p:sp>
        <p:nvSpPr>
          <p:cNvPr id="87" name="Rectangle 40"/>
          <p:cNvSpPr>
            <a:spLocks noChangeArrowheads="1"/>
          </p:cNvSpPr>
          <p:nvPr/>
        </p:nvSpPr>
        <p:spPr bwMode="auto">
          <a:xfrm>
            <a:off x="5795963" y="3644900"/>
            <a:ext cx="2592387" cy="4318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5</a:t>
            </a:r>
            <a:r>
              <a:rPr kumimoji="1" lang="en-US" altLang="zh-CN" sz="1600" b="1">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en-US" altLang="zh-CN" sz="1600" b="1">
                <a:latin typeface="Arial" panose="020B0604020202020204" pitchFamily="34" charset="0"/>
                <a:ea typeface="楷体" panose="02010609060101010101" pitchFamily="49" charset="-122"/>
                <a:cs typeface="Arial" panose="020B0604020202020204" pitchFamily="34" charset="0"/>
              </a:rPr>
              <a:t>3 </a:t>
            </a:r>
            <a:r>
              <a:rPr kumimoji="1" lang="zh-CN" altLang="en-US" sz="1600" b="1">
                <a:latin typeface="Arial" panose="020B0604020202020204" pitchFamily="34" charset="0"/>
                <a:ea typeface="楷体" panose="02010609060101010101" pitchFamily="49" charset="-122"/>
                <a:cs typeface="Arial" panose="020B0604020202020204" pitchFamily="34" charset="0"/>
              </a:rPr>
              <a:t>矩阵</a:t>
            </a:r>
          </a:p>
        </p:txBody>
      </p:sp>
      <p:grpSp>
        <p:nvGrpSpPr>
          <p:cNvPr id="88" name="Group 53"/>
          <p:cNvGrpSpPr>
            <a:grpSpLocks/>
          </p:cNvGrpSpPr>
          <p:nvPr/>
        </p:nvGrpSpPr>
        <p:grpSpPr bwMode="auto">
          <a:xfrm>
            <a:off x="179388" y="620713"/>
            <a:ext cx="8713787" cy="1152525"/>
            <a:chOff x="113" y="391"/>
            <a:chExt cx="5489" cy="771"/>
          </a:xfrm>
        </p:grpSpPr>
        <p:sp>
          <p:nvSpPr>
            <p:cNvPr id="89" name="AutoShape 54"/>
            <p:cNvSpPr>
              <a:spLocks noChangeArrowheads="1"/>
            </p:cNvSpPr>
            <p:nvPr/>
          </p:nvSpPr>
          <p:spPr bwMode="auto">
            <a:xfrm>
              <a:off x="113" y="391"/>
              <a:ext cx="5489" cy="771"/>
            </a:xfrm>
            <a:prstGeom prst="wedgeRectCallout">
              <a:avLst>
                <a:gd name="adj1" fmla="val -648"/>
                <a:gd name="adj2" fmla="val 78014"/>
              </a:avLst>
            </a:prstGeom>
            <a:gradFill rotWithShape="0">
              <a:gsLst>
                <a:gs pos="0">
                  <a:srgbClr val="CCFFCC">
                    <a:gamma/>
                    <a:tint val="0"/>
                    <a:invGamma/>
                  </a:srgbClr>
                </a:gs>
                <a:gs pos="100000">
                  <a:srgbClr val="CCFFCC"/>
                </a:gs>
              </a:gsLst>
              <a:lin ang="18900000" scaled="1"/>
            </a:gradFill>
            <a:ln w="57150">
              <a:solidFill>
                <a:srgbClr val="339933"/>
              </a:solidFill>
              <a:miter lim="800000"/>
              <a:headEnd/>
              <a:tailEnd/>
            </a:ln>
            <a:effectLst/>
          </p:spPr>
          <p:txBody>
            <a:bodyPr lIns="180000" tIns="0" rIns="180000"/>
            <a:lstStyle/>
            <a:p>
              <a:pPr algn="ctr" eaLnBrk="1" hangingPunct="1">
                <a:lnSpc>
                  <a:spcPct val="140000"/>
                </a:lnSpc>
                <a:defRPr/>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90" name="Text Box 55"/>
            <p:cNvSpPr txBox="1">
              <a:spLocks noChangeArrowheads="1"/>
            </p:cNvSpPr>
            <p:nvPr/>
          </p:nvSpPr>
          <p:spPr bwMode="auto">
            <a:xfrm>
              <a:off x="161" y="454"/>
              <a:ext cx="5398" cy="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tIns="46800" rIns="180000">
              <a:spAutoFit/>
            </a:bodyPr>
            <a:lstStyle/>
            <a:p>
              <a:pPr algn="just" eaLnBrk="1" hangingPunct="1">
                <a:lnSpc>
                  <a:spcPct val="140000"/>
                </a:lnSpc>
                <a:defRPr/>
              </a:pPr>
              <a:r>
                <a:rPr kumimoji="1" lang="en-US" altLang="zh-CN" sz="2000" b="1" dirty="0">
                  <a:solidFill>
                    <a:srgbClr val="339933"/>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339933"/>
                  </a:solidFill>
                  <a:latin typeface="Arial" panose="020B0604020202020204" pitchFamily="34" charset="0"/>
                  <a:ea typeface="楷体" panose="02010609060101010101" pitchFamily="49" charset="-122"/>
                  <a:cs typeface="Arial" panose="020B0604020202020204" pitchFamily="34" charset="0"/>
                </a:rPr>
                <a:t>首先，将 </a:t>
              </a:r>
              <a:r>
                <a:rPr kumimoji="1" lang="en-US" altLang="zh-CN" sz="2000" b="1" dirty="0">
                  <a:solidFill>
                    <a:srgbClr val="339933"/>
                  </a:solidFill>
                  <a:latin typeface="Arial" panose="020B0604020202020204" pitchFamily="34" charset="0"/>
                  <a:ea typeface="楷体" panose="02010609060101010101" pitchFamily="49" charset="-122"/>
                  <a:cs typeface="Arial" panose="020B0604020202020204" pitchFamily="34" charset="0"/>
                </a:rPr>
                <a:t>n </a:t>
              </a:r>
              <a:r>
                <a:rPr kumimoji="1" lang="zh-CN" altLang="en-US" sz="2000" b="1" dirty="0">
                  <a:solidFill>
                    <a:srgbClr val="339933"/>
                  </a:solidFill>
                  <a:latin typeface="Arial" panose="020B0604020202020204" pitchFamily="34" charset="0"/>
                  <a:ea typeface="楷体" panose="02010609060101010101" pitchFamily="49" charset="-122"/>
                  <a:cs typeface="Arial" panose="020B0604020202020204" pitchFamily="34" charset="0"/>
                </a:rPr>
                <a:t>阶 </a:t>
              </a:r>
              <a:r>
                <a:rPr kumimoji="1" lang="en-US" altLang="zh-CN" sz="2000" b="1" dirty="0">
                  <a:solidFill>
                    <a:srgbClr val="339933"/>
                  </a:solidFill>
                  <a:latin typeface="Arial" panose="020B0604020202020204" pitchFamily="34" charset="0"/>
                  <a:ea typeface="楷体" panose="02010609060101010101" pitchFamily="49" charset="-122"/>
                  <a:cs typeface="Arial" panose="020B0604020202020204" pitchFamily="34" charset="0"/>
                </a:rPr>
                <a:t>w </a:t>
              </a:r>
              <a:r>
                <a:rPr kumimoji="1" lang="zh-CN" altLang="en-US" sz="2000" b="1" dirty="0">
                  <a:solidFill>
                    <a:srgbClr val="339933"/>
                  </a:solidFill>
                  <a:latin typeface="Arial" panose="020B0604020202020204" pitchFamily="34" charset="0"/>
                  <a:ea typeface="楷体" panose="02010609060101010101" pitchFamily="49" charset="-122"/>
                  <a:cs typeface="Arial" panose="020B0604020202020204" pitchFamily="34" charset="0"/>
                </a:rPr>
                <a:t>对角矩阵转换为一个 </a:t>
              </a:r>
              <a:r>
                <a:rPr kumimoji="1" lang="en-US" altLang="zh-CN" sz="2000" b="1" dirty="0">
                  <a:solidFill>
                    <a:srgbClr val="339933"/>
                  </a:solidFill>
                  <a:latin typeface="Arial" panose="020B0604020202020204" pitchFamily="34" charset="0"/>
                  <a:ea typeface="楷体" panose="02010609060101010101" pitchFamily="49" charset="-122"/>
                  <a:cs typeface="Arial" panose="020B0604020202020204" pitchFamily="34" charset="0"/>
                </a:rPr>
                <a:t>n </a:t>
              </a:r>
              <a:r>
                <a:rPr kumimoji="1" lang="zh-CN" altLang="en-US" sz="2000" b="1" dirty="0">
                  <a:solidFill>
                    <a:srgbClr val="339933"/>
                  </a:solidFill>
                  <a:latin typeface="Arial" panose="020B0604020202020204" pitchFamily="34" charset="0"/>
                  <a:ea typeface="楷体" panose="02010609060101010101" pitchFamily="49" charset="-122"/>
                  <a:cs typeface="Arial" panose="020B0604020202020204" pitchFamily="34" charset="0"/>
                </a:rPr>
                <a:t>行 </a:t>
              </a:r>
              <a:r>
                <a:rPr kumimoji="1" lang="en-US" altLang="zh-CN" sz="2000" b="1" dirty="0">
                  <a:solidFill>
                    <a:srgbClr val="339933"/>
                  </a:solidFill>
                  <a:latin typeface="Arial" panose="020B0604020202020204" pitchFamily="34" charset="0"/>
                  <a:ea typeface="楷体" panose="02010609060101010101" pitchFamily="49" charset="-122"/>
                  <a:cs typeface="Arial" panose="020B0604020202020204" pitchFamily="34" charset="0"/>
                </a:rPr>
                <a:t>w </a:t>
              </a:r>
              <a:r>
                <a:rPr kumimoji="1" lang="zh-CN" altLang="en-US" sz="2000" b="1" dirty="0">
                  <a:solidFill>
                    <a:srgbClr val="339933"/>
                  </a:solidFill>
                  <a:latin typeface="Arial" panose="020B0604020202020204" pitchFamily="34" charset="0"/>
                  <a:ea typeface="楷体" panose="02010609060101010101" pitchFamily="49" charset="-122"/>
                  <a:cs typeface="Arial" panose="020B0604020202020204" pitchFamily="34" charset="0"/>
                </a:rPr>
                <a:t>列 </a:t>
              </a:r>
              <a:r>
                <a:rPr kumimoji="1" lang="en-US" altLang="zh-CN" sz="2000" b="1" dirty="0" err="1">
                  <a:solidFill>
                    <a:srgbClr val="339933"/>
                  </a:solidFill>
                  <a:latin typeface="Arial" panose="020B0604020202020204" pitchFamily="34" charset="0"/>
                  <a:ea typeface="楷体" panose="02010609060101010101" pitchFamily="49" charset="-122"/>
                  <a:cs typeface="Arial" panose="020B0604020202020204" pitchFamily="34" charset="0"/>
                </a:rPr>
                <a:t>n</a:t>
              </a:r>
              <a:r>
                <a:rPr kumimoji="1" lang="en-US" altLang="zh-CN" sz="2000" b="1" dirty="0" err="1">
                  <a:solidFill>
                    <a:srgbClr val="339933"/>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en-US" altLang="zh-CN" sz="2000" b="1" dirty="0" err="1">
                  <a:solidFill>
                    <a:srgbClr val="339933"/>
                  </a:solidFill>
                  <a:latin typeface="Arial" panose="020B0604020202020204" pitchFamily="34" charset="0"/>
                  <a:ea typeface="楷体" panose="02010609060101010101" pitchFamily="49" charset="-122"/>
                  <a:cs typeface="Arial" panose="020B0604020202020204" pitchFamily="34" charset="0"/>
                </a:rPr>
                <a:t>w</a:t>
              </a:r>
              <a:r>
                <a:rPr kumimoji="1" lang="en-US" altLang="zh-CN" sz="2000" b="1" dirty="0">
                  <a:solidFill>
                    <a:srgbClr val="339933"/>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339933"/>
                  </a:solidFill>
                  <a:latin typeface="Arial" panose="020B0604020202020204" pitchFamily="34" charset="0"/>
                  <a:ea typeface="楷体" panose="02010609060101010101" pitchFamily="49" charset="-122"/>
                  <a:cs typeface="Arial" panose="020B0604020202020204" pitchFamily="34" charset="0"/>
                </a:rPr>
                <a:t>矩阵，在该矩阵中共有 </a:t>
              </a:r>
              <a:r>
                <a:rPr kumimoji="1" lang="sv-SE" altLang="zh-CN" sz="2000" b="1" dirty="0">
                  <a:solidFill>
                    <a:srgbClr val="339933"/>
                  </a:solidFill>
                  <a:latin typeface="Arial" panose="020B0604020202020204" pitchFamily="34" charset="0"/>
                  <a:ea typeface="楷体" panose="02010609060101010101" pitchFamily="49" charset="-122"/>
                  <a:cs typeface="Arial" panose="020B0604020202020204" pitchFamily="34" charset="0"/>
                </a:rPr>
                <a:t>(w</a:t>
              </a:r>
              <a:r>
                <a:rPr kumimoji="1" lang="en-US" altLang="zh-CN" sz="2000" b="1" dirty="0">
                  <a:solidFill>
                    <a:srgbClr val="339933"/>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sv-SE" altLang="zh-CN" sz="2000" b="1" dirty="0">
                  <a:solidFill>
                    <a:srgbClr val="339933"/>
                  </a:solidFill>
                  <a:latin typeface="Arial" panose="020B0604020202020204" pitchFamily="34" charset="0"/>
                  <a:ea typeface="楷体" panose="02010609060101010101" pitchFamily="49" charset="-122"/>
                  <a:cs typeface="Arial" panose="020B0604020202020204" pitchFamily="34" charset="0"/>
                </a:rPr>
                <a:t>n-(w</a:t>
              </a:r>
              <a:r>
                <a:rPr kumimoji="1" lang="sv-SE" altLang="zh-CN" sz="2000" b="1" baseline="30000" dirty="0">
                  <a:solidFill>
                    <a:srgbClr val="339933"/>
                  </a:solidFill>
                  <a:latin typeface="Arial" panose="020B0604020202020204" pitchFamily="34" charset="0"/>
                  <a:ea typeface="楷体" panose="02010609060101010101" pitchFamily="49" charset="-122"/>
                  <a:cs typeface="Arial" panose="020B0604020202020204" pitchFamily="34" charset="0"/>
                </a:rPr>
                <a:t>2</a:t>
              </a:r>
              <a:r>
                <a:rPr kumimoji="1" lang="sv-SE" altLang="zh-CN" sz="2000" b="1" dirty="0">
                  <a:solidFill>
                    <a:srgbClr val="339933"/>
                  </a:solidFill>
                  <a:latin typeface="Arial" panose="020B0604020202020204" pitchFamily="34" charset="0"/>
                  <a:ea typeface="楷体" panose="02010609060101010101" pitchFamily="49" charset="-122"/>
                  <a:cs typeface="Arial" panose="020B0604020202020204" pitchFamily="34" charset="0"/>
                </a:rPr>
                <a:t>-1)/4) </a:t>
              </a:r>
              <a:r>
                <a:rPr kumimoji="1" lang="zh-CN" altLang="en-US" sz="2000" b="1" dirty="0">
                  <a:solidFill>
                    <a:srgbClr val="339933"/>
                  </a:solidFill>
                  <a:latin typeface="Arial" panose="020B0604020202020204" pitchFamily="34" charset="0"/>
                  <a:ea typeface="楷体" panose="02010609060101010101" pitchFamily="49" charset="-122"/>
                  <a:cs typeface="Arial" panose="020B0604020202020204" pitchFamily="34" charset="0"/>
                </a:rPr>
                <a:t>个非零元素</a:t>
              </a:r>
              <a:r>
                <a:rPr kumimoji="1" lang="zh-CN" altLang="sv-SE" sz="2000" b="1" dirty="0">
                  <a:solidFill>
                    <a:srgbClr val="339933"/>
                  </a:solidFill>
                  <a:latin typeface="Arial" panose="020B0604020202020204" pitchFamily="34" charset="0"/>
                  <a:ea typeface="楷体" panose="02010609060101010101" pitchFamily="49" charset="-122"/>
                  <a:cs typeface="Arial" panose="020B0604020202020204" pitchFamily="34" charset="0"/>
                </a:rPr>
                <a:t>及 </a:t>
              </a:r>
              <a:r>
                <a:rPr kumimoji="1" lang="sv-SE" altLang="zh-CN" sz="2000" b="1" dirty="0">
                  <a:solidFill>
                    <a:srgbClr val="339933"/>
                  </a:solidFill>
                  <a:latin typeface="Arial" panose="020B0604020202020204" pitchFamily="34" charset="0"/>
                  <a:ea typeface="楷体" panose="02010609060101010101" pitchFamily="49" charset="-122"/>
                  <a:cs typeface="Arial" panose="020B0604020202020204" pitchFamily="34" charset="0"/>
                </a:rPr>
                <a:t>(w</a:t>
              </a:r>
              <a:r>
                <a:rPr kumimoji="1" lang="sv-SE" altLang="zh-CN" sz="2000" b="1" baseline="30000" dirty="0">
                  <a:solidFill>
                    <a:srgbClr val="339933"/>
                  </a:solidFill>
                  <a:latin typeface="Arial" panose="020B0604020202020204" pitchFamily="34" charset="0"/>
                  <a:ea typeface="楷体" panose="02010609060101010101" pitchFamily="49" charset="-122"/>
                  <a:cs typeface="Arial" panose="020B0604020202020204" pitchFamily="34" charset="0"/>
                </a:rPr>
                <a:t>2</a:t>
              </a:r>
              <a:r>
                <a:rPr kumimoji="1" lang="sv-SE" altLang="zh-CN" sz="2000" b="1" dirty="0">
                  <a:solidFill>
                    <a:srgbClr val="339933"/>
                  </a:solidFill>
                  <a:latin typeface="Arial" panose="020B0604020202020204" pitchFamily="34" charset="0"/>
                  <a:ea typeface="楷体" panose="02010609060101010101" pitchFamily="49" charset="-122"/>
                  <a:cs typeface="Arial" panose="020B0604020202020204" pitchFamily="34" charset="0"/>
                </a:rPr>
                <a:t>-1)/4</a:t>
              </a:r>
              <a:r>
                <a:rPr kumimoji="1" lang="zh-CN" altLang="en-US" sz="2000" b="1" dirty="0">
                  <a:solidFill>
                    <a:srgbClr val="339933"/>
                  </a:solidFill>
                  <a:latin typeface="Arial" panose="020B0604020202020204" pitchFamily="34" charset="0"/>
                  <a:ea typeface="楷体" panose="02010609060101010101" pitchFamily="49" charset="-122"/>
                  <a:cs typeface="Arial" panose="020B0604020202020204" pitchFamily="34" charset="0"/>
                </a:rPr>
                <a:t>个 零元素；</a:t>
              </a:r>
            </a:p>
          </p:txBody>
        </p:sp>
      </p:grpSp>
      <p:grpSp>
        <p:nvGrpSpPr>
          <p:cNvPr id="91" name="Group 56"/>
          <p:cNvGrpSpPr>
            <a:grpSpLocks/>
          </p:cNvGrpSpPr>
          <p:nvPr/>
        </p:nvGrpSpPr>
        <p:grpSpPr bwMode="auto">
          <a:xfrm>
            <a:off x="3132138" y="620713"/>
            <a:ext cx="5761037" cy="1152525"/>
            <a:chOff x="99" y="391"/>
            <a:chExt cx="5503" cy="726"/>
          </a:xfrm>
        </p:grpSpPr>
        <p:sp>
          <p:nvSpPr>
            <p:cNvPr id="92" name="AutoShape 57"/>
            <p:cNvSpPr>
              <a:spLocks noChangeArrowheads="1"/>
            </p:cNvSpPr>
            <p:nvPr/>
          </p:nvSpPr>
          <p:spPr bwMode="auto">
            <a:xfrm>
              <a:off x="113" y="391"/>
              <a:ext cx="5489" cy="726"/>
            </a:xfrm>
            <a:prstGeom prst="wedgeRectCallout">
              <a:avLst>
                <a:gd name="adj1" fmla="val -5620"/>
                <a:gd name="adj2" fmla="val 77958"/>
              </a:avLst>
            </a:prstGeom>
            <a:gradFill rotWithShape="0">
              <a:gsLst>
                <a:gs pos="0">
                  <a:srgbClr val="FF8200"/>
                </a:gs>
                <a:gs pos="5001">
                  <a:srgbClr val="FF0000"/>
                </a:gs>
                <a:gs pos="17501">
                  <a:srgbClr val="BA0066"/>
                </a:gs>
                <a:gs pos="35000">
                  <a:srgbClr val="66008F"/>
                </a:gs>
                <a:gs pos="50000">
                  <a:srgbClr val="000082"/>
                </a:gs>
                <a:gs pos="65000">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lIns="180000" rIns="180000"/>
            <a:lstStyle/>
            <a:p>
              <a:pPr algn="ctr" eaLnBrk="1" hangingPunct="1">
                <a:lnSpc>
                  <a:spcPct val="140000"/>
                </a:lnSpc>
                <a:defRPr/>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93" name="Text Box 58"/>
            <p:cNvSpPr txBox="1">
              <a:spLocks noChangeArrowheads="1"/>
            </p:cNvSpPr>
            <p:nvPr/>
          </p:nvSpPr>
          <p:spPr bwMode="auto">
            <a:xfrm>
              <a:off x="99" y="451"/>
              <a:ext cx="5458" cy="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tIns="0" rIns="180000">
              <a:spAutoFit/>
            </a:bodyPr>
            <a:lstStyle/>
            <a:p>
              <a:pPr algn="just" eaLnBrk="1" hangingPunct="1">
                <a:lnSpc>
                  <a:spcPct val="140000"/>
                </a:lnSpc>
                <a:defRPr/>
              </a:pP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然后，对转换后的 </a:t>
              </a: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n </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行 </a:t>
              </a:r>
              <a:r>
                <a:rPr kumimoji="1" lang="sv-SE"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w </a:t>
              </a:r>
              <a:r>
                <a:rPr kumimoji="1" lang="zh-CN" altLang="sv-SE" sz="2000" b="1" dirty="0">
                  <a:solidFill>
                    <a:srgbClr val="FFFF00"/>
                  </a:solidFill>
                  <a:latin typeface="Arial" panose="020B0604020202020204" pitchFamily="34" charset="0"/>
                  <a:ea typeface="楷体" panose="02010609060101010101" pitchFamily="49" charset="-122"/>
                  <a:cs typeface="Arial" panose="020B0604020202020204" pitchFamily="34" charset="0"/>
                </a:rPr>
                <a:t>列</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矩阵中所有元素，按行存储到一维数组 </a:t>
              </a:r>
              <a:r>
                <a:rPr kumimoji="1" lang="sv-SE"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SA[w</a:t>
              </a: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sv-SE"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n]</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中。</a:t>
              </a:r>
              <a:r>
                <a:rPr kumimoji="1" lang="zh-CN" altLang="en-US" sz="2000" dirty="0">
                  <a:solidFill>
                    <a:srgbClr val="FFFF00"/>
                  </a:solidFill>
                  <a:latin typeface="Arial" panose="020B0604020202020204" pitchFamily="34" charset="0"/>
                  <a:ea typeface="楷体" panose="02010609060101010101" pitchFamily="49" charset="-122"/>
                  <a:cs typeface="Arial" panose="020B0604020202020204" pitchFamily="34" charset="0"/>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800" decel="100000"/>
                                        <p:tgtEl>
                                          <p:spTgt spid="30"/>
                                        </p:tgtEl>
                                      </p:cBhvr>
                                    </p:animEffect>
                                    <p:anim calcmode="lin" valueType="num">
                                      <p:cBhvr>
                                        <p:cTn id="8" dur="800" decel="100000" fill="hold"/>
                                        <p:tgtEl>
                                          <p:spTgt spid="30"/>
                                        </p:tgtEl>
                                        <p:attrNameLst>
                                          <p:attrName>style.rotation</p:attrName>
                                        </p:attrNameLst>
                                      </p:cBhvr>
                                      <p:tavLst>
                                        <p:tav tm="0">
                                          <p:val>
                                            <p:fltVal val="-90"/>
                                          </p:val>
                                        </p:tav>
                                        <p:tav tm="100000">
                                          <p:val>
                                            <p:fltVal val="0"/>
                                          </p:val>
                                        </p:tav>
                                      </p:tavLst>
                                    </p:anim>
                                    <p:anim calcmode="lin" valueType="num">
                                      <p:cBhvr>
                                        <p:cTn id="9" dur="800" decel="100000" fill="hold"/>
                                        <p:tgtEl>
                                          <p:spTgt spid="30"/>
                                        </p:tgtEl>
                                        <p:attrNameLst>
                                          <p:attrName>ppt_x</p:attrName>
                                        </p:attrNameLst>
                                      </p:cBhvr>
                                      <p:tavLst>
                                        <p:tav tm="0">
                                          <p:val>
                                            <p:strVal val="#ppt_x+0.4"/>
                                          </p:val>
                                        </p:tav>
                                        <p:tav tm="100000">
                                          <p:val>
                                            <p:strVal val="#ppt_x-0.05"/>
                                          </p:val>
                                        </p:tav>
                                      </p:tavLst>
                                    </p:anim>
                                    <p:anim calcmode="lin" valueType="num">
                                      <p:cBhvr>
                                        <p:cTn id="10" dur="800" decel="100000" fill="hold"/>
                                        <p:tgtEl>
                                          <p:spTgt spid="3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0"/>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dissolve">
                                      <p:cBhvr>
                                        <p:cTn id="17" dur="500"/>
                                        <p:tgtEl>
                                          <p:spTgt spid="34"/>
                                        </p:tgtEl>
                                      </p:cBhvr>
                                    </p:animEffect>
                                  </p:childTnLst>
                                </p:cTn>
                              </p:par>
                            </p:childTnLst>
                          </p:cTn>
                        </p:par>
                        <p:par>
                          <p:cTn id="18" fill="hold" nodeType="afterGroup">
                            <p:stCondLst>
                              <p:cond delay="500"/>
                            </p:stCondLst>
                            <p:childTnLst>
                              <p:par>
                                <p:cTn id="19" presetID="9" presetClass="entr" presetSubtype="0" fill="hold" grpId="0" nodeType="afterEffect">
                                  <p:stCondLst>
                                    <p:cond delay="0"/>
                                  </p:stCondLst>
                                  <p:childTnLst>
                                    <p:set>
                                      <p:cBhvr>
                                        <p:cTn id="20" dur="1" fill="hold">
                                          <p:stCondLst>
                                            <p:cond delay="0"/>
                                          </p:stCondLst>
                                        </p:cTn>
                                        <p:tgtEl>
                                          <p:spTgt spid="86"/>
                                        </p:tgtEl>
                                        <p:attrNameLst>
                                          <p:attrName>style.visibility</p:attrName>
                                        </p:attrNameLst>
                                      </p:cBhvr>
                                      <p:to>
                                        <p:strVal val="visible"/>
                                      </p:to>
                                    </p:set>
                                    <p:animEffect transition="in" filter="dissolve">
                                      <p:cBhvr>
                                        <p:cTn id="21" dur="500"/>
                                        <p:tgtEl>
                                          <p:spTgt spid="86"/>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8" presetClass="entr" presetSubtype="6" fill="hold" nodeType="clickEffect">
                                  <p:stCondLst>
                                    <p:cond delay="0"/>
                                  </p:stCondLst>
                                  <p:childTnLst>
                                    <p:set>
                                      <p:cBhvr>
                                        <p:cTn id="25" dur="1" fill="hold">
                                          <p:stCondLst>
                                            <p:cond delay="0"/>
                                          </p:stCondLst>
                                        </p:cTn>
                                        <p:tgtEl>
                                          <p:spTgt spid="88"/>
                                        </p:tgtEl>
                                        <p:attrNameLst>
                                          <p:attrName>style.visibility</p:attrName>
                                        </p:attrNameLst>
                                      </p:cBhvr>
                                      <p:to>
                                        <p:strVal val="visible"/>
                                      </p:to>
                                    </p:set>
                                    <p:animEffect transition="in" filter="strips(downRight)">
                                      <p:cBhvr>
                                        <p:cTn id="26" dur="500"/>
                                        <p:tgtEl>
                                          <p:spTgt spid="88"/>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nodeType="click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nodeType="afterGroup">
                            <p:stCondLst>
                              <p:cond delay="500"/>
                            </p:stCondLst>
                            <p:childTnLst>
                              <p:par>
                                <p:cTn id="33" presetID="9" presetClass="entr" presetSubtype="0"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dissolve">
                                      <p:cBhvr>
                                        <p:cTn id="35" dur="500"/>
                                        <p:tgtEl>
                                          <p:spTgt spid="37"/>
                                        </p:tgtEl>
                                      </p:cBhvr>
                                    </p:animEffect>
                                  </p:childTnLst>
                                </p:cTn>
                              </p:par>
                            </p:childTnLst>
                          </p:cTn>
                        </p:par>
                        <p:par>
                          <p:cTn id="36" fill="hold" nodeType="afterGroup">
                            <p:stCondLst>
                              <p:cond delay="1000"/>
                            </p:stCondLst>
                            <p:childTnLst>
                              <p:par>
                                <p:cTn id="37" presetID="9" presetClass="entr" presetSubtype="0" fill="hold" grpId="0" nodeType="afterEffect">
                                  <p:stCondLst>
                                    <p:cond delay="0"/>
                                  </p:stCondLst>
                                  <p:childTnLst>
                                    <p:set>
                                      <p:cBhvr>
                                        <p:cTn id="38" dur="1" fill="hold">
                                          <p:stCondLst>
                                            <p:cond delay="0"/>
                                          </p:stCondLst>
                                        </p:cTn>
                                        <p:tgtEl>
                                          <p:spTgt spid="87"/>
                                        </p:tgtEl>
                                        <p:attrNameLst>
                                          <p:attrName>style.visibility</p:attrName>
                                        </p:attrNameLst>
                                      </p:cBhvr>
                                      <p:to>
                                        <p:strVal val="visible"/>
                                      </p:to>
                                    </p:set>
                                    <p:animEffect transition="in" filter="dissolve">
                                      <p:cBhvr>
                                        <p:cTn id="39" dur="500"/>
                                        <p:tgtEl>
                                          <p:spTgt spid="87"/>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8" presetClass="exit" presetSubtype="6" fill="hold" nodeType="clickEffect">
                                  <p:stCondLst>
                                    <p:cond delay="0"/>
                                  </p:stCondLst>
                                  <p:childTnLst>
                                    <p:animEffect transition="out" filter="strips(downRight)">
                                      <p:cBhvr>
                                        <p:cTn id="43" dur="500"/>
                                        <p:tgtEl>
                                          <p:spTgt spid="88"/>
                                        </p:tgtEl>
                                      </p:cBhvr>
                                    </p:animEffect>
                                    <p:set>
                                      <p:cBhvr>
                                        <p:cTn id="44" dur="1" fill="hold">
                                          <p:stCondLst>
                                            <p:cond delay="499"/>
                                          </p:stCondLst>
                                        </p:cTn>
                                        <p:tgtEl>
                                          <p:spTgt spid="88"/>
                                        </p:tgtEl>
                                        <p:attrNameLst>
                                          <p:attrName>style.visibility</p:attrName>
                                        </p:attrNameLst>
                                      </p:cBhvr>
                                      <p:to>
                                        <p:strVal val="hidden"/>
                                      </p:to>
                                    </p:set>
                                  </p:childTnLst>
                                </p:cTn>
                              </p:par>
                            </p:childTnLst>
                          </p:cTn>
                        </p:par>
                        <p:par>
                          <p:cTn id="45" fill="hold" nodeType="afterGroup">
                            <p:stCondLst>
                              <p:cond delay="500"/>
                            </p:stCondLst>
                            <p:childTnLst>
                              <p:par>
                                <p:cTn id="46" presetID="18" presetClass="entr" presetSubtype="6" fill="hold" nodeType="afterEffect">
                                  <p:stCondLst>
                                    <p:cond delay="0"/>
                                  </p:stCondLst>
                                  <p:childTnLst>
                                    <p:set>
                                      <p:cBhvr>
                                        <p:cTn id="47" dur="1" fill="hold">
                                          <p:stCondLst>
                                            <p:cond delay="0"/>
                                          </p:stCondLst>
                                        </p:cTn>
                                        <p:tgtEl>
                                          <p:spTgt spid="91"/>
                                        </p:tgtEl>
                                        <p:attrNameLst>
                                          <p:attrName>style.visibility</p:attrName>
                                        </p:attrNameLst>
                                      </p:cBhvr>
                                      <p:to>
                                        <p:strVal val="visible"/>
                                      </p:to>
                                    </p:set>
                                    <p:animEffect transition="in" filter="strips(downRight)">
                                      <p:cBhvr>
                                        <p:cTn id="48" dur="500"/>
                                        <p:tgtEl>
                                          <p:spTgt spid="91"/>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4" presetClass="entr" presetSubtype="32" fill="hold" grpId="0" nodeType="click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box(out)">
                                      <p:cBhvr>
                                        <p:cTn id="53" dur="500"/>
                                        <p:tgtEl>
                                          <p:spTgt spid="40"/>
                                        </p:tgtEl>
                                      </p:cBhvr>
                                    </p:animEffect>
                                  </p:childTnLst>
                                </p:cTn>
                              </p:par>
                            </p:childTnLst>
                          </p:cTn>
                        </p:par>
                        <p:par>
                          <p:cTn id="54" fill="hold" nodeType="afterGroup">
                            <p:stCondLst>
                              <p:cond delay="500"/>
                            </p:stCondLst>
                            <p:childTnLst>
                              <p:par>
                                <p:cTn id="55" presetID="22" presetClass="entr" presetSubtype="8" fill="hold"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left)">
                                      <p:cBhvr>
                                        <p:cTn id="57" dur="500"/>
                                        <p:tgtEl>
                                          <p:spTgt spid="39"/>
                                        </p:tgtEl>
                                      </p:cBhvr>
                                    </p:animEffect>
                                  </p:childTnLst>
                                </p:cTn>
                              </p:par>
                            </p:childTnLst>
                          </p:cTn>
                        </p:par>
                        <p:par>
                          <p:cTn id="58" fill="hold" nodeType="afterGroup">
                            <p:stCondLst>
                              <p:cond delay="1000"/>
                            </p:stCondLst>
                            <p:childTnLst>
                              <p:par>
                                <p:cTn id="59" presetID="22" presetClass="entr" presetSubtype="2"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wipe(right)">
                                      <p:cBhvr>
                                        <p:cTn id="61" dur="500"/>
                                        <p:tgtEl>
                                          <p:spTgt spid="45"/>
                                        </p:tgtEl>
                                      </p:cBhvr>
                                    </p:animEffect>
                                  </p:childTnLst>
                                </p:cTn>
                              </p:par>
                            </p:childTnLst>
                          </p:cTn>
                        </p:par>
                        <p:par>
                          <p:cTn id="62" fill="hold" nodeType="afterGroup">
                            <p:stCondLst>
                              <p:cond delay="1500"/>
                            </p:stCondLst>
                            <p:childTnLst>
                              <p:par>
                                <p:cTn id="63" presetID="22" presetClass="entr" presetSubtype="8" fill="hold" nodeType="after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wipe(left)">
                                      <p:cBhvr>
                                        <p:cTn id="65" dur="500"/>
                                        <p:tgtEl>
                                          <p:spTgt spid="41"/>
                                        </p:tgtEl>
                                      </p:cBhvr>
                                    </p:animEffect>
                                  </p:childTnLst>
                                </p:cTn>
                              </p:par>
                            </p:childTnLst>
                          </p:cTn>
                        </p:par>
                        <p:par>
                          <p:cTn id="66" fill="hold" nodeType="afterGroup">
                            <p:stCondLst>
                              <p:cond delay="2000"/>
                            </p:stCondLst>
                            <p:childTnLst>
                              <p:par>
                                <p:cTn id="67" presetID="22" presetClass="entr" presetSubtype="2" fill="hold" nodeType="afterEffect">
                                  <p:stCondLst>
                                    <p:cond delay="0"/>
                                  </p:stCondLst>
                                  <p:childTnLst>
                                    <p:set>
                                      <p:cBhvr>
                                        <p:cTn id="68" dur="1" fill="hold">
                                          <p:stCondLst>
                                            <p:cond delay="0"/>
                                          </p:stCondLst>
                                        </p:cTn>
                                        <p:tgtEl>
                                          <p:spTgt spid="66"/>
                                        </p:tgtEl>
                                        <p:attrNameLst>
                                          <p:attrName>style.visibility</p:attrName>
                                        </p:attrNameLst>
                                      </p:cBhvr>
                                      <p:to>
                                        <p:strVal val="visible"/>
                                      </p:to>
                                    </p:set>
                                    <p:animEffect transition="in" filter="wipe(right)">
                                      <p:cBhvr>
                                        <p:cTn id="69" dur="500"/>
                                        <p:tgtEl>
                                          <p:spTgt spid="66"/>
                                        </p:tgtEl>
                                      </p:cBhvr>
                                    </p:animEffect>
                                  </p:childTnLst>
                                </p:cTn>
                              </p:par>
                            </p:childTnLst>
                          </p:cTn>
                        </p:par>
                        <p:par>
                          <p:cTn id="70" fill="hold" nodeType="afterGroup">
                            <p:stCondLst>
                              <p:cond delay="2500"/>
                            </p:stCondLst>
                            <p:childTnLst>
                              <p:par>
                                <p:cTn id="71" presetID="22" presetClass="entr" presetSubtype="8" fill="hold"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wipe(left)">
                                      <p:cBhvr>
                                        <p:cTn id="73" dur="500"/>
                                        <p:tgtEl>
                                          <p:spTgt spid="42"/>
                                        </p:tgtEl>
                                      </p:cBhvr>
                                    </p:animEffect>
                                  </p:childTnLst>
                                </p:cTn>
                              </p:par>
                            </p:childTnLst>
                          </p:cTn>
                        </p:par>
                        <p:par>
                          <p:cTn id="74" fill="hold" nodeType="afterGroup">
                            <p:stCondLst>
                              <p:cond delay="3000"/>
                            </p:stCondLst>
                            <p:childTnLst>
                              <p:par>
                                <p:cTn id="75" presetID="22" presetClass="entr" presetSubtype="2" fill="hold" nodeType="afterEffect">
                                  <p:stCondLst>
                                    <p:cond delay="0"/>
                                  </p:stCondLst>
                                  <p:childTnLst>
                                    <p:set>
                                      <p:cBhvr>
                                        <p:cTn id="76" dur="1" fill="hold">
                                          <p:stCondLst>
                                            <p:cond delay="0"/>
                                          </p:stCondLst>
                                        </p:cTn>
                                        <p:tgtEl>
                                          <p:spTgt spid="72"/>
                                        </p:tgtEl>
                                        <p:attrNameLst>
                                          <p:attrName>style.visibility</p:attrName>
                                        </p:attrNameLst>
                                      </p:cBhvr>
                                      <p:to>
                                        <p:strVal val="visible"/>
                                      </p:to>
                                    </p:set>
                                    <p:animEffect transition="in" filter="wipe(right)">
                                      <p:cBhvr>
                                        <p:cTn id="77" dur="500"/>
                                        <p:tgtEl>
                                          <p:spTgt spid="72"/>
                                        </p:tgtEl>
                                      </p:cBhvr>
                                    </p:animEffect>
                                  </p:childTnLst>
                                </p:cTn>
                              </p:par>
                            </p:childTnLst>
                          </p:cTn>
                        </p:par>
                        <p:par>
                          <p:cTn id="78" fill="hold" nodeType="afterGroup">
                            <p:stCondLst>
                              <p:cond delay="3500"/>
                            </p:stCondLst>
                            <p:childTnLst>
                              <p:par>
                                <p:cTn id="79" presetID="22" presetClass="entr" presetSubtype="8" fill="hold" nodeType="afterEffect">
                                  <p:stCondLst>
                                    <p:cond delay="0"/>
                                  </p:stCondLst>
                                  <p:childTnLst>
                                    <p:set>
                                      <p:cBhvr>
                                        <p:cTn id="80" dur="1" fill="hold">
                                          <p:stCondLst>
                                            <p:cond delay="0"/>
                                          </p:stCondLst>
                                        </p:cTn>
                                        <p:tgtEl>
                                          <p:spTgt spid="43"/>
                                        </p:tgtEl>
                                        <p:attrNameLst>
                                          <p:attrName>style.visibility</p:attrName>
                                        </p:attrNameLst>
                                      </p:cBhvr>
                                      <p:to>
                                        <p:strVal val="visible"/>
                                      </p:to>
                                    </p:set>
                                    <p:animEffect transition="in" filter="wipe(left)">
                                      <p:cBhvr>
                                        <p:cTn id="81" dur="500"/>
                                        <p:tgtEl>
                                          <p:spTgt spid="43"/>
                                        </p:tgtEl>
                                      </p:cBhvr>
                                    </p:animEffect>
                                  </p:childTnLst>
                                </p:cTn>
                              </p:par>
                            </p:childTnLst>
                          </p:cTn>
                        </p:par>
                        <p:par>
                          <p:cTn id="82" fill="hold" nodeType="afterGroup">
                            <p:stCondLst>
                              <p:cond delay="4000"/>
                            </p:stCondLst>
                            <p:childTnLst>
                              <p:par>
                                <p:cTn id="83" presetID="22" presetClass="entr" presetSubtype="2" fill="hold" nodeType="afterEffect">
                                  <p:stCondLst>
                                    <p:cond delay="0"/>
                                  </p:stCondLst>
                                  <p:childTnLst>
                                    <p:set>
                                      <p:cBhvr>
                                        <p:cTn id="84" dur="1" fill="hold">
                                          <p:stCondLst>
                                            <p:cond delay="0"/>
                                          </p:stCondLst>
                                        </p:cTn>
                                        <p:tgtEl>
                                          <p:spTgt spid="78"/>
                                        </p:tgtEl>
                                        <p:attrNameLst>
                                          <p:attrName>style.visibility</p:attrName>
                                        </p:attrNameLst>
                                      </p:cBhvr>
                                      <p:to>
                                        <p:strVal val="visible"/>
                                      </p:to>
                                    </p:set>
                                    <p:animEffect transition="in" filter="wipe(right)">
                                      <p:cBhvr>
                                        <p:cTn id="85" dur="500"/>
                                        <p:tgtEl>
                                          <p:spTgt spid="78"/>
                                        </p:tgtEl>
                                      </p:cBhvr>
                                    </p:animEffect>
                                  </p:childTnLst>
                                </p:cTn>
                              </p:par>
                            </p:childTnLst>
                          </p:cTn>
                        </p:par>
                        <p:par>
                          <p:cTn id="86" fill="hold" nodeType="afterGroup">
                            <p:stCondLst>
                              <p:cond delay="4500"/>
                            </p:stCondLst>
                            <p:childTnLst>
                              <p:par>
                                <p:cTn id="87" presetID="22" presetClass="entr" presetSubtype="8" fill="hold" nodeType="afterEffect">
                                  <p:stCondLst>
                                    <p:cond delay="0"/>
                                  </p:stCondLst>
                                  <p:childTnLst>
                                    <p:set>
                                      <p:cBhvr>
                                        <p:cTn id="88" dur="1" fill="hold">
                                          <p:stCondLst>
                                            <p:cond delay="0"/>
                                          </p:stCondLst>
                                        </p:cTn>
                                        <p:tgtEl>
                                          <p:spTgt spid="44"/>
                                        </p:tgtEl>
                                        <p:attrNameLst>
                                          <p:attrName>style.visibility</p:attrName>
                                        </p:attrNameLst>
                                      </p:cBhvr>
                                      <p:to>
                                        <p:strVal val="visible"/>
                                      </p:to>
                                    </p:set>
                                    <p:animEffect transition="in" filter="wipe(left)">
                                      <p:cBhvr>
                                        <p:cTn id="89" dur="1000"/>
                                        <p:tgtEl>
                                          <p:spTgt spid="44"/>
                                        </p:tgtEl>
                                      </p:cBhvr>
                                    </p:animEffect>
                                  </p:childTnLst>
                                </p:cTn>
                              </p:par>
                            </p:childTnLst>
                          </p:cTn>
                        </p:par>
                        <p:par>
                          <p:cTn id="90" fill="hold" nodeType="afterGroup">
                            <p:stCondLst>
                              <p:cond delay="5500"/>
                            </p:stCondLst>
                            <p:childTnLst>
                              <p:par>
                                <p:cTn id="91" presetID="22" presetClass="entr" presetSubtype="8" fill="hold" nodeType="afterEffect">
                                  <p:stCondLst>
                                    <p:cond delay="0"/>
                                  </p:stCondLst>
                                  <p:childTnLst>
                                    <p:set>
                                      <p:cBhvr>
                                        <p:cTn id="92" dur="1" fill="hold">
                                          <p:stCondLst>
                                            <p:cond delay="0"/>
                                          </p:stCondLst>
                                        </p:cTn>
                                        <p:tgtEl>
                                          <p:spTgt spid="85"/>
                                        </p:tgtEl>
                                        <p:attrNameLst>
                                          <p:attrName>style.visibility</p:attrName>
                                        </p:attrNameLst>
                                      </p:cBhvr>
                                      <p:to>
                                        <p:strVal val="visible"/>
                                      </p:to>
                                    </p:set>
                                    <p:animEffect transition="in" filter="wipe(left)">
                                      <p:cBhvr>
                                        <p:cTn id="93" dur="1000"/>
                                        <p:tgtEl>
                                          <p:spTgt spid="85"/>
                                        </p:tgtEl>
                                      </p:cBhvr>
                                    </p:animEffect>
                                  </p:childTnLst>
                                </p:cTn>
                              </p:par>
                            </p:childTnLst>
                          </p:cTn>
                        </p:par>
                        <p:par>
                          <p:cTn id="94" fill="hold" nodeType="afterGroup">
                            <p:stCondLst>
                              <p:cond delay="6500"/>
                            </p:stCondLst>
                            <p:childTnLst>
                              <p:par>
                                <p:cTn id="95" presetID="9" presetClass="entr" presetSubtype="0" fill="hold" nodeType="afterEffect">
                                  <p:stCondLst>
                                    <p:cond delay="0"/>
                                  </p:stCondLst>
                                  <p:childTnLst>
                                    <p:set>
                                      <p:cBhvr>
                                        <p:cTn id="96" dur="1" fill="hold">
                                          <p:stCondLst>
                                            <p:cond delay="0"/>
                                          </p:stCondLst>
                                        </p:cTn>
                                        <p:tgtEl>
                                          <p:spTgt spid="84"/>
                                        </p:tgtEl>
                                        <p:attrNameLst>
                                          <p:attrName>style.visibility</p:attrName>
                                        </p:attrNameLst>
                                      </p:cBhvr>
                                      <p:to>
                                        <p:strVal val="visible"/>
                                      </p:to>
                                    </p:set>
                                    <p:animEffect transition="in" filter="dissolve">
                                      <p:cBhvr>
                                        <p:cTn id="97" dur="500"/>
                                        <p:tgtEl>
                                          <p:spTgt spid="84"/>
                                        </p:tgtEl>
                                      </p:cBhvr>
                                    </p:animEffect>
                                  </p:childTnLst>
                                </p:cTn>
                              </p:par>
                            </p:childTnLst>
                          </p:cTn>
                        </p:par>
                        <p:par>
                          <p:cTn id="98" fill="hold" nodeType="afterGroup">
                            <p:stCondLst>
                              <p:cond delay="7000"/>
                            </p:stCondLst>
                            <p:childTnLst>
                              <p:par>
                                <p:cTn id="99" presetID="18" presetClass="exit" presetSubtype="6" fill="hold" nodeType="afterEffect">
                                  <p:stCondLst>
                                    <p:cond delay="0"/>
                                  </p:stCondLst>
                                  <p:childTnLst>
                                    <p:animEffect transition="out" filter="strips(downRight)">
                                      <p:cBhvr>
                                        <p:cTn id="100" dur="500"/>
                                        <p:tgtEl>
                                          <p:spTgt spid="91"/>
                                        </p:tgtEl>
                                      </p:cBhvr>
                                    </p:animEffect>
                                    <p:set>
                                      <p:cBhvr>
                                        <p:cTn id="101" dur="1" fill="hold">
                                          <p:stCondLst>
                                            <p:cond delay="499"/>
                                          </p:stCondLst>
                                        </p:cTn>
                                        <p:tgtEl>
                                          <p:spTgt spid="9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0" grpId="0" animBg="1"/>
      <p:bldP spid="86" grpId="0"/>
      <p:bldP spid="8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 Box 13"/>
          <p:cNvSpPr txBox="1">
            <a:spLocks noChangeArrowheads="1"/>
          </p:cNvSpPr>
          <p:nvPr/>
        </p:nvSpPr>
        <p:spPr bwMode="auto">
          <a:xfrm>
            <a:off x="1866900"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en-US" altLang="zh-CN" sz="2400" b="1">
                <a:solidFill>
                  <a:srgbClr val="339933"/>
                </a:solidFill>
                <a:latin typeface="方正舒体" panose="02010601030101010101" pitchFamily="2" charset="-122"/>
                <a:ea typeface="方正舒体" panose="02010601030101010101" pitchFamily="2" charset="-122"/>
              </a:rPr>
              <a:t>a</a:t>
            </a:r>
            <a:r>
              <a:rPr kumimoji="1" lang="en-US" altLang="zh-CN" sz="2400" b="1" baseline="-25000">
                <a:solidFill>
                  <a:srgbClr val="339933"/>
                </a:solidFill>
                <a:latin typeface="方正舒体" panose="02010601030101010101" pitchFamily="2" charset="-122"/>
                <a:ea typeface="方正舒体" panose="02010601030101010101" pitchFamily="2" charset="-122"/>
              </a:rPr>
              <a:t>ij</a:t>
            </a:r>
            <a:r>
              <a:rPr kumimoji="1" lang="zh-CN" altLang="en-US" sz="2400" b="1">
                <a:solidFill>
                  <a:srgbClr val="339933"/>
                </a:solidFill>
                <a:latin typeface="方正舒体" panose="02010601030101010101" pitchFamily="2" charset="-122"/>
                <a:ea typeface="方正舒体" panose="02010601030101010101" pitchFamily="2" charset="-122"/>
              </a:rPr>
              <a:t>和</a:t>
            </a:r>
            <a:r>
              <a:rPr kumimoji="1" lang="en-US" altLang="zh-CN" sz="2400" b="1">
                <a:solidFill>
                  <a:srgbClr val="339933"/>
                </a:solidFill>
                <a:latin typeface="方正舒体" panose="02010601030101010101" pitchFamily="2" charset="-122"/>
                <a:ea typeface="方正舒体" panose="02010601030101010101" pitchFamily="2" charset="-122"/>
              </a:rPr>
              <a:t>SA[k]</a:t>
            </a:r>
            <a:r>
              <a:rPr kumimoji="1" lang="zh-CN" altLang="en-US" sz="2400" b="1">
                <a:solidFill>
                  <a:srgbClr val="339933"/>
                </a:solidFill>
                <a:latin typeface="方正舒体" panose="02010601030101010101" pitchFamily="2" charset="-122"/>
                <a:ea typeface="方正舒体" panose="02010601030101010101" pitchFamily="2" charset="-122"/>
              </a:rPr>
              <a:t>之间的对应关系</a:t>
            </a:r>
          </a:p>
        </p:txBody>
      </p:sp>
      <p:grpSp>
        <p:nvGrpSpPr>
          <p:cNvPr id="94" name="Group 6"/>
          <p:cNvGrpSpPr>
            <a:grpSpLocks/>
          </p:cNvGrpSpPr>
          <p:nvPr/>
        </p:nvGrpSpPr>
        <p:grpSpPr bwMode="auto">
          <a:xfrm>
            <a:off x="539750" y="1916113"/>
            <a:ext cx="7632700" cy="2233612"/>
            <a:chOff x="340" y="1207"/>
            <a:chExt cx="4808" cy="1407"/>
          </a:xfrm>
        </p:grpSpPr>
        <p:grpSp>
          <p:nvGrpSpPr>
            <p:cNvPr id="36887" name="Group 7"/>
            <p:cNvGrpSpPr>
              <a:grpSpLocks/>
            </p:cNvGrpSpPr>
            <p:nvPr/>
          </p:nvGrpSpPr>
          <p:grpSpPr bwMode="auto">
            <a:xfrm>
              <a:off x="340" y="1207"/>
              <a:ext cx="2494" cy="1407"/>
              <a:chOff x="1519" y="1207"/>
              <a:chExt cx="2494" cy="1407"/>
            </a:xfrm>
          </p:grpSpPr>
          <p:sp>
            <p:nvSpPr>
              <p:cNvPr id="36890" name="Rectangle 8"/>
              <p:cNvSpPr>
                <a:spLocks noChangeArrowheads="1"/>
              </p:cNvSpPr>
              <p:nvPr/>
            </p:nvSpPr>
            <p:spPr bwMode="auto">
              <a:xfrm>
                <a:off x="2109" y="2342"/>
                <a:ext cx="1633" cy="27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b="1">
                  <a:solidFill>
                    <a:srgbClr val="3333FF"/>
                  </a:solidFill>
                  <a:latin typeface="Times New Roman" panose="02020603050405020304" pitchFamily="18" charset="0"/>
                  <a:ea typeface="楷体_GB2312" pitchFamily="49" charset="-122"/>
                </a:endParaRPr>
              </a:p>
            </p:txBody>
          </p:sp>
          <p:pic>
            <p:nvPicPr>
              <p:cNvPr id="36891" name="Picture 9"/>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1519" y="1207"/>
                <a:ext cx="2494" cy="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6888" name="Picture 10"/>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78" y="1253"/>
              <a:ext cx="1270" cy="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89" name="Picture 11" descr="016"/>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107" y="1616"/>
              <a:ext cx="817"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0" name="Text Box 12"/>
          <p:cNvSpPr txBox="1">
            <a:spLocks noChangeArrowheads="1"/>
          </p:cNvSpPr>
          <p:nvPr/>
        </p:nvSpPr>
        <p:spPr bwMode="auto">
          <a:xfrm>
            <a:off x="179388" y="3789363"/>
            <a:ext cx="8785225" cy="519112"/>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对角矩阵转换为一个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n</a:t>
            </a:r>
            <a:r>
              <a:rPr kumimoji="1" lang="en-US" altLang="zh-CN" sz="2000" b="1" dirty="0" err="1">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w</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矩阵中的元素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ts</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映射关系为： </a:t>
            </a:r>
          </a:p>
        </p:txBody>
      </p:sp>
      <p:sp>
        <p:nvSpPr>
          <p:cNvPr id="101" name="Text Box 13"/>
          <p:cNvSpPr txBox="1">
            <a:spLocks noChangeArrowheads="1"/>
          </p:cNvSpPr>
          <p:nvPr/>
        </p:nvSpPr>
        <p:spPr bwMode="auto">
          <a:xfrm>
            <a:off x="179388" y="5141913"/>
            <a:ext cx="8785225" cy="523875"/>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该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n</a:t>
            </a:r>
            <a:r>
              <a:rPr kumimoji="1" lang="en-US" altLang="zh-CN" sz="2000" b="1" dirty="0" err="1">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w</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矩阵中元素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ts</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在一维数组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SA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中的下标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k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与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的关系为：</a:t>
            </a:r>
          </a:p>
        </p:txBody>
      </p:sp>
      <p:sp>
        <p:nvSpPr>
          <p:cNvPr id="102" name="Text Box 14"/>
          <p:cNvSpPr txBox="1">
            <a:spLocks noChangeArrowheads="1"/>
          </p:cNvSpPr>
          <p:nvPr/>
        </p:nvSpPr>
        <p:spPr bwMode="auto">
          <a:xfrm>
            <a:off x="179388" y="5573713"/>
            <a:ext cx="8785225" cy="519112"/>
          </a:xfrm>
          <a:prstGeom prst="rect">
            <a:avLst/>
          </a:prstGeom>
          <a:noFill/>
          <a:ln>
            <a:noFill/>
          </a:ln>
          <a:effectLst>
            <a:outerShdw algn="ctr" rotWithShape="0">
              <a:schemeClr val="tx1"/>
            </a:outerShdw>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en-US" altLang="zh-CN" sz="2000" b="1">
                <a:latin typeface="Arial" panose="020B0604020202020204" pitchFamily="34" charset="0"/>
                <a:ea typeface="幼圆" panose="02010509060101010101" pitchFamily="49" charset="-122"/>
              </a:rPr>
              <a:t>k=w</a:t>
            </a:r>
            <a:r>
              <a:rPr kumimoji="1" lang="en-US" altLang="zh-CN" sz="2000" b="1">
                <a:latin typeface="Arial" panose="020B0604020202020204" pitchFamily="34" charset="0"/>
                <a:ea typeface="幼圆" panose="02010509060101010101" pitchFamily="49" charset="-122"/>
                <a:sym typeface="Symbol" panose="05050102010706020507" pitchFamily="18" charset="2"/>
              </a:rPr>
              <a:t></a:t>
            </a:r>
            <a:r>
              <a:rPr kumimoji="1" lang="en-US" altLang="zh-CN" sz="2000" b="1">
                <a:latin typeface="Arial" panose="020B0604020202020204" pitchFamily="34" charset="0"/>
                <a:ea typeface="幼圆" panose="02010509060101010101" pitchFamily="49" charset="-122"/>
              </a:rPr>
              <a:t>t+s</a:t>
            </a:r>
            <a:r>
              <a:rPr kumimoji="1" lang="en-US" altLang="zh-CN" sz="2000">
                <a:latin typeface="Arial" panose="020B0604020202020204" pitchFamily="34" charset="0"/>
                <a:ea typeface="幼圆" panose="02010509060101010101" pitchFamily="49" charset="-122"/>
              </a:rPr>
              <a:t> </a:t>
            </a:r>
          </a:p>
        </p:txBody>
      </p:sp>
      <p:graphicFrame>
        <p:nvGraphicFramePr>
          <p:cNvPr id="103" name="Object 27"/>
          <p:cNvGraphicFramePr>
            <a:graphicFrameLocks noChangeAspect="1"/>
          </p:cNvGraphicFramePr>
          <p:nvPr>
            <p:extLst>
              <p:ext uri="{D42A27DB-BD31-4B8C-83A1-F6EECF244321}">
                <p14:modId xmlns:p14="http://schemas.microsoft.com/office/powerpoint/2010/main" val="1104123458"/>
              </p:ext>
            </p:extLst>
          </p:nvPr>
        </p:nvGraphicFramePr>
        <p:xfrm>
          <a:off x="3962400" y="4429125"/>
          <a:ext cx="1795463" cy="654050"/>
        </p:xfrm>
        <a:graphic>
          <a:graphicData uri="http://schemas.openxmlformats.org/presentationml/2006/ole">
            <mc:AlternateContent xmlns:mc="http://schemas.openxmlformats.org/markup-compatibility/2006">
              <mc:Choice xmlns:v="urn:schemas-microsoft-com:vml" Requires="v">
                <p:oleObj spid="_x0000_s36904" name="公式" r:id="rId6" imgW="1358900" imgH="469900" progId="Equation.3">
                  <p:embed/>
                </p:oleObj>
              </mc:Choice>
              <mc:Fallback>
                <p:oleObj name="公式" r:id="rId6" imgW="1358900" imgH="469900" progId="Equation.3">
                  <p:embed/>
                  <p:pic>
                    <p:nvPicPr>
                      <p:cNvPr id="0" name="Object 2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62400" y="4429125"/>
                        <a:ext cx="17954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61" name="Group 2"/>
          <p:cNvGrpSpPr>
            <a:grpSpLocks/>
          </p:cNvGrpSpPr>
          <p:nvPr/>
        </p:nvGrpSpPr>
        <p:grpSpPr bwMode="auto">
          <a:xfrm>
            <a:off x="3706813" y="5229225"/>
            <a:ext cx="4752975" cy="936625"/>
            <a:chOff x="1111" y="3475"/>
            <a:chExt cx="2994" cy="590"/>
          </a:xfrm>
        </p:grpSpPr>
        <p:sp>
          <p:nvSpPr>
            <p:cNvPr id="62" name="AutoShape 3"/>
            <p:cNvSpPr>
              <a:spLocks noChangeArrowheads="1"/>
            </p:cNvSpPr>
            <p:nvPr/>
          </p:nvSpPr>
          <p:spPr bwMode="auto">
            <a:xfrm flipV="1">
              <a:off x="1111" y="3475"/>
              <a:ext cx="2994" cy="590"/>
            </a:xfrm>
            <a:prstGeom prst="wedgeRectCallout">
              <a:avLst>
                <a:gd name="adj1" fmla="val 3639"/>
                <a:gd name="adj2" fmla="val 88644"/>
              </a:avLst>
            </a:prstGeom>
            <a:gradFill rotWithShape="0">
              <a:gsLst>
                <a:gs pos="0">
                  <a:srgbClr val="FF8200"/>
                </a:gs>
                <a:gs pos="5001">
                  <a:srgbClr val="FF0000"/>
                </a:gs>
                <a:gs pos="17501">
                  <a:srgbClr val="BA0066"/>
                </a:gs>
                <a:gs pos="35000">
                  <a:srgbClr val="66008F"/>
                </a:gs>
                <a:gs pos="50000">
                  <a:srgbClr val="000082"/>
                </a:gs>
                <a:gs pos="65000">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p>
              <a:pPr algn="ctr" eaLnBrk="1" hangingPunct="1">
                <a:lnSpc>
                  <a:spcPct val="140000"/>
                </a:lnSpc>
                <a:defRPr/>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63" name="Text Box 4"/>
            <p:cNvSpPr txBox="1">
              <a:spLocks noChangeArrowheads="1"/>
            </p:cNvSpPr>
            <p:nvPr/>
          </p:nvSpPr>
          <p:spPr bwMode="auto">
            <a:xfrm>
              <a:off x="1252" y="3557"/>
              <a:ext cx="212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eaLnBrk="1" hangingPunct="1">
                <a:lnSpc>
                  <a:spcPct val="140000"/>
                </a:lnSpc>
                <a:defRPr/>
              </a:pP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比如，在 </a:t>
              </a: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3 </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对角矩阵中：</a:t>
              </a:r>
            </a:p>
          </p:txBody>
        </p:sp>
        <p:graphicFrame>
          <p:nvGraphicFramePr>
            <p:cNvPr id="36886" name="Object 5"/>
            <p:cNvGraphicFramePr>
              <a:graphicFrameLocks noChangeAspect="1"/>
            </p:cNvGraphicFramePr>
            <p:nvPr/>
          </p:nvGraphicFramePr>
          <p:xfrm>
            <a:off x="3136" y="3562"/>
            <a:ext cx="677" cy="412"/>
          </p:xfrm>
          <a:graphic>
            <a:graphicData uri="http://schemas.openxmlformats.org/presentationml/2006/ole">
              <mc:AlternateContent xmlns:mc="http://schemas.openxmlformats.org/markup-compatibility/2006">
                <mc:Choice xmlns:v="urn:schemas-microsoft-com:vml" Requires="v">
                  <p:oleObj spid="_x0000_s36905" name="公式" r:id="rId8" imgW="730325" imgH="387346" progId="Equation.3">
                    <p:embed/>
                  </p:oleObj>
                </mc:Choice>
                <mc:Fallback>
                  <p:oleObj name="公式" r:id="rId8" imgW="730325" imgH="387346" progId="Equation.3">
                    <p:embed/>
                    <p:pic>
                      <p:nvPicPr>
                        <p:cNvPr id="0" name="Object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36" y="3562"/>
                          <a:ext cx="677" cy="412"/>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36873" name="组合 3"/>
          <p:cNvGrpSpPr>
            <a:grpSpLocks/>
          </p:cNvGrpSpPr>
          <p:nvPr/>
        </p:nvGrpSpPr>
        <p:grpSpPr bwMode="auto">
          <a:xfrm>
            <a:off x="34925" y="92075"/>
            <a:ext cx="7632700" cy="1601788"/>
            <a:chOff x="34925" y="92075"/>
            <a:chExt cx="7632700" cy="1601788"/>
          </a:xfrm>
        </p:grpSpPr>
        <p:grpSp>
          <p:nvGrpSpPr>
            <p:cNvPr id="36874" name="组合 2"/>
            <p:cNvGrpSpPr>
              <a:grpSpLocks/>
            </p:cNvGrpSpPr>
            <p:nvPr/>
          </p:nvGrpSpPr>
          <p:grpSpPr bwMode="auto">
            <a:xfrm>
              <a:off x="34925" y="92075"/>
              <a:ext cx="7632700" cy="1025525"/>
              <a:chOff x="34925" y="92075"/>
              <a:chExt cx="7632700" cy="1025525"/>
            </a:xfrm>
          </p:grpSpPr>
          <p:grpSp>
            <p:nvGrpSpPr>
              <p:cNvPr id="36878" name="组合 1"/>
              <p:cNvGrpSpPr>
                <a:grpSpLocks/>
              </p:cNvGrpSpPr>
              <p:nvPr/>
            </p:nvGrpSpPr>
            <p:grpSpPr bwMode="auto">
              <a:xfrm>
                <a:off x="34925" y="92075"/>
                <a:ext cx="7632700" cy="457200"/>
                <a:chOff x="34925" y="92075"/>
                <a:chExt cx="7632700" cy="457200"/>
              </a:xfrm>
            </p:grpSpPr>
            <p:sp>
              <p:nvSpPr>
                <p:cNvPr id="36882"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6883"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36879" name="Group 3"/>
              <p:cNvGrpSpPr>
                <a:grpSpLocks/>
              </p:cNvGrpSpPr>
              <p:nvPr/>
            </p:nvGrpSpPr>
            <p:grpSpPr bwMode="auto">
              <a:xfrm>
                <a:off x="107950" y="620713"/>
                <a:ext cx="4032250" cy="496887"/>
                <a:chOff x="113" y="441"/>
                <a:chExt cx="2098" cy="313"/>
              </a:xfrm>
            </p:grpSpPr>
            <p:sp>
              <p:nvSpPr>
                <p:cNvPr id="36880"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5.2.1  </a:t>
                  </a:r>
                  <a:r>
                    <a:rPr kumimoji="1" lang="zh-CN" altLang="en-US" sz="2200" b="1">
                      <a:solidFill>
                        <a:srgbClr val="3333FF"/>
                      </a:solidFill>
                      <a:latin typeface="Arial" panose="020B0604020202020204" pitchFamily="34" charset="0"/>
                      <a:ea typeface="黑体" panose="02010609060101010101" pitchFamily="49" charset="-122"/>
                    </a:rPr>
                    <a:t>特殊矩阵的压缩存储</a:t>
                  </a:r>
                </a:p>
              </p:txBody>
            </p:sp>
            <p:sp>
              <p:nvSpPr>
                <p:cNvPr id="36881"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6875" name="Group 6"/>
            <p:cNvGrpSpPr>
              <a:grpSpLocks/>
            </p:cNvGrpSpPr>
            <p:nvPr/>
          </p:nvGrpSpPr>
          <p:grpSpPr bwMode="auto">
            <a:xfrm>
              <a:off x="250825" y="1196975"/>
              <a:ext cx="2447925" cy="496888"/>
              <a:chOff x="113" y="441"/>
              <a:chExt cx="1440" cy="313"/>
            </a:xfrm>
          </p:grpSpPr>
          <p:sp>
            <p:nvSpPr>
              <p:cNvPr id="36876"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对角矩阵</a:t>
                </a:r>
              </a:p>
            </p:txBody>
          </p:sp>
          <p:sp>
            <p:nvSpPr>
              <p:cNvPr id="36877" name="Rectangle 8"/>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800" decel="100000"/>
                                        <p:tgtEl>
                                          <p:spTgt spid="60"/>
                                        </p:tgtEl>
                                      </p:cBhvr>
                                    </p:animEffect>
                                    <p:anim calcmode="lin" valueType="num">
                                      <p:cBhvr>
                                        <p:cTn id="8" dur="800" decel="100000" fill="hold"/>
                                        <p:tgtEl>
                                          <p:spTgt spid="60"/>
                                        </p:tgtEl>
                                        <p:attrNameLst>
                                          <p:attrName>style.rotation</p:attrName>
                                        </p:attrNameLst>
                                      </p:cBhvr>
                                      <p:tavLst>
                                        <p:tav tm="0">
                                          <p:val>
                                            <p:fltVal val="-90"/>
                                          </p:val>
                                        </p:tav>
                                        <p:tav tm="100000">
                                          <p:val>
                                            <p:fltVal val="0"/>
                                          </p:val>
                                        </p:tav>
                                      </p:tavLst>
                                    </p:anim>
                                    <p:anim calcmode="lin" valueType="num">
                                      <p:cBhvr>
                                        <p:cTn id="9" dur="800" decel="100000" fill="hold"/>
                                        <p:tgtEl>
                                          <p:spTgt spid="60"/>
                                        </p:tgtEl>
                                        <p:attrNameLst>
                                          <p:attrName>ppt_x</p:attrName>
                                        </p:attrNameLst>
                                      </p:cBhvr>
                                      <p:tavLst>
                                        <p:tav tm="0">
                                          <p:val>
                                            <p:strVal val="#ppt_x+0.4"/>
                                          </p:val>
                                        </p:tav>
                                        <p:tav tm="100000">
                                          <p:val>
                                            <p:strVal val="#ppt_x-0.05"/>
                                          </p:val>
                                        </p:tav>
                                      </p:tavLst>
                                    </p:anim>
                                    <p:anim calcmode="lin" valueType="num">
                                      <p:cBhvr>
                                        <p:cTn id="10" dur="800" decel="100000" fill="hold"/>
                                        <p:tgtEl>
                                          <p:spTgt spid="6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0"/>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94"/>
                                        </p:tgtEl>
                                        <p:attrNameLst>
                                          <p:attrName>style.visibility</p:attrName>
                                        </p:attrNameLst>
                                      </p:cBhvr>
                                      <p:to>
                                        <p:strVal val="visible"/>
                                      </p:to>
                                    </p:set>
                                    <p:animEffect transition="in" filter="dissolve">
                                      <p:cBhvr>
                                        <p:cTn id="17" dur="500"/>
                                        <p:tgtEl>
                                          <p:spTgt spid="94"/>
                                        </p:tgtEl>
                                      </p:cBhvr>
                                    </p:animEffect>
                                  </p:childTnLst>
                                </p:cTn>
                              </p:par>
                            </p:childTnLst>
                          </p:cTn>
                        </p:par>
                        <p:par>
                          <p:cTn id="18" fill="hold" nodeType="afterGroup">
                            <p:stCondLst>
                              <p:cond delay="500"/>
                            </p:stCondLst>
                            <p:childTnLst>
                              <p:par>
                                <p:cTn id="19" presetID="3" presetClass="entr" presetSubtype="10" fill="hold" grpId="0" nodeType="afterEffect">
                                  <p:stCondLst>
                                    <p:cond delay="0"/>
                                  </p:stCondLst>
                                  <p:childTnLst>
                                    <p:set>
                                      <p:cBhvr>
                                        <p:cTn id="20" dur="1" fill="hold">
                                          <p:stCondLst>
                                            <p:cond delay="0"/>
                                          </p:stCondLst>
                                        </p:cTn>
                                        <p:tgtEl>
                                          <p:spTgt spid="100">
                                            <p:txEl>
                                              <p:pRg st="0" end="0"/>
                                            </p:txEl>
                                          </p:spTgt>
                                        </p:tgtEl>
                                        <p:attrNameLst>
                                          <p:attrName>style.visibility</p:attrName>
                                        </p:attrNameLst>
                                      </p:cBhvr>
                                      <p:to>
                                        <p:strVal val="visible"/>
                                      </p:to>
                                    </p:set>
                                    <p:animEffect transition="in" filter="blinds(horizontal)">
                                      <p:cBhvr>
                                        <p:cTn id="21" dur="500"/>
                                        <p:tgtEl>
                                          <p:spTgt spid="100">
                                            <p:txEl>
                                              <p:pRg st="0" end="0"/>
                                            </p:txEl>
                                          </p:spTgt>
                                        </p:tgtEl>
                                      </p:cBhvr>
                                    </p:animEffect>
                                  </p:childTnLst>
                                </p:cTn>
                              </p:par>
                            </p:childTnLst>
                          </p:cTn>
                        </p:par>
                        <p:par>
                          <p:cTn id="22" fill="hold" nodeType="afterGroup">
                            <p:stCondLst>
                              <p:cond delay="1000"/>
                            </p:stCondLst>
                            <p:childTnLst>
                              <p:par>
                                <p:cTn id="23" presetID="9" presetClass="entr" presetSubtype="0" fill="hold" nodeType="afterEffect">
                                  <p:stCondLst>
                                    <p:cond delay="0"/>
                                  </p:stCondLst>
                                  <p:childTnLst>
                                    <p:set>
                                      <p:cBhvr>
                                        <p:cTn id="24" dur="1" fill="hold">
                                          <p:stCondLst>
                                            <p:cond delay="0"/>
                                          </p:stCondLst>
                                        </p:cTn>
                                        <p:tgtEl>
                                          <p:spTgt spid="103"/>
                                        </p:tgtEl>
                                        <p:attrNameLst>
                                          <p:attrName>style.visibility</p:attrName>
                                        </p:attrNameLst>
                                      </p:cBhvr>
                                      <p:to>
                                        <p:strVal val="visible"/>
                                      </p:to>
                                    </p:set>
                                    <p:animEffect transition="in" filter="dissolve">
                                      <p:cBhvr>
                                        <p:cTn id="25" dur="500"/>
                                        <p:tgtEl>
                                          <p:spTgt spid="103"/>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8" presetClass="entr" presetSubtype="9" fill="hold" nodeType="click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strips(upLeft)">
                                      <p:cBhvr>
                                        <p:cTn id="30" dur="500"/>
                                        <p:tgtEl>
                                          <p:spTgt spid="61"/>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8" presetClass="exit" presetSubtype="9" fill="hold" nodeType="clickEffect">
                                  <p:stCondLst>
                                    <p:cond delay="0"/>
                                  </p:stCondLst>
                                  <p:childTnLst>
                                    <p:animEffect transition="out" filter="strips(upLeft)">
                                      <p:cBhvr>
                                        <p:cTn id="34" dur="500"/>
                                        <p:tgtEl>
                                          <p:spTgt spid="61"/>
                                        </p:tgtEl>
                                      </p:cBhvr>
                                    </p:animEffect>
                                    <p:set>
                                      <p:cBhvr>
                                        <p:cTn id="35" dur="1" fill="hold">
                                          <p:stCondLst>
                                            <p:cond delay="499"/>
                                          </p:stCondLst>
                                        </p:cTn>
                                        <p:tgtEl>
                                          <p:spTgt spid="61"/>
                                        </p:tgtEl>
                                        <p:attrNameLst>
                                          <p:attrName>style.visibility</p:attrName>
                                        </p:attrNameLst>
                                      </p:cBhvr>
                                      <p:to>
                                        <p:strVal val="hidden"/>
                                      </p:to>
                                    </p:set>
                                  </p:childTnLst>
                                </p:cTn>
                              </p:par>
                            </p:childTnLst>
                          </p:cTn>
                        </p:par>
                        <p:par>
                          <p:cTn id="36" fill="hold" nodeType="afterGroup">
                            <p:stCondLst>
                              <p:cond delay="500"/>
                            </p:stCondLst>
                            <p:childTnLst>
                              <p:par>
                                <p:cTn id="37" presetID="3" presetClass="entr" presetSubtype="10" fill="hold" grpId="0" nodeType="afterEffect">
                                  <p:stCondLst>
                                    <p:cond delay="0"/>
                                  </p:stCondLst>
                                  <p:childTnLst>
                                    <p:set>
                                      <p:cBhvr>
                                        <p:cTn id="38" dur="1" fill="hold">
                                          <p:stCondLst>
                                            <p:cond delay="0"/>
                                          </p:stCondLst>
                                        </p:cTn>
                                        <p:tgtEl>
                                          <p:spTgt spid="101">
                                            <p:txEl>
                                              <p:pRg st="0" end="0"/>
                                            </p:txEl>
                                          </p:spTgt>
                                        </p:tgtEl>
                                        <p:attrNameLst>
                                          <p:attrName>style.visibility</p:attrName>
                                        </p:attrNameLst>
                                      </p:cBhvr>
                                      <p:to>
                                        <p:strVal val="visible"/>
                                      </p:to>
                                    </p:set>
                                    <p:animEffect transition="in" filter="blinds(horizontal)">
                                      <p:cBhvr>
                                        <p:cTn id="39" dur="500"/>
                                        <p:tgtEl>
                                          <p:spTgt spid="101">
                                            <p:txEl>
                                              <p:pRg st="0" end="0"/>
                                            </p:txEl>
                                          </p:spTgt>
                                        </p:tgtEl>
                                      </p:cBhvr>
                                    </p:animEffect>
                                  </p:childTnLst>
                                </p:cTn>
                              </p:par>
                            </p:childTnLst>
                          </p:cTn>
                        </p:par>
                        <p:par>
                          <p:cTn id="40" fill="hold" nodeType="afterGroup">
                            <p:stCondLst>
                              <p:cond delay="1000"/>
                            </p:stCondLst>
                            <p:childTnLst>
                              <p:par>
                                <p:cTn id="41" presetID="10" presetClass="entr" presetSubtype="0" fill="hold" grpId="0" nodeType="afterEffect">
                                  <p:stCondLst>
                                    <p:cond delay="0"/>
                                  </p:stCondLst>
                                  <p:childTnLst>
                                    <p:set>
                                      <p:cBhvr>
                                        <p:cTn id="42" dur="1" fill="hold">
                                          <p:stCondLst>
                                            <p:cond delay="0"/>
                                          </p:stCondLst>
                                        </p:cTn>
                                        <p:tgtEl>
                                          <p:spTgt spid="102"/>
                                        </p:tgtEl>
                                        <p:attrNameLst>
                                          <p:attrName>style.visibility</p:attrName>
                                        </p:attrNameLst>
                                      </p:cBhvr>
                                      <p:to>
                                        <p:strVal val="visible"/>
                                      </p:to>
                                    </p:set>
                                    <p:animEffect transition="in" filter="fade">
                                      <p:cBhvr>
                                        <p:cTn id="43"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100" grpId="0" build="p"/>
      <p:bldP spid="101" grpId="0" build="p"/>
      <p:bldP spid="10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Box 13"/>
          <p:cNvSpPr txBox="1">
            <a:spLocks noChangeArrowheads="1"/>
          </p:cNvSpPr>
          <p:nvPr/>
        </p:nvSpPr>
        <p:spPr bwMode="auto">
          <a:xfrm>
            <a:off x="1866900"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对角矩阵的地址计算</a:t>
            </a:r>
          </a:p>
        </p:txBody>
      </p:sp>
      <p:sp>
        <p:nvSpPr>
          <p:cNvPr id="30" name="Text Box 2"/>
          <p:cNvSpPr txBox="1">
            <a:spLocks noChangeArrowheads="1"/>
          </p:cNvSpPr>
          <p:nvPr/>
        </p:nvSpPr>
        <p:spPr bwMode="auto">
          <a:xfrm>
            <a:off x="179388" y="3644900"/>
            <a:ext cx="4537075" cy="181610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幼圆" panose="020105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黑体" panose="02010609060101010101" pitchFamily="49" charset="-122"/>
                <a:cs typeface="Arial" panose="020B0604020202020204" pitchFamily="34" charset="0"/>
              </a:rPr>
              <a:t>例如：</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一个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5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阶 的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3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对角矩阵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a:t>
            </a:r>
          </a:p>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中的元素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22</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存储在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SA[7]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 因为</a:t>
            </a:r>
          </a:p>
          <a:p>
            <a:pPr algn="ctr" eaLnBrk="1" hangingPunct="1">
              <a:lnSpc>
                <a:spcPct val="140000"/>
              </a:lnSpc>
              <a:defRPr/>
            </a:pPr>
            <a:r>
              <a:rPr kumimoji="1" lang="en-US" altLang="zh-CN" sz="2000" b="1" dirty="0">
                <a:solidFill>
                  <a:srgbClr val="3333FF"/>
                </a:solidFill>
                <a:latin typeface="Arial" panose="020B0604020202020204" pitchFamily="34" charset="0"/>
                <a:ea typeface="幼圆" panose="02010509060101010101" pitchFamily="49" charset="-122"/>
                <a:cs typeface="Arial" panose="020B0604020202020204" pitchFamily="34" charset="0"/>
              </a:rPr>
              <a:t>t=</a:t>
            </a:r>
            <a:r>
              <a:rPr kumimoji="1" lang="en-US" altLang="zh-CN" sz="2000" b="1" dirty="0" err="1">
                <a:solidFill>
                  <a:srgbClr val="3333FF"/>
                </a:solidFill>
                <a:latin typeface="Arial" panose="020B0604020202020204" pitchFamily="34" charset="0"/>
                <a:ea typeface="幼圆" panose="02010509060101010101" pitchFamily="49" charset="-122"/>
                <a:cs typeface="Arial" panose="020B0604020202020204" pitchFamily="34" charset="0"/>
              </a:rPr>
              <a:t>i</a:t>
            </a:r>
            <a:r>
              <a:rPr kumimoji="1" lang="en-US" altLang="zh-CN" sz="2000" b="1" dirty="0">
                <a:solidFill>
                  <a:srgbClr val="3333FF"/>
                </a:solidFill>
                <a:latin typeface="Arial" panose="020B0604020202020204" pitchFamily="34" charset="0"/>
                <a:ea typeface="幼圆" panose="02010509060101010101" pitchFamily="49" charset="-122"/>
                <a:cs typeface="Arial" panose="020B0604020202020204" pitchFamily="34" charset="0"/>
              </a:rPr>
              <a:t>=2,  s=j-</a:t>
            </a:r>
            <a:r>
              <a:rPr kumimoji="1" lang="en-US" altLang="zh-CN" sz="2000" b="1" dirty="0" err="1">
                <a:solidFill>
                  <a:srgbClr val="3333FF"/>
                </a:solidFill>
                <a:latin typeface="Arial" panose="020B0604020202020204" pitchFamily="34" charset="0"/>
                <a:ea typeface="幼圆" panose="02010509060101010101" pitchFamily="49" charset="-122"/>
                <a:cs typeface="Arial" panose="020B0604020202020204" pitchFamily="34" charset="0"/>
              </a:rPr>
              <a:t>i</a:t>
            </a:r>
            <a:r>
              <a:rPr kumimoji="1" lang="en-US" altLang="zh-CN" sz="2000" b="1" dirty="0">
                <a:solidFill>
                  <a:srgbClr val="3333FF"/>
                </a:solidFill>
                <a:latin typeface="Arial" panose="020B0604020202020204" pitchFamily="34" charset="0"/>
                <a:ea typeface="幼圆" panose="02010509060101010101" pitchFamily="49" charset="-122"/>
                <a:cs typeface="Arial" panose="020B0604020202020204" pitchFamily="34" charset="0"/>
              </a:rPr>
              <a:t>+(w-1)/2=1</a:t>
            </a:r>
          </a:p>
          <a:p>
            <a:pPr algn="ctr" eaLnBrk="1" hangingPunct="1">
              <a:lnSpc>
                <a:spcPct val="140000"/>
              </a:lnSpc>
              <a:defRPr/>
            </a:pPr>
            <a:r>
              <a:rPr kumimoji="1" lang="en-US" altLang="zh-CN" sz="2000" b="1" dirty="0">
                <a:solidFill>
                  <a:srgbClr val="FF00FF"/>
                </a:solidFill>
                <a:latin typeface="Arial" panose="020B0604020202020204" pitchFamily="34" charset="0"/>
                <a:ea typeface="幼圆" panose="02010509060101010101" pitchFamily="49" charset="-122"/>
                <a:cs typeface="Arial" panose="020B0604020202020204" pitchFamily="34" charset="0"/>
              </a:rPr>
              <a:t>k=</a:t>
            </a:r>
            <a:r>
              <a:rPr kumimoji="1" lang="en-US" altLang="zh-CN" sz="2000" b="1" dirty="0" err="1">
                <a:solidFill>
                  <a:srgbClr val="FF00FF"/>
                </a:solidFill>
                <a:latin typeface="Arial" panose="020B0604020202020204" pitchFamily="34" charset="0"/>
                <a:ea typeface="幼圆" panose="02010509060101010101" pitchFamily="49" charset="-122"/>
                <a:cs typeface="Arial" panose="020B0604020202020204" pitchFamily="34" charset="0"/>
              </a:rPr>
              <a:t>w</a:t>
            </a:r>
            <a:r>
              <a:rPr kumimoji="1" lang="en-US" altLang="zh-CN" sz="2000" b="1" dirty="0" err="1">
                <a:solidFill>
                  <a:srgbClr val="FF00FF"/>
                </a:solidFill>
                <a:latin typeface="Arial" panose="020B0604020202020204" pitchFamily="34" charset="0"/>
                <a:ea typeface="幼圆" panose="02010509060101010101" pitchFamily="49" charset="-122"/>
                <a:cs typeface="Arial" panose="020B0604020202020204" pitchFamily="34" charset="0"/>
                <a:sym typeface="Symbol" panose="05050102010706020507" pitchFamily="18" charset="2"/>
              </a:rPr>
              <a:t></a:t>
            </a:r>
            <a:r>
              <a:rPr kumimoji="1" lang="en-US" altLang="zh-CN" sz="2000" b="1" dirty="0" err="1">
                <a:solidFill>
                  <a:srgbClr val="FF00FF"/>
                </a:solidFill>
                <a:latin typeface="Arial" panose="020B0604020202020204" pitchFamily="34" charset="0"/>
                <a:ea typeface="幼圆" panose="02010509060101010101" pitchFamily="49" charset="-122"/>
                <a:cs typeface="Arial" panose="020B0604020202020204" pitchFamily="34" charset="0"/>
              </a:rPr>
              <a:t>t+s</a:t>
            </a:r>
            <a:r>
              <a:rPr kumimoji="1" lang="en-US" altLang="zh-CN" sz="2000" b="1" dirty="0">
                <a:solidFill>
                  <a:srgbClr val="FF00FF"/>
                </a:solidFill>
                <a:latin typeface="Arial" panose="020B0604020202020204" pitchFamily="34" charset="0"/>
                <a:ea typeface="幼圆" panose="02010509060101010101" pitchFamily="49" charset="-122"/>
                <a:cs typeface="Arial" panose="020B0604020202020204" pitchFamily="34" charset="0"/>
              </a:rPr>
              <a:t>=3</a:t>
            </a:r>
            <a:r>
              <a:rPr kumimoji="1" lang="en-US" altLang="zh-CN" sz="2000" b="1" dirty="0">
                <a:solidFill>
                  <a:srgbClr val="FF00FF"/>
                </a:solidFill>
                <a:latin typeface="Arial" panose="020B0604020202020204" pitchFamily="34" charset="0"/>
                <a:ea typeface="幼圆" panose="02010509060101010101" pitchFamily="49" charset="-122"/>
                <a:cs typeface="Arial" panose="020B0604020202020204" pitchFamily="34" charset="0"/>
                <a:sym typeface="Symbol" panose="05050102010706020507" pitchFamily="18" charset="2"/>
              </a:rPr>
              <a:t></a:t>
            </a:r>
            <a:r>
              <a:rPr kumimoji="1" lang="en-US" altLang="zh-CN" sz="2000" b="1" dirty="0">
                <a:solidFill>
                  <a:srgbClr val="FF00FF"/>
                </a:solidFill>
                <a:latin typeface="Arial" panose="020B0604020202020204" pitchFamily="34" charset="0"/>
                <a:ea typeface="幼圆" panose="02010509060101010101" pitchFamily="49" charset="-122"/>
                <a:cs typeface="Arial" panose="020B0604020202020204" pitchFamily="34" charset="0"/>
              </a:rPr>
              <a:t>2+1=7</a:t>
            </a:r>
          </a:p>
        </p:txBody>
      </p:sp>
      <p:pic>
        <p:nvPicPr>
          <p:cNvPr id="31" name="Picture 3"/>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4787900" y="3751263"/>
            <a:ext cx="3959225"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4"/>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92275" y="5661025"/>
            <a:ext cx="6192838"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Oval 5"/>
          <p:cNvSpPr>
            <a:spLocks noChangeArrowheads="1"/>
          </p:cNvSpPr>
          <p:nvPr/>
        </p:nvSpPr>
        <p:spPr bwMode="auto">
          <a:xfrm>
            <a:off x="4624388" y="5888038"/>
            <a:ext cx="360362" cy="360362"/>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35" name="Oval 6"/>
          <p:cNvSpPr>
            <a:spLocks noChangeArrowheads="1"/>
          </p:cNvSpPr>
          <p:nvPr/>
        </p:nvSpPr>
        <p:spPr bwMode="auto">
          <a:xfrm>
            <a:off x="6854825" y="4452938"/>
            <a:ext cx="360363" cy="360362"/>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grpSp>
        <p:nvGrpSpPr>
          <p:cNvPr id="37" name="组合 36"/>
          <p:cNvGrpSpPr>
            <a:grpSpLocks/>
          </p:cNvGrpSpPr>
          <p:nvPr/>
        </p:nvGrpSpPr>
        <p:grpSpPr bwMode="auto">
          <a:xfrm>
            <a:off x="6588125" y="908050"/>
            <a:ext cx="2205038" cy="1296988"/>
            <a:chOff x="6903022" y="692696"/>
            <a:chExt cx="2205482" cy="1296144"/>
          </a:xfrm>
        </p:grpSpPr>
        <p:sp>
          <p:nvSpPr>
            <p:cNvPr id="38" name="矩形 37"/>
            <p:cNvSpPr/>
            <p:nvPr/>
          </p:nvSpPr>
          <p:spPr>
            <a:xfrm>
              <a:off x="6998291" y="692696"/>
              <a:ext cx="2110213" cy="1296144"/>
            </a:xfrm>
            <a:prstGeom prst="rect">
              <a:avLst/>
            </a:prstGeom>
            <a:solidFill>
              <a:srgbClr val="FFFF00"/>
            </a:solidFill>
            <a:ln w="38100">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graphicFrame>
          <p:nvGraphicFramePr>
            <p:cNvPr id="37910" name="Object 27"/>
            <p:cNvGraphicFramePr>
              <a:graphicFrameLocks noChangeAspect="1"/>
            </p:cNvGraphicFramePr>
            <p:nvPr/>
          </p:nvGraphicFramePr>
          <p:xfrm>
            <a:off x="7169150" y="830263"/>
            <a:ext cx="1795463" cy="654050"/>
          </p:xfrm>
          <a:graphic>
            <a:graphicData uri="http://schemas.openxmlformats.org/presentationml/2006/ole">
              <mc:AlternateContent xmlns:mc="http://schemas.openxmlformats.org/markup-compatibility/2006">
                <mc:Choice xmlns:v="urn:schemas-microsoft-com:vml" Requires="v">
                  <p:oleObj spid="_x0000_s37918" name="公式" r:id="rId5" imgW="1358900" imgH="469900" progId="Equation.3">
                    <p:embed/>
                  </p:oleObj>
                </mc:Choice>
                <mc:Fallback>
                  <p:oleObj name="公式" r:id="rId5" imgW="1358900" imgH="469900" progId="Equation.3">
                    <p:embed/>
                    <p:pic>
                      <p:nvPicPr>
                        <p:cNvPr id="0" name="Object 2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69150" y="830263"/>
                          <a:ext cx="17954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7911" name="Text Box 14"/>
            <p:cNvSpPr txBox="1">
              <a:spLocks noChangeArrowheads="1"/>
            </p:cNvSpPr>
            <p:nvPr/>
          </p:nvSpPr>
          <p:spPr bwMode="auto">
            <a:xfrm>
              <a:off x="6903022" y="1412776"/>
              <a:ext cx="1722659" cy="523220"/>
            </a:xfrm>
            <a:prstGeom prst="rect">
              <a:avLst/>
            </a:prstGeom>
            <a:noFill/>
            <a:ln>
              <a:noFill/>
            </a:ln>
            <a:effectLst>
              <a:outerShdw algn="ctr" rotWithShape="0">
                <a:schemeClr val="tx1"/>
              </a:outerShdw>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en-US" altLang="zh-CN" sz="2000">
                  <a:latin typeface="Arial" panose="020B0604020202020204" pitchFamily="34" charset="0"/>
                  <a:ea typeface="幼圆" panose="02010509060101010101" pitchFamily="49" charset="-122"/>
                </a:rPr>
                <a:t>k=w</a:t>
              </a:r>
              <a:r>
                <a:rPr kumimoji="1" lang="en-US" altLang="zh-CN" sz="2000">
                  <a:latin typeface="Arial" panose="020B0604020202020204" pitchFamily="34" charset="0"/>
                  <a:ea typeface="幼圆" panose="02010509060101010101" pitchFamily="49" charset="-122"/>
                  <a:sym typeface="Symbol" panose="05050102010706020507" pitchFamily="18" charset="2"/>
                </a:rPr>
                <a:t></a:t>
              </a:r>
              <a:r>
                <a:rPr kumimoji="1" lang="en-US" altLang="zh-CN" sz="2000">
                  <a:latin typeface="Arial" panose="020B0604020202020204" pitchFamily="34" charset="0"/>
                  <a:ea typeface="幼圆" panose="02010509060101010101" pitchFamily="49" charset="-122"/>
                </a:rPr>
                <a:t>t+s </a:t>
              </a:r>
            </a:p>
          </p:txBody>
        </p:sp>
      </p:grpSp>
      <p:sp>
        <p:nvSpPr>
          <p:cNvPr id="41" name="Text Box 17"/>
          <p:cNvSpPr txBox="1">
            <a:spLocks noChangeArrowheads="1"/>
          </p:cNvSpPr>
          <p:nvPr/>
        </p:nvSpPr>
        <p:spPr bwMode="auto">
          <a:xfrm>
            <a:off x="179388" y="1773238"/>
            <a:ext cx="8785225" cy="181610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lang="fr-FR" altLang="zh-CN" sz="2000" b="1" dirty="0">
                <a:latin typeface="Arial" panose="020B0604020202020204" pitchFamily="34" charset="0"/>
                <a:cs typeface="Arial" panose="020B0604020202020204" pitchFamily="34" charset="0"/>
              </a:rPr>
              <a:t>		LOC(a</a:t>
            </a:r>
            <a:r>
              <a:rPr lang="fr-FR" altLang="zh-CN" sz="2000" b="1" baseline="-25000" dirty="0">
                <a:latin typeface="Arial" panose="020B0604020202020204" pitchFamily="34" charset="0"/>
                <a:cs typeface="Arial" panose="020B0604020202020204" pitchFamily="34" charset="0"/>
              </a:rPr>
              <a:t>ij </a:t>
            </a:r>
            <a:r>
              <a:rPr lang="fr-FR" altLang="zh-CN" sz="2000" b="1" dirty="0">
                <a:latin typeface="Arial" panose="020B0604020202020204" pitchFamily="34" charset="0"/>
                <a:cs typeface="Arial" panose="020B0604020202020204" pitchFamily="34" charset="0"/>
              </a:rPr>
              <a:t>)=LOC(SA[k])</a:t>
            </a:r>
          </a:p>
          <a:p>
            <a:pPr algn="just" eaLnBrk="1" hangingPunct="1">
              <a:lnSpc>
                <a:spcPct val="140000"/>
              </a:lnSpc>
              <a:defRPr/>
            </a:pPr>
            <a:r>
              <a:rPr lang="fr-FR" altLang="zh-CN" sz="2000" b="1" dirty="0">
                <a:latin typeface="Arial" panose="020B0604020202020204" pitchFamily="34" charset="0"/>
                <a:cs typeface="Arial" panose="020B0604020202020204" pitchFamily="34" charset="0"/>
              </a:rPr>
              <a:t>		              =LOC(SA[0])+</a:t>
            </a:r>
            <a:r>
              <a:rPr lang="fr-FR" altLang="zh-CN" sz="2000" b="1" dirty="0" smtClean="0">
                <a:latin typeface="Arial" panose="020B0604020202020204" pitchFamily="34" charset="0"/>
                <a:cs typeface="Arial" panose="020B0604020202020204" pitchFamily="34" charset="0"/>
              </a:rPr>
              <a:t>k</a:t>
            </a:r>
            <a:r>
              <a:rPr lang="zh-CN" altLang="en-US" sz="2000" b="1" dirty="0" smtClean="0">
                <a:latin typeface="Arial" panose="020B0604020202020204" pitchFamily="34" charset="0"/>
                <a:cs typeface="Arial" panose="020B0604020202020204" pitchFamily="34" charset="0"/>
                <a:sym typeface="Symbol" panose="05050102010706020507" pitchFamily="18" charset="2"/>
              </a:rPr>
              <a:t></a:t>
            </a:r>
            <a:r>
              <a:rPr lang="fr-FR" altLang="zh-CN" sz="2000" b="1" dirty="0" smtClean="0">
                <a:latin typeface="Arial" panose="020B0604020202020204" pitchFamily="34" charset="0"/>
                <a:cs typeface="Arial" panose="020B0604020202020204" pitchFamily="34" charset="0"/>
              </a:rPr>
              <a:t>L</a:t>
            </a:r>
            <a:endParaRPr lang="fr-FR" altLang="zh-CN" sz="2000" b="1" dirty="0">
              <a:latin typeface="Arial" panose="020B0604020202020204" pitchFamily="34" charset="0"/>
              <a:cs typeface="Arial" panose="020B0604020202020204" pitchFamily="34" charset="0"/>
            </a:endParaRPr>
          </a:p>
          <a:p>
            <a:pPr algn="just" eaLnBrk="1" hangingPunct="1">
              <a:lnSpc>
                <a:spcPct val="140000"/>
              </a:lnSpc>
              <a:defRPr/>
            </a:pPr>
            <a:r>
              <a:rPr lang="en-US" altLang="zh-CN" sz="2000" b="1" dirty="0">
                <a:latin typeface="Arial" panose="020B0604020202020204" pitchFamily="34" charset="0"/>
                <a:cs typeface="Arial" panose="020B0604020202020204" pitchFamily="34" charset="0"/>
              </a:rPr>
              <a:t>		              </a:t>
            </a:r>
            <a:r>
              <a:rPr lang="pl-PL" altLang="zh-CN" sz="2000" b="1" dirty="0">
                <a:latin typeface="Arial" panose="020B0604020202020204" pitchFamily="34" charset="0"/>
                <a:cs typeface="Arial" panose="020B0604020202020204" pitchFamily="34" charset="0"/>
              </a:rPr>
              <a:t>=LOC(SA[0])+[</a:t>
            </a:r>
            <a:r>
              <a:rPr lang="pl-PL" altLang="zh-CN" sz="2000" b="1" dirty="0" smtClean="0">
                <a:latin typeface="Arial" panose="020B0604020202020204" pitchFamily="34" charset="0"/>
                <a:cs typeface="Arial" panose="020B0604020202020204" pitchFamily="34" charset="0"/>
              </a:rPr>
              <a:t>w</a:t>
            </a:r>
            <a:r>
              <a:rPr lang="zh-CN" altLang="en-US" sz="2000" b="1" dirty="0" smtClean="0">
                <a:latin typeface="Arial" panose="020B0604020202020204" pitchFamily="34" charset="0"/>
                <a:cs typeface="Arial" panose="020B0604020202020204" pitchFamily="34" charset="0"/>
                <a:sym typeface="Symbol" panose="05050102010706020507" pitchFamily="18" charset="2"/>
              </a:rPr>
              <a:t></a:t>
            </a:r>
            <a:r>
              <a:rPr lang="pl-PL" altLang="zh-CN" sz="2000" b="1" dirty="0" smtClean="0">
                <a:latin typeface="Arial" panose="020B0604020202020204" pitchFamily="34" charset="0"/>
                <a:cs typeface="Arial" panose="020B0604020202020204" pitchFamily="34" charset="0"/>
              </a:rPr>
              <a:t>t+s]</a:t>
            </a:r>
            <a:r>
              <a:rPr lang="zh-CN" altLang="en-US" sz="2000" b="1" dirty="0" smtClean="0">
                <a:latin typeface="Arial" panose="020B0604020202020204" pitchFamily="34" charset="0"/>
                <a:cs typeface="Arial" panose="020B0604020202020204" pitchFamily="34" charset="0"/>
                <a:sym typeface="Symbol" panose="05050102010706020507" pitchFamily="18" charset="2"/>
              </a:rPr>
              <a:t></a:t>
            </a:r>
            <a:r>
              <a:rPr lang="pl-PL" altLang="zh-CN" sz="2000" b="1" dirty="0" smtClean="0">
                <a:latin typeface="Arial" panose="020B0604020202020204" pitchFamily="34" charset="0"/>
                <a:cs typeface="Arial" panose="020B0604020202020204" pitchFamily="34" charset="0"/>
              </a:rPr>
              <a:t>L</a:t>
            </a:r>
            <a:endParaRPr lang="en-US" altLang="zh-CN" sz="2000" b="1" dirty="0">
              <a:latin typeface="Arial" panose="020B0604020202020204" pitchFamily="34" charset="0"/>
              <a:cs typeface="Arial" panose="020B0604020202020204" pitchFamily="34" charset="0"/>
            </a:endParaRPr>
          </a:p>
          <a:p>
            <a:pPr algn="just" eaLnBrk="1" hangingPunct="1">
              <a:lnSpc>
                <a:spcPct val="140000"/>
              </a:lnSpc>
              <a:defRPr/>
            </a:pPr>
            <a:r>
              <a:rPr lang="en-US" altLang="zh-CN" sz="2000" b="1" dirty="0">
                <a:latin typeface="Arial" panose="020B0604020202020204" pitchFamily="34" charset="0"/>
                <a:cs typeface="Arial" panose="020B0604020202020204" pitchFamily="34" charset="0"/>
              </a:rPr>
              <a:t>		              </a:t>
            </a:r>
            <a:r>
              <a:rPr lang="pl-PL" altLang="zh-CN" sz="2000" b="1" dirty="0">
                <a:latin typeface="Arial" panose="020B0604020202020204" pitchFamily="34" charset="0"/>
                <a:cs typeface="Arial" panose="020B0604020202020204" pitchFamily="34" charset="0"/>
              </a:rPr>
              <a:t>=LOC(SA[0])+[</a:t>
            </a:r>
            <a:r>
              <a:rPr lang="pl-PL" altLang="zh-CN" sz="2000" b="1" dirty="0" smtClean="0">
                <a:latin typeface="Arial" panose="020B0604020202020204" pitchFamily="34" charset="0"/>
                <a:cs typeface="Arial" panose="020B0604020202020204" pitchFamily="34" charset="0"/>
              </a:rPr>
              <a:t>w</a:t>
            </a:r>
            <a:r>
              <a:rPr lang="zh-CN" altLang="en-US" sz="2000" b="1" dirty="0" smtClean="0">
                <a:latin typeface="Arial" panose="020B0604020202020204" pitchFamily="34" charset="0"/>
                <a:cs typeface="Arial" panose="020B0604020202020204" pitchFamily="34" charset="0"/>
                <a:sym typeface="Symbol" panose="05050102010706020507" pitchFamily="18" charset="2"/>
              </a:rPr>
              <a:t></a:t>
            </a:r>
            <a:r>
              <a:rPr lang="pl-PL" altLang="zh-CN" sz="2000" b="1" dirty="0" smtClean="0">
                <a:latin typeface="Arial" panose="020B0604020202020204" pitchFamily="34" charset="0"/>
                <a:cs typeface="Arial" panose="020B0604020202020204" pitchFamily="34" charset="0"/>
              </a:rPr>
              <a:t>i</a:t>
            </a:r>
            <a:r>
              <a:rPr lang="pl-PL" altLang="zh-CN" sz="2000" b="1" dirty="0">
                <a:latin typeface="Arial" panose="020B0604020202020204" pitchFamily="34" charset="0"/>
                <a:cs typeface="Arial" panose="020B0604020202020204" pitchFamily="34" charset="0"/>
              </a:rPr>
              <a:t>+(j-i+(w-1)/2</a:t>
            </a:r>
            <a:r>
              <a:rPr lang="pl-PL" altLang="zh-CN" sz="2000" b="1" dirty="0" smtClean="0">
                <a:latin typeface="Arial" panose="020B0604020202020204" pitchFamily="34" charset="0"/>
                <a:cs typeface="Arial" panose="020B0604020202020204" pitchFamily="34" charset="0"/>
              </a:rPr>
              <a:t>)]</a:t>
            </a:r>
            <a:r>
              <a:rPr lang="zh-CN" altLang="en-US" sz="2000" b="1" dirty="0" smtClean="0">
                <a:latin typeface="Arial" panose="020B0604020202020204" pitchFamily="34" charset="0"/>
                <a:cs typeface="Arial" panose="020B0604020202020204" pitchFamily="34" charset="0"/>
                <a:sym typeface="Symbol" panose="05050102010706020507" pitchFamily="18" charset="2"/>
              </a:rPr>
              <a:t></a:t>
            </a:r>
            <a:r>
              <a:rPr lang="pl-PL" altLang="zh-CN" sz="2000" b="1" dirty="0" smtClean="0">
                <a:latin typeface="Arial" panose="020B0604020202020204" pitchFamily="34" charset="0"/>
                <a:cs typeface="Arial" panose="020B0604020202020204" pitchFamily="34" charset="0"/>
              </a:rPr>
              <a:t>L</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p:txBody>
      </p:sp>
      <p:grpSp>
        <p:nvGrpSpPr>
          <p:cNvPr id="37898" name="组合 3"/>
          <p:cNvGrpSpPr>
            <a:grpSpLocks/>
          </p:cNvGrpSpPr>
          <p:nvPr/>
        </p:nvGrpSpPr>
        <p:grpSpPr bwMode="auto">
          <a:xfrm>
            <a:off x="34925" y="92075"/>
            <a:ext cx="7632700" cy="1601788"/>
            <a:chOff x="34925" y="92075"/>
            <a:chExt cx="7632700" cy="1601788"/>
          </a:xfrm>
        </p:grpSpPr>
        <p:grpSp>
          <p:nvGrpSpPr>
            <p:cNvPr id="37899" name="组合 2"/>
            <p:cNvGrpSpPr>
              <a:grpSpLocks/>
            </p:cNvGrpSpPr>
            <p:nvPr/>
          </p:nvGrpSpPr>
          <p:grpSpPr bwMode="auto">
            <a:xfrm>
              <a:off x="34925" y="92075"/>
              <a:ext cx="7632700" cy="1025525"/>
              <a:chOff x="34925" y="92075"/>
              <a:chExt cx="7632700" cy="1025525"/>
            </a:xfrm>
          </p:grpSpPr>
          <p:grpSp>
            <p:nvGrpSpPr>
              <p:cNvPr id="37903" name="组合 1"/>
              <p:cNvGrpSpPr>
                <a:grpSpLocks/>
              </p:cNvGrpSpPr>
              <p:nvPr/>
            </p:nvGrpSpPr>
            <p:grpSpPr bwMode="auto">
              <a:xfrm>
                <a:off x="34925" y="92075"/>
                <a:ext cx="7632700" cy="457200"/>
                <a:chOff x="34925" y="92075"/>
                <a:chExt cx="7632700" cy="457200"/>
              </a:xfrm>
            </p:grpSpPr>
            <p:sp>
              <p:nvSpPr>
                <p:cNvPr id="37907"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7908"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37904" name="Group 3"/>
              <p:cNvGrpSpPr>
                <a:grpSpLocks/>
              </p:cNvGrpSpPr>
              <p:nvPr/>
            </p:nvGrpSpPr>
            <p:grpSpPr bwMode="auto">
              <a:xfrm>
                <a:off x="107950" y="620713"/>
                <a:ext cx="4032250" cy="496887"/>
                <a:chOff x="113" y="441"/>
                <a:chExt cx="2098" cy="313"/>
              </a:xfrm>
            </p:grpSpPr>
            <p:sp>
              <p:nvSpPr>
                <p:cNvPr id="37905"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5.2.1  </a:t>
                  </a:r>
                  <a:r>
                    <a:rPr kumimoji="1" lang="zh-CN" altLang="en-US" sz="2200" b="1">
                      <a:solidFill>
                        <a:srgbClr val="3333FF"/>
                      </a:solidFill>
                      <a:latin typeface="Arial" panose="020B0604020202020204" pitchFamily="34" charset="0"/>
                      <a:ea typeface="黑体" panose="02010609060101010101" pitchFamily="49" charset="-122"/>
                    </a:rPr>
                    <a:t>特殊矩阵的压缩存储</a:t>
                  </a:r>
                </a:p>
              </p:txBody>
            </p:sp>
            <p:sp>
              <p:nvSpPr>
                <p:cNvPr id="37906"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7900" name="Group 6"/>
            <p:cNvGrpSpPr>
              <a:grpSpLocks/>
            </p:cNvGrpSpPr>
            <p:nvPr/>
          </p:nvGrpSpPr>
          <p:grpSpPr bwMode="auto">
            <a:xfrm>
              <a:off x="250825" y="1196975"/>
              <a:ext cx="2447925" cy="496888"/>
              <a:chOff x="113" y="441"/>
              <a:chExt cx="1440" cy="313"/>
            </a:xfrm>
          </p:grpSpPr>
          <p:sp>
            <p:nvSpPr>
              <p:cNvPr id="37901"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对角矩阵</a:t>
                </a:r>
              </a:p>
            </p:txBody>
          </p:sp>
          <p:sp>
            <p:nvSpPr>
              <p:cNvPr id="37902" name="Rectangle 8"/>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800" decel="100000"/>
                                        <p:tgtEl>
                                          <p:spTgt spid="29"/>
                                        </p:tgtEl>
                                      </p:cBhvr>
                                    </p:animEffect>
                                    <p:anim calcmode="lin" valueType="num">
                                      <p:cBhvr>
                                        <p:cTn id="8" dur="800" decel="100000" fill="hold"/>
                                        <p:tgtEl>
                                          <p:spTgt spid="29"/>
                                        </p:tgtEl>
                                        <p:attrNameLst>
                                          <p:attrName>style.rotation</p:attrName>
                                        </p:attrNameLst>
                                      </p:cBhvr>
                                      <p:tavLst>
                                        <p:tav tm="0">
                                          <p:val>
                                            <p:fltVal val="-90"/>
                                          </p:val>
                                        </p:tav>
                                        <p:tav tm="100000">
                                          <p:val>
                                            <p:fltVal val="0"/>
                                          </p:val>
                                        </p:tav>
                                      </p:tavLst>
                                    </p:anim>
                                    <p:anim calcmode="lin" valueType="num">
                                      <p:cBhvr>
                                        <p:cTn id="9" dur="800" decel="100000" fill="hold"/>
                                        <p:tgtEl>
                                          <p:spTgt spid="29"/>
                                        </p:tgtEl>
                                        <p:attrNameLst>
                                          <p:attrName>ppt_x</p:attrName>
                                        </p:attrNameLst>
                                      </p:cBhvr>
                                      <p:tavLst>
                                        <p:tav tm="0">
                                          <p:val>
                                            <p:strVal val="#ppt_x+0.4"/>
                                          </p:val>
                                        </p:tav>
                                        <p:tav tm="100000">
                                          <p:val>
                                            <p:strVal val="#ppt_x-0.05"/>
                                          </p:val>
                                        </p:tav>
                                      </p:tavLst>
                                    </p:anim>
                                    <p:anim calcmode="lin" valueType="num">
                                      <p:cBhvr>
                                        <p:cTn id="10" dur="800" decel="100000" fill="hold"/>
                                        <p:tgtEl>
                                          <p:spTgt spid="2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9"/>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blinds(horizontal)">
                                      <p:cBhvr>
                                        <p:cTn id="17" dur="500"/>
                                        <p:tgtEl>
                                          <p:spTgt spid="4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blinds(horizontal)">
                                      <p:cBhvr>
                                        <p:cTn id="22" dur="500"/>
                                        <p:tgtEl>
                                          <p:spTgt spid="30"/>
                                        </p:tgtEl>
                                      </p:cBhvr>
                                    </p:animEffect>
                                  </p:childTnLst>
                                </p:cTn>
                              </p:par>
                            </p:childTnLst>
                          </p:cTn>
                        </p:par>
                        <p:par>
                          <p:cTn id="23" fill="hold" nodeType="afterGroup">
                            <p:stCondLst>
                              <p:cond delay="500"/>
                            </p:stCondLst>
                            <p:childTnLst>
                              <p:par>
                                <p:cTn id="24" presetID="42" presetClass="entr" presetSubtype="0"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1000"/>
                                        <p:tgtEl>
                                          <p:spTgt spid="37"/>
                                        </p:tgtEl>
                                      </p:cBhvr>
                                    </p:animEffect>
                                    <p:anim calcmode="lin" valueType="num">
                                      <p:cBhvr>
                                        <p:cTn id="27" dur="1000" fill="hold"/>
                                        <p:tgtEl>
                                          <p:spTgt spid="37"/>
                                        </p:tgtEl>
                                        <p:attrNameLst>
                                          <p:attrName>ppt_x</p:attrName>
                                        </p:attrNameLst>
                                      </p:cBhvr>
                                      <p:tavLst>
                                        <p:tav tm="0">
                                          <p:val>
                                            <p:strVal val="#ppt_x"/>
                                          </p:val>
                                        </p:tav>
                                        <p:tav tm="100000">
                                          <p:val>
                                            <p:strVal val="#ppt_x"/>
                                          </p:val>
                                        </p:tav>
                                      </p:tavLst>
                                    </p:anim>
                                    <p:anim calcmode="lin" valueType="num">
                                      <p:cBhvr>
                                        <p:cTn id="28"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dissolve">
                                      <p:cBhvr>
                                        <p:cTn id="33" dur="500"/>
                                        <p:tgtEl>
                                          <p:spTgt spid="31"/>
                                        </p:tgtEl>
                                      </p:cBhvr>
                                    </p:animEffect>
                                  </p:childTnLst>
                                </p:cTn>
                              </p:par>
                            </p:childTnLst>
                          </p:cTn>
                        </p:par>
                        <p:par>
                          <p:cTn id="34" fill="hold" nodeType="afterGroup">
                            <p:stCondLst>
                              <p:cond delay="500"/>
                            </p:stCondLst>
                            <p:childTnLst>
                              <p:par>
                                <p:cTn id="35" presetID="22" presetClass="entr" presetSubtype="8"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left)">
                                      <p:cBhvr>
                                        <p:cTn id="37" dur="1000"/>
                                        <p:tgtEl>
                                          <p:spTgt spid="32"/>
                                        </p:tgtEl>
                                      </p:cBhvr>
                                    </p:animEffect>
                                  </p:childTnLst>
                                </p:cTn>
                              </p:par>
                            </p:childTnLst>
                          </p:cTn>
                        </p:par>
                        <p:par>
                          <p:cTn id="38" fill="hold" nodeType="afterGroup">
                            <p:stCondLst>
                              <p:cond delay="1500"/>
                            </p:stCondLst>
                            <p:childTnLst>
                              <p:par>
                                <p:cTn id="39" presetID="21" presetClass="entr" presetSubtype="1"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heel(1)">
                                      <p:cBhvr>
                                        <p:cTn id="41" dur="1000"/>
                                        <p:tgtEl>
                                          <p:spTgt spid="35"/>
                                        </p:tgtEl>
                                      </p:cBhvr>
                                    </p:animEffect>
                                  </p:childTnLst>
                                </p:cTn>
                              </p:par>
                              <p:par>
                                <p:cTn id="42" presetID="21" presetClass="entr" presetSubtype="1"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heel(1)">
                                      <p:cBhvr>
                                        <p:cTn id="44"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4" grpId="0" animBg="1"/>
      <p:bldP spid="35" grpId="0" animBg="1"/>
      <p:bldP spid="4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4" name="组合 3"/>
          <p:cNvGrpSpPr>
            <a:grpSpLocks/>
          </p:cNvGrpSpPr>
          <p:nvPr/>
        </p:nvGrpSpPr>
        <p:grpSpPr bwMode="auto">
          <a:xfrm>
            <a:off x="34925" y="92075"/>
            <a:ext cx="7632700" cy="1601788"/>
            <a:chOff x="34925" y="92075"/>
            <a:chExt cx="7632700" cy="1601788"/>
          </a:xfrm>
        </p:grpSpPr>
        <p:grpSp>
          <p:nvGrpSpPr>
            <p:cNvPr id="38955" name="组合 2"/>
            <p:cNvGrpSpPr>
              <a:grpSpLocks/>
            </p:cNvGrpSpPr>
            <p:nvPr/>
          </p:nvGrpSpPr>
          <p:grpSpPr bwMode="auto">
            <a:xfrm>
              <a:off x="34925" y="92075"/>
              <a:ext cx="7632700" cy="1025525"/>
              <a:chOff x="34925" y="92075"/>
              <a:chExt cx="7632700" cy="1025525"/>
            </a:xfrm>
          </p:grpSpPr>
          <p:grpSp>
            <p:nvGrpSpPr>
              <p:cNvPr id="38959" name="组合 1"/>
              <p:cNvGrpSpPr>
                <a:grpSpLocks/>
              </p:cNvGrpSpPr>
              <p:nvPr/>
            </p:nvGrpSpPr>
            <p:grpSpPr bwMode="auto">
              <a:xfrm>
                <a:off x="34925" y="92075"/>
                <a:ext cx="7632700" cy="457200"/>
                <a:chOff x="34925" y="92075"/>
                <a:chExt cx="7632700" cy="457200"/>
              </a:xfrm>
            </p:grpSpPr>
            <p:sp>
              <p:nvSpPr>
                <p:cNvPr id="38963"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8964"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38960" name="Group 3"/>
              <p:cNvGrpSpPr>
                <a:grpSpLocks/>
              </p:cNvGrpSpPr>
              <p:nvPr/>
            </p:nvGrpSpPr>
            <p:grpSpPr bwMode="auto">
              <a:xfrm>
                <a:off x="107950" y="620713"/>
                <a:ext cx="4032250" cy="496887"/>
                <a:chOff x="113" y="441"/>
                <a:chExt cx="2098" cy="313"/>
              </a:xfrm>
            </p:grpSpPr>
            <p:sp>
              <p:nvSpPr>
                <p:cNvPr id="38961"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5.2.1  </a:t>
                  </a:r>
                  <a:r>
                    <a:rPr kumimoji="1" lang="zh-CN" altLang="en-US" sz="2200" b="1">
                      <a:solidFill>
                        <a:srgbClr val="3333FF"/>
                      </a:solidFill>
                      <a:latin typeface="Arial" panose="020B0604020202020204" pitchFamily="34" charset="0"/>
                      <a:ea typeface="黑体" panose="02010609060101010101" pitchFamily="49" charset="-122"/>
                    </a:rPr>
                    <a:t>特殊矩阵的压缩存储</a:t>
                  </a:r>
                </a:p>
              </p:txBody>
            </p:sp>
            <p:sp>
              <p:nvSpPr>
                <p:cNvPr id="38962"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8956" name="Group 6"/>
            <p:cNvGrpSpPr>
              <a:grpSpLocks/>
            </p:cNvGrpSpPr>
            <p:nvPr/>
          </p:nvGrpSpPr>
          <p:grpSpPr bwMode="auto">
            <a:xfrm>
              <a:off x="250825" y="1196975"/>
              <a:ext cx="2447925" cy="496888"/>
              <a:chOff x="113" y="441"/>
              <a:chExt cx="1440" cy="313"/>
            </a:xfrm>
          </p:grpSpPr>
          <p:sp>
            <p:nvSpPr>
              <p:cNvPr id="38957"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对角矩阵</a:t>
                </a:r>
              </a:p>
            </p:txBody>
          </p:sp>
          <p:sp>
            <p:nvSpPr>
              <p:cNvPr id="38958" name="Rectangle 8"/>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9" name="Text Box 13"/>
          <p:cNvSpPr txBox="1">
            <a:spLocks noChangeArrowheads="1"/>
          </p:cNvSpPr>
          <p:nvPr/>
        </p:nvSpPr>
        <p:spPr bwMode="auto">
          <a:xfrm>
            <a:off x="1866900"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按行优先顺序的压缩存储</a:t>
            </a:r>
          </a:p>
        </p:txBody>
      </p:sp>
      <p:grpSp>
        <p:nvGrpSpPr>
          <p:cNvPr id="64" name="Group 43"/>
          <p:cNvGrpSpPr>
            <a:grpSpLocks/>
          </p:cNvGrpSpPr>
          <p:nvPr/>
        </p:nvGrpSpPr>
        <p:grpSpPr bwMode="auto">
          <a:xfrm>
            <a:off x="250825" y="620713"/>
            <a:ext cx="8569325" cy="1152525"/>
            <a:chOff x="1008" y="2296"/>
            <a:chExt cx="3596" cy="907"/>
          </a:xfrm>
        </p:grpSpPr>
        <p:sp>
          <p:nvSpPr>
            <p:cNvPr id="65" name="AutoShape 44"/>
            <p:cNvSpPr>
              <a:spLocks noChangeArrowheads="1"/>
            </p:cNvSpPr>
            <p:nvPr/>
          </p:nvSpPr>
          <p:spPr bwMode="auto">
            <a:xfrm flipH="1">
              <a:off x="1008" y="2296"/>
              <a:ext cx="3596" cy="907"/>
            </a:xfrm>
            <a:prstGeom prst="wedgeRectCallout">
              <a:avLst>
                <a:gd name="adj1" fmla="val -6569"/>
                <a:gd name="adj2" fmla="val 78056"/>
              </a:avLst>
            </a:prstGeom>
            <a:gradFill rotWithShape="0">
              <a:gsLst>
                <a:gs pos="0">
                  <a:srgbClr val="CCFFCC">
                    <a:gamma/>
                    <a:tint val="0"/>
                    <a:invGamma/>
                  </a:srgbClr>
                </a:gs>
                <a:gs pos="100000">
                  <a:srgbClr val="CCFFCC"/>
                </a:gs>
              </a:gsLst>
              <a:lin ang="18900000" scaled="1"/>
            </a:gradFill>
            <a:ln w="57150">
              <a:solidFill>
                <a:srgbClr val="339933"/>
              </a:solidFill>
              <a:miter lim="800000"/>
              <a:headEnd/>
              <a:tailEnd/>
            </a:ln>
            <a:effectLst/>
          </p:spPr>
          <p:txBody>
            <a:bodyPr lIns="180000" rIns="180000"/>
            <a:lstStyle/>
            <a:p>
              <a:pPr algn="ctr">
                <a:lnSpc>
                  <a:spcPct val="140000"/>
                </a:lnSpc>
                <a:defRPr/>
              </a:pPr>
              <a:endParaRPr kumimoji="1" lang="zh-CN" altLang="zh-CN" sz="2000">
                <a:solidFill>
                  <a:srgbClr val="996633"/>
                </a:solidFill>
                <a:latin typeface="+mn-lt"/>
                <a:ea typeface="楷体" panose="02010609060101010101" pitchFamily="49" charset="-122"/>
              </a:endParaRPr>
            </a:p>
          </p:txBody>
        </p:sp>
        <p:sp>
          <p:nvSpPr>
            <p:cNvPr id="66" name="Text Box 45"/>
            <p:cNvSpPr txBox="1">
              <a:spLocks noChangeArrowheads="1"/>
            </p:cNvSpPr>
            <p:nvPr/>
          </p:nvSpPr>
          <p:spPr bwMode="auto">
            <a:xfrm>
              <a:off x="1078" y="2371"/>
              <a:ext cx="3460" cy="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tIns="0" rIns="180000">
              <a:spAutoFit/>
            </a:bodyPr>
            <a:lstStyle/>
            <a:p>
              <a:pPr algn="just">
                <a:lnSpc>
                  <a:spcPct val="140000"/>
                </a:lnSpc>
                <a:defRPr/>
              </a:pPr>
              <a:r>
                <a:rPr kumimoji="1" lang="en-US" altLang="zh-CN" sz="2000" b="1" dirty="0">
                  <a:solidFill>
                    <a:srgbClr val="339933"/>
                  </a:solidFill>
                  <a:latin typeface="+mn-lt"/>
                  <a:ea typeface="楷体" panose="02010609060101010101" pitchFamily="49" charset="-122"/>
                </a:rPr>
                <a:t>        </a:t>
              </a:r>
              <a:r>
                <a:rPr kumimoji="1" lang="zh-CN" altLang="en-US" sz="2000" b="1" dirty="0">
                  <a:solidFill>
                    <a:srgbClr val="339933"/>
                  </a:solidFill>
                  <a:latin typeface="+mn-lt"/>
                  <a:ea typeface="楷体" panose="02010609060101010101" pitchFamily="49" charset="-122"/>
                </a:rPr>
                <a:t>按 </a:t>
              </a:r>
              <a:r>
                <a:rPr kumimoji="1" lang="en-US" altLang="zh-CN" sz="2000" b="1" dirty="0">
                  <a:solidFill>
                    <a:srgbClr val="339933"/>
                  </a:solidFill>
                  <a:latin typeface="+mn-lt"/>
                  <a:ea typeface="楷体" panose="02010609060101010101" pitchFamily="49" charset="-122"/>
                </a:rPr>
                <a:t>a</a:t>
              </a:r>
              <a:r>
                <a:rPr kumimoji="1" lang="en-US" altLang="zh-CN" sz="2000" b="1" baseline="-25000" dirty="0">
                  <a:solidFill>
                    <a:srgbClr val="339933"/>
                  </a:solidFill>
                  <a:latin typeface="+mn-lt"/>
                  <a:ea typeface="楷体" panose="02010609060101010101" pitchFamily="49" charset="-122"/>
                </a:rPr>
                <a:t>00</a:t>
              </a:r>
              <a:r>
                <a:rPr kumimoji="1" lang="zh-CN" altLang="en-US" sz="2000" b="1" dirty="0">
                  <a:solidFill>
                    <a:srgbClr val="339933"/>
                  </a:solidFill>
                  <a:latin typeface="+mn-lt"/>
                  <a:ea typeface="楷体" panose="02010609060101010101" pitchFamily="49" charset="-122"/>
                </a:rPr>
                <a:t>，</a:t>
              </a:r>
              <a:r>
                <a:rPr kumimoji="1" lang="en-US" altLang="zh-CN" sz="2000" b="1" dirty="0">
                  <a:solidFill>
                    <a:srgbClr val="339933"/>
                  </a:solidFill>
                  <a:latin typeface="+mn-lt"/>
                  <a:ea typeface="楷体" panose="02010609060101010101" pitchFamily="49" charset="-122"/>
                </a:rPr>
                <a:t>a</a:t>
              </a:r>
              <a:r>
                <a:rPr kumimoji="1" lang="en-US" altLang="zh-CN" sz="2000" b="1" baseline="-25000" dirty="0">
                  <a:solidFill>
                    <a:srgbClr val="339933"/>
                  </a:solidFill>
                  <a:latin typeface="+mn-lt"/>
                  <a:ea typeface="楷体" panose="02010609060101010101" pitchFamily="49" charset="-122"/>
                </a:rPr>
                <a:t>01</a:t>
              </a:r>
              <a:r>
                <a:rPr kumimoji="1" lang="zh-CN" altLang="en-US" sz="2000" b="1" dirty="0">
                  <a:solidFill>
                    <a:srgbClr val="339933"/>
                  </a:solidFill>
                  <a:latin typeface="+mn-lt"/>
                  <a:ea typeface="楷体" panose="02010609060101010101" pitchFamily="49" charset="-122"/>
                </a:rPr>
                <a:t>，</a:t>
              </a:r>
              <a:r>
                <a:rPr kumimoji="1" lang="en-US" altLang="zh-CN" sz="2000" b="1" dirty="0">
                  <a:solidFill>
                    <a:srgbClr val="339933"/>
                  </a:solidFill>
                  <a:latin typeface="+mn-lt"/>
                  <a:ea typeface="楷体" panose="02010609060101010101" pitchFamily="49" charset="-122"/>
                </a:rPr>
                <a:t>a</a:t>
              </a:r>
              <a:r>
                <a:rPr kumimoji="1" lang="en-US" altLang="zh-CN" sz="2000" b="1" baseline="-25000" dirty="0">
                  <a:solidFill>
                    <a:srgbClr val="339933"/>
                  </a:solidFill>
                  <a:latin typeface="+mn-lt"/>
                  <a:ea typeface="楷体" panose="02010609060101010101" pitchFamily="49" charset="-122"/>
                </a:rPr>
                <a:t>10</a:t>
              </a:r>
              <a:r>
                <a:rPr kumimoji="1" lang="zh-CN" altLang="en-US" sz="2000" b="1" dirty="0">
                  <a:solidFill>
                    <a:srgbClr val="339933"/>
                  </a:solidFill>
                  <a:latin typeface="+mn-lt"/>
                  <a:ea typeface="楷体" panose="02010609060101010101" pitchFamily="49" charset="-122"/>
                </a:rPr>
                <a:t>，</a:t>
              </a:r>
              <a:r>
                <a:rPr kumimoji="1" lang="en-US" altLang="zh-CN" sz="2000" b="1" dirty="0">
                  <a:solidFill>
                    <a:srgbClr val="339933"/>
                  </a:solidFill>
                  <a:latin typeface="+mn-lt"/>
                  <a:ea typeface="楷体" panose="02010609060101010101" pitchFamily="49" charset="-122"/>
                </a:rPr>
                <a:t>a</a:t>
              </a:r>
              <a:r>
                <a:rPr kumimoji="1" lang="en-US" altLang="zh-CN" sz="2000" b="1" baseline="-25000" dirty="0">
                  <a:solidFill>
                    <a:srgbClr val="339933"/>
                  </a:solidFill>
                  <a:latin typeface="+mn-lt"/>
                  <a:ea typeface="楷体" panose="02010609060101010101" pitchFamily="49" charset="-122"/>
                </a:rPr>
                <a:t>11</a:t>
              </a:r>
              <a:r>
                <a:rPr kumimoji="1" lang="zh-CN" altLang="en-US" sz="2000" b="1" dirty="0">
                  <a:solidFill>
                    <a:srgbClr val="339933"/>
                  </a:solidFill>
                  <a:latin typeface="+mn-lt"/>
                  <a:ea typeface="楷体" panose="02010609060101010101" pitchFamily="49" charset="-122"/>
                </a:rPr>
                <a:t>，</a:t>
              </a:r>
              <a:r>
                <a:rPr kumimoji="1" lang="en-US" altLang="zh-CN" sz="2000" b="1" dirty="0">
                  <a:solidFill>
                    <a:srgbClr val="339933"/>
                  </a:solidFill>
                  <a:latin typeface="+mn-lt"/>
                  <a:ea typeface="楷体" panose="02010609060101010101" pitchFamily="49" charset="-122"/>
                </a:rPr>
                <a:t>a</a:t>
              </a:r>
              <a:r>
                <a:rPr kumimoji="1" lang="en-US" altLang="zh-CN" sz="2000" b="1" baseline="-25000" dirty="0">
                  <a:solidFill>
                    <a:srgbClr val="339933"/>
                  </a:solidFill>
                  <a:latin typeface="+mn-lt"/>
                  <a:ea typeface="楷体" panose="02010609060101010101" pitchFamily="49" charset="-122"/>
                </a:rPr>
                <a:t>12</a:t>
              </a:r>
              <a:r>
                <a:rPr kumimoji="1" lang="zh-CN" altLang="en-US" sz="2000" b="1" dirty="0">
                  <a:solidFill>
                    <a:srgbClr val="339933"/>
                  </a:solidFill>
                  <a:latin typeface="+mn-lt"/>
                  <a:ea typeface="楷体" panose="02010609060101010101" pitchFamily="49" charset="-122"/>
                </a:rPr>
                <a:t>，</a:t>
              </a:r>
              <a:r>
                <a:rPr kumimoji="1" lang="en-US" altLang="zh-CN" sz="2000" b="1" dirty="0">
                  <a:solidFill>
                    <a:srgbClr val="339933"/>
                  </a:solidFill>
                  <a:latin typeface="+mn-lt"/>
                  <a:ea typeface="楷体" panose="02010609060101010101" pitchFamily="49" charset="-122"/>
                </a:rPr>
                <a:t>…</a:t>
              </a:r>
              <a:r>
                <a:rPr kumimoji="1" lang="zh-CN" altLang="en-US" sz="2000" b="1" dirty="0">
                  <a:solidFill>
                    <a:srgbClr val="339933"/>
                  </a:solidFill>
                  <a:latin typeface="+mn-lt"/>
                  <a:ea typeface="楷体" panose="02010609060101010101" pitchFamily="49" charset="-122"/>
                </a:rPr>
                <a:t>，</a:t>
              </a:r>
              <a:r>
                <a:rPr kumimoji="1" lang="en-US" altLang="zh-CN" sz="2000" b="1" dirty="0">
                  <a:solidFill>
                    <a:srgbClr val="339933"/>
                  </a:solidFill>
                  <a:latin typeface="+mn-lt"/>
                  <a:ea typeface="楷体" panose="02010609060101010101" pitchFamily="49" charset="-122"/>
                </a:rPr>
                <a:t>a</a:t>
              </a:r>
              <a:r>
                <a:rPr kumimoji="1" lang="en-US" altLang="zh-CN" sz="2000" b="1" baseline="-25000" dirty="0">
                  <a:solidFill>
                    <a:srgbClr val="339933"/>
                  </a:solidFill>
                  <a:latin typeface="+mn-lt"/>
                  <a:ea typeface="楷体" panose="02010609060101010101" pitchFamily="49" charset="-122"/>
                </a:rPr>
                <a:t>43</a:t>
              </a:r>
              <a:r>
                <a:rPr kumimoji="1" lang="zh-CN" altLang="en-US" sz="2000" b="1" dirty="0">
                  <a:solidFill>
                    <a:srgbClr val="339933"/>
                  </a:solidFill>
                  <a:latin typeface="+mn-lt"/>
                  <a:ea typeface="楷体" panose="02010609060101010101" pitchFamily="49" charset="-122"/>
                </a:rPr>
                <a:t>，</a:t>
              </a:r>
              <a:r>
                <a:rPr kumimoji="1" lang="en-US" altLang="zh-CN" sz="2000" b="1" dirty="0">
                  <a:solidFill>
                    <a:srgbClr val="339933"/>
                  </a:solidFill>
                  <a:latin typeface="+mn-lt"/>
                  <a:ea typeface="楷体" panose="02010609060101010101" pitchFamily="49" charset="-122"/>
                </a:rPr>
                <a:t>a</a:t>
              </a:r>
              <a:r>
                <a:rPr kumimoji="1" lang="en-US" altLang="zh-CN" sz="2000" b="1" baseline="-25000" dirty="0">
                  <a:solidFill>
                    <a:srgbClr val="339933"/>
                  </a:solidFill>
                  <a:latin typeface="+mn-lt"/>
                  <a:ea typeface="楷体" panose="02010609060101010101" pitchFamily="49" charset="-122"/>
                </a:rPr>
                <a:t>44</a:t>
              </a:r>
              <a:r>
                <a:rPr kumimoji="1" lang="en-US" altLang="zh-CN" sz="2000" b="1" dirty="0">
                  <a:solidFill>
                    <a:srgbClr val="339933"/>
                  </a:solidFill>
                  <a:latin typeface="+mn-lt"/>
                  <a:ea typeface="楷体" panose="02010609060101010101" pitchFamily="49" charset="-122"/>
                </a:rPr>
                <a:t> </a:t>
              </a:r>
              <a:r>
                <a:rPr kumimoji="1" lang="zh-CN" altLang="en-US" sz="2000" b="1" dirty="0">
                  <a:solidFill>
                    <a:srgbClr val="339933"/>
                  </a:solidFill>
                  <a:latin typeface="+mn-lt"/>
                  <a:ea typeface="楷体" panose="02010609060101010101" pitchFamily="49" charset="-122"/>
                </a:rPr>
                <a:t>的次序依次存放在一维数组 </a:t>
              </a:r>
              <a:r>
                <a:rPr kumimoji="1" lang="en-US" altLang="zh-CN" sz="2000" b="1" dirty="0">
                  <a:solidFill>
                    <a:srgbClr val="339933"/>
                  </a:solidFill>
                  <a:latin typeface="+mn-lt"/>
                  <a:ea typeface="楷体" panose="02010609060101010101" pitchFamily="49" charset="-122"/>
                </a:rPr>
                <a:t>SA[0..12] </a:t>
              </a:r>
              <a:r>
                <a:rPr kumimoji="1" lang="zh-CN" altLang="en-US" sz="2000" b="1" dirty="0">
                  <a:solidFill>
                    <a:srgbClr val="339933"/>
                  </a:solidFill>
                  <a:latin typeface="+mn-lt"/>
                  <a:ea typeface="楷体" panose="02010609060101010101" pitchFamily="49" charset="-122"/>
                </a:rPr>
                <a:t>。 </a:t>
              </a:r>
            </a:p>
          </p:txBody>
        </p:sp>
      </p:grpSp>
      <p:grpSp>
        <p:nvGrpSpPr>
          <p:cNvPr id="69" name="Group 48"/>
          <p:cNvGrpSpPr>
            <a:grpSpLocks/>
          </p:cNvGrpSpPr>
          <p:nvPr/>
        </p:nvGrpSpPr>
        <p:grpSpPr bwMode="auto">
          <a:xfrm>
            <a:off x="179388" y="620713"/>
            <a:ext cx="8736012" cy="1152525"/>
            <a:chOff x="99" y="391"/>
            <a:chExt cx="5503" cy="726"/>
          </a:xfrm>
        </p:grpSpPr>
        <p:sp>
          <p:nvSpPr>
            <p:cNvPr id="70" name="AutoShape 49"/>
            <p:cNvSpPr>
              <a:spLocks noChangeArrowheads="1"/>
            </p:cNvSpPr>
            <p:nvPr/>
          </p:nvSpPr>
          <p:spPr bwMode="auto">
            <a:xfrm flipH="1">
              <a:off x="113" y="391"/>
              <a:ext cx="5489" cy="726"/>
            </a:xfrm>
            <a:prstGeom prst="wedgeRectCallout">
              <a:avLst>
                <a:gd name="adj1" fmla="val -5620"/>
                <a:gd name="adj2" fmla="val 77958"/>
              </a:avLst>
            </a:prstGeom>
            <a:gradFill rotWithShape="0">
              <a:gsLst>
                <a:gs pos="0">
                  <a:srgbClr val="FF8200"/>
                </a:gs>
                <a:gs pos="5001">
                  <a:srgbClr val="FF0000"/>
                </a:gs>
                <a:gs pos="17501">
                  <a:srgbClr val="BA0066"/>
                </a:gs>
                <a:gs pos="35000">
                  <a:srgbClr val="66008F"/>
                </a:gs>
                <a:gs pos="50000">
                  <a:srgbClr val="000082"/>
                </a:gs>
                <a:gs pos="65000">
                  <a:srgbClr val="66008F"/>
                </a:gs>
                <a:gs pos="82500">
                  <a:srgbClr val="BA0066"/>
                </a:gs>
                <a:gs pos="95000">
                  <a:srgbClr val="FF0000"/>
                </a:gs>
                <a:gs pos="100000">
                  <a:srgbClr val="FF8200"/>
                </a:gs>
              </a:gsLst>
              <a:lin ang="18900000" scaled="1"/>
            </a:gradFill>
            <a:ln w="57150">
              <a:solidFill>
                <a:srgbClr val="FFFF00"/>
              </a:solidFill>
              <a:miter lim="800000"/>
              <a:headEnd/>
              <a:tailEnd/>
            </a:ln>
            <a:effectLst/>
          </p:spPr>
          <p:txBody>
            <a:bodyPr lIns="180000" rIns="180000"/>
            <a:lstStyle/>
            <a:p>
              <a:pPr algn="ctr">
                <a:lnSpc>
                  <a:spcPct val="140000"/>
                </a:lnSpc>
                <a:defRPr/>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71" name="Text Box 50"/>
            <p:cNvSpPr txBox="1">
              <a:spLocks noChangeArrowheads="1"/>
            </p:cNvSpPr>
            <p:nvPr/>
          </p:nvSpPr>
          <p:spPr bwMode="auto">
            <a:xfrm>
              <a:off x="99" y="451"/>
              <a:ext cx="5457" cy="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tIns="0" rIns="180000">
              <a:spAutoFit/>
            </a:bodyPr>
            <a:lstStyle/>
            <a:p>
              <a:pPr algn="just">
                <a:lnSpc>
                  <a:spcPct val="140000"/>
                </a:lnSpc>
                <a:defRPr/>
              </a:pP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对 </a:t>
              </a: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n </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阶 </a:t>
              </a:r>
              <a:r>
                <a:rPr kumimoji="1" lang="sv-SE"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3 </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对角矩阵，</a:t>
              </a:r>
              <a:r>
                <a:rPr kumimoji="1" lang="zh-CN" altLang="sv-SE" sz="2000" b="1" dirty="0">
                  <a:solidFill>
                    <a:srgbClr val="FFFF00"/>
                  </a:solidFill>
                  <a:latin typeface="Arial" panose="020B0604020202020204" pitchFamily="34" charset="0"/>
                  <a:ea typeface="楷体" panose="02010609060101010101" pitchFamily="49" charset="-122"/>
                  <a:cs typeface="Arial" panose="020B0604020202020204" pitchFamily="34" charset="0"/>
                </a:rPr>
                <a:t>以主对角线为中心带状区域</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中共有</a:t>
              </a:r>
              <a:r>
                <a:rPr kumimoji="1" lang="sv-SE"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(3</a:t>
              </a: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sv-SE"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n-2) </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个非零元素</a:t>
              </a:r>
              <a:r>
                <a:rPr kumimoji="1" lang="zh-CN" altLang="sv-SE" sz="2000" b="1" dirty="0">
                  <a:solidFill>
                    <a:srgbClr val="FFFF00"/>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将所有元素按行存储到一维数组 </a:t>
              </a:r>
              <a:r>
                <a:rPr kumimoji="1" lang="sv-SE"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SA[3</a:t>
              </a: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sv-SE"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n-2]</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中。</a:t>
              </a:r>
              <a:r>
                <a:rPr kumimoji="1" lang="zh-CN" altLang="en-US" sz="2000" dirty="0">
                  <a:solidFill>
                    <a:srgbClr val="FFFF00"/>
                  </a:solidFill>
                  <a:latin typeface="Arial" panose="020B0604020202020204" pitchFamily="34" charset="0"/>
                  <a:ea typeface="楷体" panose="02010609060101010101" pitchFamily="49" charset="-122"/>
                  <a:cs typeface="Arial" panose="020B0604020202020204" pitchFamily="34" charset="0"/>
                </a:rPr>
                <a:t> </a:t>
              </a:r>
            </a:p>
          </p:txBody>
        </p:sp>
      </p:grpSp>
      <p:pic>
        <p:nvPicPr>
          <p:cNvPr id="24" name="Picture 14"/>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l="21352" t="-2061" r="50069" b="80788"/>
          <a:stretch>
            <a:fillRect/>
          </a:stretch>
        </p:blipFill>
        <p:spPr bwMode="auto">
          <a:xfrm>
            <a:off x="3059113" y="1844675"/>
            <a:ext cx="1296987"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5"/>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l="18204" t="23430" r="34187" b="59512"/>
          <a:stretch>
            <a:fillRect/>
          </a:stretch>
        </p:blipFill>
        <p:spPr bwMode="auto">
          <a:xfrm>
            <a:off x="2916238" y="2347913"/>
            <a:ext cx="2160587"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16"/>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l="32475" t="40395" r="19916" b="38332"/>
          <a:stretch>
            <a:fillRect/>
          </a:stretch>
        </p:blipFill>
        <p:spPr bwMode="auto">
          <a:xfrm>
            <a:off x="3563938" y="2708275"/>
            <a:ext cx="2160587"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17"/>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l="49931" t="61668" r="7217" b="17058"/>
          <a:stretch>
            <a:fillRect/>
          </a:stretch>
        </p:blipFill>
        <p:spPr bwMode="auto">
          <a:xfrm>
            <a:off x="4356100" y="3141663"/>
            <a:ext cx="1944688"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1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l="62630" t="83037" r="7217"/>
          <a:stretch>
            <a:fillRect/>
          </a:stretch>
        </p:blipFill>
        <p:spPr bwMode="auto">
          <a:xfrm>
            <a:off x="4932363" y="3573463"/>
            <a:ext cx="1368425"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3" name="Group 19"/>
          <p:cNvGrpSpPr>
            <a:grpSpLocks/>
          </p:cNvGrpSpPr>
          <p:nvPr/>
        </p:nvGrpSpPr>
        <p:grpSpPr bwMode="auto">
          <a:xfrm>
            <a:off x="2843213" y="2060575"/>
            <a:ext cx="1512887" cy="431800"/>
            <a:chOff x="1746" y="1298"/>
            <a:chExt cx="1497" cy="272"/>
          </a:xfrm>
        </p:grpSpPr>
        <p:sp>
          <p:nvSpPr>
            <p:cNvPr id="36" name="Line 20"/>
            <p:cNvSpPr>
              <a:spLocks noChangeShapeType="1"/>
            </p:cNvSpPr>
            <p:nvPr/>
          </p:nvSpPr>
          <p:spPr bwMode="auto">
            <a:xfrm>
              <a:off x="3106" y="1298"/>
              <a:ext cx="1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2000">
                <a:latin typeface="+mn-lt"/>
                <a:ea typeface="楷体" panose="02010609060101010101" pitchFamily="49" charset="-122"/>
              </a:endParaRPr>
            </a:p>
          </p:txBody>
        </p:sp>
        <p:sp>
          <p:nvSpPr>
            <p:cNvPr id="42" name="Line 21"/>
            <p:cNvSpPr>
              <a:spLocks noChangeShapeType="1"/>
            </p:cNvSpPr>
            <p:nvPr/>
          </p:nvSpPr>
          <p:spPr bwMode="auto">
            <a:xfrm>
              <a:off x="3243" y="1298"/>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2000">
                <a:latin typeface="+mn-lt"/>
                <a:ea typeface="楷体" panose="02010609060101010101" pitchFamily="49" charset="-122"/>
              </a:endParaRPr>
            </a:p>
          </p:txBody>
        </p:sp>
        <p:sp>
          <p:nvSpPr>
            <p:cNvPr id="43" name="Line 22"/>
            <p:cNvSpPr>
              <a:spLocks noChangeShapeType="1"/>
            </p:cNvSpPr>
            <p:nvPr/>
          </p:nvSpPr>
          <p:spPr bwMode="auto">
            <a:xfrm>
              <a:off x="1746" y="1434"/>
              <a:ext cx="149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2000">
                <a:latin typeface="+mn-lt"/>
                <a:ea typeface="楷体" panose="02010609060101010101" pitchFamily="49" charset="-122"/>
              </a:endParaRPr>
            </a:p>
          </p:txBody>
        </p:sp>
        <p:sp>
          <p:nvSpPr>
            <p:cNvPr id="44" name="Line 23"/>
            <p:cNvSpPr>
              <a:spLocks noChangeShapeType="1"/>
            </p:cNvSpPr>
            <p:nvPr/>
          </p:nvSpPr>
          <p:spPr bwMode="auto">
            <a:xfrm>
              <a:off x="1746" y="1434"/>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2000">
                <a:latin typeface="+mn-lt"/>
                <a:ea typeface="楷体" panose="02010609060101010101" pitchFamily="49" charset="-122"/>
              </a:endParaRPr>
            </a:p>
          </p:txBody>
        </p:sp>
        <p:sp>
          <p:nvSpPr>
            <p:cNvPr id="45" name="Line 24"/>
            <p:cNvSpPr>
              <a:spLocks noChangeShapeType="1"/>
            </p:cNvSpPr>
            <p:nvPr/>
          </p:nvSpPr>
          <p:spPr bwMode="auto">
            <a:xfrm>
              <a:off x="1746" y="1570"/>
              <a:ext cx="18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2000">
                <a:latin typeface="+mn-lt"/>
                <a:ea typeface="楷体" panose="02010609060101010101" pitchFamily="49" charset="-122"/>
              </a:endParaRPr>
            </a:p>
          </p:txBody>
        </p:sp>
      </p:grpSp>
      <p:grpSp>
        <p:nvGrpSpPr>
          <p:cNvPr id="46" name="Group 25"/>
          <p:cNvGrpSpPr>
            <a:grpSpLocks/>
          </p:cNvGrpSpPr>
          <p:nvPr/>
        </p:nvGrpSpPr>
        <p:grpSpPr bwMode="auto">
          <a:xfrm>
            <a:off x="3492500" y="2474913"/>
            <a:ext cx="1584325" cy="431800"/>
            <a:chOff x="1746" y="1707"/>
            <a:chExt cx="1950" cy="272"/>
          </a:xfrm>
        </p:grpSpPr>
        <p:sp>
          <p:nvSpPr>
            <p:cNvPr id="38941" name="Line 26"/>
            <p:cNvSpPr>
              <a:spLocks noChangeShapeType="1"/>
            </p:cNvSpPr>
            <p:nvPr/>
          </p:nvSpPr>
          <p:spPr bwMode="auto">
            <a:xfrm>
              <a:off x="3560" y="1707"/>
              <a:ext cx="1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42" name="Line 27"/>
            <p:cNvSpPr>
              <a:spLocks noChangeShapeType="1"/>
            </p:cNvSpPr>
            <p:nvPr/>
          </p:nvSpPr>
          <p:spPr bwMode="auto">
            <a:xfrm>
              <a:off x="3696" y="1707"/>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43" name="Line 28"/>
            <p:cNvSpPr>
              <a:spLocks noChangeShapeType="1"/>
            </p:cNvSpPr>
            <p:nvPr/>
          </p:nvSpPr>
          <p:spPr bwMode="auto">
            <a:xfrm>
              <a:off x="1746" y="1843"/>
              <a:ext cx="19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44" name="Line 29"/>
            <p:cNvSpPr>
              <a:spLocks noChangeShapeType="1"/>
            </p:cNvSpPr>
            <p:nvPr/>
          </p:nvSpPr>
          <p:spPr bwMode="auto">
            <a:xfrm>
              <a:off x="1746" y="1843"/>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45" name="Line 30"/>
            <p:cNvSpPr>
              <a:spLocks noChangeShapeType="1"/>
            </p:cNvSpPr>
            <p:nvPr/>
          </p:nvSpPr>
          <p:spPr bwMode="auto">
            <a:xfrm>
              <a:off x="1746" y="1979"/>
              <a:ext cx="18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2" name="Group 31"/>
          <p:cNvGrpSpPr>
            <a:grpSpLocks/>
          </p:cNvGrpSpPr>
          <p:nvPr/>
        </p:nvGrpSpPr>
        <p:grpSpPr bwMode="auto">
          <a:xfrm>
            <a:off x="4211638" y="2906713"/>
            <a:ext cx="1512887" cy="431800"/>
            <a:chOff x="2199" y="1979"/>
            <a:chExt cx="1951" cy="272"/>
          </a:xfrm>
        </p:grpSpPr>
        <p:sp>
          <p:nvSpPr>
            <p:cNvPr id="38936" name="Line 32"/>
            <p:cNvSpPr>
              <a:spLocks noChangeShapeType="1"/>
            </p:cNvSpPr>
            <p:nvPr/>
          </p:nvSpPr>
          <p:spPr bwMode="auto">
            <a:xfrm>
              <a:off x="4014" y="1979"/>
              <a:ext cx="1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37" name="Line 33"/>
            <p:cNvSpPr>
              <a:spLocks noChangeShapeType="1"/>
            </p:cNvSpPr>
            <p:nvPr/>
          </p:nvSpPr>
          <p:spPr bwMode="auto">
            <a:xfrm>
              <a:off x="4150" y="1979"/>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38" name="Line 34"/>
            <p:cNvSpPr>
              <a:spLocks noChangeShapeType="1"/>
            </p:cNvSpPr>
            <p:nvPr/>
          </p:nvSpPr>
          <p:spPr bwMode="auto">
            <a:xfrm>
              <a:off x="2199" y="2115"/>
              <a:ext cx="195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39" name="Line 35"/>
            <p:cNvSpPr>
              <a:spLocks noChangeShapeType="1"/>
            </p:cNvSpPr>
            <p:nvPr/>
          </p:nvSpPr>
          <p:spPr bwMode="auto">
            <a:xfrm>
              <a:off x="2199" y="2115"/>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40" name="Line 36"/>
            <p:cNvSpPr>
              <a:spLocks noChangeShapeType="1"/>
            </p:cNvSpPr>
            <p:nvPr/>
          </p:nvSpPr>
          <p:spPr bwMode="auto">
            <a:xfrm>
              <a:off x="2199" y="2251"/>
              <a:ext cx="18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8" name="Group 37"/>
          <p:cNvGrpSpPr>
            <a:grpSpLocks/>
          </p:cNvGrpSpPr>
          <p:nvPr/>
        </p:nvGrpSpPr>
        <p:grpSpPr bwMode="auto">
          <a:xfrm>
            <a:off x="4859338" y="3303588"/>
            <a:ext cx="1584325" cy="431800"/>
            <a:chOff x="2653" y="2205"/>
            <a:chExt cx="1497" cy="272"/>
          </a:xfrm>
        </p:grpSpPr>
        <p:sp>
          <p:nvSpPr>
            <p:cNvPr id="38931" name="Line 38"/>
            <p:cNvSpPr>
              <a:spLocks noChangeShapeType="1"/>
            </p:cNvSpPr>
            <p:nvPr/>
          </p:nvSpPr>
          <p:spPr bwMode="auto">
            <a:xfrm>
              <a:off x="4014" y="2205"/>
              <a:ext cx="1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32" name="Line 39"/>
            <p:cNvSpPr>
              <a:spLocks noChangeShapeType="1"/>
            </p:cNvSpPr>
            <p:nvPr/>
          </p:nvSpPr>
          <p:spPr bwMode="auto">
            <a:xfrm>
              <a:off x="4150" y="2205"/>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33" name="Line 40"/>
            <p:cNvSpPr>
              <a:spLocks noChangeShapeType="1"/>
            </p:cNvSpPr>
            <p:nvPr/>
          </p:nvSpPr>
          <p:spPr bwMode="auto">
            <a:xfrm>
              <a:off x="2653" y="2341"/>
              <a:ext cx="149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34" name="Line 41"/>
            <p:cNvSpPr>
              <a:spLocks noChangeShapeType="1"/>
            </p:cNvSpPr>
            <p:nvPr/>
          </p:nvSpPr>
          <p:spPr bwMode="auto">
            <a:xfrm>
              <a:off x="2653" y="2341"/>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35" name="Line 42"/>
            <p:cNvSpPr>
              <a:spLocks noChangeShapeType="1"/>
            </p:cNvSpPr>
            <p:nvPr/>
          </p:nvSpPr>
          <p:spPr bwMode="auto">
            <a:xfrm>
              <a:off x="2653" y="2477"/>
              <a:ext cx="18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7" name="Rectangle 46"/>
          <p:cNvSpPr>
            <a:spLocks noChangeArrowheads="1"/>
          </p:cNvSpPr>
          <p:nvPr/>
        </p:nvSpPr>
        <p:spPr bwMode="auto">
          <a:xfrm>
            <a:off x="3419475" y="3960813"/>
            <a:ext cx="2592388" cy="4318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a:lnSpc>
                <a:spcPct val="140000"/>
              </a:lnSpc>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3 </a:t>
            </a:r>
            <a:r>
              <a:rPr kumimoji="1" lang="zh-CN" altLang="en-US" sz="1600" b="1">
                <a:latin typeface="Arial" panose="020B0604020202020204" pitchFamily="34" charset="0"/>
                <a:ea typeface="楷体" panose="02010609060101010101" pitchFamily="49" charset="-122"/>
                <a:cs typeface="Arial" panose="020B0604020202020204" pitchFamily="34" charset="0"/>
              </a:rPr>
              <a:t>对角矩阵按行优先存储</a:t>
            </a:r>
          </a:p>
        </p:txBody>
      </p:sp>
      <p:sp>
        <p:nvSpPr>
          <p:cNvPr id="68" name="Rectangle 47"/>
          <p:cNvSpPr>
            <a:spLocks noChangeArrowheads="1"/>
          </p:cNvSpPr>
          <p:nvPr/>
        </p:nvSpPr>
        <p:spPr bwMode="auto">
          <a:xfrm>
            <a:off x="2627313" y="5518150"/>
            <a:ext cx="4105275" cy="4318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a:lnSpc>
                <a:spcPct val="140000"/>
              </a:lnSpc>
              <a:defRPr/>
            </a:pPr>
            <a:r>
              <a:rPr kumimoji="1" lang="en-US" altLang="zh-CN" sz="1600" b="1" dirty="0">
                <a:latin typeface="Arial" panose="020B0604020202020204" pitchFamily="34" charset="0"/>
                <a:ea typeface="楷体" panose="02010609060101010101" pitchFamily="49" charset="-122"/>
                <a:cs typeface="Arial" panose="020B0604020202020204" pitchFamily="34" charset="0"/>
              </a:rPr>
              <a:t>3 </a:t>
            </a:r>
            <a:r>
              <a:rPr kumimoji="1" lang="zh-CN" altLang="en-US" sz="1600" b="1" dirty="0">
                <a:latin typeface="Arial" panose="020B0604020202020204" pitchFamily="34" charset="0"/>
                <a:ea typeface="楷体" panose="02010609060101010101" pitchFamily="49" charset="-122"/>
                <a:cs typeface="Arial" panose="020B0604020202020204" pitchFamily="34" charset="0"/>
              </a:rPr>
              <a:t>对角矩阵按行优先顺序的压缩存储</a:t>
            </a:r>
          </a:p>
        </p:txBody>
      </p:sp>
      <p:pic>
        <p:nvPicPr>
          <p:cNvPr id="72" name="Picture 5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8675" y="4724400"/>
            <a:ext cx="7056438" cy="76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 name="Picture 14"/>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l="21352" t="-2061" r="50069" b="80788"/>
          <a:stretch>
            <a:fillRect/>
          </a:stretch>
        </p:blipFill>
        <p:spPr bwMode="auto">
          <a:xfrm>
            <a:off x="3211513" y="3213100"/>
            <a:ext cx="1296987"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800" decel="100000"/>
                                        <p:tgtEl>
                                          <p:spTgt spid="29"/>
                                        </p:tgtEl>
                                      </p:cBhvr>
                                    </p:animEffect>
                                    <p:anim calcmode="lin" valueType="num">
                                      <p:cBhvr>
                                        <p:cTn id="8" dur="800" decel="100000" fill="hold"/>
                                        <p:tgtEl>
                                          <p:spTgt spid="29"/>
                                        </p:tgtEl>
                                        <p:attrNameLst>
                                          <p:attrName>style.rotation</p:attrName>
                                        </p:attrNameLst>
                                      </p:cBhvr>
                                      <p:tavLst>
                                        <p:tav tm="0">
                                          <p:val>
                                            <p:fltVal val="-90"/>
                                          </p:val>
                                        </p:tav>
                                        <p:tav tm="100000">
                                          <p:val>
                                            <p:fltVal val="0"/>
                                          </p:val>
                                        </p:tav>
                                      </p:tavLst>
                                    </p:anim>
                                    <p:anim calcmode="lin" valueType="num">
                                      <p:cBhvr>
                                        <p:cTn id="9" dur="800" decel="100000" fill="hold"/>
                                        <p:tgtEl>
                                          <p:spTgt spid="29"/>
                                        </p:tgtEl>
                                        <p:attrNameLst>
                                          <p:attrName>ppt_x</p:attrName>
                                        </p:attrNameLst>
                                      </p:cBhvr>
                                      <p:tavLst>
                                        <p:tav tm="0">
                                          <p:val>
                                            <p:strVal val="#ppt_x+0.4"/>
                                          </p:val>
                                        </p:tav>
                                        <p:tav tm="100000">
                                          <p:val>
                                            <p:strVal val="#ppt_x-0.05"/>
                                          </p:val>
                                        </p:tav>
                                      </p:tavLst>
                                    </p:anim>
                                    <p:anim calcmode="lin" valueType="num">
                                      <p:cBhvr>
                                        <p:cTn id="10" dur="800" decel="100000" fill="hold"/>
                                        <p:tgtEl>
                                          <p:spTgt spid="2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9"/>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1000"/>
                                        <p:tgtEl>
                                          <p:spTgt spid="24"/>
                                        </p:tgtEl>
                                      </p:cBhvr>
                                    </p:animEffect>
                                  </p:childTnLst>
                                </p:cTn>
                              </p:par>
                            </p:childTnLst>
                          </p:cTn>
                        </p:par>
                        <p:par>
                          <p:cTn id="18" fill="hold" nodeType="afterGroup">
                            <p:stCondLst>
                              <p:cond delay="1000"/>
                            </p:stCondLst>
                            <p:childTnLst>
                              <p:par>
                                <p:cTn id="19" presetID="22" presetClass="entr" presetSubtype="2"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right)">
                                      <p:cBhvr>
                                        <p:cTn id="21" dur="500"/>
                                        <p:tgtEl>
                                          <p:spTgt spid="33"/>
                                        </p:tgtEl>
                                      </p:cBhvr>
                                    </p:animEffect>
                                  </p:childTnLst>
                                </p:cTn>
                              </p:par>
                            </p:childTnLst>
                          </p:cTn>
                        </p:par>
                        <p:par>
                          <p:cTn id="22" fill="hold" nodeType="afterGroup">
                            <p:stCondLst>
                              <p:cond delay="1500"/>
                            </p:stCondLst>
                            <p:childTnLst>
                              <p:par>
                                <p:cTn id="23" presetID="22" presetClass="entr" presetSubtype="8"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1000"/>
                                        <p:tgtEl>
                                          <p:spTgt spid="25"/>
                                        </p:tgtEl>
                                      </p:cBhvr>
                                    </p:animEffect>
                                  </p:childTnLst>
                                </p:cTn>
                              </p:par>
                            </p:childTnLst>
                          </p:cTn>
                        </p:par>
                        <p:par>
                          <p:cTn id="26" fill="hold" nodeType="afterGroup">
                            <p:stCondLst>
                              <p:cond delay="2500"/>
                            </p:stCondLst>
                            <p:childTnLst>
                              <p:par>
                                <p:cTn id="27" presetID="22" presetClass="entr" presetSubtype="2" fill="hold"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ipe(right)">
                                      <p:cBhvr>
                                        <p:cTn id="29" dur="500"/>
                                        <p:tgtEl>
                                          <p:spTgt spid="46"/>
                                        </p:tgtEl>
                                      </p:cBhvr>
                                    </p:animEffect>
                                  </p:childTnLst>
                                </p:cTn>
                              </p:par>
                            </p:childTnLst>
                          </p:cTn>
                        </p:par>
                        <p:par>
                          <p:cTn id="30" fill="hold" nodeType="afterGroup">
                            <p:stCondLst>
                              <p:cond delay="3000"/>
                            </p:stCondLst>
                            <p:childTnLst>
                              <p:par>
                                <p:cTn id="31" presetID="22" presetClass="entr" presetSubtype="8"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left)">
                                      <p:cBhvr>
                                        <p:cTn id="33" dur="1000"/>
                                        <p:tgtEl>
                                          <p:spTgt spid="26"/>
                                        </p:tgtEl>
                                      </p:cBhvr>
                                    </p:animEffect>
                                  </p:childTnLst>
                                </p:cTn>
                              </p:par>
                            </p:childTnLst>
                          </p:cTn>
                        </p:par>
                        <p:par>
                          <p:cTn id="34" fill="hold" nodeType="afterGroup">
                            <p:stCondLst>
                              <p:cond delay="4000"/>
                            </p:stCondLst>
                            <p:childTnLst>
                              <p:par>
                                <p:cTn id="35" presetID="22" presetClass="entr" presetSubtype="2"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right)">
                                      <p:cBhvr>
                                        <p:cTn id="37" dur="500"/>
                                        <p:tgtEl>
                                          <p:spTgt spid="52"/>
                                        </p:tgtEl>
                                      </p:cBhvr>
                                    </p:animEffect>
                                  </p:childTnLst>
                                </p:cTn>
                              </p:par>
                            </p:childTnLst>
                          </p:cTn>
                        </p:par>
                        <p:par>
                          <p:cTn id="38" fill="hold" nodeType="afterGroup">
                            <p:stCondLst>
                              <p:cond delay="4500"/>
                            </p:stCondLst>
                            <p:childTnLst>
                              <p:par>
                                <p:cTn id="39" presetID="22" presetClass="entr" presetSubtype="8"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left)">
                                      <p:cBhvr>
                                        <p:cTn id="41" dur="1000"/>
                                        <p:tgtEl>
                                          <p:spTgt spid="27"/>
                                        </p:tgtEl>
                                      </p:cBhvr>
                                    </p:animEffect>
                                  </p:childTnLst>
                                </p:cTn>
                              </p:par>
                            </p:childTnLst>
                          </p:cTn>
                        </p:par>
                        <p:par>
                          <p:cTn id="42" fill="hold" nodeType="afterGroup">
                            <p:stCondLst>
                              <p:cond delay="5500"/>
                            </p:stCondLst>
                            <p:childTnLst>
                              <p:par>
                                <p:cTn id="43" presetID="22" presetClass="entr" presetSubtype="2" fill="hold"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wipe(right)">
                                      <p:cBhvr>
                                        <p:cTn id="45" dur="500"/>
                                        <p:tgtEl>
                                          <p:spTgt spid="58"/>
                                        </p:tgtEl>
                                      </p:cBhvr>
                                    </p:animEffect>
                                  </p:childTnLst>
                                </p:cTn>
                              </p:par>
                            </p:childTnLst>
                          </p:cTn>
                        </p:par>
                        <p:par>
                          <p:cTn id="46" fill="hold" nodeType="afterGroup">
                            <p:stCondLst>
                              <p:cond delay="6000"/>
                            </p:stCondLst>
                            <p:childTnLst>
                              <p:par>
                                <p:cTn id="47" presetID="22" presetClass="entr" presetSubtype="8"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1000"/>
                                        <p:tgtEl>
                                          <p:spTgt spid="28"/>
                                        </p:tgtEl>
                                      </p:cBhvr>
                                    </p:animEffect>
                                  </p:childTnLst>
                                </p:cTn>
                              </p:par>
                            </p:childTnLst>
                          </p:cTn>
                        </p:par>
                        <p:par>
                          <p:cTn id="50" fill="hold" nodeType="afterGroup">
                            <p:stCondLst>
                              <p:cond delay="7000"/>
                            </p:stCondLst>
                            <p:childTnLst>
                              <p:par>
                                <p:cTn id="51" presetID="9" presetClass="entr" presetSubtype="0" fill="hold" grpId="0" nodeType="afterEffect">
                                  <p:stCondLst>
                                    <p:cond delay="0"/>
                                  </p:stCondLst>
                                  <p:childTnLst>
                                    <p:set>
                                      <p:cBhvr>
                                        <p:cTn id="52" dur="1" fill="hold">
                                          <p:stCondLst>
                                            <p:cond delay="0"/>
                                          </p:stCondLst>
                                        </p:cTn>
                                        <p:tgtEl>
                                          <p:spTgt spid="67"/>
                                        </p:tgtEl>
                                        <p:attrNameLst>
                                          <p:attrName>style.visibility</p:attrName>
                                        </p:attrNameLst>
                                      </p:cBhvr>
                                      <p:to>
                                        <p:strVal val="visible"/>
                                      </p:to>
                                    </p:set>
                                    <p:animEffect transition="in" filter="dissolve">
                                      <p:cBhvr>
                                        <p:cTn id="53" dur="500"/>
                                        <p:tgtEl>
                                          <p:spTgt spid="67"/>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18" presetClass="entr" presetSubtype="12" fill="hold" nodeType="click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strips(downLeft)">
                                      <p:cBhvr>
                                        <p:cTn id="58" dur="500"/>
                                        <p:tgtEl>
                                          <p:spTgt spid="64"/>
                                        </p:tgtEl>
                                      </p:cBhvr>
                                    </p:animEffect>
                                  </p:childTnLst>
                                  <p:subTnLst>
                                    <p:audio>
                                      <p:cMediaNode>
                                        <p:cTn display="0" masterRel="sameClick">
                                          <p:stCondLst>
                                            <p:cond evt="begin" delay="0">
                                              <p:tn val="56"/>
                                            </p:cond>
                                          </p:stCondLst>
                                          <p:endCondLst>
                                            <p:cond evt="onStopAudio" delay="0">
                                              <p:tgtEl>
                                                <p:sldTgt/>
                                              </p:tgtEl>
                                            </p:cond>
                                          </p:endCondLst>
                                        </p:cTn>
                                        <p:tgtEl>
                                          <p:sndTgt r:embed="rId2" name="camera.wav"/>
                                        </p:tgtEl>
                                      </p:cMediaNode>
                                    </p:audio>
                                  </p:sub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nodeType="click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wipe(left)">
                                      <p:cBhvr>
                                        <p:cTn id="63" dur="2000"/>
                                        <p:tgtEl>
                                          <p:spTgt spid="72"/>
                                        </p:tgtEl>
                                      </p:cBhvr>
                                    </p:animEffect>
                                  </p:childTnLst>
                                </p:cTn>
                              </p:par>
                            </p:childTnLst>
                          </p:cTn>
                        </p:par>
                        <p:par>
                          <p:cTn id="64" fill="hold" nodeType="afterGroup">
                            <p:stCondLst>
                              <p:cond delay="2000"/>
                            </p:stCondLst>
                            <p:childTnLst>
                              <p:par>
                                <p:cTn id="65" presetID="9" presetClass="entr" presetSubtype="0" fill="hold" nodeType="afterEffect">
                                  <p:stCondLst>
                                    <p:cond delay="0"/>
                                  </p:stCondLst>
                                  <p:childTnLst>
                                    <p:set>
                                      <p:cBhvr>
                                        <p:cTn id="66" dur="1" fill="hold">
                                          <p:stCondLst>
                                            <p:cond delay="0"/>
                                          </p:stCondLst>
                                        </p:cTn>
                                        <p:tgtEl>
                                          <p:spTgt spid="68"/>
                                        </p:tgtEl>
                                        <p:attrNameLst>
                                          <p:attrName>style.visibility</p:attrName>
                                        </p:attrNameLst>
                                      </p:cBhvr>
                                      <p:to>
                                        <p:strVal val="visible"/>
                                      </p:to>
                                    </p:set>
                                    <p:animEffect transition="in" filter="dissolve">
                                      <p:cBhvr>
                                        <p:cTn id="67" dur="500"/>
                                        <p:tgtEl>
                                          <p:spTgt spid="68"/>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8" presetClass="exit" presetSubtype="12" fill="hold" nodeType="clickEffect">
                                  <p:stCondLst>
                                    <p:cond delay="0"/>
                                  </p:stCondLst>
                                  <p:childTnLst>
                                    <p:animEffect transition="out" filter="strips(downLeft)">
                                      <p:cBhvr>
                                        <p:cTn id="71" dur="500"/>
                                        <p:tgtEl>
                                          <p:spTgt spid="64"/>
                                        </p:tgtEl>
                                      </p:cBhvr>
                                    </p:animEffect>
                                    <p:set>
                                      <p:cBhvr>
                                        <p:cTn id="72" dur="1" fill="hold">
                                          <p:stCondLst>
                                            <p:cond delay="499"/>
                                          </p:stCondLst>
                                        </p:cTn>
                                        <p:tgtEl>
                                          <p:spTgt spid="64"/>
                                        </p:tgtEl>
                                        <p:attrNameLst>
                                          <p:attrName>style.visibility</p:attrName>
                                        </p:attrNameLst>
                                      </p:cBhvr>
                                      <p:to>
                                        <p:strVal val="hidden"/>
                                      </p:to>
                                    </p:set>
                                  </p:childTnLst>
                                </p:cTn>
                              </p:par>
                            </p:childTnLst>
                          </p:cTn>
                        </p:par>
                        <p:par>
                          <p:cTn id="73" fill="hold" nodeType="afterGroup">
                            <p:stCondLst>
                              <p:cond delay="500"/>
                            </p:stCondLst>
                            <p:childTnLst>
                              <p:par>
                                <p:cTn id="74" presetID="18" presetClass="entr" presetSubtype="12" fill="hold" nodeType="afterEffect">
                                  <p:stCondLst>
                                    <p:cond delay="0"/>
                                  </p:stCondLst>
                                  <p:childTnLst>
                                    <p:set>
                                      <p:cBhvr>
                                        <p:cTn id="75" dur="1" fill="hold">
                                          <p:stCondLst>
                                            <p:cond delay="0"/>
                                          </p:stCondLst>
                                        </p:cTn>
                                        <p:tgtEl>
                                          <p:spTgt spid="69"/>
                                        </p:tgtEl>
                                        <p:attrNameLst>
                                          <p:attrName>style.visibility</p:attrName>
                                        </p:attrNameLst>
                                      </p:cBhvr>
                                      <p:to>
                                        <p:strVal val="visible"/>
                                      </p:to>
                                    </p:set>
                                    <p:animEffect transition="in" filter="strips(downLeft)">
                                      <p:cBhvr>
                                        <p:cTn id="76" dur="500"/>
                                        <p:tgtEl>
                                          <p:spTgt spid="69"/>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22" presetClass="entr" presetSubtype="8" fill="hold" nodeType="clickEffect">
                                  <p:stCondLst>
                                    <p:cond delay="0"/>
                                  </p:stCondLst>
                                  <p:childTnLst>
                                    <p:set>
                                      <p:cBhvr>
                                        <p:cTn id="80" dur="1" fill="hold">
                                          <p:stCondLst>
                                            <p:cond delay="0"/>
                                          </p:stCondLst>
                                        </p:cTn>
                                        <p:tgtEl>
                                          <p:spTgt spid="73"/>
                                        </p:tgtEl>
                                        <p:attrNameLst>
                                          <p:attrName>style.visibility</p:attrName>
                                        </p:attrNameLst>
                                      </p:cBhvr>
                                      <p:to>
                                        <p:strVal val="visible"/>
                                      </p:to>
                                    </p:set>
                                    <p:animEffect transition="in" filter="wipe(left)">
                                      <p:cBhvr>
                                        <p:cTn id="81" dur="1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6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组合 1"/>
          <p:cNvGrpSpPr>
            <a:grpSpLocks/>
          </p:cNvGrpSpPr>
          <p:nvPr/>
        </p:nvGrpSpPr>
        <p:grpSpPr bwMode="auto">
          <a:xfrm>
            <a:off x="34925" y="92075"/>
            <a:ext cx="7632700" cy="457200"/>
            <a:chOff x="34925" y="92075"/>
            <a:chExt cx="7632700" cy="457200"/>
          </a:xfrm>
        </p:grpSpPr>
        <p:sp>
          <p:nvSpPr>
            <p:cNvPr id="39943"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9944"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10" name="Group 3"/>
          <p:cNvGrpSpPr>
            <a:grpSpLocks/>
          </p:cNvGrpSpPr>
          <p:nvPr/>
        </p:nvGrpSpPr>
        <p:grpSpPr bwMode="auto">
          <a:xfrm>
            <a:off x="107950" y="620713"/>
            <a:ext cx="4032250" cy="496887"/>
            <a:chOff x="113" y="441"/>
            <a:chExt cx="2098" cy="313"/>
          </a:xfrm>
        </p:grpSpPr>
        <p:sp>
          <p:nvSpPr>
            <p:cNvPr id="39941"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39942"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35" name="Text Box 2"/>
          <p:cNvSpPr txBox="1">
            <a:spLocks noChangeArrowheads="1"/>
          </p:cNvSpPr>
          <p:nvPr/>
        </p:nvSpPr>
        <p:spPr bwMode="auto">
          <a:xfrm>
            <a:off x="179388" y="1196975"/>
            <a:ext cx="8785225" cy="1384995"/>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阶数高、非</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零元素少</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，且分布没有一定规律的矩阵压缩存储要比特殊矩阵复杂</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。假设</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在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m</a:t>
            </a:r>
            <a:r>
              <a:rPr kumimoji="1" lang="en-US" altLang="zh-CN" sz="2000" b="1" dirty="0" err="1">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矩阵中，如果有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个非零元素，令 </a:t>
            </a:r>
            <a:r>
              <a:rPr kumimoji="1" lang="zh-CN" altLang="en-US" sz="2000" b="1" dirty="0">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m</a:t>
            </a:r>
            <a:r>
              <a:rPr kumimoji="1" lang="en-US" altLang="zh-CN" sz="2000" b="1" dirty="0" err="1">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，则称 </a:t>
            </a:r>
            <a:r>
              <a:rPr kumimoji="1" lang="zh-CN" altLang="en-US" sz="2000" b="1" dirty="0">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为该矩阵的稀疏因子。通常认为 </a:t>
            </a:r>
            <a:r>
              <a:rPr kumimoji="1" lang="zh-CN" altLang="en-US" sz="2000" b="1" dirty="0">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0.05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的矩阵为</a:t>
            </a:r>
            <a:r>
              <a:rPr kumimoji="1" lang="zh-CN" altLang="en-US" sz="2000" b="1" dirty="0">
                <a:solidFill>
                  <a:srgbClr val="FF0000"/>
                </a:solidFill>
                <a:latin typeface="Arial" panose="020B0604020202020204" pitchFamily="34" charset="0"/>
                <a:ea typeface="仿宋" panose="02010609060101010101" pitchFamily="49" charset="-122"/>
                <a:cs typeface="Arial" panose="020B0604020202020204" pitchFamily="34" charset="0"/>
              </a:rPr>
              <a:t>稀疏矩阵</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dirty="0">
                <a:latin typeface="Arial" panose="020B0604020202020204" pitchFamily="34" charset="0"/>
                <a:ea typeface="仿宋" panose="02010609060101010101" pitchFamily="49" charset="-122"/>
                <a:cs typeface="Arial" panose="020B0604020202020204" pitchFamily="34"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5">
                                            <p:txEl>
                                              <p:pRg st="0" end="0"/>
                                            </p:txEl>
                                          </p:spTgt>
                                        </p:tgtEl>
                                        <p:attrNameLst>
                                          <p:attrName>style.visibility</p:attrName>
                                        </p:attrNameLst>
                                      </p:cBhvr>
                                      <p:to>
                                        <p:strVal val="visible"/>
                                      </p:to>
                                    </p:set>
                                    <p:animEffect transition="in" filter="blinds(horizontal)">
                                      <p:cBhvr>
                                        <p:cTn id="12"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2" name="组合 2"/>
          <p:cNvGrpSpPr>
            <a:grpSpLocks/>
          </p:cNvGrpSpPr>
          <p:nvPr/>
        </p:nvGrpSpPr>
        <p:grpSpPr bwMode="auto">
          <a:xfrm>
            <a:off x="34925" y="92075"/>
            <a:ext cx="7632700" cy="1025525"/>
            <a:chOff x="34925" y="92075"/>
            <a:chExt cx="7632700" cy="1025525"/>
          </a:xfrm>
        </p:grpSpPr>
        <p:grpSp>
          <p:nvGrpSpPr>
            <p:cNvPr id="40967" name="组合 1"/>
            <p:cNvGrpSpPr>
              <a:grpSpLocks/>
            </p:cNvGrpSpPr>
            <p:nvPr/>
          </p:nvGrpSpPr>
          <p:grpSpPr bwMode="auto">
            <a:xfrm>
              <a:off x="34925" y="92075"/>
              <a:ext cx="7632700" cy="457200"/>
              <a:chOff x="34925" y="92075"/>
              <a:chExt cx="7632700" cy="457200"/>
            </a:xfrm>
          </p:grpSpPr>
          <p:sp>
            <p:nvSpPr>
              <p:cNvPr id="40971"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0972"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40968" name="Group 3"/>
            <p:cNvGrpSpPr>
              <a:grpSpLocks/>
            </p:cNvGrpSpPr>
            <p:nvPr/>
          </p:nvGrpSpPr>
          <p:grpSpPr bwMode="auto">
            <a:xfrm>
              <a:off x="107950" y="620713"/>
              <a:ext cx="4032250" cy="496887"/>
              <a:chOff x="113" y="441"/>
              <a:chExt cx="2098" cy="313"/>
            </a:xfrm>
          </p:grpSpPr>
          <p:sp>
            <p:nvSpPr>
              <p:cNvPr id="40969"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40970"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6" name="Group 6"/>
          <p:cNvGrpSpPr>
            <a:grpSpLocks/>
          </p:cNvGrpSpPr>
          <p:nvPr/>
        </p:nvGrpSpPr>
        <p:grpSpPr bwMode="auto">
          <a:xfrm>
            <a:off x="250825" y="1196975"/>
            <a:ext cx="4448175" cy="769938"/>
            <a:chOff x="113" y="441"/>
            <a:chExt cx="1440" cy="485"/>
          </a:xfrm>
        </p:grpSpPr>
        <p:sp>
          <p:nvSpPr>
            <p:cNvPr id="40965" name="Text Box 7"/>
            <p:cNvSpPr txBox="1">
              <a:spLocks noChangeArrowheads="1"/>
            </p:cNvSpPr>
            <p:nvPr/>
          </p:nvSpPr>
          <p:spPr bwMode="auto">
            <a:xfrm>
              <a:off x="113" y="441"/>
              <a:ext cx="1440"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稀疏矩阵的抽象数据类型</a:t>
              </a:r>
            </a:p>
          </p:txBody>
        </p:sp>
        <p:sp>
          <p:nvSpPr>
            <p:cNvPr id="40966"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4" name="Text Box 13"/>
          <p:cNvSpPr txBox="1">
            <a:spLocks noChangeArrowheads="1"/>
          </p:cNvSpPr>
          <p:nvPr/>
        </p:nvSpPr>
        <p:spPr bwMode="auto">
          <a:xfrm>
            <a:off x="323850" y="1773238"/>
            <a:ext cx="8634413" cy="456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4000"/>
              </a:lnSpc>
            </a:pPr>
            <a:r>
              <a:rPr lang="en-US" altLang="zh-CN" sz="1500" b="1">
                <a:latin typeface="Courier New" panose="02070309020205020404" pitchFamily="49" charset="0"/>
                <a:ea typeface="仿宋" panose="02010609060101010101" pitchFamily="49" charset="-122"/>
                <a:cs typeface="Courier New" panose="02070309020205020404" pitchFamily="49" charset="0"/>
              </a:rPr>
              <a:t>ADT SparseMatrix {</a:t>
            </a:r>
          </a:p>
          <a:p>
            <a:pPr eaLnBrk="1" hangingPunct="1">
              <a:lnSpc>
                <a:spcPct val="114000"/>
              </a:lnSpc>
            </a:pPr>
            <a:r>
              <a:rPr lang="en-US" altLang="zh-CN" sz="1500" b="1">
                <a:latin typeface="Courier New" panose="02070309020205020404" pitchFamily="49" charset="0"/>
                <a:ea typeface="仿宋" panose="02010609060101010101" pitchFamily="49" charset="-122"/>
                <a:cs typeface="Courier New" panose="02070309020205020404" pitchFamily="49" charset="0"/>
              </a:rPr>
              <a:t>    Data</a:t>
            </a:r>
            <a:r>
              <a:rPr lang="zh-CN" altLang="en-US" sz="15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14000"/>
              </a:lnSpc>
            </a:pPr>
            <a:r>
              <a:rPr lang="zh-CN" altLang="en-US" sz="1500" b="1">
                <a:latin typeface="Courier New" panose="02070309020205020404" pitchFamily="49" charset="0"/>
                <a:ea typeface="仿宋" panose="02010609060101010101" pitchFamily="49" charset="-122"/>
                <a:cs typeface="Courier New" panose="02070309020205020404" pitchFamily="49" charset="0"/>
              </a:rPr>
              <a:t>	</a:t>
            </a:r>
            <a:r>
              <a:rPr lang="en-US" altLang="zh-CN" sz="1500" b="1">
                <a:latin typeface="Courier New" panose="02070309020205020404" pitchFamily="49" charset="0"/>
                <a:ea typeface="仿宋" panose="02010609060101010101" pitchFamily="49" charset="-122"/>
                <a:cs typeface="Courier New" panose="02070309020205020404" pitchFamily="49" charset="0"/>
              </a:rPr>
              <a:t>D={a</a:t>
            </a:r>
            <a:r>
              <a:rPr lang="en-US" altLang="zh-CN" sz="1500" b="1" baseline="-25000">
                <a:latin typeface="Courier New" panose="02070309020205020404" pitchFamily="49" charset="0"/>
                <a:ea typeface="仿宋" panose="02010609060101010101" pitchFamily="49" charset="-122"/>
                <a:cs typeface="Courier New" panose="02070309020205020404" pitchFamily="49" charset="0"/>
              </a:rPr>
              <a:t>ij</a:t>
            </a:r>
            <a:r>
              <a:rPr lang="en-US" altLang="zh-CN" sz="1500" b="1">
                <a:latin typeface="Courier New" panose="02070309020205020404" pitchFamily="49" charset="0"/>
                <a:ea typeface="仿宋" panose="02010609060101010101" pitchFamily="49" charset="-122"/>
                <a:cs typeface="Courier New" panose="02070309020205020404" pitchFamily="49" charset="0"/>
              </a:rPr>
              <a:t>|a</a:t>
            </a:r>
            <a:r>
              <a:rPr lang="en-US" altLang="zh-CN" sz="1500" b="1" baseline="-25000">
                <a:latin typeface="Courier New" panose="02070309020205020404" pitchFamily="49" charset="0"/>
                <a:ea typeface="仿宋" panose="02010609060101010101" pitchFamily="49" charset="-122"/>
                <a:cs typeface="Courier New" panose="02070309020205020404" pitchFamily="49" charset="0"/>
              </a:rPr>
              <a:t>ij</a:t>
            </a:r>
            <a:r>
              <a:rPr lang="en-US" altLang="zh-CN" sz="1500" b="1">
                <a:latin typeface="Courier New" panose="02070309020205020404" pitchFamily="49" charset="0"/>
                <a:ea typeface="仿宋" panose="02010609060101010101" pitchFamily="49" charset="-122"/>
                <a:cs typeface="Courier New" panose="02070309020205020404" pitchFamily="49" charset="0"/>
                <a:sym typeface="Symbol" panose="05050102010706020507" pitchFamily="18" charset="2"/>
              </a:rPr>
              <a:t></a:t>
            </a:r>
            <a:r>
              <a:rPr lang="en-US" altLang="zh-CN" sz="1500" b="1">
                <a:latin typeface="Courier New" panose="02070309020205020404" pitchFamily="49" charset="0"/>
                <a:ea typeface="仿宋" panose="02010609060101010101" pitchFamily="49" charset="-122"/>
                <a:cs typeface="Courier New" panose="02070309020205020404" pitchFamily="49" charset="0"/>
              </a:rPr>
              <a:t>ElemSet, i=0,1,…,m-1, n≥0; j=0,1,…,n-1, m≥0</a:t>
            </a:r>
          </a:p>
          <a:p>
            <a:pPr eaLnBrk="1" hangingPunct="1">
              <a:lnSpc>
                <a:spcPct val="114000"/>
              </a:lnSpc>
            </a:pPr>
            <a:r>
              <a:rPr lang="en-US" altLang="zh-CN" sz="1500" b="1">
                <a:latin typeface="Courier New" panose="02070309020205020404" pitchFamily="49" charset="0"/>
                <a:ea typeface="仿宋" panose="02010609060101010101" pitchFamily="49" charset="-122"/>
                <a:cs typeface="Courier New" panose="02070309020205020404" pitchFamily="49" charset="0"/>
              </a:rPr>
              <a:t>					m </a:t>
            </a:r>
            <a:r>
              <a:rPr lang="zh-CN" altLang="zh-CN" sz="1500" b="1">
                <a:latin typeface="Courier New" panose="02070309020205020404" pitchFamily="49" charset="0"/>
                <a:ea typeface="仿宋" panose="02010609060101010101" pitchFamily="49" charset="-122"/>
                <a:cs typeface="Courier New" panose="02070309020205020404" pitchFamily="49" charset="0"/>
              </a:rPr>
              <a:t>和 </a:t>
            </a:r>
            <a:r>
              <a:rPr lang="en-US" altLang="zh-CN" sz="1500" b="1">
                <a:latin typeface="Courier New" panose="02070309020205020404" pitchFamily="49" charset="0"/>
                <a:ea typeface="仿宋" panose="02010609060101010101" pitchFamily="49" charset="-122"/>
                <a:cs typeface="Courier New" panose="02070309020205020404" pitchFamily="49" charset="0"/>
              </a:rPr>
              <a:t>n </a:t>
            </a:r>
            <a:r>
              <a:rPr lang="zh-CN" altLang="zh-CN" sz="1500" b="1">
                <a:latin typeface="Courier New" panose="02070309020205020404" pitchFamily="49" charset="0"/>
                <a:ea typeface="仿宋" panose="02010609060101010101" pitchFamily="49" charset="-122"/>
                <a:cs typeface="Courier New" panose="02070309020205020404" pitchFamily="49" charset="0"/>
              </a:rPr>
              <a:t>分别称为矩阵的行数和列数 </a:t>
            </a:r>
            <a:r>
              <a:rPr lang="en-US" altLang="zh-CN" sz="1500" b="1">
                <a:latin typeface="Courier New" panose="02070309020205020404" pitchFamily="49" charset="0"/>
                <a:ea typeface="仿宋" panose="02010609060101010101" pitchFamily="49" charset="-122"/>
                <a:cs typeface="Courier New" panose="02070309020205020404" pitchFamily="49" charset="0"/>
              </a:rPr>
              <a:t>}</a:t>
            </a:r>
            <a:endParaRPr lang="zh-CN" altLang="en-US" sz="15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14000"/>
              </a:lnSpc>
            </a:pPr>
            <a:r>
              <a:rPr lang="zh-CN" altLang="en-US" sz="1500" b="1">
                <a:latin typeface="Courier New" panose="02070309020205020404" pitchFamily="49" charset="0"/>
                <a:ea typeface="仿宋" panose="02010609060101010101" pitchFamily="49" charset="-122"/>
                <a:cs typeface="Courier New" panose="02070309020205020404" pitchFamily="49" charset="0"/>
              </a:rPr>
              <a:t>    </a:t>
            </a:r>
            <a:r>
              <a:rPr lang="en-US" altLang="zh-CN" sz="1500" b="1">
                <a:latin typeface="Courier New" panose="02070309020205020404" pitchFamily="49" charset="0"/>
                <a:ea typeface="仿宋" panose="02010609060101010101" pitchFamily="49" charset="-122"/>
                <a:cs typeface="Courier New" panose="02070309020205020404" pitchFamily="49" charset="0"/>
              </a:rPr>
              <a:t>Relation</a:t>
            </a:r>
            <a:r>
              <a:rPr lang="zh-CN" altLang="en-US" sz="15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14000"/>
              </a:lnSpc>
            </a:pPr>
            <a:r>
              <a:rPr lang="zh-CN" altLang="en-US" sz="1500" b="1">
                <a:latin typeface="Courier New" panose="02070309020205020404" pitchFamily="49" charset="0"/>
                <a:ea typeface="仿宋" panose="02010609060101010101" pitchFamily="49" charset="-122"/>
                <a:cs typeface="Courier New" panose="02070309020205020404" pitchFamily="49" charset="0"/>
              </a:rPr>
              <a:t>	</a:t>
            </a:r>
            <a:r>
              <a:rPr lang="en-US" altLang="zh-CN" sz="1500" b="1">
                <a:latin typeface="Courier New" panose="02070309020205020404" pitchFamily="49" charset="0"/>
                <a:ea typeface="仿宋" panose="02010609060101010101" pitchFamily="49" charset="-122"/>
                <a:cs typeface="Courier New" panose="02070309020205020404" pitchFamily="49" charset="0"/>
              </a:rPr>
              <a:t>R={Row,Col}</a:t>
            </a:r>
          </a:p>
          <a:p>
            <a:pPr eaLnBrk="1" hangingPunct="1">
              <a:lnSpc>
                <a:spcPct val="114000"/>
              </a:lnSpc>
            </a:pPr>
            <a:r>
              <a:rPr lang="en-US" altLang="zh-CN" sz="1500" b="1">
                <a:latin typeface="Courier New" panose="02070309020205020404" pitchFamily="49" charset="0"/>
                <a:ea typeface="仿宋" panose="02010609060101010101" pitchFamily="49" charset="-122"/>
                <a:cs typeface="Courier New" panose="02070309020205020404" pitchFamily="49" charset="0"/>
              </a:rPr>
              <a:t>	Row={&lt;a</a:t>
            </a:r>
            <a:r>
              <a:rPr lang="en-US" altLang="zh-CN" sz="1500" b="1" baseline="-25000">
                <a:latin typeface="Courier New" panose="02070309020205020404" pitchFamily="49" charset="0"/>
                <a:ea typeface="仿宋" panose="02010609060101010101" pitchFamily="49" charset="-122"/>
                <a:cs typeface="Courier New" panose="02070309020205020404" pitchFamily="49" charset="0"/>
              </a:rPr>
              <a:t>ij</a:t>
            </a:r>
            <a:r>
              <a:rPr lang="en-US" altLang="zh-CN" sz="1500" b="1">
                <a:latin typeface="Courier New" panose="02070309020205020404" pitchFamily="49" charset="0"/>
                <a:ea typeface="仿宋" panose="02010609060101010101" pitchFamily="49" charset="-122"/>
                <a:cs typeface="Courier New" panose="02070309020205020404" pitchFamily="49" charset="0"/>
              </a:rPr>
              <a:t>,a</a:t>
            </a:r>
            <a:r>
              <a:rPr lang="en-US" altLang="zh-CN" sz="1500" b="1" baseline="-25000">
                <a:latin typeface="Courier New" panose="02070309020205020404" pitchFamily="49" charset="0"/>
                <a:ea typeface="仿宋" panose="02010609060101010101" pitchFamily="49" charset="-122"/>
                <a:cs typeface="Courier New" panose="02070309020205020404" pitchFamily="49" charset="0"/>
              </a:rPr>
              <a:t>i,j+1</a:t>
            </a:r>
            <a:r>
              <a:rPr lang="en-US" altLang="zh-CN" sz="1500" b="1">
                <a:latin typeface="Courier New" panose="02070309020205020404" pitchFamily="49" charset="0"/>
                <a:ea typeface="仿宋" panose="02010609060101010101" pitchFamily="49" charset="-122"/>
                <a:cs typeface="Courier New" panose="02070309020205020404" pitchFamily="49" charset="0"/>
              </a:rPr>
              <a:t>&gt;|0≤i≤m-1,0≤j≤n-2} Col={&lt;a</a:t>
            </a:r>
            <a:r>
              <a:rPr lang="en-US" altLang="zh-CN" sz="1500" b="1" baseline="-25000">
                <a:latin typeface="Courier New" panose="02070309020205020404" pitchFamily="49" charset="0"/>
                <a:ea typeface="仿宋" panose="02010609060101010101" pitchFamily="49" charset="-122"/>
                <a:cs typeface="Courier New" panose="02070309020205020404" pitchFamily="49" charset="0"/>
              </a:rPr>
              <a:t>ij</a:t>
            </a:r>
            <a:r>
              <a:rPr lang="en-US" altLang="zh-CN" sz="1500" b="1">
                <a:latin typeface="Courier New" panose="02070309020205020404" pitchFamily="49" charset="0"/>
                <a:ea typeface="仿宋" panose="02010609060101010101" pitchFamily="49" charset="-122"/>
                <a:cs typeface="Courier New" panose="02070309020205020404" pitchFamily="49" charset="0"/>
              </a:rPr>
              <a:t>,a</a:t>
            </a:r>
            <a:r>
              <a:rPr lang="en-US" altLang="zh-CN" sz="1500" b="1" baseline="-25000">
                <a:latin typeface="Courier New" panose="02070309020205020404" pitchFamily="49" charset="0"/>
                <a:ea typeface="仿宋" panose="02010609060101010101" pitchFamily="49" charset="-122"/>
                <a:cs typeface="Courier New" panose="02070309020205020404" pitchFamily="49" charset="0"/>
              </a:rPr>
              <a:t>i+1,j</a:t>
            </a:r>
            <a:r>
              <a:rPr lang="en-US" altLang="zh-CN" sz="1500" b="1">
                <a:latin typeface="Courier New" panose="02070309020205020404" pitchFamily="49" charset="0"/>
                <a:ea typeface="仿宋" panose="02010609060101010101" pitchFamily="49" charset="-122"/>
                <a:cs typeface="Courier New" panose="02070309020205020404" pitchFamily="49" charset="0"/>
              </a:rPr>
              <a:t>&gt;|0≤i≤m-2,0≤j≤n-1}</a:t>
            </a:r>
            <a:endParaRPr lang="zh-CN" altLang="en-US" sz="15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14000"/>
              </a:lnSpc>
            </a:pPr>
            <a:r>
              <a:rPr lang="zh-CN" altLang="en-US" sz="1500" b="1">
                <a:latin typeface="Courier New" panose="02070309020205020404" pitchFamily="49" charset="0"/>
                <a:ea typeface="仿宋" panose="02010609060101010101" pitchFamily="49" charset="-122"/>
                <a:cs typeface="Courier New" panose="02070309020205020404" pitchFamily="49" charset="0"/>
              </a:rPr>
              <a:t>    </a:t>
            </a:r>
            <a:r>
              <a:rPr lang="en-US" altLang="zh-CN" sz="1500" b="1">
                <a:latin typeface="Courier New" panose="02070309020205020404" pitchFamily="49" charset="0"/>
                <a:ea typeface="仿宋" panose="02010609060101010101" pitchFamily="49" charset="-122"/>
                <a:cs typeface="Courier New" panose="02070309020205020404" pitchFamily="49" charset="0"/>
              </a:rPr>
              <a:t>Operation</a:t>
            </a:r>
            <a:r>
              <a:rPr lang="zh-CN" altLang="en-US" sz="15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14000"/>
              </a:lnSpc>
            </a:pPr>
            <a:r>
              <a:rPr lang="zh-CN" altLang="en-US" sz="1500" b="1">
                <a:latin typeface="Courier New" panose="02070309020205020404" pitchFamily="49" charset="0"/>
                <a:ea typeface="仿宋" panose="02010609060101010101" pitchFamily="49" charset="-122"/>
                <a:cs typeface="Courier New" panose="02070309020205020404" pitchFamily="49" charset="0"/>
              </a:rPr>
              <a:t>	</a:t>
            </a:r>
            <a:r>
              <a:rPr lang="en-US" altLang="zh-CN" sz="15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14000"/>
              </a:lnSpc>
            </a:pPr>
            <a:r>
              <a:rPr lang="en-US" altLang="zh-CN" sz="1500" b="1">
                <a:latin typeface="Courier New" panose="02070309020205020404" pitchFamily="49" charset="0"/>
                <a:ea typeface="仿宋" panose="02010609060101010101" pitchFamily="49" charset="-122"/>
                <a:cs typeface="Courier New" panose="02070309020205020404" pitchFamily="49" charset="0"/>
              </a:rPr>
              <a:t>	AddSMatrix(M,N,&amp;Q);</a:t>
            </a:r>
          </a:p>
          <a:p>
            <a:pPr eaLnBrk="1" hangingPunct="1">
              <a:lnSpc>
                <a:spcPct val="114000"/>
              </a:lnSpc>
            </a:pPr>
            <a:r>
              <a:rPr lang="en-US" altLang="zh-CN" sz="1500" b="1">
                <a:latin typeface="Courier New" panose="02070309020205020404" pitchFamily="49" charset="0"/>
                <a:ea typeface="仿宋" panose="02010609060101010101" pitchFamily="49" charset="-122"/>
                <a:cs typeface="Courier New" panose="02070309020205020404" pitchFamily="49" charset="0"/>
              </a:rPr>
              <a:t>	    </a:t>
            </a:r>
            <a:r>
              <a:rPr lang="zh-CN" altLang="en-US" sz="1500" b="1">
                <a:latin typeface="Courier New" panose="02070309020205020404" pitchFamily="49" charset="0"/>
                <a:ea typeface="仿宋" panose="02010609060101010101" pitchFamily="49" charset="-122"/>
                <a:cs typeface="Courier New" panose="02070309020205020404" pitchFamily="49" charset="0"/>
              </a:rPr>
              <a:t>初始条件：稀疏矩阵</a:t>
            </a:r>
            <a:r>
              <a:rPr lang="en-US" altLang="zh-CN" sz="1500" b="1">
                <a:latin typeface="Courier New" panose="02070309020205020404" pitchFamily="49" charset="0"/>
                <a:ea typeface="仿宋" panose="02010609060101010101" pitchFamily="49" charset="-122"/>
                <a:cs typeface="Courier New" panose="02070309020205020404" pitchFamily="49" charset="0"/>
              </a:rPr>
              <a:t>M</a:t>
            </a:r>
            <a:r>
              <a:rPr lang="zh-CN" altLang="en-US" sz="1500" b="1">
                <a:latin typeface="Courier New" panose="02070309020205020404" pitchFamily="49" charset="0"/>
                <a:ea typeface="仿宋" panose="02010609060101010101" pitchFamily="49" charset="-122"/>
                <a:cs typeface="Courier New" panose="02070309020205020404" pitchFamily="49" charset="0"/>
              </a:rPr>
              <a:t>与</a:t>
            </a:r>
            <a:r>
              <a:rPr lang="en-US" altLang="zh-CN" sz="1500" b="1">
                <a:latin typeface="Courier New" panose="02070309020205020404" pitchFamily="49" charset="0"/>
                <a:ea typeface="仿宋" panose="02010609060101010101" pitchFamily="49" charset="-122"/>
                <a:cs typeface="Courier New" panose="02070309020205020404" pitchFamily="49" charset="0"/>
              </a:rPr>
              <a:t>N</a:t>
            </a:r>
            <a:r>
              <a:rPr lang="zh-CN" altLang="en-US" sz="1500" b="1">
                <a:latin typeface="Courier New" panose="02070309020205020404" pitchFamily="49" charset="0"/>
                <a:ea typeface="仿宋" panose="02010609060101010101" pitchFamily="49" charset="-122"/>
                <a:cs typeface="Courier New" panose="02070309020205020404" pitchFamily="49" charset="0"/>
              </a:rPr>
              <a:t>已经存在，且行数与列数对应相等。</a:t>
            </a:r>
          </a:p>
          <a:p>
            <a:pPr eaLnBrk="1" hangingPunct="1">
              <a:lnSpc>
                <a:spcPct val="114000"/>
              </a:lnSpc>
            </a:pPr>
            <a:r>
              <a:rPr lang="zh-CN" altLang="en-US" sz="1500" b="1">
                <a:latin typeface="Courier New" panose="02070309020205020404" pitchFamily="49" charset="0"/>
                <a:ea typeface="仿宋" panose="02010609060101010101" pitchFamily="49" charset="-122"/>
                <a:cs typeface="Courier New" panose="02070309020205020404" pitchFamily="49" charset="0"/>
              </a:rPr>
              <a:t>	    操作结果：用</a:t>
            </a:r>
            <a:r>
              <a:rPr lang="en-US" altLang="zh-CN" sz="1500" b="1">
                <a:latin typeface="Courier New" panose="02070309020205020404" pitchFamily="49" charset="0"/>
                <a:ea typeface="仿宋" panose="02010609060101010101" pitchFamily="49" charset="-122"/>
                <a:cs typeface="Courier New" panose="02070309020205020404" pitchFamily="49" charset="0"/>
              </a:rPr>
              <a:t>Q</a:t>
            </a:r>
            <a:r>
              <a:rPr lang="zh-CN" altLang="en-US" sz="1500" b="1">
                <a:latin typeface="Courier New" panose="02070309020205020404" pitchFamily="49" charset="0"/>
                <a:ea typeface="仿宋" panose="02010609060101010101" pitchFamily="49" charset="-122"/>
                <a:cs typeface="Courier New" panose="02070309020205020404" pitchFamily="49" charset="0"/>
              </a:rPr>
              <a:t>返回</a:t>
            </a:r>
            <a:r>
              <a:rPr lang="en-US" altLang="zh-CN" sz="1500" b="1">
                <a:latin typeface="Courier New" panose="02070309020205020404" pitchFamily="49" charset="0"/>
                <a:ea typeface="仿宋" panose="02010609060101010101" pitchFamily="49" charset="-122"/>
                <a:cs typeface="Courier New" panose="02070309020205020404" pitchFamily="49" charset="0"/>
              </a:rPr>
              <a:t>M</a:t>
            </a:r>
            <a:r>
              <a:rPr lang="zh-CN" altLang="en-US" sz="1500" b="1">
                <a:latin typeface="Courier New" panose="02070309020205020404" pitchFamily="49" charset="0"/>
                <a:ea typeface="仿宋" panose="02010609060101010101" pitchFamily="49" charset="-122"/>
                <a:cs typeface="Courier New" panose="02070309020205020404" pitchFamily="49" charset="0"/>
              </a:rPr>
              <a:t>和</a:t>
            </a:r>
            <a:r>
              <a:rPr lang="en-US" altLang="zh-CN" sz="1500" b="1">
                <a:latin typeface="Courier New" panose="02070309020205020404" pitchFamily="49" charset="0"/>
                <a:ea typeface="仿宋" panose="02010609060101010101" pitchFamily="49" charset="-122"/>
                <a:cs typeface="Courier New" panose="02070309020205020404" pitchFamily="49" charset="0"/>
              </a:rPr>
              <a:t>N</a:t>
            </a:r>
            <a:r>
              <a:rPr lang="zh-CN" altLang="en-US" sz="1500" b="1">
                <a:latin typeface="Courier New" panose="02070309020205020404" pitchFamily="49" charset="0"/>
                <a:ea typeface="仿宋" panose="02010609060101010101" pitchFamily="49" charset="-122"/>
                <a:cs typeface="Courier New" panose="02070309020205020404" pitchFamily="49" charset="0"/>
              </a:rPr>
              <a:t>的和。</a:t>
            </a:r>
          </a:p>
          <a:p>
            <a:pPr eaLnBrk="1" hangingPunct="1">
              <a:lnSpc>
                <a:spcPct val="114000"/>
              </a:lnSpc>
            </a:pPr>
            <a:r>
              <a:rPr lang="zh-CN" altLang="en-US" sz="1500" b="1">
                <a:latin typeface="Courier New" panose="02070309020205020404" pitchFamily="49" charset="0"/>
                <a:ea typeface="仿宋" panose="02010609060101010101" pitchFamily="49" charset="-122"/>
                <a:cs typeface="Courier New" panose="02070309020205020404" pitchFamily="49" charset="0"/>
              </a:rPr>
              <a:t>	</a:t>
            </a:r>
            <a:r>
              <a:rPr lang="en-US" altLang="zh-CN" sz="15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14000"/>
              </a:lnSpc>
            </a:pPr>
            <a:r>
              <a:rPr lang="en-US" altLang="zh-CN" sz="1500" b="1">
                <a:latin typeface="Courier New" panose="02070309020205020404" pitchFamily="49" charset="0"/>
                <a:ea typeface="仿宋" panose="02010609060101010101" pitchFamily="49" charset="-122"/>
                <a:cs typeface="Courier New" panose="02070309020205020404" pitchFamily="49" charset="0"/>
              </a:rPr>
              <a:t>	TransposeSMatrix(M,&amp;T);</a:t>
            </a:r>
          </a:p>
          <a:p>
            <a:pPr eaLnBrk="1" hangingPunct="1">
              <a:lnSpc>
                <a:spcPct val="114000"/>
              </a:lnSpc>
            </a:pPr>
            <a:r>
              <a:rPr lang="en-US" altLang="zh-CN" sz="1500" b="1">
                <a:latin typeface="Courier New" panose="02070309020205020404" pitchFamily="49" charset="0"/>
                <a:ea typeface="仿宋" panose="02010609060101010101" pitchFamily="49" charset="-122"/>
                <a:cs typeface="Courier New" panose="02070309020205020404" pitchFamily="49" charset="0"/>
              </a:rPr>
              <a:t>	    </a:t>
            </a:r>
            <a:r>
              <a:rPr lang="zh-CN" altLang="en-US" sz="1500" b="1">
                <a:latin typeface="Courier New" panose="02070309020205020404" pitchFamily="49" charset="0"/>
                <a:ea typeface="仿宋" panose="02010609060101010101" pitchFamily="49" charset="-122"/>
                <a:cs typeface="Courier New" panose="02070309020205020404" pitchFamily="49" charset="0"/>
              </a:rPr>
              <a:t>初始条件：稀疏矩阵</a:t>
            </a:r>
            <a:r>
              <a:rPr lang="en-US" altLang="zh-CN" sz="1500" b="1">
                <a:latin typeface="Courier New" panose="02070309020205020404" pitchFamily="49" charset="0"/>
                <a:ea typeface="仿宋" panose="02010609060101010101" pitchFamily="49" charset="-122"/>
                <a:cs typeface="Courier New" panose="02070309020205020404" pitchFamily="49" charset="0"/>
              </a:rPr>
              <a:t>M</a:t>
            </a:r>
            <a:r>
              <a:rPr lang="zh-CN" altLang="en-US" sz="1500" b="1">
                <a:latin typeface="Courier New" panose="02070309020205020404" pitchFamily="49" charset="0"/>
                <a:ea typeface="仿宋" panose="02010609060101010101" pitchFamily="49" charset="-122"/>
                <a:cs typeface="Courier New" panose="02070309020205020404" pitchFamily="49" charset="0"/>
              </a:rPr>
              <a:t>已经存在。	</a:t>
            </a:r>
          </a:p>
          <a:p>
            <a:pPr eaLnBrk="1" hangingPunct="1">
              <a:lnSpc>
                <a:spcPct val="114000"/>
              </a:lnSpc>
            </a:pPr>
            <a:r>
              <a:rPr lang="zh-CN" altLang="en-US" sz="1500" b="1">
                <a:latin typeface="Courier New" panose="02070309020205020404" pitchFamily="49" charset="0"/>
                <a:ea typeface="仿宋" panose="02010609060101010101" pitchFamily="49" charset="-122"/>
                <a:cs typeface="Courier New" panose="02070309020205020404" pitchFamily="49" charset="0"/>
              </a:rPr>
              <a:t>	    操作结果：用</a:t>
            </a:r>
            <a:r>
              <a:rPr lang="en-US" altLang="zh-CN" sz="1500" b="1">
                <a:latin typeface="Courier New" panose="02070309020205020404" pitchFamily="49" charset="0"/>
                <a:ea typeface="仿宋" panose="02010609060101010101" pitchFamily="49" charset="-122"/>
                <a:cs typeface="Courier New" panose="02070309020205020404" pitchFamily="49" charset="0"/>
              </a:rPr>
              <a:t>T</a:t>
            </a:r>
            <a:r>
              <a:rPr lang="zh-CN" altLang="en-US" sz="1500" b="1">
                <a:latin typeface="Courier New" panose="02070309020205020404" pitchFamily="49" charset="0"/>
                <a:ea typeface="仿宋" panose="02010609060101010101" pitchFamily="49" charset="-122"/>
                <a:cs typeface="Courier New" panose="02070309020205020404" pitchFamily="49" charset="0"/>
              </a:rPr>
              <a:t>返回</a:t>
            </a:r>
            <a:r>
              <a:rPr lang="en-US" altLang="zh-CN" sz="1500" b="1">
                <a:latin typeface="Courier New" panose="02070309020205020404" pitchFamily="49" charset="0"/>
                <a:ea typeface="仿宋" panose="02010609060101010101" pitchFamily="49" charset="-122"/>
                <a:cs typeface="Courier New" panose="02070309020205020404" pitchFamily="49" charset="0"/>
              </a:rPr>
              <a:t>M</a:t>
            </a:r>
            <a:r>
              <a:rPr lang="zh-CN" altLang="en-US" sz="1500" b="1">
                <a:latin typeface="Courier New" panose="02070309020205020404" pitchFamily="49" charset="0"/>
                <a:ea typeface="仿宋" panose="02010609060101010101" pitchFamily="49" charset="-122"/>
                <a:cs typeface="Courier New" panose="02070309020205020404" pitchFamily="49" charset="0"/>
              </a:rPr>
              <a:t>的转置矩阵。</a:t>
            </a:r>
          </a:p>
          <a:p>
            <a:pPr eaLnBrk="1" hangingPunct="1">
              <a:lnSpc>
                <a:spcPct val="114000"/>
              </a:lnSpc>
            </a:pPr>
            <a:r>
              <a:rPr lang="en-US" altLang="zh-CN" sz="1500" b="1">
                <a:latin typeface="Courier New" panose="02070309020205020404" pitchFamily="49" charset="0"/>
                <a:ea typeface="仿宋" panose="02010609060101010101" pitchFamily="49" charset="-122"/>
                <a:cs typeface="Courier New" panose="02070309020205020404" pitchFamily="49" charset="0"/>
              </a:rPr>
              <a:t>} ADT SparseMatrix</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6" name="组合 3"/>
          <p:cNvGrpSpPr>
            <a:grpSpLocks/>
          </p:cNvGrpSpPr>
          <p:nvPr/>
        </p:nvGrpSpPr>
        <p:grpSpPr bwMode="auto">
          <a:xfrm>
            <a:off x="34925" y="92075"/>
            <a:ext cx="7632700" cy="1874838"/>
            <a:chOff x="34925" y="92075"/>
            <a:chExt cx="7632700" cy="1874838"/>
          </a:xfrm>
        </p:grpSpPr>
        <p:grpSp>
          <p:nvGrpSpPr>
            <p:cNvPr id="41998" name="组合 2"/>
            <p:cNvGrpSpPr>
              <a:grpSpLocks/>
            </p:cNvGrpSpPr>
            <p:nvPr/>
          </p:nvGrpSpPr>
          <p:grpSpPr bwMode="auto">
            <a:xfrm>
              <a:off x="34925" y="92075"/>
              <a:ext cx="7632700" cy="1025525"/>
              <a:chOff x="34925" y="92075"/>
              <a:chExt cx="7632700" cy="1025525"/>
            </a:xfrm>
          </p:grpSpPr>
          <p:grpSp>
            <p:nvGrpSpPr>
              <p:cNvPr id="42002" name="组合 1"/>
              <p:cNvGrpSpPr>
                <a:grpSpLocks/>
              </p:cNvGrpSpPr>
              <p:nvPr/>
            </p:nvGrpSpPr>
            <p:grpSpPr bwMode="auto">
              <a:xfrm>
                <a:off x="34925" y="92075"/>
                <a:ext cx="7632700" cy="457200"/>
                <a:chOff x="34925" y="92075"/>
                <a:chExt cx="7632700" cy="457200"/>
              </a:xfrm>
            </p:grpSpPr>
            <p:sp>
              <p:nvSpPr>
                <p:cNvPr id="42006"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2007"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42003" name="Group 3"/>
              <p:cNvGrpSpPr>
                <a:grpSpLocks/>
              </p:cNvGrpSpPr>
              <p:nvPr/>
            </p:nvGrpSpPr>
            <p:grpSpPr bwMode="auto">
              <a:xfrm>
                <a:off x="107950" y="620713"/>
                <a:ext cx="4032250" cy="496887"/>
                <a:chOff x="113" y="441"/>
                <a:chExt cx="2098" cy="313"/>
              </a:xfrm>
            </p:grpSpPr>
            <p:sp>
              <p:nvSpPr>
                <p:cNvPr id="42004"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42005"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1999" name="Group 6"/>
            <p:cNvGrpSpPr>
              <a:grpSpLocks/>
            </p:cNvGrpSpPr>
            <p:nvPr/>
          </p:nvGrpSpPr>
          <p:grpSpPr bwMode="auto">
            <a:xfrm>
              <a:off x="250824" y="1196975"/>
              <a:ext cx="4448175" cy="769938"/>
              <a:chOff x="113" y="441"/>
              <a:chExt cx="1440" cy="485"/>
            </a:xfrm>
          </p:grpSpPr>
          <p:sp>
            <p:nvSpPr>
              <p:cNvPr id="42000" name="Text Box 7"/>
              <p:cNvSpPr txBox="1">
                <a:spLocks noChangeArrowheads="1"/>
              </p:cNvSpPr>
              <p:nvPr/>
            </p:nvSpPr>
            <p:spPr bwMode="auto">
              <a:xfrm>
                <a:off x="113" y="441"/>
                <a:ext cx="1440"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稀疏矩阵的抽象数据类型</a:t>
                </a:r>
              </a:p>
            </p:txBody>
          </p:sp>
          <p:sp>
            <p:nvSpPr>
              <p:cNvPr id="42001"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7" name="Text Box 13"/>
          <p:cNvSpPr txBox="1">
            <a:spLocks noChangeArrowheads="1"/>
          </p:cNvSpPr>
          <p:nvPr/>
        </p:nvSpPr>
        <p:spPr bwMode="auto">
          <a:xfrm>
            <a:off x="3806825"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三元组表</a:t>
            </a:r>
          </a:p>
        </p:txBody>
      </p:sp>
      <p:sp>
        <p:nvSpPr>
          <p:cNvPr id="28" name="Text Box 13"/>
          <p:cNvSpPr txBox="1">
            <a:spLocks noChangeArrowheads="1"/>
          </p:cNvSpPr>
          <p:nvPr/>
        </p:nvSpPr>
        <p:spPr bwMode="auto">
          <a:xfrm>
            <a:off x="179388" y="1773238"/>
            <a:ext cx="8785225" cy="181610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除了存储非零元素值 </a:t>
            </a:r>
            <a:r>
              <a:rPr kumimoji="1" lang="en-US" altLang="zh-CN" sz="2000" b="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ij</a:t>
            </a: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之外还同时记下其所在行和列的位置 </a:t>
            </a:r>
            <a:r>
              <a:rPr kumimoji="1" lang="en-US" altLang="zh-CN" sz="2000" b="1">
                <a:latin typeface="Arial" panose="020B0604020202020204" pitchFamily="34" charset="0"/>
                <a:ea typeface="仿宋" panose="02010609060101010101" pitchFamily="49" charset="-122"/>
                <a:cs typeface="Arial" panose="020B0604020202020204" pitchFamily="34" charset="0"/>
              </a:rPr>
              <a:t>(i, j)</a:t>
            </a:r>
            <a:r>
              <a:rPr kumimoji="1" lang="zh-CN" altLang="en-US" sz="2000" b="1">
                <a:latin typeface="Arial" panose="020B0604020202020204" pitchFamily="34" charset="0"/>
                <a:ea typeface="仿宋" panose="02010609060101010101" pitchFamily="49" charset="-122"/>
                <a:cs typeface="Arial" panose="020B0604020202020204" pitchFamily="34" charset="0"/>
              </a:rPr>
              <a:t>，这样组成了一个三元组 </a:t>
            </a:r>
            <a:r>
              <a:rPr kumimoji="1" lang="en-US" altLang="zh-CN" sz="2000" b="1">
                <a:latin typeface="Arial" panose="020B0604020202020204" pitchFamily="34" charset="0"/>
                <a:ea typeface="仿宋" panose="02010609060101010101" pitchFamily="49" charset="-122"/>
                <a:cs typeface="Arial" panose="020B0604020202020204" pitchFamily="34" charset="0"/>
              </a:rPr>
              <a:t>(i, j, a</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ij</a:t>
            </a:r>
            <a:r>
              <a:rPr kumimoji="1" lang="en-US" altLang="zh-CN" sz="2000" b="1">
                <a:latin typeface="Arial" panose="020B0604020202020204" pitchFamily="34" charset="0"/>
                <a:ea typeface="仿宋" panose="02010609060101010101" pitchFamily="49" charset="-122"/>
                <a:cs typeface="Arial" panose="020B0604020202020204" pitchFamily="34" charset="0"/>
              </a:rPr>
              <a:t>)</a:t>
            </a:r>
            <a:r>
              <a:rPr kumimoji="1" lang="zh-CN" altLang="en-US" sz="2000" b="1">
                <a:latin typeface="Arial" panose="020B0604020202020204" pitchFamily="34" charset="0"/>
                <a:ea typeface="仿宋" panose="02010609060101010101" pitchFamily="49" charset="-122"/>
                <a:cs typeface="Arial" panose="020B0604020202020204" pitchFamily="34" charset="0"/>
              </a:rPr>
              <a:t>。</a:t>
            </a:r>
            <a:endParaRPr kumimoji="1" lang="en-US" altLang="zh-CN" sz="2000" b="1">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sv-SE" sz="2000" b="1">
                <a:latin typeface="Arial" panose="020B0604020202020204" pitchFamily="34" charset="0"/>
                <a:ea typeface="仿宋" panose="02010609060101010101" pitchFamily="49" charset="-122"/>
                <a:cs typeface="Arial" panose="020B0604020202020204" pitchFamily="34" charset="0"/>
              </a:rPr>
              <a:t>将稀疏矩阵非零元素对应的三元组所构成的集合，按行优先顺序排列成一个线性表，称为</a:t>
            </a:r>
            <a:r>
              <a:rPr kumimoji="1" lang="zh-CN" altLang="sv-SE" sz="2000" b="1">
                <a:solidFill>
                  <a:srgbClr val="FF0000"/>
                </a:solidFill>
                <a:latin typeface="黑体" panose="02010609060101010101" pitchFamily="49" charset="-122"/>
                <a:ea typeface="黑体" panose="02010609060101010101" pitchFamily="49" charset="-122"/>
                <a:cs typeface="Arial" panose="020B0604020202020204" pitchFamily="34" charset="0"/>
              </a:rPr>
              <a:t>三元组表</a:t>
            </a:r>
            <a:r>
              <a:rPr kumimoji="1" lang="zh-CN" altLang="sv-SE" sz="2000" b="1">
                <a:latin typeface="Arial" panose="020B0604020202020204" pitchFamily="34" charset="0"/>
                <a:ea typeface="仿宋" panose="02010609060101010101" pitchFamily="49" charset="-122"/>
                <a:cs typeface="Arial" panose="020B0604020202020204" pitchFamily="34" charset="0"/>
              </a:rPr>
              <a:t>。</a:t>
            </a:r>
            <a:endParaRPr kumimoji="1" lang="zh-CN" altLang="en-US" sz="2000" b="1">
              <a:latin typeface="Arial" panose="020B0604020202020204" pitchFamily="34" charset="0"/>
              <a:ea typeface="仿宋" panose="02010609060101010101" pitchFamily="49" charset="-122"/>
              <a:cs typeface="Arial" panose="020B0604020202020204" pitchFamily="34" charset="0"/>
            </a:endParaRPr>
          </a:p>
        </p:txBody>
      </p:sp>
      <p:grpSp>
        <p:nvGrpSpPr>
          <p:cNvPr id="29" name="Group 14"/>
          <p:cNvGrpSpPr>
            <a:grpSpLocks/>
          </p:cNvGrpSpPr>
          <p:nvPr/>
        </p:nvGrpSpPr>
        <p:grpSpPr bwMode="auto">
          <a:xfrm>
            <a:off x="117475" y="3848100"/>
            <a:ext cx="3221038" cy="2151063"/>
            <a:chOff x="165" y="2030"/>
            <a:chExt cx="2029" cy="1355"/>
          </a:xfrm>
        </p:grpSpPr>
        <p:sp>
          <p:nvSpPr>
            <p:cNvPr id="30" name="Rectangle 15"/>
            <p:cNvSpPr>
              <a:spLocks noChangeArrowheads="1"/>
            </p:cNvSpPr>
            <p:nvPr/>
          </p:nvSpPr>
          <p:spPr bwMode="auto">
            <a:xfrm>
              <a:off x="709" y="3113"/>
              <a:ext cx="1089" cy="27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a:solidFill>
                  <a:srgbClr val="3333FF"/>
                </a:solidFill>
                <a:latin typeface="Arial" panose="020B0604020202020204" pitchFamily="34" charset="0"/>
                <a:ea typeface="楷体_GB2312" pitchFamily="49" charset="-122"/>
                <a:cs typeface="Arial" panose="020B0604020202020204" pitchFamily="34" charset="0"/>
              </a:endParaRPr>
            </a:p>
          </p:txBody>
        </p:sp>
        <p:graphicFrame>
          <p:nvGraphicFramePr>
            <p:cNvPr id="31" name="Object 16"/>
            <p:cNvGraphicFramePr>
              <a:graphicFrameLocks noChangeAspect="1"/>
            </p:cNvGraphicFramePr>
            <p:nvPr/>
          </p:nvGraphicFramePr>
          <p:xfrm>
            <a:off x="165" y="2030"/>
            <a:ext cx="2029" cy="1032"/>
          </p:xfrm>
          <a:graphic>
            <a:graphicData uri="http://schemas.openxmlformats.org/presentationml/2006/ole">
              <mc:AlternateContent xmlns:mc="http://schemas.openxmlformats.org/markup-compatibility/2006">
                <mc:Choice xmlns:v="urn:schemas-microsoft-com:vml" Requires="v">
                  <p:oleObj spid="_x0000_s42014" name="公式" r:id="rId4" imgW="2286000" imgH="1155700" progId="Equation.3">
                    <p:embed/>
                  </p:oleObj>
                </mc:Choice>
                <mc:Fallback>
                  <p:oleObj name="公式" r:id="rId4" imgW="2286000" imgH="1155700" progId="Equation.3">
                    <p:embed/>
                    <p:pic>
                      <p:nvPicPr>
                        <p:cNvPr id="0" name=""/>
                        <p:cNvPicPr>
                          <a:picLocks noChangeAspect="1" noChangeArrowheads="1"/>
                        </p:cNvPicPr>
                        <p:nvPr/>
                      </p:nvPicPr>
                      <p:blipFill>
                        <a:blip r:embed="rId5">
                          <a:lum contrast="12000"/>
                          <a:extLst>
                            <a:ext uri="{28A0092B-C50C-407E-A947-70E740481C1C}">
                              <a14:useLocalDpi xmlns:a14="http://schemas.microsoft.com/office/drawing/2010/main" val="0"/>
                            </a:ext>
                          </a:extLst>
                        </a:blip>
                        <a:srcRect/>
                        <a:stretch>
                          <a:fillRect/>
                        </a:stretch>
                      </p:blipFill>
                      <p:spPr bwMode="auto">
                        <a:xfrm>
                          <a:off x="165" y="2030"/>
                          <a:ext cx="2029" cy="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32" name="Group 17"/>
          <p:cNvGrpSpPr>
            <a:grpSpLocks/>
          </p:cNvGrpSpPr>
          <p:nvPr/>
        </p:nvGrpSpPr>
        <p:grpSpPr bwMode="auto">
          <a:xfrm>
            <a:off x="3492500" y="4127500"/>
            <a:ext cx="5399088" cy="1263650"/>
            <a:chOff x="95" y="3114"/>
            <a:chExt cx="5565" cy="1087"/>
          </a:xfrm>
        </p:grpSpPr>
        <p:sp>
          <p:nvSpPr>
            <p:cNvPr id="33" name="AutoShape 18"/>
            <p:cNvSpPr>
              <a:spLocks noChangeArrowheads="1"/>
            </p:cNvSpPr>
            <p:nvPr/>
          </p:nvSpPr>
          <p:spPr bwMode="auto">
            <a:xfrm flipH="1" flipV="1">
              <a:off x="95" y="3114"/>
              <a:ext cx="5565" cy="1087"/>
            </a:xfrm>
            <a:prstGeom prst="wedgeRectCallout">
              <a:avLst>
                <a:gd name="adj1" fmla="val -6569"/>
                <a:gd name="adj2" fmla="val 78056"/>
              </a:avLst>
            </a:prstGeom>
            <a:gradFill rotWithShape="0">
              <a:gsLst>
                <a:gs pos="0">
                  <a:srgbClr val="FFCCCC"/>
                </a:gs>
                <a:gs pos="50000">
                  <a:srgbClr val="FFFFFF"/>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34" name="Text Box 19"/>
            <p:cNvSpPr txBox="1">
              <a:spLocks noChangeArrowheads="1"/>
            </p:cNvSpPr>
            <p:nvPr/>
          </p:nvSpPr>
          <p:spPr bwMode="auto">
            <a:xfrm>
              <a:off x="205" y="3203"/>
              <a:ext cx="5354" cy="7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19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1900" b="1">
                  <a:solidFill>
                    <a:srgbClr val="FF0000"/>
                  </a:solidFill>
                  <a:latin typeface="Arial" panose="020B0604020202020204" pitchFamily="34" charset="0"/>
                  <a:ea typeface="楷体" panose="02010609060101010101" pitchFamily="49" charset="-122"/>
                  <a:cs typeface="Arial" panose="020B0604020202020204" pitchFamily="34" charset="0"/>
                </a:rPr>
                <a:t>稀疏矩阵 </a:t>
              </a:r>
              <a:r>
                <a:rPr kumimoji="1" lang="en-US" altLang="zh-CN" sz="1900" b="1">
                  <a:solidFill>
                    <a:srgbClr val="FF0000"/>
                  </a:solidFill>
                  <a:latin typeface="Arial" panose="020B0604020202020204" pitchFamily="34" charset="0"/>
                  <a:ea typeface="楷体" panose="02010609060101010101" pitchFamily="49" charset="-122"/>
                  <a:cs typeface="Arial" panose="020B0604020202020204" pitchFamily="34" charset="0"/>
                </a:rPr>
                <a:t>M </a:t>
              </a:r>
              <a:r>
                <a:rPr kumimoji="1" lang="zh-CN" altLang="en-US" sz="1900" b="1">
                  <a:solidFill>
                    <a:srgbClr val="FF0000"/>
                  </a:solidFill>
                  <a:latin typeface="Arial" panose="020B0604020202020204" pitchFamily="34" charset="0"/>
                  <a:ea typeface="楷体" panose="02010609060101010101" pitchFamily="49" charset="-122"/>
                  <a:cs typeface="Arial" panose="020B0604020202020204" pitchFamily="34" charset="0"/>
                </a:rPr>
                <a:t>的三元组表为：</a:t>
              </a:r>
              <a:r>
                <a:rPr kumimoji="1" lang="en-US" altLang="zh-CN" sz="1900" b="1">
                  <a:solidFill>
                    <a:srgbClr val="FF0000"/>
                  </a:solidFill>
                  <a:latin typeface="Arial" panose="020B0604020202020204" pitchFamily="34" charset="0"/>
                  <a:ea typeface="楷体" panose="02010609060101010101" pitchFamily="49" charset="-122"/>
                  <a:cs typeface="Arial" panose="020B0604020202020204" pitchFamily="34" charset="0"/>
                </a:rPr>
                <a:t>((0, 2, -9), (0, 4, 5), (1, 0, -7), (1, 2, 7), (3, 1, 8), (4, 2, 9))</a:t>
              </a:r>
              <a:r>
                <a:rPr kumimoji="1" lang="zh-CN" altLang="en-US" sz="1900" b="1">
                  <a:solidFill>
                    <a:srgbClr val="FF0000"/>
                  </a:solidFill>
                  <a:latin typeface="Arial" panose="020B0604020202020204" pitchFamily="34" charset="0"/>
                  <a:ea typeface="楷体" panose="02010609060101010101" pitchFamily="49" charset="-122"/>
                  <a:cs typeface="Arial" panose="020B0604020202020204" pitchFamily="34" charset="0"/>
                </a:rPr>
                <a:t>。 </a:t>
              </a:r>
            </a:p>
          </p:txBody>
        </p:sp>
      </p:grpSp>
      <p:grpSp>
        <p:nvGrpSpPr>
          <p:cNvPr id="35" name="Group 20"/>
          <p:cNvGrpSpPr>
            <a:grpSpLocks/>
          </p:cNvGrpSpPr>
          <p:nvPr/>
        </p:nvGrpSpPr>
        <p:grpSpPr bwMode="auto">
          <a:xfrm>
            <a:off x="3492500" y="4117975"/>
            <a:ext cx="5399088" cy="1338263"/>
            <a:chOff x="1487" y="391"/>
            <a:chExt cx="4115" cy="771"/>
          </a:xfrm>
        </p:grpSpPr>
        <p:sp>
          <p:nvSpPr>
            <p:cNvPr id="36" name="AutoShape 21"/>
            <p:cNvSpPr>
              <a:spLocks noChangeArrowheads="1"/>
            </p:cNvSpPr>
            <p:nvPr/>
          </p:nvSpPr>
          <p:spPr bwMode="auto">
            <a:xfrm flipH="1" flipV="1">
              <a:off x="1487" y="391"/>
              <a:ext cx="4115" cy="771"/>
            </a:xfrm>
            <a:prstGeom prst="wedgeRectCallout">
              <a:avLst>
                <a:gd name="adj1" fmla="val -5602"/>
                <a:gd name="adj2" fmla="val 78014"/>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p:spPr>
          <p:txBody>
            <a:bodyPr rot="10800000" lIns="180000" tIns="0" rIns="18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37" name="Text Box 22"/>
            <p:cNvSpPr txBox="1">
              <a:spLocks noChangeArrowheads="1"/>
            </p:cNvSpPr>
            <p:nvPr/>
          </p:nvSpPr>
          <p:spPr bwMode="auto">
            <a:xfrm>
              <a:off x="1523" y="516"/>
              <a:ext cx="4048" cy="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tIns="46800" rIns="18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        稀疏矩阵可以由表示非零元素的三元组及其行列数唯一确定。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800" decel="100000"/>
                                        <p:tgtEl>
                                          <p:spTgt spid="27"/>
                                        </p:tgtEl>
                                      </p:cBhvr>
                                    </p:animEffect>
                                    <p:anim calcmode="lin" valueType="num">
                                      <p:cBhvr>
                                        <p:cTn id="8" dur="800" decel="100000" fill="hold"/>
                                        <p:tgtEl>
                                          <p:spTgt spid="27"/>
                                        </p:tgtEl>
                                        <p:attrNameLst>
                                          <p:attrName>style.rotation</p:attrName>
                                        </p:attrNameLst>
                                      </p:cBhvr>
                                      <p:tavLst>
                                        <p:tav tm="0">
                                          <p:val>
                                            <p:fltVal val="-90"/>
                                          </p:val>
                                        </p:tav>
                                        <p:tav tm="100000">
                                          <p:val>
                                            <p:fltVal val="0"/>
                                          </p:val>
                                        </p:tav>
                                      </p:tavLst>
                                    </p:anim>
                                    <p:anim calcmode="lin" valueType="num">
                                      <p:cBhvr>
                                        <p:cTn id="9" dur="800" decel="100000" fill="hold"/>
                                        <p:tgtEl>
                                          <p:spTgt spid="27"/>
                                        </p:tgtEl>
                                        <p:attrNameLst>
                                          <p:attrName>ppt_x</p:attrName>
                                        </p:attrNameLst>
                                      </p:cBhvr>
                                      <p:tavLst>
                                        <p:tav tm="0">
                                          <p:val>
                                            <p:strVal val="#ppt_x+0.4"/>
                                          </p:val>
                                        </p:tav>
                                        <p:tav tm="100000">
                                          <p:val>
                                            <p:strVal val="#ppt_x-0.05"/>
                                          </p:val>
                                        </p:tav>
                                      </p:tavLst>
                                    </p:anim>
                                    <p:anim calcmode="lin" valueType="num">
                                      <p:cBhvr>
                                        <p:cTn id="10" dur="800" decel="100000" fill="hold"/>
                                        <p:tgtEl>
                                          <p:spTgt spid="2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7"/>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8">
                                            <p:txEl>
                                              <p:pRg st="0" end="0"/>
                                            </p:txEl>
                                          </p:spTgt>
                                        </p:tgtEl>
                                        <p:attrNameLst>
                                          <p:attrName>style.visibility</p:attrName>
                                        </p:attrNameLst>
                                      </p:cBhvr>
                                      <p:to>
                                        <p:strVal val="visible"/>
                                      </p:to>
                                    </p:set>
                                    <p:animEffect transition="in" filter="blinds(horizontal)">
                                      <p:cBhvr>
                                        <p:cTn id="17" dur="500"/>
                                        <p:tgtEl>
                                          <p:spTgt spid="2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8">
                                            <p:txEl>
                                              <p:pRg st="1" end="1"/>
                                            </p:txEl>
                                          </p:spTgt>
                                        </p:tgtEl>
                                        <p:attrNameLst>
                                          <p:attrName>style.visibility</p:attrName>
                                        </p:attrNameLst>
                                      </p:cBhvr>
                                      <p:to>
                                        <p:strVal val="visible"/>
                                      </p:to>
                                    </p:set>
                                    <p:animEffect transition="in" filter="blinds(horizontal)">
                                      <p:cBhvr>
                                        <p:cTn id="22" dur="500"/>
                                        <p:tgtEl>
                                          <p:spTgt spid="28">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dissolve">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9" fill="hold"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strips(upLeft)">
                                      <p:cBhvr>
                                        <p:cTn id="32" dur="500"/>
                                        <p:tgtEl>
                                          <p:spTgt spid="32"/>
                                        </p:tgtEl>
                                      </p:cBhvr>
                                    </p:animEffect>
                                  </p:childTnLst>
                                  <p:subTnLst>
                                    <p:audio>
                                      <p:cMediaNode>
                                        <p:cTn display="0" masterRel="sameClick">
                                          <p:stCondLst>
                                            <p:cond evt="begin" delay="0">
                                              <p:tn val="30"/>
                                            </p:cond>
                                          </p:stCondLst>
                                          <p:endCondLst>
                                            <p:cond evt="onStopAudio" delay="0">
                                              <p:tgtEl>
                                                <p:sldTgt/>
                                              </p:tgtEl>
                                            </p:cond>
                                          </p:endCondLst>
                                        </p:cTn>
                                        <p:tgtEl>
                                          <p:sndTgt r:embed="rId3" name="camera.wav"/>
                                        </p:tgtEl>
                                      </p:cMediaNode>
                                    </p:audio>
                                  </p:subTnLst>
                                </p:cTn>
                              </p:par>
                            </p:childTnLst>
                          </p:cTn>
                        </p:par>
                      </p:childTnLst>
                    </p:cTn>
                  </p:par>
                  <p:par>
                    <p:cTn id="33" fill="hold">
                      <p:stCondLst>
                        <p:cond delay="indefinite"/>
                      </p:stCondLst>
                      <p:childTnLst>
                        <p:par>
                          <p:cTn id="34" fill="hold">
                            <p:stCondLst>
                              <p:cond delay="0"/>
                            </p:stCondLst>
                            <p:childTnLst>
                              <p:par>
                                <p:cTn id="35" presetID="18" presetClass="entr" presetSubtype="9" fill="hold" nodeType="click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strips(upLeft)">
                                      <p:cBhvr>
                                        <p:cTn id="37" dur="500"/>
                                        <p:tgtEl>
                                          <p:spTgt spid="35"/>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xit" presetSubtype="9" fill="hold" nodeType="clickEffect">
                                  <p:stCondLst>
                                    <p:cond delay="0"/>
                                  </p:stCondLst>
                                  <p:childTnLst>
                                    <p:animEffect transition="out" filter="strips(upLeft)">
                                      <p:cBhvr>
                                        <p:cTn id="41" dur="500"/>
                                        <p:tgtEl>
                                          <p:spTgt spid="32"/>
                                        </p:tgtEl>
                                      </p:cBhvr>
                                    </p:animEffect>
                                    <p:set>
                                      <p:cBhvr>
                                        <p:cTn id="42"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组合 2"/>
          <p:cNvGrpSpPr>
            <a:grpSpLocks/>
          </p:cNvGrpSpPr>
          <p:nvPr/>
        </p:nvGrpSpPr>
        <p:grpSpPr bwMode="auto">
          <a:xfrm>
            <a:off x="34925" y="92075"/>
            <a:ext cx="7632700" cy="1025525"/>
            <a:chOff x="34925" y="92075"/>
            <a:chExt cx="7632700" cy="1025525"/>
          </a:xfrm>
        </p:grpSpPr>
        <p:grpSp>
          <p:nvGrpSpPr>
            <p:cNvPr id="43019" name="组合 1"/>
            <p:cNvGrpSpPr>
              <a:grpSpLocks/>
            </p:cNvGrpSpPr>
            <p:nvPr/>
          </p:nvGrpSpPr>
          <p:grpSpPr bwMode="auto">
            <a:xfrm>
              <a:off x="34925" y="92075"/>
              <a:ext cx="7632700" cy="457200"/>
              <a:chOff x="34925" y="92075"/>
              <a:chExt cx="7632700" cy="457200"/>
            </a:xfrm>
          </p:grpSpPr>
          <p:sp>
            <p:nvSpPr>
              <p:cNvPr id="43023"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3024"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43020" name="Group 3"/>
            <p:cNvGrpSpPr>
              <a:grpSpLocks/>
            </p:cNvGrpSpPr>
            <p:nvPr/>
          </p:nvGrpSpPr>
          <p:grpSpPr bwMode="auto">
            <a:xfrm>
              <a:off x="107950" y="620713"/>
              <a:ext cx="4032250" cy="496887"/>
              <a:chOff x="113" y="441"/>
              <a:chExt cx="2098" cy="313"/>
            </a:xfrm>
          </p:grpSpPr>
          <p:sp>
            <p:nvSpPr>
              <p:cNvPr id="43021"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43022"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6" name="Group 6"/>
          <p:cNvGrpSpPr>
            <a:grpSpLocks/>
          </p:cNvGrpSpPr>
          <p:nvPr/>
        </p:nvGrpSpPr>
        <p:grpSpPr bwMode="auto">
          <a:xfrm>
            <a:off x="250825" y="1196975"/>
            <a:ext cx="4448175" cy="496888"/>
            <a:chOff x="113" y="441"/>
            <a:chExt cx="1440" cy="313"/>
          </a:xfrm>
        </p:grpSpPr>
        <p:sp>
          <p:nvSpPr>
            <p:cNvPr id="43017"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三元组顺序表及操作实现</a:t>
              </a:r>
            </a:p>
          </p:txBody>
        </p:sp>
        <p:sp>
          <p:nvSpPr>
            <p:cNvPr id="43018"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5" name="Text Box 13"/>
          <p:cNvSpPr txBox="1">
            <a:spLocks noChangeArrowheads="1"/>
          </p:cNvSpPr>
          <p:nvPr/>
        </p:nvSpPr>
        <p:spPr bwMode="auto">
          <a:xfrm>
            <a:off x="3806825"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三元组顺序表的定义</a:t>
            </a:r>
          </a:p>
        </p:txBody>
      </p:sp>
      <p:sp>
        <p:nvSpPr>
          <p:cNvPr id="17" name="Text Box 2"/>
          <p:cNvSpPr txBox="1">
            <a:spLocks noChangeArrowheads="1"/>
          </p:cNvSpPr>
          <p:nvPr/>
        </p:nvSpPr>
        <p:spPr bwMode="auto">
          <a:xfrm>
            <a:off x="179388" y="1773238"/>
            <a:ext cx="8785225" cy="90170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将表示稀疏矩阵非零元素的三元组按行优先顺序排列，并依次存放在一组地址连续的存储单元里的方式称为</a:t>
            </a:r>
            <a:r>
              <a:rPr kumimoji="1" lang="zh-CN" altLang="en-US" sz="2000" b="1">
                <a:solidFill>
                  <a:srgbClr val="FF0000"/>
                </a:solidFill>
                <a:latin typeface="黑体" panose="02010609060101010101" pitchFamily="49" charset="-122"/>
                <a:ea typeface="黑体" panose="02010609060101010101" pitchFamily="49" charset="-122"/>
                <a:cs typeface="Arial" panose="020B0604020202020204" pitchFamily="34" charset="0"/>
              </a:rPr>
              <a:t>三元组顺序表</a:t>
            </a:r>
            <a:r>
              <a:rPr kumimoji="1" lang="zh-CN" altLang="en-US" sz="2000" b="1">
                <a:latin typeface="Arial" panose="020B0604020202020204" pitchFamily="34" charset="0"/>
                <a:ea typeface="仿宋" panose="02010609060101010101" pitchFamily="49" charset="-122"/>
                <a:cs typeface="Arial" panose="020B0604020202020204" pitchFamily="34" charset="0"/>
              </a:rPr>
              <a:t>。</a:t>
            </a:r>
            <a:r>
              <a:rPr kumimoji="1" lang="zh-CN" altLang="en-US" sz="2000">
                <a:latin typeface="Arial" panose="020B0604020202020204" pitchFamily="34" charset="0"/>
                <a:ea typeface="仿宋" panose="02010609060101010101" pitchFamily="49" charset="-122"/>
                <a:cs typeface="Arial" panose="020B0604020202020204" pitchFamily="34" charset="0"/>
              </a:rPr>
              <a:t> </a:t>
            </a:r>
          </a:p>
        </p:txBody>
      </p:sp>
      <p:pic>
        <p:nvPicPr>
          <p:cNvPr id="21" name="Picture 14"/>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22113" r="54756" b="33104"/>
          <a:stretch>
            <a:fillRect/>
          </a:stretch>
        </p:blipFill>
        <p:spPr bwMode="auto">
          <a:xfrm>
            <a:off x="1157288" y="3781425"/>
            <a:ext cx="3311525"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 Box 15"/>
          <p:cNvSpPr txBox="1">
            <a:spLocks noChangeArrowheads="1"/>
          </p:cNvSpPr>
          <p:nvPr/>
        </p:nvSpPr>
        <p:spPr bwMode="auto">
          <a:xfrm>
            <a:off x="725488" y="3133725"/>
            <a:ext cx="4824412" cy="519113"/>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zh-CN" altLang="sv-SE" sz="2000" b="1">
                <a:solidFill>
                  <a:srgbClr val="FF0000"/>
                </a:solidFill>
                <a:latin typeface="Arial" panose="020B0604020202020204" pitchFamily="34" charset="0"/>
                <a:ea typeface="黑体" panose="02010609060101010101" pitchFamily="49" charset="-122"/>
                <a:cs typeface="Arial" panose="020B0604020202020204" pitchFamily="34" charset="0"/>
              </a:rPr>
              <a:t>例如：</a:t>
            </a:r>
            <a:r>
              <a:rPr kumimoji="1" lang="zh-CN" altLang="sv-SE" sz="2000" b="1">
                <a:latin typeface="Arial" panose="020B0604020202020204" pitchFamily="34" charset="0"/>
                <a:ea typeface="仿宋" panose="02010609060101010101" pitchFamily="49" charset="-122"/>
                <a:cs typeface="Arial" panose="020B0604020202020204" pitchFamily="34" charset="0"/>
              </a:rPr>
              <a:t>稀疏矩阵 </a:t>
            </a:r>
            <a:r>
              <a:rPr kumimoji="1" lang="sv-SE" altLang="zh-CN" sz="2000" b="1">
                <a:latin typeface="Arial" panose="020B0604020202020204" pitchFamily="34" charset="0"/>
                <a:ea typeface="仿宋" panose="02010609060101010101" pitchFamily="49" charset="-122"/>
                <a:cs typeface="Arial" panose="020B0604020202020204" pitchFamily="34" charset="0"/>
              </a:rPr>
              <a:t>M </a:t>
            </a:r>
            <a:r>
              <a:rPr kumimoji="1" lang="zh-CN" altLang="sv-SE" sz="2000" b="1">
                <a:latin typeface="Arial" panose="020B0604020202020204" pitchFamily="34" charset="0"/>
                <a:ea typeface="仿宋" panose="02010609060101010101" pitchFamily="49" charset="-122"/>
                <a:cs typeface="Arial" panose="020B0604020202020204" pitchFamily="34" charset="0"/>
              </a:rPr>
              <a:t>及其三元组顺序表。</a:t>
            </a:r>
            <a:endParaRPr kumimoji="1" lang="zh-CN" altLang="en-US" sz="2000" b="1">
              <a:latin typeface="Arial" panose="020B0604020202020204" pitchFamily="34" charset="0"/>
              <a:ea typeface="仿宋" panose="02010609060101010101" pitchFamily="49" charset="-122"/>
              <a:cs typeface="Arial" panose="020B0604020202020204" pitchFamily="34" charset="0"/>
            </a:endParaRPr>
          </a:p>
        </p:txBody>
      </p:sp>
      <p:pic>
        <p:nvPicPr>
          <p:cNvPr id="23" name="Picture 16"/>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51578"/>
          <a:stretch>
            <a:fillRect/>
          </a:stretch>
        </p:blipFill>
        <p:spPr bwMode="auto">
          <a:xfrm>
            <a:off x="4745038" y="2822575"/>
            <a:ext cx="3355975" cy="374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800" decel="100000"/>
                                        <p:tgtEl>
                                          <p:spTgt spid="15"/>
                                        </p:tgtEl>
                                      </p:cBhvr>
                                    </p:animEffect>
                                    <p:anim calcmode="lin" valueType="num">
                                      <p:cBhvr>
                                        <p:cTn id="13" dur="800" decel="100000" fill="hold"/>
                                        <p:tgtEl>
                                          <p:spTgt spid="15"/>
                                        </p:tgtEl>
                                        <p:attrNameLst>
                                          <p:attrName>style.rotation</p:attrName>
                                        </p:attrNameLst>
                                      </p:cBhvr>
                                      <p:tavLst>
                                        <p:tav tm="0">
                                          <p:val>
                                            <p:fltVal val="-90"/>
                                          </p:val>
                                        </p:tav>
                                        <p:tav tm="100000">
                                          <p:val>
                                            <p:fltVal val="0"/>
                                          </p:val>
                                        </p:tav>
                                      </p:tavLst>
                                    </p:anim>
                                    <p:anim calcmode="lin" valueType="num">
                                      <p:cBhvr>
                                        <p:cTn id="14" dur="800" decel="100000" fill="hold"/>
                                        <p:tgtEl>
                                          <p:spTgt spid="15"/>
                                        </p:tgtEl>
                                        <p:attrNameLst>
                                          <p:attrName>ppt_x</p:attrName>
                                        </p:attrNameLst>
                                      </p:cBhvr>
                                      <p:tavLst>
                                        <p:tav tm="0">
                                          <p:val>
                                            <p:strVal val="#ppt_x+0.4"/>
                                          </p:val>
                                        </p:tav>
                                        <p:tav tm="100000">
                                          <p:val>
                                            <p:strVal val="#ppt_x-0.05"/>
                                          </p:val>
                                        </p:tav>
                                      </p:tavLst>
                                    </p:anim>
                                    <p:anim calcmode="lin" valueType="num">
                                      <p:cBhvr>
                                        <p:cTn id="15" dur="800" decel="100000" fill="hold"/>
                                        <p:tgtEl>
                                          <p:spTgt spid="15"/>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xEl>
                                              <p:pRg st="0" end="0"/>
                                            </p:txEl>
                                          </p:spTgt>
                                        </p:tgtEl>
                                        <p:attrNameLst>
                                          <p:attrName>style.visibility</p:attrName>
                                        </p:attrNameLst>
                                      </p:cBhvr>
                                      <p:to>
                                        <p:strVal val="visible"/>
                                      </p:to>
                                    </p:set>
                                    <p:animEffect transition="in" filter="blinds(horizontal)">
                                      <p:cBhvr>
                                        <p:cTn id="22" dur="500"/>
                                        <p:tgtEl>
                                          <p:spTgt spid="1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2">
                                            <p:txEl>
                                              <p:pRg st="0" end="0"/>
                                            </p:txEl>
                                          </p:spTgt>
                                        </p:tgtEl>
                                        <p:attrNameLst>
                                          <p:attrName>style.visibility</p:attrName>
                                        </p:attrNameLst>
                                      </p:cBhvr>
                                      <p:to>
                                        <p:strVal val="visible"/>
                                      </p:to>
                                    </p:set>
                                    <p:animEffect transition="in" filter="blinds(horizontal)">
                                      <p:cBhvr>
                                        <p:cTn id="27" dur="500"/>
                                        <p:tgtEl>
                                          <p:spTgt spid="22">
                                            <p:txEl>
                                              <p:pRg st="0" end="0"/>
                                            </p:txEl>
                                          </p:spTgt>
                                        </p:tgtEl>
                                      </p:cBhvr>
                                    </p:animEffect>
                                  </p:childTnLst>
                                </p:cTn>
                              </p:par>
                            </p:childTnLst>
                          </p:cTn>
                        </p:par>
                        <p:par>
                          <p:cTn id="28" fill="hold">
                            <p:stCondLst>
                              <p:cond delay="500"/>
                            </p:stCondLst>
                            <p:childTnLst>
                              <p:par>
                                <p:cTn id="29" presetID="9"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dissolve">
                                      <p:cBhvr>
                                        <p:cTn id="31" dur="500"/>
                                        <p:tgtEl>
                                          <p:spTgt spid="21"/>
                                        </p:tgtEl>
                                      </p:cBhvr>
                                    </p:animEffect>
                                  </p:childTnLst>
                                </p:cTn>
                              </p:par>
                            </p:childTnLst>
                          </p:cTn>
                        </p:par>
                        <p:par>
                          <p:cTn id="32" fill="hold">
                            <p:stCondLst>
                              <p:cond delay="1000"/>
                            </p:stCondLst>
                            <p:childTnLst>
                              <p:par>
                                <p:cTn id="33" presetID="22" presetClass="entr" presetSubtype="1"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up)">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build="p"/>
      <p:bldP spid="22"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组合 3"/>
          <p:cNvGrpSpPr>
            <a:grpSpLocks/>
          </p:cNvGrpSpPr>
          <p:nvPr/>
        </p:nvGrpSpPr>
        <p:grpSpPr bwMode="auto">
          <a:xfrm>
            <a:off x="34925" y="92075"/>
            <a:ext cx="7632700" cy="1601788"/>
            <a:chOff x="34925" y="92075"/>
            <a:chExt cx="7632700" cy="1601788"/>
          </a:xfrm>
        </p:grpSpPr>
        <p:grpSp>
          <p:nvGrpSpPr>
            <p:cNvPr id="44037" name="组合 2"/>
            <p:cNvGrpSpPr>
              <a:grpSpLocks/>
            </p:cNvGrpSpPr>
            <p:nvPr/>
          </p:nvGrpSpPr>
          <p:grpSpPr bwMode="auto">
            <a:xfrm>
              <a:off x="34925" y="92075"/>
              <a:ext cx="7632700" cy="1025525"/>
              <a:chOff x="34925" y="92075"/>
              <a:chExt cx="7632700" cy="1025525"/>
            </a:xfrm>
          </p:grpSpPr>
          <p:grpSp>
            <p:nvGrpSpPr>
              <p:cNvPr id="44041" name="组合 1"/>
              <p:cNvGrpSpPr>
                <a:grpSpLocks/>
              </p:cNvGrpSpPr>
              <p:nvPr/>
            </p:nvGrpSpPr>
            <p:grpSpPr bwMode="auto">
              <a:xfrm>
                <a:off x="34925" y="92075"/>
                <a:ext cx="7632700" cy="457200"/>
                <a:chOff x="34925" y="92075"/>
                <a:chExt cx="7632700" cy="457200"/>
              </a:xfrm>
            </p:grpSpPr>
            <p:sp>
              <p:nvSpPr>
                <p:cNvPr id="44045"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4046"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44042" name="Group 3"/>
              <p:cNvGrpSpPr>
                <a:grpSpLocks/>
              </p:cNvGrpSpPr>
              <p:nvPr/>
            </p:nvGrpSpPr>
            <p:grpSpPr bwMode="auto">
              <a:xfrm>
                <a:off x="107950" y="620713"/>
                <a:ext cx="4032250" cy="496887"/>
                <a:chOff x="113" y="441"/>
                <a:chExt cx="2098" cy="313"/>
              </a:xfrm>
            </p:grpSpPr>
            <p:sp>
              <p:nvSpPr>
                <p:cNvPr id="44043"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44044"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4038" name="Group 6"/>
            <p:cNvGrpSpPr>
              <a:grpSpLocks/>
            </p:cNvGrpSpPr>
            <p:nvPr/>
          </p:nvGrpSpPr>
          <p:grpSpPr bwMode="auto">
            <a:xfrm>
              <a:off x="250824" y="1196975"/>
              <a:ext cx="4448175" cy="496888"/>
              <a:chOff x="113" y="441"/>
              <a:chExt cx="1440" cy="313"/>
            </a:xfrm>
          </p:grpSpPr>
          <p:sp>
            <p:nvSpPr>
              <p:cNvPr id="44039"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三元组顺序表及操作实现</a:t>
                </a:r>
              </a:p>
            </p:txBody>
          </p:sp>
          <p:sp>
            <p:nvSpPr>
              <p:cNvPr id="44040"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5" name="Text Box 13"/>
          <p:cNvSpPr txBox="1">
            <a:spLocks noChangeArrowheads="1"/>
          </p:cNvSpPr>
          <p:nvPr/>
        </p:nvSpPr>
        <p:spPr bwMode="auto">
          <a:xfrm>
            <a:off x="3806825"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三元组顺序表的类型定义</a:t>
            </a:r>
          </a:p>
        </p:txBody>
      </p:sp>
      <p:sp>
        <p:nvSpPr>
          <p:cNvPr id="21" name="Text Box 14"/>
          <p:cNvSpPr txBox="1">
            <a:spLocks noChangeArrowheads="1"/>
          </p:cNvSpPr>
          <p:nvPr/>
        </p:nvSpPr>
        <p:spPr bwMode="auto">
          <a:xfrm>
            <a:off x="323850" y="1844675"/>
            <a:ext cx="8569325" cy="326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#define TriList_Size 1000     	// </a:t>
            </a:r>
            <a:r>
              <a:rPr lang="zh-CN" altLang="en-US" sz="1600" b="1">
                <a:latin typeface="Courier New" panose="02070309020205020404" pitchFamily="49" charset="0"/>
                <a:ea typeface="仿宋" panose="02010609060101010101" pitchFamily="49" charset="-122"/>
                <a:cs typeface="Courier New" panose="02070309020205020404" pitchFamily="49" charset="0"/>
              </a:rPr>
              <a:t>三元组表大小，可根据实际需要而定</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typedef struct  {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int		row,col;		// </a:t>
            </a:r>
            <a:r>
              <a:rPr lang="zh-CN" altLang="en-US" sz="1600" b="1">
                <a:latin typeface="Courier New" panose="02070309020205020404" pitchFamily="49" charset="0"/>
                <a:ea typeface="仿宋" panose="02010609060101010101" pitchFamily="49" charset="-122"/>
                <a:cs typeface="Courier New" panose="02070309020205020404" pitchFamily="49" charset="0"/>
              </a:rPr>
              <a:t>非零元的行下标和列下标</a:t>
            </a:r>
          </a:p>
          <a:p>
            <a:pPr eaLnBrk="1" hangingPunct="1">
              <a:lnSpc>
                <a:spcPct val="13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ElemType	e;			// </a:t>
            </a:r>
            <a:r>
              <a:rPr lang="zh-CN" altLang="en-US" sz="1600" b="1">
                <a:latin typeface="Courier New" panose="02070309020205020404" pitchFamily="49" charset="0"/>
                <a:ea typeface="仿宋" panose="02010609060101010101" pitchFamily="49" charset="-122"/>
                <a:cs typeface="Courier New" panose="02070309020205020404" pitchFamily="49" charset="0"/>
              </a:rPr>
              <a:t>非零元的元素值</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Triple;</a:t>
            </a:r>
          </a:p>
          <a:p>
            <a:pPr eaLnBrk="1" hangingPunct="1">
              <a:lnSpc>
                <a:spcPct val="130000"/>
              </a:lnSpc>
            </a:pPr>
            <a:endParaRPr lang="en-US" altLang="zh-CN"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typedef struct  {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Triple  	data[TriList_Size+1]; 	// </a:t>
            </a:r>
            <a:r>
              <a:rPr lang="zh-CN" altLang="en-US" sz="1600" b="1">
                <a:latin typeface="Courier New" panose="02070309020205020404" pitchFamily="49" charset="0"/>
                <a:ea typeface="仿宋" panose="02010609060101010101" pitchFamily="49" charset="-122"/>
                <a:cs typeface="Courier New" panose="02070309020205020404" pitchFamily="49" charset="0"/>
              </a:rPr>
              <a:t>非零元三元组表，</a:t>
            </a:r>
            <a:r>
              <a:rPr lang="en-US" altLang="zh-CN" sz="1600" b="1">
                <a:latin typeface="Courier New" panose="02070309020205020404" pitchFamily="49" charset="0"/>
                <a:ea typeface="仿宋" panose="02010609060101010101" pitchFamily="49" charset="-122"/>
                <a:cs typeface="Courier New" panose="02070309020205020404" pitchFamily="49" charset="0"/>
              </a:rPr>
              <a:t>data[0]</a:t>
            </a:r>
            <a:r>
              <a:rPr lang="zh-CN" altLang="en-US" sz="1600" b="1">
                <a:latin typeface="Courier New" panose="02070309020205020404" pitchFamily="49" charset="0"/>
                <a:ea typeface="仿宋" panose="02010609060101010101" pitchFamily="49" charset="-122"/>
                <a:cs typeface="Courier New" panose="02070309020205020404" pitchFamily="49" charset="0"/>
              </a:rPr>
              <a:t>未用</a:t>
            </a:r>
          </a:p>
          <a:p>
            <a:pPr eaLnBrk="1" hangingPunct="1">
              <a:lnSpc>
                <a:spcPct val="13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int	    	mu, nu, tu;		// </a:t>
            </a:r>
            <a:r>
              <a:rPr lang="zh-CN" altLang="en-US" sz="1600" b="1">
                <a:latin typeface="Courier New" panose="02070309020205020404" pitchFamily="49" charset="0"/>
                <a:ea typeface="仿宋" panose="02010609060101010101" pitchFamily="49" charset="-122"/>
                <a:cs typeface="Courier New" panose="02070309020205020404" pitchFamily="49" charset="0"/>
              </a:rPr>
              <a:t>矩阵的总行数、总列数和总非零个数</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TSMatrix;</a:t>
            </a:r>
            <a:r>
              <a:rPr lang="en-US" altLang="zh-CN" sz="1600">
                <a:latin typeface="Courier New" panose="02070309020205020404" pitchFamily="49" charset="0"/>
                <a:ea typeface="仿宋" panose="02010609060101010101" pitchFamily="49" charset="-122"/>
                <a:cs typeface="Courier New" panose="02070309020205020404" pitchFamily="49"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800" decel="100000"/>
                                        <p:tgtEl>
                                          <p:spTgt spid="15"/>
                                        </p:tgtEl>
                                      </p:cBhvr>
                                    </p:animEffect>
                                    <p:anim calcmode="lin" valueType="num">
                                      <p:cBhvr>
                                        <p:cTn id="8" dur="800" decel="100000" fill="hold"/>
                                        <p:tgtEl>
                                          <p:spTgt spid="15"/>
                                        </p:tgtEl>
                                        <p:attrNameLst>
                                          <p:attrName>style.rotation</p:attrName>
                                        </p:attrNameLst>
                                      </p:cBhvr>
                                      <p:tavLst>
                                        <p:tav tm="0">
                                          <p:val>
                                            <p:fltVal val="-90"/>
                                          </p:val>
                                        </p:tav>
                                        <p:tav tm="100000">
                                          <p:val>
                                            <p:fltVal val="0"/>
                                          </p:val>
                                        </p:tav>
                                      </p:tavLst>
                                    </p:anim>
                                    <p:anim calcmode="lin" valueType="num">
                                      <p:cBhvr>
                                        <p:cTn id="9" dur="800" decel="100000" fill="hold"/>
                                        <p:tgtEl>
                                          <p:spTgt spid="15"/>
                                        </p:tgtEl>
                                        <p:attrNameLst>
                                          <p:attrName>ppt_x</p:attrName>
                                        </p:attrNameLst>
                                      </p:cBhvr>
                                      <p:tavLst>
                                        <p:tav tm="0">
                                          <p:val>
                                            <p:strVal val="#ppt_x+0.4"/>
                                          </p:val>
                                        </p:tav>
                                        <p:tav tm="100000">
                                          <p:val>
                                            <p:strVal val="#ppt_x-0.05"/>
                                          </p:val>
                                        </p:tav>
                                      </p:tavLst>
                                    </p:anim>
                                    <p:anim calcmode="lin" valueType="num">
                                      <p:cBhvr>
                                        <p:cTn id="10" dur="800" decel="100000" fill="hold"/>
                                        <p:tgtEl>
                                          <p:spTgt spid="1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8" name="组合 3"/>
          <p:cNvGrpSpPr>
            <a:grpSpLocks/>
          </p:cNvGrpSpPr>
          <p:nvPr/>
        </p:nvGrpSpPr>
        <p:grpSpPr bwMode="auto">
          <a:xfrm>
            <a:off x="34925" y="92075"/>
            <a:ext cx="7632700" cy="1601788"/>
            <a:chOff x="34925" y="92075"/>
            <a:chExt cx="7632700" cy="1601788"/>
          </a:xfrm>
        </p:grpSpPr>
        <p:grpSp>
          <p:nvGrpSpPr>
            <p:cNvPr id="45073" name="组合 2"/>
            <p:cNvGrpSpPr>
              <a:grpSpLocks/>
            </p:cNvGrpSpPr>
            <p:nvPr/>
          </p:nvGrpSpPr>
          <p:grpSpPr bwMode="auto">
            <a:xfrm>
              <a:off x="34925" y="92075"/>
              <a:ext cx="7632700" cy="1025525"/>
              <a:chOff x="34925" y="92075"/>
              <a:chExt cx="7632700" cy="1025525"/>
            </a:xfrm>
          </p:grpSpPr>
          <p:grpSp>
            <p:nvGrpSpPr>
              <p:cNvPr id="45077" name="组合 1"/>
              <p:cNvGrpSpPr>
                <a:grpSpLocks/>
              </p:cNvGrpSpPr>
              <p:nvPr/>
            </p:nvGrpSpPr>
            <p:grpSpPr bwMode="auto">
              <a:xfrm>
                <a:off x="34925" y="92075"/>
                <a:ext cx="7632700" cy="457200"/>
                <a:chOff x="34925" y="92075"/>
                <a:chExt cx="7632700" cy="457200"/>
              </a:xfrm>
            </p:grpSpPr>
            <p:sp>
              <p:nvSpPr>
                <p:cNvPr id="45081"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5082"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45078" name="Group 3"/>
              <p:cNvGrpSpPr>
                <a:grpSpLocks/>
              </p:cNvGrpSpPr>
              <p:nvPr/>
            </p:nvGrpSpPr>
            <p:grpSpPr bwMode="auto">
              <a:xfrm>
                <a:off x="107950" y="620713"/>
                <a:ext cx="4032250" cy="496887"/>
                <a:chOff x="113" y="441"/>
                <a:chExt cx="2098" cy="313"/>
              </a:xfrm>
            </p:grpSpPr>
            <p:sp>
              <p:nvSpPr>
                <p:cNvPr id="45079"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45080"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5074" name="Group 6"/>
            <p:cNvGrpSpPr>
              <a:grpSpLocks/>
            </p:cNvGrpSpPr>
            <p:nvPr/>
          </p:nvGrpSpPr>
          <p:grpSpPr bwMode="auto">
            <a:xfrm>
              <a:off x="250824" y="1196975"/>
              <a:ext cx="4448175" cy="496888"/>
              <a:chOff x="113" y="441"/>
              <a:chExt cx="1440" cy="313"/>
            </a:xfrm>
          </p:grpSpPr>
          <p:sp>
            <p:nvSpPr>
              <p:cNvPr id="45075"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三元组顺序表及操作实现</a:t>
                </a:r>
              </a:p>
            </p:txBody>
          </p:sp>
          <p:sp>
            <p:nvSpPr>
              <p:cNvPr id="45076"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1" name="Text Box 13"/>
          <p:cNvSpPr txBox="1">
            <a:spLocks noChangeArrowheads="1"/>
          </p:cNvSpPr>
          <p:nvPr/>
        </p:nvSpPr>
        <p:spPr bwMode="auto">
          <a:xfrm>
            <a:off x="3806825"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转置操作</a:t>
            </a:r>
          </a:p>
        </p:txBody>
      </p:sp>
      <p:grpSp>
        <p:nvGrpSpPr>
          <p:cNvPr id="32" name="Group 18"/>
          <p:cNvGrpSpPr>
            <a:grpSpLocks/>
          </p:cNvGrpSpPr>
          <p:nvPr/>
        </p:nvGrpSpPr>
        <p:grpSpPr bwMode="auto">
          <a:xfrm>
            <a:off x="179388" y="620713"/>
            <a:ext cx="8785225" cy="1152525"/>
            <a:chOff x="113" y="73"/>
            <a:chExt cx="5534" cy="779"/>
          </a:xfrm>
        </p:grpSpPr>
        <p:sp>
          <p:nvSpPr>
            <p:cNvPr id="33" name="AutoShape 19"/>
            <p:cNvSpPr>
              <a:spLocks noChangeArrowheads="1"/>
            </p:cNvSpPr>
            <p:nvPr/>
          </p:nvSpPr>
          <p:spPr bwMode="auto">
            <a:xfrm flipH="1">
              <a:off x="113" y="73"/>
              <a:ext cx="5534" cy="779"/>
            </a:xfrm>
            <a:prstGeom prst="wedgeRectCallout">
              <a:avLst>
                <a:gd name="adj1" fmla="val -6560"/>
                <a:gd name="adj2" fmla="val 87866"/>
              </a:avLst>
            </a:prstGeom>
            <a:gradFill rotWithShape="0">
              <a:gsLst>
                <a:gs pos="0">
                  <a:srgbClr val="FFFFFF"/>
                </a:gs>
                <a:gs pos="100000">
                  <a:srgbClr val="CCFFCC"/>
                </a:gs>
              </a:gsLst>
              <a:lin ang="18900000" scaled="1"/>
            </a:gradFill>
            <a:ln w="57150">
              <a:solidFill>
                <a:srgbClr val="339933"/>
              </a:solidFill>
              <a:miter lim="800000"/>
              <a:headEnd/>
              <a:tailEnd/>
            </a:ln>
          </p:spPr>
          <p:txBody>
            <a:bodyPr lIns="180000" rIns="18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339933"/>
                </a:solidFill>
                <a:latin typeface="Arial" panose="020B0604020202020204" pitchFamily="34" charset="0"/>
                <a:ea typeface="楷体" panose="02010609060101010101" pitchFamily="49" charset="-122"/>
                <a:cs typeface="Arial" panose="020B0604020202020204" pitchFamily="34" charset="0"/>
              </a:endParaRPr>
            </a:p>
          </p:txBody>
        </p:sp>
        <p:sp>
          <p:nvSpPr>
            <p:cNvPr id="34" name="Text Box 20"/>
            <p:cNvSpPr txBox="1">
              <a:spLocks noChangeArrowheads="1"/>
            </p:cNvSpPr>
            <p:nvPr/>
          </p:nvSpPr>
          <p:spPr bwMode="auto">
            <a:xfrm>
              <a:off x="221" y="157"/>
              <a:ext cx="5324" cy="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t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        (1)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将稀疏矩阵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M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中非零元素的行、列值相互调换，即将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M.data[ ]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中每个元素的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row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和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col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相互调换；</a:t>
              </a:r>
            </a:p>
          </p:txBody>
        </p:sp>
      </p:grpSp>
      <p:grpSp>
        <p:nvGrpSpPr>
          <p:cNvPr id="35" name="Group 21"/>
          <p:cNvGrpSpPr>
            <a:grpSpLocks/>
          </p:cNvGrpSpPr>
          <p:nvPr/>
        </p:nvGrpSpPr>
        <p:grpSpPr bwMode="auto">
          <a:xfrm>
            <a:off x="155575" y="620713"/>
            <a:ext cx="8809038" cy="1152525"/>
            <a:chOff x="98" y="73"/>
            <a:chExt cx="5549" cy="779"/>
          </a:xfrm>
        </p:grpSpPr>
        <p:sp>
          <p:nvSpPr>
            <p:cNvPr id="36" name="AutoShape 22"/>
            <p:cNvSpPr>
              <a:spLocks noChangeArrowheads="1"/>
            </p:cNvSpPr>
            <p:nvPr/>
          </p:nvSpPr>
          <p:spPr bwMode="auto">
            <a:xfrm flipH="1">
              <a:off x="113" y="73"/>
              <a:ext cx="5534" cy="779"/>
            </a:xfrm>
            <a:prstGeom prst="wedgeRectCallout">
              <a:avLst>
                <a:gd name="adj1" fmla="val -6560"/>
                <a:gd name="adj2" fmla="val 87866"/>
              </a:avLst>
            </a:prstGeom>
            <a:gradFill rotWithShape="0">
              <a:gsLst>
                <a:gs pos="0">
                  <a:srgbClr val="FFCCFF"/>
                </a:gs>
                <a:gs pos="100000">
                  <a:srgbClr val="FFFFFF"/>
                </a:gs>
              </a:gsLst>
              <a:lin ang="2700000" scaled="1"/>
            </a:gradFill>
            <a:ln w="57150">
              <a:solidFill>
                <a:srgbClr val="990099"/>
              </a:solidFill>
              <a:miter lim="800000"/>
              <a:headEnd/>
              <a:tailEnd/>
            </a:ln>
          </p:spPr>
          <p:txBody>
            <a:bodyPr lIns="180000" tIns="0" rIns="18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339933"/>
                </a:solidFill>
                <a:latin typeface="Arial" panose="020B0604020202020204" pitchFamily="34" charset="0"/>
                <a:ea typeface="楷体" panose="02010609060101010101" pitchFamily="49" charset="-122"/>
                <a:cs typeface="Arial" panose="020B0604020202020204" pitchFamily="34" charset="0"/>
              </a:endParaRPr>
            </a:p>
          </p:txBody>
        </p:sp>
        <p:sp>
          <p:nvSpPr>
            <p:cNvPr id="37" name="Text Box 23"/>
            <p:cNvSpPr txBox="1">
              <a:spLocks noChangeArrowheads="1"/>
            </p:cNvSpPr>
            <p:nvPr/>
          </p:nvSpPr>
          <p:spPr bwMode="auto">
            <a:xfrm>
              <a:off x="98" y="157"/>
              <a:ext cx="5489" cy="6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t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dirty="0">
                  <a:solidFill>
                    <a:srgbClr val="990099"/>
                  </a:solidFill>
                  <a:latin typeface="Arial" panose="020B0604020202020204" pitchFamily="34" charset="0"/>
                  <a:ea typeface="楷体" panose="02010609060101010101" pitchFamily="49" charset="-122"/>
                  <a:cs typeface="Arial" panose="020B0604020202020204" pitchFamily="34" charset="0"/>
                </a:rPr>
                <a:t>        </a:t>
              </a:r>
              <a:r>
                <a:rPr kumimoji="1" lang="en-US" altLang="zh-CN" sz="2000" b="1" dirty="0" smtClean="0">
                  <a:solidFill>
                    <a:srgbClr val="990099"/>
                  </a:solidFill>
                  <a:latin typeface="Arial" panose="020B0604020202020204" pitchFamily="34" charset="0"/>
                  <a:ea typeface="楷体" panose="02010609060101010101" pitchFamily="49" charset="-122"/>
                  <a:cs typeface="Arial" panose="020B0604020202020204" pitchFamily="34" charset="0"/>
                </a:rPr>
                <a:t>(2) </a:t>
              </a:r>
              <a:r>
                <a:rPr kumimoji="1" lang="zh-CN" altLang="en-US" sz="2000" b="1" dirty="0" smtClean="0">
                  <a:solidFill>
                    <a:srgbClr val="990099"/>
                  </a:solidFill>
                  <a:latin typeface="Arial" panose="020B0604020202020204" pitchFamily="34" charset="0"/>
                  <a:ea typeface="楷体" panose="02010609060101010101" pitchFamily="49" charset="-122"/>
                  <a:cs typeface="Arial" panose="020B0604020202020204" pitchFamily="34" charset="0"/>
                </a:rPr>
                <a:t>因为</a:t>
              </a:r>
              <a:r>
                <a:rPr kumimoji="1" lang="zh-CN" altLang="en-US" sz="2000" b="1" dirty="0">
                  <a:solidFill>
                    <a:srgbClr val="990099"/>
                  </a:solidFill>
                  <a:latin typeface="Arial" panose="020B0604020202020204" pitchFamily="34" charset="0"/>
                  <a:ea typeface="楷体" panose="02010609060101010101" pitchFamily="49" charset="-122"/>
                  <a:cs typeface="Arial" panose="020B0604020202020204" pitchFamily="34" charset="0"/>
                </a:rPr>
                <a:t>三元组顺序表中元素按行优先顺序排列，</a:t>
              </a:r>
              <a:r>
                <a:rPr kumimoji="1" lang="en-US" altLang="zh-CN" sz="2000" b="1" dirty="0" err="1">
                  <a:solidFill>
                    <a:srgbClr val="990099"/>
                  </a:solidFill>
                  <a:latin typeface="Arial" panose="020B0604020202020204" pitchFamily="34" charset="0"/>
                  <a:ea typeface="楷体" panose="02010609060101010101" pitchFamily="49" charset="-122"/>
                  <a:cs typeface="Arial" panose="020B0604020202020204" pitchFamily="34" charset="0"/>
                </a:rPr>
                <a:t>T.data</a:t>
              </a:r>
              <a:r>
                <a:rPr kumimoji="1" lang="en-US" altLang="zh-CN" sz="2000" b="1" dirty="0">
                  <a:solidFill>
                    <a:srgbClr val="990099"/>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990099"/>
                  </a:solidFill>
                  <a:latin typeface="Arial" panose="020B0604020202020204" pitchFamily="34" charset="0"/>
                  <a:ea typeface="楷体" panose="02010609060101010101" pitchFamily="49" charset="-122"/>
                  <a:cs typeface="Arial" panose="020B0604020202020204" pitchFamily="34" charset="0"/>
                </a:rPr>
                <a:t>中元素顺序和 </a:t>
              </a:r>
              <a:r>
                <a:rPr kumimoji="1" lang="en-US" altLang="zh-CN" sz="2000" b="1" dirty="0" err="1">
                  <a:solidFill>
                    <a:srgbClr val="990099"/>
                  </a:solidFill>
                  <a:latin typeface="Arial" panose="020B0604020202020204" pitchFamily="34" charset="0"/>
                  <a:ea typeface="楷体" panose="02010609060101010101" pitchFamily="49" charset="-122"/>
                  <a:cs typeface="Arial" panose="020B0604020202020204" pitchFamily="34" charset="0"/>
                </a:rPr>
                <a:t>M.data</a:t>
              </a:r>
              <a:r>
                <a:rPr kumimoji="1" lang="en-US" altLang="zh-CN" sz="2000" b="1" dirty="0">
                  <a:solidFill>
                    <a:srgbClr val="990099"/>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990099"/>
                  </a:solidFill>
                  <a:latin typeface="Arial" panose="020B0604020202020204" pitchFamily="34" charset="0"/>
                  <a:ea typeface="楷体" panose="02010609060101010101" pitchFamily="49" charset="-122"/>
                  <a:cs typeface="Arial" panose="020B0604020202020204" pitchFamily="34" charset="0"/>
                </a:rPr>
                <a:t>中元素顺序不同，所以需排三元组顺序表中元素次序。</a:t>
              </a:r>
              <a:r>
                <a:rPr kumimoji="1" lang="en-US" altLang="zh-CN" sz="2000" b="1" dirty="0">
                  <a:solidFill>
                    <a:srgbClr val="FF0000"/>
                  </a:solidFill>
                  <a:latin typeface="Arial" panose="020B0604020202020204" pitchFamily="34" charset="0"/>
                  <a:ea typeface="黑体" panose="02010609060101010101" pitchFamily="49" charset="-122"/>
                  <a:cs typeface="Arial" panose="020B0604020202020204" pitchFamily="34" charset="0"/>
                </a:rPr>
                <a:t>(</a:t>
              </a:r>
              <a:r>
                <a:rPr kumimoji="1" lang="zh-CN" altLang="en-US" sz="2000" b="1" dirty="0">
                  <a:solidFill>
                    <a:srgbClr val="FF0000"/>
                  </a:solidFill>
                  <a:latin typeface="Arial" panose="020B0604020202020204" pitchFamily="34" charset="0"/>
                  <a:ea typeface="黑体" panose="02010609060101010101" pitchFamily="49" charset="-122"/>
                  <a:cs typeface="Arial" panose="020B0604020202020204" pitchFamily="34" charset="0"/>
                </a:rPr>
                <a:t>关键</a:t>
              </a:r>
              <a:r>
                <a:rPr kumimoji="1" lang="en-US" altLang="zh-CN" sz="2000" b="1" dirty="0">
                  <a:solidFill>
                    <a:srgbClr val="FF0000"/>
                  </a:solidFill>
                  <a:latin typeface="Arial" panose="020B0604020202020204" pitchFamily="34" charset="0"/>
                  <a:ea typeface="黑体" panose="02010609060101010101" pitchFamily="49" charset="-122"/>
                  <a:cs typeface="Arial" panose="020B0604020202020204" pitchFamily="34" charset="0"/>
                </a:rPr>
                <a:t>)</a:t>
              </a:r>
              <a:endParaRPr kumimoji="1" lang="zh-CN" altLang="en-US" sz="2000" b="1" dirty="0">
                <a:solidFill>
                  <a:srgbClr val="FF0000"/>
                </a:solidFill>
                <a:latin typeface="Arial" panose="020B0604020202020204" pitchFamily="34" charset="0"/>
                <a:ea typeface="黑体" panose="02010609060101010101" pitchFamily="49" charset="-122"/>
                <a:cs typeface="Arial" panose="020B0604020202020204" pitchFamily="34" charset="0"/>
              </a:endParaRPr>
            </a:p>
          </p:txBody>
        </p:sp>
      </p:grpSp>
      <p:pic>
        <p:nvPicPr>
          <p:cNvPr id="38" name="Picture 2"/>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t="23109" r="55843" b="33983"/>
          <a:stretch>
            <a:fillRect/>
          </a:stretch>
        </p:blipFill>
        <p:spPr bwMode="auto">
          <a:xfrm>
            <a:off x="539750" y="1855788"/>
            <a:ext cx="3543300"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37175" y="1827213"/>
            <a:ext cx="2763838" cy="188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Line 16"/>
          <p:cNvSpPr>
            <a:spLocks noChangeShapeType="1"/>
          </p:cNvSpPr>
          <p:nvPr/>
        </p:nvSpPr>
        <p:spPr bwMode="auto">
          <a:xfrm>
            <a:off x="4572000" y="1844675"/>
            <a:ext cx="0" cy="4824413"/>
          </a:xfrm>
          <a:prstGeom prst="line">
            <a:avLst/>
          </a:prstGeom>
          <a:noFill/>
          <a:ln w="1905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1" name="AutoShape 17"/>
          <p:cNvSpPr>
            <a:spLocks noChangeArrowheads="1"/>
          </p:cNvSpPr>
          <p:nvPr/>
        </p:nvSpPr>
        <p:spPr bwMode="auto">
          <a:xfrm>
            <a:off x="3794125" y="4454525"/>
            <a:ext cx="1801813" cy="792163"/>
          </a:xfrm>
          <a:prstGeom prst="rightArrow">
            <a:avLst>
              <a:gd name="adj1" fmla="val 50000"/>
              <a:gd name="adj2" fmla="val 56864"/>
            </a:avLst>
          </a:prstGeom>
          <a:gradFill rotWithShape="1">
            <a:gsLst>
              <a:gs pos="0">
                <a:srgbClr val="000082"/>
              </a:gs>
              <a:gs pos="30000">
                <a:srgbClr val="66008F"/>
              </a:gs>
              <a:gs pos="64999">
                <a:srgbClr val="BA0066"/>
              </a:gs>
              <a:gs pos="89999">
                <a:srgbClr val="FF0000"/>
              </a:gs>
              <a:gs pos="100000">
                <a:srgbClr val="FF8200"/>
              </a:gs>
            </a:gsLst>
            <a:lin ang="0" scaled="1"/>
          </a:gradFill>
          <a:ln w="38100">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zh-CN" altLang="en-US" sz="2000" b="1">
                <a:solidFill>
                  <a:srgbClr val="FFFF00"/>
                </a:solidFill>
                <a:effectLst>
                  <a:outerShdw blurRad="38100" dist="38100" dir="2700000" algn="tl">
                    <a:srgbClr val="000000"/>
                  </a:outerShdw>
                </a:effectLst>
                <a:latin typeface="Arial" panose="020B0604020202020204" pitchFamily="34" charset="0"/>
                <a:ea typeface="楷体" panose="02010609060101010101" pitchFamily="49" charset="-122"/>
                <a:cs typeface="Arial" panose="020B0604020202020204" pitchFamily="34" charset="0"/>
              </a:rPr>
              <a:t>完成两点</a:t>
            </a:r>
          </a:p>
        </p:txBody>
      </p:sp>
      <p:sp>
        <p:nvSpPr>
          <p:cNvPr id="42" name="Text Box 24"/>
          <p:cNvSpPr txBox="1">
            <a:spLocks noChangeArrowheads="1"/>
          </p:cNvSpPr>
          <p:nvPr/>
        </p:nvSpPr>
        <p:spPr bwMode="auto">
          <a:xfrm>
            <a:off x="3563938" y="4430713"/>
            <a:ext cx="2160587" cy="1449387"/>
          </a:xfrm>
          <a:prstGeom prst="rect">
            <a:avLst/>
          </a:pr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p:spPr>
        <p:txBody>
          <a:bodyPr lIns="180000" tIns="46800" rIns="180000" bIns="108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常用处理方法</a:t>
            </a:r>
          </a:p>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直接取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顺序存</a:t>
            </a:r>
          </a:p>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顺序取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直接存</a:t>
            </a:r>
            <a:endPar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endParaRPr>
          </a:p>
        </p:txBody>
      </p:sp>
      <p:pic>
        <p:nvPicPr>
          <p:cNvPr id="43" name="Picture 25"/>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r="56116"/>
          <a:stretch>
            <a:fillRect/>
          </a:stretch>
        </p:blipFill>
        <p:spPr bwMode="auto">
          <a:xfrm>
            <a:off x="1258888" y="3860800"/>
            <a:ext cx="1874837" cy="273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26"/>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l="56906"/>
          <a:stretch>
            <a:fillRect/>
          </a:stretch>
        </p:blipFill>
        <p:spPr bwMode="auto">
          <a:xfrm>
            <a:off x="6011863" y="3860800"/>
            <a:ext cx="1843087" cy="273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64" descr="gth1"/>
          <p:cNvPicPr>
            <a:picLocks noChangeAspect="1" noChangeArrowheads="1" noCrop="1"/>
          </p:cNvPicPr>
          <p:nvPr/>
        </p:nvPicPr>
        <p:blipFill>
          <a:blip r:embed="rId8">
            <a:lum bright="-12000" contrast="18000"/>
            <a:extLst>
              <a:ext uri="{28A0092B-C50C-407E-A947-70E740481C1C}">
                <a14:useLocalDpi xmlns:a14="http://schemas.microsoft.com/office/drawing/2010/main" val="0"/>
              </a:ext>
            </a:extLst>
          </a:blip>
          <a:srcRect/>
          <a:stretch>
            <a:fillRect/>
          </a:stretch>
        </p:blipFill>
        <p:spPr bwMode="auto">
          <a:xfrm>
            <a:off x="8620125" y="1143000"/>
            <a:ext cx="2397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800" decel="100000"/>
                                        <p:tgtEl>
                                          <p:spTgt spid="31"/>
                                        </p:tgtEl>
                                      </p:cBhvr>
                                    </p:animEffect>
                                    <p:anim calcmode="lin" valueType="num">
                                      <p:cBhvr>
                                        <p:cTn id="8" dur="800" decel="100000" fill="hold"/>
                                        <p:tgtEl>
                                          <p:spTgt spid="31"/>
                                        </p:tgtEl>
                                        <p:attrNameLst>
                                          <p:attrName>style.rotation</p:attrName>
                                        </p:attrNameLst>
                                      </p:cBhvr>
                                      <p:tavLst>
                                        <p:tav tm="0">
                                          <p:val>
                                            <p:fltVal val="-90"/>
                                          </p:val>
                                        </p:tav>
                                        <p:tav tm="100000">
                                          <p:val>
                                            <p:fltVal val="0"/>
                                          </p:val>
                                        </p:tav>
                                      </p:tavLst>
                                    </p:anim>
                                    <p:anim calcmode="lin" valueType="num">
                                      <p:cBhvr>
                                        <p:cTn id="9" dur="800" decel="100000" fill="hold"/>
                                        <p:tgtEl>
                                          <p:spTgt spid="31"/>
                                        </p:tgtEl>
                                        <p:attrNameLst>
                                          <p:attrName>ppt_x</p:attrName>
                                        </p:attrNameLst>
                                      </p:cBhvr>
                                      <p:tavLst>
                                        <p:tav tm="0">
                                          <p:val>
                                            <p:strVal val="#ppt_x+0.4"/>
                                          </p:val>
                                        </p:tav>
                                        <p:tav tm="100000">
                                          <p:val>
                                            <p:strVal val="#ppt_x-0.05"/>
                                          </p:val>
                                        </p:tav>
                                      </p:tavLst>
                                    </p:anim>
                                    <p:anim calcmode="lin" valueType="num">
                                      <p:cBhvr>
                                        <p:cTn id="10" dur="800" decel="100000" fill="hold"/>
                                        <p:tgtEl>
                                          <p:spTgt spid="3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dissolve">
                                      <p:cBhvr>
                                        <p:cTn id="17" dur="500"/>
                                        <p:tgtEl>
                                          <p:spTgt spid="38"/>
                                        </p:tgtEl>
                                      </p:cBhvr>
                                    </p:animEffect>
                                  </p:childTnLst>
                                </p:cTn>
                              </p:par>
                            </p:childTnLst>
                          </p:cTn>
                        </p:par>
                        <p:par>
                          <p:cTn id="18" fill="hold">
                            <p:stCondLst>
                              <p:cond delay="500"/>
                            </p:stCondLst>
                            <p:childTnLst>
                              <p:par>
                                <p:cTn id="19" presetID="22" presetClass="entr" presetSubtype="1"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wipe(up)">
                                      <p:cBhvr>
                                        <p:cTn id="21" dur="500"/>
                                        <p:tgtEl>
                                          <p:spTgt spid="40"/>
                                        </p:tgtEl>
                                      </p:cBhvr>
                                    </p:animEffect>
                                  </p:childTnLst>
                                </p:cTn>
                              </p:par>
                            </p:childTnLst>
                          </p:cTn>
                        </p:par>
                        <p:par>
                          <p:cTn id="22" fill="hold">
                            <p:stCondLst>
                              <p:cond delay="1000"/>
                            </p:stCondLst>
                            <p:childTnLst>
                              <p:par>
                                <p:cTn id="23" presetID="9" presetClass="entr" presetSubtype="0"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dissolve">
                                      <p:cBhvr>
                                        <p:cTn id="25" dur="500"/>
                                        <p:tgtEl>
                                          <p:spTgt spid="39"/>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dissolve">
                                      <p:cBhvr>
                                        <p:cTn id="30" dur="500"/>
                                        <p:tgtEl>
                                          <p:spTgt spid="43"/>
                                        </p:tgtEl>
                                      </p:cBhvr>
                                    </p:animEffect>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left)">
                                      <p:cBhvr>
                                        <p:cTn id="34" dur="2000"/>
                                        <p:tgtEl>
                                          <p:spTgt spid="41"/>
                                        </p:tgtEl>
                                      </p:cBhvr>
                                    </p:animEffect>
                                  </p:childTnLst>
                                  <p:subTnLst>
                                    <p:audio>
                                      <p:cMediaNode>
                                        <p:cTn display="0" masterRel="sameClick">
                                          <p:stCondLst>
                                            <p:cond evt="begin" delay="0">
                                              <p:tn val="32"/>
                                            </p:cond>
                                          </p:stCondLst>
                                          <p:endCondLst>
                                            <p:cond evt="onStopAudio" delay="0">
                                              <p:tgtEl>
                                                <p:sldTgt/>
                                              </p:tgtEl>
                                            </p:cond>
                                          </p:endCondLst>
                                        </p:cTn>
                                        <p:tgtEl>
                                          <p:sndTgt r:embed="rId2" name="chimes.wav"/>
                                        </p:tgtEl>
                                      </p:cMediaNode>
                                    </p:audio>
                                  </p:subTnLst>
                                </p:cTn>
                              </p:par>
                            </p:childTnLst>
                          </p:cTn>
                        </p:par>
                        <p:par>
                          <p:cTn id="35" fill="hold">
                            <p:stCondLst>
                              <p:cond delay="2500"/>
                            </p:stCondLst>
                            <p:childTnLst>
                              <p:par>
                                <p:cTn id="36" presetID="9" presetClass="entr" presetSubtype="0" fill="hold"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dissolve">
                                      <p:cBhvr>
                                        <p:cTn id="38" dur="500"/>
                                        <p:tgtEl>
                                          <p:spTgt spid="44"/>
                                        </p:tgtEl>
                                      </p:cBhvr>
                                    </p:animEffect>
                                  </p:childTnLst>
                                </p:cTn>
                              </p:par>
                            </p:childTnLst>
                          </p:cTn>
                        </p:par>
                      </p:childTnLst>
                    </p:cTn>
                  </p:par>
                  <p:par>
                    <p:cTn id="39" fill="hold">
                      <p:stCondLst>
                        <p:cond delay="indefinite"/>
                      </p:stCondLst>
                      <p:childTnLst>
                        <p:par>
                          <p:cTn id="40" fill="hold">
                            <p:stCondLst>
                              <p:cond delay="0"/>
                            </p:stCondLst>
                            <p:childTnLst>
                              <p:par>
                                <p:cTn id="41" presetID="18" presetClass="entr" presetSubtype="12" fill="hold" nodeType="click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strips(downLeft)">
                                      <p:cBhvr>
                                        <p:cTn id="43" dur="500"/>
                                        <p:tgtEl>
                                          <p:spTgt spid="32"/>
                                        </p:tgtEl>
                                      </p:cBhvr>
                                    </p:animEffect>
                                  </p:childTnLst>
                                  <p:subTnLst>
                                    <p:audio>
                                      <p:cMediaNode>
                                        <p:cTn display="0" masterRel="sameClick">
                                          <p:stCondLst>
                                            <p:cond evt="begin" delay="0">
                                              <p:tn val="41"/>
                                            </p:cond>
                                          </p:stCondLst>
                                          <p:endCondLst>
                                            <p:cond evt="onStopAudio" delay="0">
                                              <p:tgtEl>
                                                <p:sldTgt/>
                                              </p:tgtEl>
                                            </p:cond>
                                          </p:endCondLst>
                                        </p:cTn>
                                        <p:tgtEl>
                                          <p:sndTgt r:embed="rId3" name="camera.wav"/>
                                        </p:tgtEl>
                                      </p:cMediaNode>
                                    </p:audio>
                                  </p:subTnLst>
                                </p:cTn>
                              </p:par>
                            </p:childTnLst>
                          </p:cTn>
                        </p:par>
                      </p:childTnLst>
                    </p:cTn>
                  </p:par>
                  <p:par>
                    <p:cTn id="44" fill="hold">
                      <p:stCondLst>
                        <p:cond delay="indefinite"/>
                      </p:stCondLst>
                      <p:childTnLst>
                        <p:par>
                          <p:cTn id="45" fill="hold">
                            <p:stCondLst>
                              <p:cond delay="0"/>
                            </p:stCondLst>
                            <p:childTnLst>
                              <p:par>
                                <p:cTn id="46" presetID="18" presetClass="exit" presetSubtype="12" fill="hold" nodeType="clickEffect">
                                  <p:stCondLst>
                                    <p:cond delay="0"/>
                                  </p:stCondLst>
                                  <p:childTnLst>
                                    <p:animEffect transition="out" filter="strips(downLeft)">
                                      <p:cBhvr>
                                        <p:cTn id="47" dur="500"/>
                                        <p:tgtEl>
                                          <p:spTgt spid="32"/>
                                        </p:tgtEl>
                                      </p:cBhvr>
                                    </p:animEffect>
                                    <p:set>
                                      <p:cBhvr>
                                        <p:cTn id="48" dur="1" fill="hold">
                                          <p:stCondLst>
                                            <p:cond delay="499"/>
                                          </p:stCondLst>
                                        </p:cTn>
                                        <p:tgtEl>
                                          <p:spTgt spid="32"/>
                                        </p:tgtEl>
                                        <p:attrNameLst>
                                          <p:attrName>style.visibility</p:attrName>
                                        </p:attrNameLst>
                                      </p:cBhvr>
                                      <p:to>
                                        <p:strVal val="hidden"/>
                                      </p:to>
                                    </p:set>
                                  </p:childTnLst>
                                </p:cTn>
                              </p:par>
                            </p:childTnLst>
                          </p:cTn>
                        </p:par>
                        <p:par>
                          <p:cTn id="49" fill="hold">
                            <p:stCondLst>
                              <p:cond delay="500"/>
                            </p:stCondLst>
                            <p:childTnLst>
                              <p:par>
                                <p:cTn id="50" presetID="18" presetClass="entr" presetSubtype="12" fill="hold"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strips(downLeft)">
                                      <p:cBhvr>
                                        <p:cTn id="52" dur="500"/>
                                        <p:tgtEl>
                                          <p:spTgt spid="35"/>
                                        </p:tgtEl>
                                      </p:cBhvr>
                                    </p:animEffect>
                                  </p:childTnLst>
                                  <p:subTnLst>
                                    <p:audio>
                                      <p:cMediaNode>
                                        <p:cTn display="0" masterRel="sameClick">
                                          <p:stCondLst>
                                            <p:cond evt="begin" delay="0">
                                              <p:tn val="50"/>
                                            </p:cond>
                                          </p:stCondLst>
                                          <p:endCondLst>
                                            <p:cond evt="onStopAudio" delay="0">
                                              <p:tgtEl>
                                                <p:sldTgt/>
                                              </p:tgtEl>
                                            </p:cond>
                                          </p:endCondLst>
                                        </p:cTn>
                                        <p:tgtEl>
                                          <p:sndTgt r:embed="rId3" name="camera.wav"/>
                                        </p:tgtEl>
                                      </p:cMediaNode>
                                    </p:audio>
                                  </p:subTnLst>
                                </p:cTn>
                              </p:par>
                            </p:childTnLst>
                          </p:cTn>
                        </p:par>
                        <p:par>
                          <p:cTn id="53" fill="hold">
                            <p:stCondLst>
                              <p:cond delay="1000"/>
                            </p:stCondLst>
                            <p:childTnLst>
                              <p:par>
                                <p:cTn id="54" presetID="15" presetClass="entr" presetSubtype="0" fill="hold" nodeType="afterEffect">
                                  <p:stCondLst>
                                    <p:cond delay="0"/>
                                  </p:stCondLst>
                                  <p:childTnLst>
                                    <p:set>
                                      <p:cBhvr>
                                        <p:cTn id="55" dur="1" fill="hold">
                                          <p:stCondLst>
                                            <p:cond delay="0"/>
                                          </p:stCondLst>
                                        </p:cTn>
                                        <p:tgtEl>
                                          <p:spTgt spid="45"/>
                                        </p:tgtEl>
                                        <p:attrNameLst>
                                          <p:attrName>style.visibility</p:attrName>
                                        </p:attrNameLst>
                                      </p:cBhvr>
                                      <p:to>
                                        <p:strVal val="visible"/>
                                      </p:to>
                                    </p:set>
                                    <p:anim calcmode="lin" valueType="num">
                                      <p:cBhvr>
                                        <p:cTn id="56" dur="1000" fill="hold"/>
                                        <p:tgtEl>
                                          <p:spTgt spid="45"/>
                                        </p:tgtEl>
                                        <p:attrNameLst>
                                          <p:attrName>ppt_w</p:attrName>
                                        </p:attrNameLst>
                                      </p:cBhvr>
                                      <p:tavLst>
                                        <p:tav tm="0">
                                          <p:val>
                                            <p:fltVal val="0"/>
                                          </p:val>
                                        </p:tav>
                                        <p:tav tm="100000">
                                          <p:val>
                                            <p:strVal val="#ppt_w"/>
                                          </p:val>
                                        </p:tav>
                                      </p:tavLst>
                                    </p:anim>
                                    <p:anim calcmode="lin" valueType="num">
                                      <p:cBhvr>
                                        <p:cTn id="57" dur="1000" fill="hold"/>
                                        <p:tgtEl>
                                          <p:spTgt spid="45"/>
                                        </p:tgtEl>
                                        <p:attrNameLst>
                                          <p:attrName>ppt_h</p:attrName>
                                        </p:attrNameLst>
                                      </p:cBhvr>
                                      <p:tavLst>
                                        <p:tav tm="0">
                                          <p:val>
                                            <p:fltVal val="0"/>
                                          </p:val>
                                        </p:tav>
                                        <p:tav tm="100000">
                                          <p:val>
                                            <p:strVal val="#ppt_h"/>
                                          </p:val>
                                        </p:tav>
                                      </p:tavLst>
                                    </p:anim>
                                    <p:anim calcmode="lin" valueType="num">
                                      <p:cBhvr>
                                        <p:cTn id="58" dur="1000" fill="hold"/>
                                        <p:tgtEl>
                                          <p:spTgt spid="45"/>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45"/>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4"/>
                                            </p:cond>
                                          </p:stCondLst>
                                          <p:endCondLst>
                                            <p:cond evt="onStopAudio" delay="0">
                                              <p:tgtEl>
                                                <p:sldTgt/>
                                              </p:tgtEl>
                                            </p:cond>
                                          </p:endCondLst>
                                        </p:cTn>
                                        <p:tgtEl>
                                          <p:sndTgt r:embed="rId4" name="laser.wav"/>
                                        </p:tgtEl>
                                      </p:cMediaNode>
                                    </p:audio>
                                  </p:subTnLst>
                                </p:cTn>
                              </p:par>
                            </p:childTnLst>
                          </p:cTn>
                        </p:par>
                      </p:childTnLst>
                    </p:cTn>
                  </p:par>
                  <p:par>
                    <p:cTn id="60" fill="hold">
                      <p:stCondLst>
                        <p:cond delay="indefinite"/>
                      </p:stCondLst>
                      <p:childTnLst>
                        <p:par>
                          <p:cTn id="61" fill="hold">
                            <p:stCondLst>
                              <p:cond delay="0"/>
                            </p:stCondLst>
                            <p:childTnLst>
                              <p:par>
                                <p:cTn id="62" presetID="18" presetClass="exit" presetSubtype="12" fill="hold" nodeType="clickEffect">
                                  <p:stCondLst>
                                    <p:cond delay="0"/>
                                  </p:stCondLst>
                                  <p:childTnLst>
                                    <p:animEffect transition="out" filter="strips(downLeft)">
                                      <p:cBhvr>
                                        <p:cTn id="63" dur="500"/>
                                        <p:tgtEl>
                                          <p:spTgt spid="35"/>
                                        </p:tgtEl>
                                      </p:cBhvr>
                                    </p:animEffect>
                                    <p:set>
                                      <p:cBhvr>
                                        <p:cTn id="64" dur="1" fill="hold">
                                          <p:stCondLst>
                                            <p:cond delay="499"/>
                                          </p:stCondLst>
                                        </p:cTn>
                                        <p:tgtEl>
                                          <p:spTgt spid="35"/>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500"/>
                                        <p:tgtEl>
                                          <p:spTgt spid="45"/>
                                        </p:tgtEl>
                                      </p:cBhvr>
                                    </p:animEffect>
                                    <p:set>
                                      <p:cBhvr>
                                        <p:cTn id="67" dur="1" fill="hold">
                                          <p:stCondLst>
                                            <p:cond delay="499"/>
                                          </p:stCondLst>
                                        </p:cTn>
                                        <p:tgtEl>
                                          <p:spTgt spid="45"/>
                                        </p:tgtEl>
                                        <p:attrNameLst>
                                          <p:attrName>style.visibility</p:attrName>
                                        </p:attrNameLst>
                                      </p:cBhvr>
                                      <p:to>
                                        <p:strVal val="hidden"/>
                                      </p:to>
                                    </p:set>
                                  </p:childTnLst>
                                </p:cTn>
                              </p:par>
                            </p:childTnLst>
                          </p:cTn>
                        </p:par>
                        <p:par>
                          <p:cTn id="68" fill="hold">
                            <p:stCondLst>
                              <p:cond delay="500"/>
                            </p:stCondLst>
                            <p:childTnLst>
                              <p:par>
                                <p:cTn id="69" presetID="3" presetClass="entr" presetSubtype="10"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blinds(horizontal)">
                                      <p:cBhvr>
                                        <p:cTn id="71" dur="500"/>
                                        <p:tgtEl>
                                          <p:spTgt spid="42"/>
                                        </p:tgtEl>
                                      </p:cBhvr>
                                    </p:animEffect>
                                  </p:childTnLst>
                                  <p:subTnLst>
                                    <p:audio>
                                      <p:cMediaNode>
                                        <p:cTn display="0" masterRel="sameClick">
                                          <p:stCondLst>
                                            <p:cond evt="begin" delay="0">
                                              <p:tn val="69"/>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0" grpId="0" animBg="1"/>
      <p:bldP spid="41" grpId="0" animBg="1"/>
      <p:bldP spid="4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组合 1"/>
          <p:cNvGrpSpPr>
            <a:grpSpLocks/>
          </p:cNvGrpSpPr>
          <p:nvPr/>
        </p:nvGrpSpPr>
        <p:grpSpPr bwMode="auto">
          <a:xfrm>
            <a:off x="34925" y="92075"/>
            <a:ext cx="7632700" cy="457200"/>
            <a:chOff x="34925" y="92075"/>
            <a:chExt cx="7632700" cy="457200"/>
          </a:xfrm>
        </p:grpSpPr>
        <p:sp>
          <p:nvSpPr>
            <p:cNvPr id="9232"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233"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5.1  </a:t>
              </a:r>
              <a:r>
                <a:rPr lang="zh-CN" altLang="en-US" sz="2400" b="1">
                  <a:solidFill>
                    <a:srgbClr val="FF0000"/>
                  </a:solidFill>
                  <a:latin typeface="黑体" panose="02010609060101010101" pitchFamily="49" charset="-122"/>
                  <a:ea typeface="黑体" panose="02010609060101010101" pitchFamily="49" charset="-122"/>
                </a:rPr>
                <a:t>数组</a:t>
              </a:r>
            </a:p>
          </p:txBody>
        </p:sp>
      </p:grpSp>
      <p:grpSp>
        <p:nvGrpSpPr>
          <p:cNvPr id="14" name="Group 2"/>
          <p:cNvGrpSpPr>
            <a:grpSpLocks/>
          </p:cNvGrpSpPr>
          <p:nvPr/>
        </p:nvGrpSpPr>
        <p:grpSpPr bwMode="auto">
          <a:xfrm>
            <a:off x="107950" y="620713"/>
            <a:ext cx="3017838" cy="496887"/>
            <a:chOff x="68" y="391"/>
            <a:chExt cx="1901" cy="313"/>
          </a:xfrm>
        </p:grpSpPr>
        <p:sp>
          <p:nvSpPr>
            <p:cNvPr id="9230" name="Text Box 3"/>
            <p:cNvSpPr txBox="1">
              <a:spLocks noChangeArrowheads="1"/>
            </p:cNvSpPr>
            <p:nvPr/>
          </p:nvSpPr>
          <p:spPr bwMode="auto">
            <a:xfrm>
              <a:off x="68" y="39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5.1.1  </a:t>
              </a:r>
              <a:r>
                <a:rPr kumimoji="1" lang="zh-CN" altLang="en-US" sz="2200" b="1">
                  <a:solidFill>
                    <a:srgbClr val="3333FF"/>
                  </a:solidFill>
                  <a:latin typeface="Arial" panose="020B0604020202020204" pitchFamily="34" charset="0"/>
                  <a:ea typeface="黑体" panose="02010609060101010101" pitchFamily="49" charset="-122"/>
                </a:rPr>
                <a:t>数组的类型定义</a:t>
              </a:r>
            </a:p>
          </p:txBody>
        </p:sp>
        <p:sp>
          <p:nvSpPr>
            <p:cNvPr id="9231" name="Rectangle 4"/>
            <p:cNvSpPr>
              <a:spLocks noChangeArrowheads="1"/>
            </p:cNvSpPr>
            <p:nvPr/>
          </p:nvSpPr>
          <p:spPr bwMode="auto">
            <a:xfrm>
              <a:off x="113" y="660"/>
              <a:ext cx="1601"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0" name="Group 5"/>
          <p:cNvGrpSpPr>
            <a:grpSpLocks/>
          </p:cNvGrpSpPr>
          <p:nvPr/>
        </p:nvGrpSpPr>
        <p:grpSpPr bwMode="auto">
          <a:xfrm>
            <a:off x="250825" y="1196975"/>
            <a:ext cx="2447925" cy="496888"/>
            <a:chOff x="113" y="441"/>
            <a:chExt cx="1440" cy="313"/>
          </a:xfrm>
        </p:grpSpPr>
        <p:sp>
          <p:nvSpPr>
            <p:cNvPr id="9228" name="Text Box 6"/>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数组的定义</a:t>
              </a:r>
            </a:p>
          </p:txBody>
        </p:sp>
        <p:sp>
          <p:nvSpPr>
            <p:cNvPr id="9229"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8" name="Text Box 8"/>
          <p:cNvSpPr txBox="1">
            <a:spLocks noChangeArrowheads="1"/>
          </p:cNvSpPr>
          <p:nvPr/>
        </p:nvSpPr>
        <p:spPr bwMode="auto">
          <a:xfrm>
            <a:off x="179388" y="1773238"/>
            <a:ext cx="8785225" cy="95408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FF0000"/>
                </a:solidFill>
                <a:latin typeface="黑体" panose="02010609060101010101" pitchFamily="49" charset="-122"/>
                <a:ea typeface="黑体" panose="02010609060101010101" pitchFamily="49" charset="-122"/>
                <a:cs typeface="Arial" panose="020B0604020202020204" pitchFamily="34" charset="0"/>
              </a:rPr>
              <a:t>数组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是由下标与值组成的数偶的有序集合。对于每组有定义的下标总有一个相应的数值与之对应，且这些值都是同一类型的。</a:t>
            </a:r>
          </a:p>
        </p:txBody>
      </p:sp>
      <p:grpSp>
        <p:nvGrpSpPr>
          <p:cNvPr id="19" name="Group 12"/>
          <p:cNvGrpSpPr>
            <a:grpSpLocks/>
          </p:cNvGrpSpPr>
          <p:nvPr/>
        </p:nvGrpSpPr>
        <p:grpSpPr bwMode="auto">
          <a:xfrm>
            <a:off x="179388" y="3411538"/>
            <a:ext cx="8834437" cy="1654175"/>
            <a:chOff x="95" y="3114"/>
            <a:chExt cx="5565" cy="1087"/>
          </a:xfrm>
        </p:grpSpPr>
        <p:sp>
          <p:nvSpPr>
            <p:cNvPr id="21" name="AutoShape 13"/>
            <p:cNvSpPr>
              <a:spLocks noChangeArrowheads="1"/>
            </p:cNvSpPr>
            <p:nvPr/>
          </p:nvSpPr>
          <p:spPr bwMode="auto">
            <a:xfrm flipH="1" flipV="1">
              <a:off x="95" y="3114"/>
              <a:ext cx="5565" cy="1087"/>
            </a:xfrm>
            <a:prstGeom prst="wedgeRectCallout">
              <a:avLst>
                <a:gd name="adj1" fmla="val -6569"/>
                <a:gd name="adj2" fmla="val 78056"/>
              </a:avLst>
            </a:prstGeom>
            <a:gradFill rotWithShape="0">
              <a:gsLst>
                <a:gs pos="0">
                  <a:srgbClr val="FFFFFF"/>
                </a:gs>
                <a:gs pos="100000">
                  <a:srgbClr val="FFCCCC"/>
                </a:gs>
              </a:gsLst>
              <a:lin ang="2700000" scaled="1"/>
            </a:gradFill>
            <a:ln w="57150">
              <a:solidFill>
                <a:srgbClr val="FF0000"/>
              </a:solidFill>
              <a:miter lim="800000"/>
              <a:headEnd/>
              <a:tailEnd/>
            </a:ln>
            <a:effectLst/>
          </p:spPr>
          <p:txBody>
            <a:bodyPr rot="10800000"/>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endParaRPr kumimoji="1" lang="zh-CN" altLang="zh-CN" sz="2000" smtClean="0">
                <a:solidFill>
                  <a:srgbClr val="996633"/>
                </a:solidFill>
                <a:latin typeface="+mn-lt"/>
                <a:ea typeface="楷体" panose="02010609060101010101" pitchFamily="49" charset="-122"/>
              </a:endParaRPr>
            </a:p>
          </p:txBody>
        </p:sp>
        <p:sp>
          <p:nvSpPr>
            <p:cNvPr id="22" name="Text Box 14"/>
            <p:cNvSpPr txBox="1">
              <a:spLocks noChangeArrowheads="1"/>
            </p:cNvSpPr>
            <p:nvPr/>
          </p:nvSpPr>
          <p:spPr bwMode="auto">
            <a:xfrm>
              <a:off x="204" y="3203"/>
              <a:ext cx="5354" cy="9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1900" b="1" dirty="0" smtClean="0">
                  <a:solidFill>
                    <a:schemeClr val="hlink"/>
                  </a:solidFill>
                  <a:latin typeface="+mn-lt"/>
                  <a:ea typeface="楷体" panose="02010609060101010101" pitchFamily="49" charset="-122"/>
                </a:rPr>
                <a:t>        </a:t>
              </a:r>
              <a:r>
                <a:rPr kumimoji="1" lang="zh-CN" altLang="en-US" sz="2000" b="1" dirty="0" smtClean="0">
                  <a:solidFill>
                    <a:srgbClr val="FF0000"/>
                  </a:solidFill>
                  <a:latin typeface="+mn-lt"/>
                  <a:ea typeface="楷体" panose="02010609060101010101" pitchFamily="49" charset="-122"/>
                </a:rPr>
                <a:t>因为由下标所决定的位置之间的关系可以看成是一种有序的线性关系，因此可以说数组是有限个相同类型数据元素组成的有序序列。从这个角度看，数组是线性表的推广，其逻辑结构实际上是一种线性结构。 </a:t>
              </a:r>
            </a:p>
          </p:txBody>
        </p:sp>
      </p:grpSp>
      <p:grpSp>
        <p:nvGrpSpPr>
          <p:cNvPr id="23" name="Group 15"/>
          <p:cNvGrpSpPr>
            <a:grpSpLocks/>
          </p:cNvGrpSpPr>
          <p:nvPr/>
        </p:nvGrpSpPr>
        <p:grpSpPr bwMode="auto">
          <a:xfrm>
            <a:off x="174893" y="3414181"/>
            <a:ext cx="8834437" cy="1654175"/>
            <a:chOff x="95" y="3114"/>
            <a:chExt cx="5565" cy="1087"/>
          </a:xfrm>
        </p:grpSpPr>
        <p:sp>
          <p:nvSpPr>
            <p:cNvPr id="24" name="AutoShape 16"/>
            <p:cNvSpPr>
              <a:spLocks noChangeArrowheads="1"/>
            </p:cNvSpPr>
            <p:nvPr/>
          </p:nvSpPr>
          <p:spPr bwMode="auto">
            <a:xfrm flipH="1" flipV="1">
              <a:off x="95" y="3114"/>
              <a:ext cx="5565" cy="1087"/>
            </a:xfrm>
            <a:prstGeom prst="wedgeRectCallout">
              <a:avLst>
                <a:gd name="adj1" fmla="val -6569"/>
                <a:gd name="adj2" fmla="val 78056"/>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endParaRPr kumimoji="1" lang="zh-CN" altLang="zh-CN" sz="2000" smtClean="0">
                <a:solidFill>
                  <a:srgbClr val="996633"/>
                </a:solidFill>
                <a:latin typeface="+mn-lt"/>
                <a:ea typeface="楷体" panose="02010609060101010101" pitchFamily="49" charset="-122"/>
              </a:endParaRPr>
            </a:p>
          </p:txBody>
        </p:sp>
        <p:sp>
          <p:nvSpPr>
            <p:cNvPr id="25" name="Text Box 17"/>
            <p:cNvSpPr txBox="1">
              <a:spLocks noChangeArrowheads="1"/>
            </p:cNvSpPr>
            <p:nvPr/>
          </p:nvSpPr>
          <p:spPr bwMode="auto">
            <a:xfrm>
              <a:off x="204" y="3203"/>
              <a:ext cx="5354" cy="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eaLnBrk="1" hangingPunct="1">
                <a:lnSpc>
                  <a:spcPct val="140000"/>
                </a:lnSpc>
                <a:defRPr/>
              </a:pPr>
              <a:r>
                <a:rPr kumimoji="1" lang="en-US" altLang="zh-CN" sz="1900" b="1" dirty="0">
                  <a:solidFill>
                    <a:schemeClr val="hlink"/>
                  </a:solidFill>
                  <a:latin typeface="+mn-lt"/>
                  <a:ea typeface="楷体" panose="02010609060101010101" pitchFamily="49" charset="-122"/>
                </a:rPr>
                <a:t>        </a:t>
              </a:r>
              <a:r>
                <a:rPr kumimoji="1" lang="zh-CN" altLang="en-US" sz="1900" b="1" dirty="0">
                  <a:solidFill>
                    <a:srgbClr val="FFFF00"/>
                  </a:solidFill>
                  <a:latin typeface="+mn-lt"/>
                  <a:ea typeface="楷体" panose="02010609060101010101" pitchFamily="49" charset="-122"/>
                </a:rPr>
                <a:t>一维数组是一个线性表，其每个元素是该结构中不可分割的最小单位；二维数组是一个线性表，其每个元素是一个线性表；</a:t>
              </a:r>
              <a:r>
                <a:rPr kumimoji="1" lang="en-US" altLang="zh-CN" sz="1900" b="1" dirty="0">
                  <a:solidFill>
                    <a:srgbClr val="FFFF00"/>
                  </a:solidFill>
                  <a:latin typeface="+mn-lt"/>
                  <a:ea typeface="楷体" panose="02010609060101010101" pitchFamily="49" charset="-122"/>
                </a:rPr>
                <a:t>n (n&gt;1) </a:t>
              </a:r>
              <a:r>
                <a:rPr kumimoji="1" lang="zh-CN" altLang="en-US" sz="1900" b="1" dirty="0">
                  <a:solidFill>
                    <a:srgbClr val="FFFF00"/>
                  </a:solidFill>
                  <a:latin typeface="+mn-lt"/>
                  <a:ea typeface="楷体" panose="02010609060101010101" pitchFamily="49" charset="-122"/>
                </a:rPr>
                <a:t>维数组是一个线性表，其每个元素是一个 </a:t>
              </a:r>
              <a:r>
                <a:rPr kumimoji="1" lang="en-US" altLang="zh-CN" sz="1900" b="1" dirty="0">
                  <a:solidFill>
                    <a:srgbClr val="FFFF00"/>
                  </a:solidFill>
                  <a:latin typeface="+mn-lt"/>
                  <a:ea typeface="楷体" panose="02010609060101010101" pitchFamily="49" charset="-122"/>
                </a:rPr>
                <a:t>n-1 </a:t>
              </a:r>
              <a:r>
                <a:rPr kumimoji="1" lang="zh-CN" altLang="en-US" sz="1900" b="1" dirty="0">
                  <a:solidFill>
                    <a:srgbClr val="FFFF00"/>
                  </a:solidFill>
                  <a:latin typeface="+mn-lt"/>
                  <a:ea typeface="楷体" panose="02010609060101010101" pitchFamily="49" charset="-122"/>
                </a:rPr>
                <a:t>维的数组，且具有相同的上限和下限。</a:t>
              </a:r>
              <a:r>
                <a:rPr kumimoji="1" lang="zh-CN" altLang="en-US" sz="1900" dirty="0">
                  <a:solidFill>
                    <a:srgbClr val="FFFF00"/>
                  </a:solidFill>
                  <a:latin typeface="+mn-lt"/>
                  <a:ea typeface="楷体" panose="02010609060101010101" pitchFamily="49" charset="-122"/>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xEl>
                                              <p:pRg st="0" end="0"/>
                                            </p:txEl>
                                          </p:spTgt>
                                        </p:tgtEl>
                                        <p:attrNameLst>
                                          <p:attrName>style.visibility</p:attrName>
                                        </p:attrNameLst>
                                      </p:cBhvr>
                                      <p:to>
                                        <p:strVal val="visible"/>
                                      </p:to>
                                    </p:set>
                                    <p:animEffect transition="in" filter="blinds(horizontal)">
                                      <p:cBhvr>
                                        <p:cTn id="17" dur="500"/>
                                        <p:tgtEl>
                                          <p:spTgt spid="1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9"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strips(upLeft)">
                                      <p:cBhvr>
                                        <p:cTn id="22" dur="500"/>
                                        <p:tgtEl>
                                          <p:spTgt spid="19"/>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p:stCondLst>
                        <p:cond delay="indefinite"/>
                      </p:stCondLst>
                      <p:childTnLst>
                        <p:par>
                          <p:cTn id="24" fill="hold">
                            <p:stCondLst>
                              <p:cond delay="0"/>
                            </p:stCondLst>
                            <p:childTnLst>
                              <p:par>
                                <p:cTn id="25" presetID="18" presetClass="exit" presetSubtype="9" fill="hold" nodeType="clickEffect">
                                  <p:stCondLst>
                                    <p:cond delay="0"/>
                                  </p:stCondLst>
                                  <p:childTnLst>
                                    <p:animEffect transition="out" filter="strips(upLeft)">
                                      <p:cBhvr>
                                        <p:cTn id="26" dur="500"/>
                                        <p:tgtEl>
                                          <p:spTgt spid="19"/>
                                        </p:tgtEl>
                                      </p:cBhvr>
                                    </p:animEffect>
                                    <p:set>
                                      <p:cBhvr>
                                        <p:cTn id="27" dur="1" fill="hold">
                                          <p:stCondLst>
                                            <p:cond delay="499"/>
                                          </p:stCondLst>
                                        </p:cTn>
                                        <p:tgtEl>
                                          <p:spTgt spid="19"/>
                                        </p:tgtEl>
                                        <p:attrNameLst>
                                          <p:attrName>style.visibility</p:attrName>
                                        </p:attrNameLst>
                                      </p:cBhvr>
                                      <p:to>
                                        <p:strVal val="hidden"/>
                                      </p:to>
                                    </p:set>
                                  </p:childTnLst>
                                </p:cTn>
                              </p:par>
                            </p:childTnLst>
                          </p:cTn>
                        </p:par>
                        <p:par>
                          <p:cTn id="28" fill="hold">
                            <p:stCondLst>
                              <p:cond delay="500"/>
                            </p:stCondLst>
                            <p:childTnLst>
                              <p:par>
                                <p:cTn id="29" presetID="18" presetClass="entr" presetSubtype="9"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strips(upLeft)">
                                      <p:cBhvr>
                                        <p:cTn id="31" dur="500"/>
                                        <p:tgtEl>
                                          <p:spTgt spid="23"/>
                                        </p:tgtEl>
                                      </p:cBhvr>
                                    </p:animEffect>
                                  </p:childTnLst>
                                  <p:subTnLst>
                                    <p:audio>
                                      <p:cMediaNode>
                                        <p:cTn display="0" masterRel="sameClick">
                                          <p:stCondLst>
                                            <p:cond evt="begin" delay="0">
                                              <p:tn val="29"/>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组合 4"/>
          <p:cNvGrpSpPr>
            <a:grpSpLocks/>
          </p:cNvGrpSpPr>
          <p:nvPr/>
        </p:nvGrpSpPr>
        <p:grpSpPr bwMode="auto">
          <a:xfrm>
            <a:off x="34925" y="92075"/>
            <a:ext cx="7948613" cy="1601788"/>
            <a:chOff x="34925" y="92075"/>
            <a:chExt cx="7947829" cy="1601788"/>
          </a:xfrm>
        </p:grpSpPr>
        <p:grpSp>
          <p:nvGrpSpPr>
            <p:cNvPr id="46092" name="组合 3"/>
            <p:cNvGrpSpPr>
              <a:grpSpLocks/>
            </p:cNvGrpSpPr>
            <p:nvPr/>
          </p:nvGrpSpPr>
          <p:grpSpPr bwMode="auto">
            <a:xfrm>
              <a:off x="34925" y="92075"/>
              <a:ext cx="7632700" cy="1601788"/>
              <a:chOff x="34925" y="92075"/>
              <a:chExt cx="7632700" cy="1601788"/>
            </a:xfrm>
          </p:grpSpPr>
          <p:grpSp>
            <p:nvGrpSpPr>
              <p:cNvPr id="46094" name="组合 2"/>
              <p:cNvGrpSpPr>
                <a:grpSpLocks/>
              </p:cNvGrpSpPr>
              <p:nvPr/>
            </p:nvGrpSpPr>
            <p:grpSpPr bwMode="auto">
              <a:xfrm>
                <a:off x="34925" y="92075"/>
                <a:ext cx="7632700" cy="1025525"/>
                <a:chOff x="34925" y="92075"/>
                <a:chExt cx="7632700" cy="1025525"/>
              </a:xfrm>
            </p:grpSpPr>
            <p:grpSp>
              <p:nvGrpSpPr>
                <p:cNvPr id="46098" name="组合 1"/>
                <p:cNvGrpSpPr>
                  <a:grpSpLocks/>
                </p:cNvGrpSpPr>
                <p:nvPr/>
              </p:nvGrpSpPr>
              <p:grpSpPr bwMode="auto">
                <a:xfrm>
                  <a:off x="34925" y="92075"/>
                  <a:ext cx="7632700" cy="457200"/>
                  <a:chOff x="34925" y="92075"/>
                  <a:chExt cx="7632700" cy="457200"/>
                </a:xfrm>
              </p:grpSpPr>
              <p:sp>
                <p:nvSpPr>
                  <p:cNvPr id="46102"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6103"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46099" name="Group 3"/>
                <p:cNvGrpSpPr>
                  <a:grpSpLocks/>
                </p:cNvGrpSpPr>
                <p:nvPr/>
              </p:nvGrpSpPr>
              <p:grpSpPr bwMode="auto">
                <a:xfrm>
                  <a:off x="107950" y="620713"/>
                  <a:ext cx="4032250" cy="496887"/>
                  <a:chOff x="113" y="441"/>
                  <a:chExt cx="2098" cy="313"/>
                </a:xfrm>
              </p:grpSpPr>
              <p:sp>
                <p:nvSpPr>
                  <p:cNvPr id="46100"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46101"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6095" name="Group 6"/>
              <p:cNvGrpSpPr>
                <a:grpSpLocks/>
              </p:cNvGrpSpPr>
              <p:nvPr/>
            </p:nvGrpSpPr>
            <p:grpSpPr bwMode="auto">
              <a:xfrm>
                <a:off x="250824" y="1196975"/>
                <a:ext cx="4448175" cy="496888"/>
                <a:chOff x="113" y="441"/>
                <a:chExt cx="1440" cy="313"/>
              </a:xfrm>
            </p:grpSpPr>
            <p:sp>
              <p:nvSpPr>
                <p:cNvPr id="46096"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三元组顺序表及操作实现</a:t>
                  </a:r>
                </a:p>
              </p:txBody>
            </p:sp>
            <p:sp>
              <p:nvSpPr>
                <p:cNvPr id="46097"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46093" name="Text Box 13"/>
            <p:cNvSpPr txBox="1">
              <a:spLocks noChangeArrowheads="1"/>
            </p:cNvSpPr>
            <p:nvPr/>
          </p:nvSpPr>
          <p:spPr bwMode="auto">
            <a:xfrm>
              <a:off x="3806041"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转置操作</a:t>
              </a:r>
            </a:p>
          </p:txBody>
        </p:sp>
      </p:grpSp>
      <p:grpSp>
        <p:nvGrpSpPr>
          <p:cNvPr id="24" name="Group 15"/>
          <p:cNvGrpSpPr>
            <a:grpSpLocks/>
          </p:cNvGrpSpPr>
          <p:nvPr/>
        </p:nvGrpSpPr>
        <p:grpSpPr bwMode="auto">
          <a:xfrm>
            <a:off x="539750" y="1773238"/>
            <a:ext cx="4535488" cy="496887"/>
            <a:chOff x="431" y="1117"/>
            <a:chExt cx="2857" cy="313"/>
          </a:xfrm>
        </p:grpSpPr>
        <p:sp>
          <p:nvSpPr>
            <p:cNvPr id="25" name="Text Box 16"/>
            <p:cNvSpPr txBox="1">
              <a:spLocks noChangeArrowheads="1"/>
            </p:cNvSpPr>
            <p:nvPr/>
          </p:nvSpPr>
          <p:spPr bwMode="auto">
            <a:xfrm>
              <a:off x="431" y="1117"/>
              <a:ext cx="2585"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339933"/>
                  </a:solidFill>
                  <a:latin typeface="Times New Roman" panose="02020603050405020304" pitchFamily="18" charset="0"/>
                </a:rPr>
                <a:t>●</a:t>
              </a:r>
              <a:r>
                <a:rPr kumimoji="1" lang="en-US" altLang="zh-CN" sz="2200">
                  <a:solidFill>
                    <a:srgbClr val="FF9900"/>
                  </a:solidFill>
                  <a:latin typeface="Times New Roman" panose="02020603050405020304" pitchFamily="18" charset="0"/>
                </a:rPr>
                <a:t> </a:t>
              </a:r>
              <a:r>
                <a:rPr kumimoji="1" lang="zh-CN" altLang="en-US" sz="2200" b="1">
                  <a:solidFill>
                    <a:srgbClr val="CC6600"/>
                  </a:solidFill>
                  <a:latin typeface="Times New Roman" panose="02020603050405020304" pitchFamily="18" charset="0"/>
                  <a:ea typeface="黑体" panose="02010609060101010101" pitchFamily="49" charset="-122"/>
                </a:rPr>
                <a:t>直接取</a:t>
              </a:r>
              <a:r>
                <a:rPr kumimoji="1" lang="en-US" altLang="zh-CN" sz="2200" b="1">
                  <a:solidFill>
                    <a:srgbClr val="CC6600"/>
                  </a:solidFill>
                  <a:latin typeface="Times New Roman" panose="02020603050405020304" pitchFamily="18" charset="0"/>
                  <a:ea typeface="黑体" panose="02010609060101010101" pitchFamily="49" charset="-122"/>
                </a:rPr>
                <a:t>–</a:t>
              </a:r>
              <a:r>
                <a:rPr kumimoji="1" lang="zh-CN" altLang="en-US" sz="2200" b="1">
                  <a:solidFill>
                    <a:srgbClr val="CC6600"/>
                  </a:solidFill>
                  <a:latin typeface="Times New Roman" panose="02020603050405020304" pitchFamily="18" charset="0"/>
                  <a:ea typeface="黑体" panose="02010609060101010101" pitchFamily="49" charset="-122"/>
                </a:rPr>
                <a:t>顺序存：按需点菜</a:t>
              </a:r>
            </a:p>
          </p:txBody>
        </p:sp>
        <p:sp>
          <p:nvSpPr>
            <p:cNvPr id="26" name="Rectangle 17"/>
            <p:cNvSpPr>
              <a:spLocks noChangeArrowheads="1"/>
            </p:cNvSpPr>
            <p:nvPr/>
          </p:nvSpPr>
          <p:spPr bwMode="auto">
            <a:xfrm>
              <a:off x="502" y="1386"/>
              <a:ext cx="2786" cy="44"/>
            </a:xfrm>
            <a:prstGeom prst="rect">
              <a:avLst/>
            </a:prstGeom>
            <a:gradFill rotWithShape="0">
              <a:gsLst>
                <a:gs pos="0">
                  <a:srgbClr val="339933"/>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7" name="Text Box 18"/>
          <p:cNvSpPr txBox="1">
            <a:spLocks noChangeArrowheads="1"/>
          </p:cNvSpPr>
          <p:nvPr/>
        </p:nvSpPr>
        <p:spPr bwMode="auto">
          <a:xfrm>
            <a:off x="179388" y="2338388"/>
            <a:ext cx="8785225" cy="90170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基于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T.data</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按行优先顺序，在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M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中依次扫描第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0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列、</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M.nu-1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列的三元组，从中“找出”元素进行“行列互换”后顺序插入到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T.data</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a:t>
            </a:r>
          </a:p>
        </p:txBody>
      </p:sp>
      <p:grpSp>
        <p:nvGrpSpPr>
          <p:cNvPr id="28" name="Group 8"/>
          <p:cNvGrpSpPr>
            <a:grpSpLocks/>
          </p:cNvGrpSpPr>
          <p:nvPr/>
        </p:nvGrpSpPr>
        <p:grpSpPr bwMode="auto">
          <a:xfrm>
            <a:off x="7669213" y="620713"/>
            <a:ext cx="1295400" cy="1079500"/>
            <a:chOff x="4831" y="391"/>
            <a:chExt cx="816" cy="773"/>
          </a:xfrm>
        </p:grpSpPr>
        <p:sp>
          <p:nvSpPr>
            <p:cNvPr id="29"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0"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31"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 Box 12"/>
            <p:cNvSpPr txBox="1">
              <a:spLocks noChangeArrowheads="1"/>
            </p:cNvSpPr>
            <p:nvPr/>
          </p:nvSpPr>
          <p:spPr bwMode="gray">
            <a:xfrm>
              <a:off x="4967" y="828"/>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290">
                                          <p:stCondLst>
                                            <p:cond delay="0"/>
                                          </p:stCondLst>
                                        </p:cTn>
                                        <p:tgtEl>
                                          <p:spTgt spid="28"/>
                                        </p:tgtEl>
                                      </p:cBhvr>
                                    </p:animEffect>
                                    <p:anim calcmode="lin" valueType="num">
                                      <p:cBhvr>
                                        <p:cTn id="13"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8" dur="13">
                                          <p:stCondLst>
                                            <p:cond delay="325"/>
                                          </p:stCondLst>
                                        </p:cTn>
                                        <p:tgtEl>
                                          <p:spTgt spid="28"/>
                                        </p:tgtEl>
                                      </p:cBhvr>
                                      <p:to x="100000" y="60000"/>
                                    </p:animScale>
                                    <p:animScale>
                                      <p:cBhvr>
                                        <p:cTn id="19" dur="83" decel="50000">
                                          <p:stCondLst>
                                            <p:cond delay="338"/>
                                          </p:stCondLst>
                                        </p:cTn>
                                        <p:tgtEl>
                                          <p:spTgt spid="28"/>
                                        </p:tgtEl>
                                      </p:cBhvr>
                                      <p:to x="100000" y="100000"/>
                                    </p:animScale>
                                    <p:animScale>
                                      <p:cBhvr>
                                        <p:cTn id="20" dur="13">
                                          <p:stCondLst>
                                            <p:cond delay="656"/>
                                          </p:stCondLst>
                                        </p:cTn>
                                        <p:tgtEl>
                                          <p:spTgt spid="28"/>
                                        </p:tgtEl>
                                      </p:cBhvr>
                                      <p:to x="100000" y="80000"/>
                                    </p:animScale>
                                    <p:animScale>
                                      <p:cBhvr>
                                        <p:cTn id="21" dur="83" decel="50000">
                                          <p:stCondLst>
                                            <p:cond delay="669"/>
                                          </p:stCondLst>
                                        </p:cTn>
                                        <p:tgtEl>
                                          <p:spTgt spid="28"/>
                                        </p:tgtEl>
                                      </p:cBhvr>
                                      <p:to x="100000" y="100000"/>
                                    </p:animScale>
                                    <p:animScale>
                                      <p:cBhvr>
                                        <p:cTn id="22" dur="13">
                                          <p:stCondLst>
                                            <p:cond delay="821"/>
                                          </p:stCondLst>
                                        </p:cTn>
                                        <p:tgtEl>
                                          <p:spTgt spid="28"/>
                                        </p:tgtEl>
                                      </p:cBhvr>
                                      <p:to x="100000" y="90000"/>
                                    </p:animScale>
                                    <p:animScale>
                                      <p:cBhvr>
                                        <p:cTn id="23" dur="83" decel="50000">
                                          <p:stCondLst>
                                            <p:cond delay="834"/>
                                          </p:stCondLst>
                                        </p:cTn>
                                        <p:tgtEl>
                                          <p:spTgt spid="28"/>
                                        </p:tgtEl>
                                      </p:cBhvr>
                                      <p:to x="100000" y="100000"/>
                                    </p:animScale>
                                    <p:animScale>
                                      <p:cBhvr>
                                        <p:cTn id="24" dur="13">
                                          <p:stCondLst>
                                            <p:cond delay="904"/>
                                          </p:stCondLst>
                                        </p:cTn>
                                        <p:tgtEl>
                                          <p:spTgt spid="28"/>
                                        </p:tgtEl>
                                      </p:cBhvr>
                                      <p:to x="100000" y="95000"/>
                                    </p:animScale>
                                    <p:animScale>
                                      <p:cBhvr>
                                        <p:cTn id="25" dur="83" decel="50000">
                                          <p:stCondLst>
                                            <p:cond delay="917"/>
                                          </p:stCondLst>
                                        </p:cTn>
                                        <p:tgtEl>
                                          <p:spTgt spid="28"/>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7">
                                            <p:txEl>
                                              <p:pRg st="0" end="0"/>
                                            </p:txEl>
                                          </p:spTgt>
                                        </p:tgtEl>
                                        <p:attrNameLst>
                                          <p:attrName>style.visibility</p:attrName>
                                        </p:attrNameLst>
                                      </p:cBhvr>
                                      <p:to>
                                        <p:strVal val="visible"/>
                                      </p:to>
                                    </p:set>
                                    <p:animEffect transition="in" filter="blinds(horizontal)">
                                      <p:cBhvr>
                                        <p:cTn id="30" dur="500"/>
                                        <p:tgtEl>
                                          <p:spTgt spid="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6" name="组合 5"/>
          <p:cNvGrpSpPr>
            <a:grpSpLocks/>
          </p:cNvGrpSpPr>
          <p:nvPr/>
        </p:nvGrpSpPr>
        <p:grpSpPr bwMode="auto">
          <a:xfrm>
            <a:off x="34925" y="92075"/>
            <a:ext cx="7948613" cy="2178050"/>
            <a:chOff x="34925" y="92075"/>
            <a:chExt cx="7947829" cy="2178050"/>
          </a:xfrm>
        </p:grpSpPr>
        <p:grpSp>
          <p:nvGrpSpPr>
            <p:cNvPr id="47113" name="组合 4"/>
            <p:cNvGrpSpPr>
              <a:grpSpLocks/>
            </p:cNvGrpSpPr>
            <p:nvPr/>
          </p:nvGrpSpPr>
          <p:grpSpPr bwMode="auto">
            <a:xfrm>
              <a:off x="34925" y="92075"/>
              <a:ext cx="7947829" cy="1601788"/>
              <a:chOff x="34925" y="92075"/>
              <a:chExt cx="7947829" cy="1601788"/>
            </a:xfrm>
          </p:grpSpPr>
          <p:grpSp>
            <p:nvGrpSpPr>
              <p:cNvPr id="47117" name="组合 3"/>
              <p:cNvGrpSpPr>
                <a:grpSpLocks/>
              </p:cNvGrpSpPr>
              <p:nvPr/>
            </p:nvGrpSpPr>
            <p:grpSpPr bwMode="auto">
              <a:xfrm>
                <a:off x="34925" y="92075"/>
                <a:ext cx="7632700" cy="1601788"/>
                <a:chOff x="34925" y="92075"/>
                <a:chExt cx="7632700" cy="1601788"/>
              </a:xfrm>
            </p:grpSpPr>
            <p:grpSp>
              <p:nvGrpSpPr>
                <p:cNvPr id="47119" name="组合 2"/>
                <p:cNvGrpSpPr>
                  <a:grpSpLocks/>
                </p:cNvGrpSpPr>
                <p:nvPr/>
              </p:nvGrpSpPr>
              <p:grpSpPr bwMode="auto">
                <a:xfrm>
                  <a:off x="34925" y="92075"/>
                  <a:ext cx="7632700" cy="1025525"/>
                  <a:chOff x="34925" y="92075"/>
                  <a:chExt cx="7632700" cy="1025525"/>
                </a:xfrm>
              </p:grpSpPr>
              <p:grpSp>
                <p:nvGrpSpPr>
                  <p:cNvPr id="47123" name="组合 1"/>
                  <p:cNvGrpSpPr>
                    <a:grpSpLocks/>
                  </p:cNvGrpSpPr>
                  <p:nvPr/>
                </p:nvGrpSpPr>
                <p:grpSpPr bwMode="auto">
                  <a:xfrm>
                    <a:off x="34925" y="92075"/>
                    <a:ext cx="7632700" cy="457200"/>
                    <a:chOff x="34925" y="92075"/>
                    <a:chExt cx="7632700" cy="457200"/>
                  </a:xfrm>
                </p:grpSpPr>
                <p:sp>
                  <p:nvSpPr>
                    <p:cNvPr id="47127"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7128"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47124" name="Group 3"/>
                  <p:cNvGrpSpPr>
                    <a:grpSpLocks/>
                  </p:cNvGrpSpPr>
                  <p:nvPr/>
                </p:nvGrpSpPr>
                <p:grpSpPr bwMode="auto">
                  <a:xfrm>
                    <a:off x="107950" y="620713"/>
                    <a:ext cx="4032250" cy="496887"/>
                    <a:chOff x="113" y="441"/>
                    <a:chExt cx="2098" cy="313"/>
                  </a:xfrm>
                </p:grpSpPr>
                <p:sp>
                  <p:nvSpPr>
                    <p:cNvPr id="47125"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47126"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7120" name="Group 6"/>
                <p:cNvGrpSpPr>
                  <a:grpSpLocks/>
                </p:cNvGrpSpPr>
                <p:nvPr/>
              </p:nvGrpSpPr>
              <p:grpSpPr bwMode="auto">
                <a:xfrm>
                  <a:off x="250824" y="1196975"/>
                  <a:ext cx="4448175" cy="496888"/>
                  <a:chOff x="113" y="441"/>
                  <a:chExt cx="1440" cy="313"/>
                </a:xfrm>
              </p:grpSpPr>
              <p:sp>
                <p:nvSpPr>
                  <p:cNvPr id="47121"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三元组顺序表及操作实现</a:t>
                    </a:r>
                  </a:p>
                </p:txBody>
              </p:sp>
              <p:sp>
                <p:nvSpPr>
                  <p:cNvPr id="47122"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47118" name="Text Box 13"/>
              <p:cNvSpPr txBox="1">
                <a:spLocks noChangeArrowheads="1"/>
              </p:cNvSpPr>
              <p:nvPr/>
            </p:nvSpPr>
            <p:spPr bwMode="auto">
              <a:xfrm>
                <a:off x="3806041"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转置操作</a:t>
                </a:r>
              </a:p>
            </p:txBody>
          </p:sp>
        </p:grpSp>
        <p:grpSp>
          <p:nvGrpSpPr>
            <p:cNvPr id="47114" name="Group 15"/>
            <p:cNvGrpSpPr>
              <a:grpSpLocks/>
            </p:cNvGrpSpPr>
            <p:nvPr/>
          </p:nvGrpSpPr>
          <p:grpSpPr bwMode="auto">
            <a:xfrm>
              <a:off x="539750" y="1773238"/>
              <a:ext cx="4535488" cy="496887"/>
              <a:chOff x="431" y="1117"/>
              <a:chExt cx="2857" cy="313"/>
            </a:xfrm>
          </p:grpSpPr>
          <p:sp>
            <p:nvSpPr>
              <p:cNvPr id="47115" name="Text Box 16"/>
              <p:cNvSpPr txBox="1">
                <a:spLocks noChangeArrowheads="1"/>
              </p:cNvSpPr>
              <p:nvPr/>
            </p:nvSpPr>
            <p:spPr bwMode="auto">
              <a:xfrm>
                <a:off x="431" y="1117"/>
                <a:ext cx="2585"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339933"/>
                    </a:solidFill>
                    <a:latin typeface="Times New Roman" panose="02020603050405020304" pitchFamily="18" charset="0"/>
                  </a:rPr>
                  <a:t>●</a:t>
                </a:r>
                <a:r>
                  <a:rPr kumimoji="1" lang="en-US" altLang="zh-CN" sz="2200">
                    <a:solidFill>
                      <a:srgbClr val="FF9900"/>
                    </a:solidFill>
                    <a:latin typeface="Times New Roman" panose="02020603050405020304" pitchFamily="18" charset="0"/>
                  </a:rPr>
                  <a:t> </a:t>
                </a:r>
                <a:r>
                  <a:rPr kumimoji="1" lang="zh-CN" altLang="en-US" sz="2200" b="1">
                    <a:solidFill>
                      <a:srgbClr val="CC6600"/>
                    </a:solidFill>
                    <a:latin typeface="Times New Roman" panose="02020603050405020304" pitchFamily="18" charset="0"/>
                    <a:ea typeface="黑体" panose="02010609060101010101" pitchFamily="49" charset="-122"/>
                  </a:rPr>
                  <a:t>直接取</a:t>
                </a:r>
                <a:r>
                  <a:rPr kumimoji="1" lang="en-US" altLang="zh-CN" sz="2200" b="1">
                    <a:solidFill>
                      <a:srgbClr val="CC6600"/>
                    </a:solidFill>
                    <a:latin typeface="Times New Roman" panose="02020603050405020304" pitchFamily="18" charset="0"/>
                    <a:ea typeface="黑体" panose="02010609060101010101" pitchFamily="49" charset="-122"/>
                  </a:rPr>
                  <a:t>–</a:t>
                </a:r>
                <a:r>
                  <a:rPr kumimoji="1" lang="zh-CN" altLang="en-US" sz="2200" b="1">
                    <a:solidFill>
                      <a:srgbClr val="CC6600"/>
                    </a:solidFill>
                    <a:latin typeface="Times New Roman" panose="02020603050405020304" pitchFamily="18" charset="0"/>
                    <a:ea typeface="黑体" panose="02010609060101010101" pitchFamily="49" charset="-122"/>
                  </a:rPr>
                  <a:t>顺序存：按需点菜</a:t>
                </a:r>
              </a:p>
            </p:txBody>
          </p:sp>
          <p:sp>
            <p:nvSpPr>
              <p:cNvPr id="47116" name="Rectangle 17"/>
              <p:cNvSpPr>
                <a:spLocks noChangeArrowheads="1"/>
              </p:cNvSpPr>
              <p:nvPr/>
            </p:nvSpPr>
            <p:spPr bwMode="auto">
              <a:xfrm>
                <a:off x="502" y="1386"/>
                <a:ext cx="2786" cy="44"/>
              </a:xfrm>
              <a:prstGeom prst="rect">
                <a:avLst/>
              </a:prstGeom>
              <a:gradFill rotWithShape="0">
                <a:gsLst>
                  <a:gs pos="0">
                    <a:srgbClr val="339933"/>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5" name="Text Box 2"/>
          <p:cNvSpPr txBox="1">
            <a:spLocks noChangeArrowheads="1"/>
          </p:cNvSpPr>
          <p:nvPr/>
        </p:nvSpPr>
        <p:spPr bwMode="auto">
          <a:xfrm>
            <a:off x="323850" y="2420938"/>
            <a:ext cx="8820150" cy="201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void TransSMatrix_TSM(TSMatrix M,TSMatrix &amp;T) {</a:t>
            </a:r>
          </a:p>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用</a:t>
            </a:r>
            <a:r>
              <a:rPr lang="fr-FR" altLang="zh-CN" sz="1600" b="1">
                <a:latin typeface="Courier New" panose="02070309020205020404" pitchFamily="49" charset="0"/>
                <a:ea typeface="仿宋" panose="02010609060101010101" pitchFamily="49" charset="-122"/>
                <a:cs typeface="Courier New" panose="02070309020205020404" pitchFamily="49" charset="0"/>
              </a:rPr>
              <a:t>T</a:t>
            </a:r>
            <a:r>
              <a:rPr lang="zh-CN" altLang="en-US" sz="1600" b="1">
                <a:latin typeface="Courier New" panose="02070309020205020404" pitchFamily="49" charset="0"/>
                <a:ea typeface="仿宋" panose="02010609060101010101" pitchFamily="49" charset="-122"/>
                <a:cs typeface="Courier New" panose="02070309020205020404" pitchFamily="49" charset="0"/>
              </a:rPr>
              <a:t>返回三元组顺序表</a:t>
            </a:r>
            <a:r>
              <a:rPr lang="fr-FR" altLang="zh-CN" sz="1600" b="1">
                <a:latin typeface="Courier New" panose="02070309020205020404" pitchFamily="49" charset="0"/>
                <a:ea typeface="仿宋" panose="02010609060101010101" pitchFamily="49" charset="-122"/>
                <a:cs typeface="Courier New" panose="02070309020205020404" pitchFamily="49" charset="0"/>
              </a:rPr>
              <a:t>M</a:t>
            </a:r>
            <a:r>
              <a:rPr lang="zh-CN" altLang="en-US" sz="1600" b="1">
                <a:latin typeface="Courier New" panose="02070309020205020404" pitchFamily="49" charset="0"/>
                <a:ea typeface="仿宋" panose="02010609060101010101" pitchFamily="49" charset="-122"/>
                <a:cs typeface="Courier New" panose="02070309020205020404" pitchFamily="49" charset="0"/>
              </a:rPr>
              <a:t>的转置矩阵</a:t>
            </a:r>
          </a:p>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InitSMatrix_TSM(T);			// </a:t>
            </a:r>
            <a:r>
              <a:rPr lang="zh-CN" altLang="en-US" sz="1600" b="1">
                <a:latin typeface="Courier New" panose="02070309020205020404" pitchFamily="49" charset="0"/>
                <a:ea typeface="仿宋" panose="02010609060101010101" pitchFamily="49" charset="-122"/>
                <a:cs typeface="Courier New" panose="02070309020205020404" pitchFamily="49" charset="0"/>
              </a:rPr>
              <a:t>初始化三元组顺序表</a:t>
            </a:r>
            <a:r>
              <a:rPr lang="fr-FR" altLang="zh-CN" sz="1600" b="1">
                <a:latin typeface="Courier New" panose="02070309020205020404" pitchFamily="49" charset="0"/>
                <a:ea typeface="仿宋" panose="02010609060101010101" pitchFamily="49" charset="-122"/>
                <a:cs typeface="Courier New" panose="02070309020205020404" pitchFamily="49" charset="0"/>
              </a:rPr>
              <a:t>T</a:t>
            </a:r>
          </a:p>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T.mu=M.nu;					// </a:t>
            </a:r>
            <a:r>
              <a:rPr lang="zh-CN" altLang="en-US" sz="1600" b="1">
                <a:latin typeface="Courier New" panose="02070309020205020404" pitchFamily="49" charset="0"/>
                <a:ea typeface="仿宋" panose="02010609060101010101" pitchFamily="49" charset="-122"/>
                <a:cs typeface="Courier New" panose="02070309020205020404" pitchFamily="49" charset="0"/>
              </a:rPr>
              <a:t>设置</a:t>
            </a:r>
            <a:r>
              <a:rPr lang="fr-FR" altLang="zh-CN" sz="1600" b="1">
                <a:latin typeface="Courier New" panose="02070309020205020404" pitchFamily="49" charset="0"/>
                <a:ea typeface="仿宋" panose="02010609060101010101" pitchFamily="49" charset="-122"/>
                <a:cs typeface="Courier New" panose="02070309020205020404" pitchFamily="49" charset="0"/>
              </a:rPr>
              <a:t>T</a:t>
            </a:r>
            <a:r>
              <a:rPr lang="zh-CN" altLang="en-US" sz="1600" b="1">
                <a:latin typeface="Courier New" panose="02070309020205020404" pitchFamily="49" charset="0"/>
                <a:ea typeface="仿宋" panose="02010609060101010101" pitchFamily="49" charset="-122"/>
                <a:cs typeface="Courier New" panose="02070309020205020404" pitchFamily="49" charset="0"/>
              </a:rPr>
              <a:t>的行数</a:t>
            </a:r>
            <a:endParaRPr lang="fr-FR" altLang="zh-CN"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T.nu=M.mu;					// </a:t>
            </a:r>
            <a:r>
              <a:rPr lang="zh-CN" altLang="en-US" sz="1600" b="1">
                <a:latin typeface="Courier New" panose="02070309020205020404" pitchFamily="49" charset="0"/>
                <a:ea typeface="仿宋" panose="02010609060101010101" pitchFamily="49" charset="-122"/>
                <a:cs typeface="Courier New" panose="02070309020205020404" pitchFamily="49" charset="0"/>
              </a:rPr>
              <a:t>设置</a:t>
            </a:r>
            <a:r>
              <a:rPr lang="fr-FR" altLang="zh-CN" sz="1600" b="1">
                <a:latin typeface="Courier New" panose="02070309020205020404" pitchFamily="49" charset="0"/>
                <a:ea typeface="仿宋" panose="02010609060101010101" pitchFamily="49" charset="-122"/>
                <a:cs typeface="Courier New" panose="02070309020205020404" pitchFamily="49" charset="0"/>
              </a:rPr>
              <a:t>T</a:t>
            </a:r>
            <a:r>
              <a:rPr lang="zh-CN" altLang="en-US" sz="1600" b="1">
                <a:latin typeface="Courier New" panose="02070309020205020404" pitchFamily="49" charset="0"/>
                <a:ea typeface="仿宋" panose="02010609060101010101" pitchFamily="49" charset="-122"/>
                <a:cs typeface="Courier New" panose="02070309020205020404" pitchFamily="49" charset="0"/>
              </a:rPr>
              <a:t>的列数</a:t>
            </a:r>
            <a:endParaRPr lang="fr-FR" altLang="zh-CN"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T.tu=M.tu;					// </a:t>
            </a:r>
            <a:r>
              <a:rPr lang="zh-CN" altLang="en-US" sz="1600" b="1">
                <a:latin typeface="Courier New" panose="02070309020205020404" pitchFamily="49" charset="0"/>
                <a:ea typeface="仿宋" panose="02010609060101010101" pitchFamily="49" charset="-122"/>
                <a:cs typeface="Courier New" panose="02070309020205020404" pitchFamily="49" charset="0"/>
              </a:rPr>
              <a:t>设置</a:t>
            </a:r>
            <a:r>
              <a:rPr lang="fr-FR" altLang="zh-CN" sz="1600" b="1">
                <a:latin typeface="Courier New" panose="02070309020205020404" pitchFamily="49" charset="0"/>
                <a:ea typeface="仿宋" panose="02010609060101010101" pitchFamily="49" charset="-122"/>
                <a:cs typeface="Courier New" panose="02070309020205020404" pitchFamily="49" charset="0"/>
              </a:rPr>
              <a:t>T</a:t>
            </a:r>
            <a:r>
              <a:rPr lang="zh-CN" altLang="en-US" sz="1600" b="1">
                <a:latin typeface="Courier New" panose="02070309020205020404" pitchFamily="49" charset="0"/>
                <a:ea typeface="仿宋" panose="02010609060101010101" pitchFamily="49" charset="-122"/>
                <a:cs typeface="Courier New" panose="02070309020205020404" pitchFamily="49" charset="0"/>
              </a:rPr>
              <a:t>的非零元素个数</a:t>
            </a:r>
          </a:p>
        </p:txBody>
      </p:sp>
      <p:grpSp>
        <p:nvGrpSpPr>
          <p:cNvPr id="31" name="Group 4"/>
          <p:cNvGrpSpPr>
            <a:grpSpLocks/>
          </p:cNvGrpSpPr>
          <p:nvPr/>
        </p:nvGrpSpPr>
        <p:grpSpPr bwMode="auto">
          <a:xfrm>
            <a:off x="7669213" y="692150"/>
            <a:ext cx="1295400" cy="1008063"/>
            <a:chOff x="4831" y="1253"/>
            <a:chExt cx="816" cy="726"/>
          </a:xfrm>
        </p:grpSpPr>
        <p:sp>
          <p:nvSpPr>
            <p:cNvPr id="47109"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47110"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34"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5-5</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47112"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290">
                                          <p:stCondLst>
                                            <p:cond delay="0"/>
                                          </p:stCondLst>
                                        </p:cTn>
                                        <p:tgtEl>
                                          <p:spTgt spid="31"/>
                                        </p:tgtEl>
                                      </p:cBhvr>
                                    </p:animEffect>
                                    <p:anim calcmode="lin" valueType="num">
                                      <p:cBhvr>
                                        <p:cTn id="8" dur="911"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1"/>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1"/>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1"/>
                                        </p:tgtEl>
                                        <p:attrNameLst>
                                          <p:attrName>ppt_y</p:attrName>
                                        </p:attrNameLst>
                                      </p:cBhvr>
                                      <p:tavLst>
                                        <p:tav tm="0" fmla="#ppt_y-sin(pi*$)/81">
                                          <p:val>
                                            <p:fltVal val="0"/>
                                          </p:val>
                                        </p:tav>
                                        <p:tav tm="100000">
                                          <p:val>
                                            <p:fltVal val="1"/>
                                          </p:val>
                                        </p:tav>
                                      </p:tavLst>
                                    </p:anim>
                                    <p:animScale>
                                      <p:cBhvr>
                                        <p:cTn id="13" dur="13">
                                          <p:stCondLst>
                                            <p:cond delay="325"/>
                                          </p:stCondLst>
                                        </p:cTn>
                                        <p:tgtEl>
                                          <p:spTgt spid="31"/>
                                        </p:tgtEl>
                                      </p:cBhvr>
                                      <p:to x="100000" y="60000"/>
                                    </p:animScale>
                                    <p:animScale>
                                      <p:cBhvr>
                                        <p:cTn id="14" dur="83" decel="50000">
                                          <p:stCondLst>
                                            <p:cond delay="338"/>
                                          </p:stCondLst>
                                        </p:cTn>
                                        <p:tgtEl>
                                          <p:spTgt spid="31"/>
                                        </p:tgtEl>
                                      </p:cBhvr>
                                      <p:to x="100000" y="100000"/>
                                    </p:animScale>
                                    <p:animScale>
                                      <p:cBhvr>
                                        <p:cTn id="15" dur="13">
                                          <p:stCondLst>
                                            <p:cond delay="656"/>
                                          </p:stCondLst>
                                        </p:cTn>
                                        <p:tgtEl>
                                          <p:spTgt spid="31"/>
                                        </p:tgtEl>
                                      </p:cBhvr>
                                      <p:to x="100000" y="80000"/>
                                    </p:animScale>
                                    <p:animScale>
                                      <p:cBhvr>
                                        <p:cTn id="16" dur="83" decel="50000">
                                          <p:stCondLst>
                                            <p:cond delay="669"/>
                                          </p:stCondLst>
                                        </p:cTn>
                                        <p:tgtEl>
                                          <p:spTgt spid="31"/>
                                        </p:tgtEl>
                                      </p:cBhvr>
                                      <p:to x="100000" y="100000"/>
                                    </p:animScale>
                                    <p:animScale>
                                      <p:cBhvr>
                                        <p:cTn id="17" dur="13">
                                          <p:stCondLst>
                                            <p:cond delay="821"/>
                                          </p:stCondLst>
                                        </p:cTn>
                                        <p:tgtEl>
                                          <p:spTgt spid="31"/>
                                        </p:tgtEl>
                                      </p:cBhvr>
                                      <p:to x="100000" y="90000"/>
                                    </p:animScale>
                                    <p:animScale>
                                      <p:cBhvr>
                                        <p:cTn id="18" dur="83" decel="50000">
                                          <p:stCondLst>
                                            <p:cond delay="834"/>
                                          </p:stCondLst>
                                        </p:cTn>
                                        <p:tgtEl>
                                          <p:spTgt spid="31"/>
                                        </p:tgtEl>
                                      </p:cBhvr>
                                      <p:to x="100000" y="100000"/>
                                    </p:animScale>
                                    <p:animScale>
                                      <p:cBhvr>
                                        <p:cTn id="19" dur="13">
                                          <p:stCondLst>
                                            <p:cond delay="904"/>
                                          </p:stCondLst>
                                        </p:cTn>
                                        <p:tgtEl>
                                          <p:spTgt spid="31"/>
                                        </p:tgtEl>
                                      </p:cBhvr>
                                      <p:to x="100000" y="95000"/>
                                    </p:animScale>
                                    <p:animScale>
                                      <p:cBhvr>
                                        <p:cTn id="20" dur="83" decel="50000">
                                          <p:stCondLst>
                                            <p:cond delay="917"/>
                                          </p:stCondLst>
                                        </p:cTn>
                                        <p:tgtEl>
                                          <p:spTgt spid="31"/>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up)">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1" name="组合 6"/>
          <p:cNvGrpSpPr>
            <a:grpSpLocks/>
          </p:cNvGrpSpPr>
          <p:nvPr/>
        </p:nvGrpSpPr>
        <p:grpSpPr bwMode="auto">
          <a:xfrm>
            <a:off x="34925" y="92075"/>
            <a:ext cx="8929688" cy="2178050"/>
            <a:chOff x="34925" y="92075"/>
            <a:chExt cx="8929688" cy="2178050"/>
          </a:xfrm>
        </p:grpSpPr>
        <p:grpSp>
          <p:nvGrpSpPr>
            <p:cNvPr id="48132" name="组合 5"/>
            <p:cNvGrpSpPr>
              <a:grpSpLocks/>
            </p:cNvGrpSpPr>
            <p:nvPr/>
          </p:nvGrpSpPr>
          <p:grpSpPr bwMode="auto">
            <a:xfrm>
              <a:off x="34925" y="92075"/>
              <a:ext cx="7947829" cy="2178050"/>
              <a:chOff x="34925" y="92075"/>
              <a:chExt cx="7947829" cy="2178050"/>
            </a:xfrm>
          </p:grpSpPr>
          <p:grpSp>
            <p:nvGrpSpPr>
              <p:cNvPr id="48138" name="组合 4"/>
              <p:cNvGrpSpPr>
                <a:grpSpLocks/>
              </p:cNvGrpSpPr>
              <p:nvPr/>
            </p:nvGrpSpPr>
            <p:grpSpPr bwMode="auto">
              <a:xfrm>
                <a:off x="34925" y="92075"/>
                <a:ext cx="7947829" cy="1601788"/>
                <a:chOff x="34925" y="92075"/>
                <a:chExt cx="7947829" cy="1601788"/>
              </a:xfrm>
            </p:grpSpPr>
            <p:grpSp>
              <p:nvGrpSpPr>
                <p:cNvPr id="48142" name="组合 3"/>
                <p:cNvGrpSpPr>
                  <a:grpSpLocks/>
                </p:cNvGrpSpPr>
                <p:nvPr/>
              </p:nvGrpSpPr>
              <p:grpSpPr bwMode="auto">
                <a:xfrm>
                  <a:off x="34925" y="92075"/>
                  <a:ext cx="7632700" cy="1601788"/>
                  <a:chOff x="34925" y="92075"/>
                  <a:chExt cx="7632700" cy="1601788"/>
                </a:xfrm>
              </p:grpSpPr>
              <p:grpSp>
                <p:nvGrpSpPr>
                  <p:cNvPr id="48144" name="组合 2"/>
                  <p:cNvGrpSpPr>
                    <a:grpSpLocks/>
                  </p:cNvGrpSpPr>
                  <p:nvPr/>
                </p:nvGrpSpPr>
                <p:grpSpPr bwMode="auto">
                  <a:xfrm>
                    <a:off x="34925" y="92075"/>
                    <a:ext cx="7632700" cy="1025525"/>
                    <a:chOff x="34925" y="92075"/>
                    <a:chExt cx="7632700" cy="1025525"/>
                  </a:xfrm>
                </p:grpSpPr>
                <p:grpSp>
                  <p:nvGrpSpPr>
                    <p:cNvPr id="48148" name="组合 1"/>
                    <p:cNvGrpSpPr>
                      <a:grpSpLocks/>
                    </p:cNvGrpSpPr>
                    <p:nvPr/>
                  </p:nvGrpSpPr>
                  <p:grpSpPr bwMode="auto">
                    <a:xfrm>
                      <a:off x="34925" y="92075"/>
                      <a:ext cx="7632700" cy="457200"/>
                      <a:chOff x="34925" y="92075"/>
                      <a:chExt cx="7632700" cy="457200"/>
                    </a:xfrm>
                  </p:grpSpPr>
                  <p:sp>
                    <p:nvSpPr>
                      <p:cNvPr id="48152"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8153"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48149" name="Group 3"/>
                    <p:cNvGrpSpPr>
                      <a:grpSpLocks/>
                    </p:cNvGrpSpPr>
                    <p:nvPr/>
                  </p:nvGrpSpPr>
                  <p:grpSpPr bwMode="auto">
                    <a:xfrm>
                      <a:off x="107950" y="620713"/>
                      <a:ext cx="4032250" cy="496887"/>
                      <a:chOff x="113" y="441"/>
                      <a:chExt cx="2098" cy="313"/>
                    </a:xfrm>
                  </p:grpSpPr>
                  <p:sp>
                    <p:nvSpPr>
                      <p:cNvPr id="48150"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48151"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8145" name="Group 6"/>
                  <p:cNvGrpSpPr>
                    <a:grpSpLocks/>
                  </p:cNvGrpSpPr>
                  <p:nvPr/>
                </p:nvGrpSpPr>
                <p:grpSpPr bwMode="auto">
                  <a:xfrm>
                    <a:off x="250824" y="1196975"/>
                    <a:ext cx="4448175" cy="496888"/>
                    <a:chOff x="113" y="441"/>
                    <a:chExt cx="1440" cy="313"/>
                  </a:xfrm>
                </p:grpSpPr>
                <p:sp>
                  <p:nvSpPr>
                    <p:cNvPr id="48146"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三元组顺序表及操作实现</a:t>
                      </a:r>
                    </a:p>
                  </p:txBody>
                </p:sp>
                <p:sp>
                  <p:nvSpPr>
                    <p:cNvPr id="48147"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48143" name="Text Box 13"/>
                <p:cNvSpPr txBox="1">
                  <a:spLocks noChangeArrowheads="1"/>
                </p:cNvSpPr>
                <p:nvPr/>
              </p:nvSpPr>
              <p:spPr bwMode="auto">
                <a:xfrm>
                  <a:off x="3806041"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转置操作</a:t>
                  </a:r>
                </a:p>
              </p:txBody>
            </p:sp>
          </p:grpSp>
          <p:grpSp>
            <p:nvGrpSpPr>
              <p:cNvPr id="48139" name="Group 15"/>
              <p:cNvGrpSpPr>
                <a:grpSpLocks/>
              </p:cNvGrpSpPr>
              <p:nvPr/>
            </p:nvGrpSpPr>
            <p:grpSpPr bwMode="auto">
              <a:xfrm>
                <a:off x="539750" y="1773238"/>
                <a:ext cx="4535488" cy="496887"/>
                <a:chOff x="431" y="1117"/>
                <a:chExt cx="2857" cy="313"/>
              </a:xfrm>
            </p:grpSpPr>
            <p:sp>
              <p:nvSpPr>
                <p:cNvPr id="48140" name="Text Box 16"/>
                <p:cNvSpPr txBox="1">
                  <a:spLocks noChangeArrowheads="1"/>
                </p:cNvSpPr>
                <p:nvPr/>
              </p:nvSpPr>
              <p:spPr bwMode="auto">
                <a:xfrm>
                  <a:off x="431" y="1117"/>
                  <a:ext cx="2585"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339933"/>
                      </a:solidFill>
                      <a:latin typeface="Times New Roman" panose="02020603050405020304" pitchFamily="18" charset="0"/>
                    </a:rPr>
                    <a:t>●</a:t>
                  </a:r>
                  <a:r>
                    <a:rPr kumimoji="1" lang="en-US" altLang="zh-CN" sz="2200">
                      <a:solidFill>
                        <a:srgbClr val="FF9900"/>
                      </a:solidFill>
                      <a:latin typeface="Times New Roman" panose="02020603050405020304" pitchFamily="18" charset="0"/>
                    </a:rPr>
                    <a:t> </a:t>
                  </a:r>
                  <a:r>
                    <a:rPr kumimoji="1" lang="zh-CN" altLang="en-US" sz="2200" b="1">
                      <a:solidFill>
                        <a:srgbClr val="CC6600"/>
                      </a:solidFill>
                      <a:latin typeface="Times New Roman" panose="02020603050405020304" pitchFamily="18" charset="0"/>
                      <a:ea typeface="黑体" panose="02010609060101010101" pitchFamily="49" charset="-122"/>
                    </a:rPr>
                    <a:t>直接取</a:t>
                  </a:r>
                  <a:r>
                    <a:rPr kumimoji="1" lang="en-US" altLang="zh-CN" sz="2200" b="1">
                      <a:solidFill>
                        <a:srgbClr val="CC6600"/>
                      </a:solidFill>
                      <a:latin typeface="Times New Roman" panose="02020603050405020304" pitchFamily="18" charset="0"/>
                      <a:ea typeface="黑体" panose="02010609060101010101" pitchFamily="49" charset="-122"/>
                    </a:rPr>
                    <a:t>–</a:t>
                  </a:r>
                  <a:r>
                    <a:rPr kumimoji="1" lang="zh-CN" altLang="en-US" sz="2200" b="1">
                      <a:solidFill>
                        <a:srgbClr val="CC6600"/>
                      </a:solidFill>
                      <a:latin typeface="Times New Roman" panose="02020603050405020304" pitchFamily="18" charset="0"/>
                      <a:ea typeface="黑体" panose="02010609060101010101" pitchFamily="49" charset="-122"/>
                    </a:rPr>
                    <a:t>顺序存：按需点菜</a:t>
                  </a:r>
                </a:p>
              </p:txBody>
            </p:sp>
            <p:sp>
              <p:nvSpPr>
                <p:cNvPr id="48141" name="Rectangle 17"/>
                <p:cNvSpPr>
                  <a:spLocks noChangeArrowheads="1"/>
                </p:cNvSpPr>
                <p:nvPr/>
              </p:nvSpPr>
              <p:spPr bwMode="auto">
                <a:xfrm>
                  <a:off x="502" y="1386"/>
                  <a:ext cx="2786" cy="44"/>
                </a:xfrm>
                <a:prstGeom prst="rect">
                  <a:avLst/>
                </a:prstGeom>
                <a:gradFill rotWithShape="0">
                  <a:gsLst>
                    <a:gs pos="0">
                      <a:srgbClr val="339933"/>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8133" name="Group 4"/>
            <p:cNvGrpSpPr>
              <a:grpSpLocks/>
            </p:cNvGrpSpPr>
            <p:nvPr/>
          </p:nvGrpSpPr>
          <p:grpSpPr bwMode="auto">
            <a:xfrm>
              <a:off x="7669213" y="692150"/>
              <a:ext cx="1295400" cy="1008063"/>
              <a:chOff x="4831" y="1253"/>
              <a:chExt cx="816" cy="726"/>
            </a:xfrm>
          </p:grpSpPr>
          <p:sp>
            <p:nvSpPr>
              <p:cNvPr id="48134"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8135"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5-5</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48137"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6" name="Text Box 2"/>
          <p:cNvSpPr txBox="1">
            <a:spLocks noChangeArrowheads="1"/>
          </p:cNvSpPr>
          <p:nvPr/>
        </p:nvSpPr>
        <p:spPr bwMode="auto">
          <a:xfrm>
            <a:off x="323850" y="2420938"/>
            <a:ext cx="8820150" cy="393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fr-FR" altLang="zh-CN" sz="1600" b="1" dirty="0">
                <a:latin typeface="Courier New" panose="02070309020205020404" pitchFamily="49" charset="0"/>
                <a:ea typeface="仿宋" panose="02010609060101010101" pitchFamily="49" charset="-122"/>
                <a:cs typeface="Courier New" panose="02070309020205020404" pitchFamily="49" charset="0"/>
              </a:rPr>
              <a:t>    if(T.tu) { </a:t>
            </a:r>
          </a:p>
          <a:p>
            <a:pPr eaLnBrk="1" hangingPunct="1">
              <a:lnSpc>
                <a:spcPct val="130000"/>
              </a:lnSpc>
            </a:pPr>
            <a:r>
              <a:rPr lang="fr-FR" altLang="zh-CN" sz="1600" b="1" dirty="0">
                <a:latin typeface="Courier New" panose="02070309020205020404" pitchFamily="49" charset="0"/>
                <a:ea typeface="仿宋" panose="02010609060101010101" pitchFamily="49" charset="-122"/>
                <a:cs typeface="Courier New" panose="02070309020205020404" pitchFamily="49" charset="0"/>
              </a:rPr>
              <a:t>        pt=1;					// pt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为</a:t>
            </a:r>
            <a:r>
              <a:rPr lang="fr-FR" altLang="zh-CN" sz="1600" b="1" dirty="0">
                <a:latin typeface="Courier New" panose="02070309020205020404" pitchFamily="49" charset="0"/>
                <a:ea typeface="仿宋" panose="02010609060101010101" pitchFamily="49" charset="-122"/>
                <a:cs typeface="Courier New" panose="02070309020205020404" pitchFamily="49" charset="0"/>
              </a:rPr>
              <a:t>T.data</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的下标，初始为</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a:t>
            </a:r>
          </a:p>
          <a:p>
            <a:pPr eaLnBrk="1" hangingPunct="1">
              <a:lnSpc>
                <a:spcPct val="130000"/>
              </a:lnSpc>
            </a:pPr>
            <a:r>
              <a:rPr lang="fr-FR" altLang="zh-CN" sz="1600" b="1" dirty="0">
                <a:latin typeface="Courier New" panose="02070309020205020404" pitchFamily="49" charset="0"/>
                <a:ea typeface="仿宋" panose="02010609060101010101" pitchFamily="49" charset="-122"/>
                <a:cs typeface="Courier New" panose="02070309020205020404" pitchFamily="49" charset="0"/>
              </a:rPr>
              <a:t>        for(i=0;i&lt;</a:t>
            </a:r>
            <a:r>
              <a:rPr lang="fr-FR"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M.nu</a:t>
            </a:r>
            <a:r>
              <a:rPr lang="fr-FR" altLang="zh-CN" sz="1600" b="1" dirty="0">
                <a:latin typeface="Courier New" panose="02070309020205020404" pitchFamily="49" charset="0"/>
                <a:ea typeface="仿宋" panose="02010609060101010101" pitchFamily="49" charset="-122"/>
                <a:cs typeface="Courier New" panose="02070309020205020404" pitchFamily="49" charset="0"/>
              </a:rPr>
              <a:t>;++i)</a:t>
            </a:r>
          </a:p>
          <a:p>
            <a:pPr eaLnBrk="1" hangingPunct="1">
              <a:lnSpc>
                <a:spcPct val="130000"/>
              </a:lnSpc>
            </a:pPr>
            <a:r>
              <a:rPr lang="fr-FR" altLang="zh-CN" sz="1600" b="1" dirty="0">
                <a:latin typeface="Courier New" panose="02070309020205020404" pitchFamily="49" charset="0"/>
                <a:ea typeface="仿宋" panose="02010609060101010101" pitchFamily="49" charset="-122"/>
                <a:cs typeface="Courier New" panose="02070309020205020404" pitchFamily="49" charset="0"/>
              </a:rPr>
              <a:t>            for(pm=1;pm&lt;=</a:t>
            </a:r>
            <a:r>
              <a:rPr lang="fr-FR"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M.tu</a:t>
            </a:r>
            <a:r>
              <a:rPr lang="fr-FR" altLang="zh-CN" sz="1600" b="1" dirty="0">
                <a:latin typeface="Courier New" panose="02070309020205020404" pitchFamily="49" charset="0"/>
                <a:ea typeface="仿宋" panose="02010609060101010101" pitchFamily="49" charset="-122"/>
                <a:cs typeface="Courier New" panose="02070309020205020404" pitchFamily="49" charset="0"/>
              </a:rPr>
              <a:t>;++pm)		// pm</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为</a:t>
            </a:r>
            <a:r>
              <a:rPr lang="fr-FR" altLang="zh-CN" sz="1600" b="1" dirty="0">
                <a:latin typeface="Courier New" panose="02070309020205020404" pitchFamily="49" charset="0"/>
                <a:ea typeface="仿宋" panose="02010609060101010101" pitchFamily="49" charset="-122"/>
                <a:cs typeface="Courier New" panose="02070309020205020404" pitchFamily="49" charset="0"/>
              </a:rPr>
              <a:t>M.data</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的下标，初始为</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a:t>
            </a:r>
          </a:p>
          <a:p>
            <a:pPr eaLnBrk="1" hangingPunct="1">
              <a:lnSpc>
                <a:spcPct val="130000"/>
              </a:lnSpc>
            </a:pPr>
            <a:r>
              <a:rPr lang="fr-FR" altLang="zh-CN" sz="1600" b="1" dirty="0">
                <a:latin typeface="Courier New" panose="02070309020205020404" pitchFamily="49" charset="0"/>
                <a:ea typeface="仿宋" panose="02010609060101010101" pitchFamily="49" charset="-122"/>
                <a:cs typeface="Courier New" panose="02070309020205020404" pitchFamily="49" charset="0"/>
              </a:rPr>
              <a:t>                if(M.data[pm].col==i) {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进行转置</a:t>
            </a:r>
          </a:p>
          <a:p>
            <a:pPr eaLnBrk="1" hangingPunct="1">
              <a:lnSpc>
                <a:spcPct val="130000"/>
              </a:lnSpc>
            </a:pPr>
            <a:r>
              <a:rPr lang="fr-FR" altLang="zh-CN" sz="1600" b="1" dirty="0">
                <a:latin typeface="Courier New" panose="02070309020205020404" pitchFamily="49" charset="0"/>
                <a:ea typeface="仿宋" panose="02010609060101010101" pitchFamily="49" charset="-122"/>
                <a:cs typeface="Courier New" panose="02070309020205020404" pitchFamily="49" charset="0"/>
              </a:rPr>
              <a:t>                    T.data[pt].row=M.data[pm].col;</a:t>
            </a:r>
          </a:p>
          <a:p>
            <a:pPr eaLnBrk="1" hangingPunct="1">
              <a:lnSpc>
                <a:spcPct val="130000"/>
              </a:lnSpc>
            </a:pPr>
            <a:r>
              <a:rPr lang="fr-FR" altLang="zh-CN" sz="1600" b="1" dirty="0">
                <a:latin typeface="Courier New" panose="02070309020205020404" pitchFamily="49" charset="0"/>
                <a:ea typeface="仿宋" panose="02010609060101010101" pitchFamily="49" charset="-122"/>
                <a:cs typeface="Courier New" panose="02070309020205020404" pitchFamily="49" charset="0"/>
              </a:rPr>
              <a:t>                    T.data[pt].col=M.data[pm].row;</a:t>
            </a:r>
          </a:p>
          <a:p>
            <a:pPr eaLnBrk="1" hangingPunct="1">
              <a:lnSpc>
                <a:spcPct val="130000"/>
              </a:lnSpc>
            </a:pPr>
            <a:r>
              <a:rPr lang="fr-FR" altLang="zh-CN" sz="1600" b="1" dirty="0">
                <a:latin typeface="Courier New" panose="02070309020205020404" pitchFamily="49" charset="0"/>
                <a:ea typeface="仿宋" panose="02010609060101010101" pitchFamily="49" charset="-122"/>
                <a:cs typeface="Courier New" panose="02070309020205020404" pitchFamily="49" charset="0"/>
              </a:rPr>
              <a:t>                    T.data[pt].e=M.data[pm].e;</a:t>
            </a:r>
          </a:p>
          <a:p>
            <a:pPr eaLnBrk="1" hangingPunct="1">
              <a:lnSpc>
                <a:spcPct val="130000"/>
              </a:lnSpc>
            </a:pPr>
            <a:r>
              <a:rPr lang="fr-FR" altLang="zh-CN" sz="1600" b="1" dirty="0">
                <a:latin typeface="Courier New" panose="02070309020205020404" pitchFamily="49" charset="0"/>
                <a:ea typeface="仿宋" panose="02010609060101010101" pitchFamily="49" charset="-122"/>
                <a:cs typeface="Courier New" panose="02070309020205020404" pitchFamily="49" charset="0"/>
              </a:rPr>
              <a:t>                    ++pt;</a:t>
            </a:r>
          </a:p>
          <a:p>
            <a:pPr eaLnBrk="1" hangingPunct="1">
              <a:lnSpc>
                <a:spcPct val="130000"/>
              </a:lnSpc>
            </a:pPr>
            <a:r>
              <a:rPr lang="fr-FR"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fr-FR"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fr-FR" altLang="zh-CN" sz="1600" b="1" dirty="0">
                <a:latin typeface="Courier New" panose="02070309020205020404" pitchFamily="49" charset="0"/>
                <a:ea typeface="仿宋" panose="02010609060101010101" pitchFamily="49" charset="-122"/>
                <a:cs typeface="Courier New" panose="02070309020205020404" pitchFamily="49" charset="0"/>
              </a:rPr>
              <a:t>} // TransSMatrix_TSM</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4" name="组合 5"/>
          <p:cNvGrpSpPr>
            <a:grpSpLocks/>
          </p:cNvGrpSpPr>
          <p:nvPr/>
        </p:nvGrpSpPr>
        <p:grpSpPr bwMode="auto">
          <a:xfrm>
            <a:off x="34925" y="92075"/>
            <a:ext cx="7948613" cy="2178050"/>
            <a:chOff x="34925" y="92075"/>
            <a:chExt cx="7947829" cy="2178050"/>
          </a:xfrm>
        </p:grpSpPr>
        <p:grpSp>
          <p:nvGrpSpPr>
            <p:cNvPr id="49167" name="组合 4"/>
            <p:cNvGrpSpPr>
              <a:grpSpLocks/>
            </p:cNvGrpSpPr>
            <p:nvPr/>
          </p:nvGrpSpPr>
          <p:grpSpPr bwMode="auto">
            <a:xfrm>
              <a:off x="34925" y="92075"/>
              <a:ext cx="7947829" cy="1601788"/>
              <a:chOff x="34925" y="92075"/>
              <a:chExt cx="7947829" cy="1601788"/>
            </a:xfrm>
          </p:grpSpPr>
          <p:grpSp>
            <p:nvGrpSpPr>
              <p:cNvPr id="49171" name="组合 3"/>
              <p:cNvGrpSpPr>
                <a:grpSpLocks/>
              </p:cNvGrpSpPr>
              <p:nvPr/>
            </p:nvGrpSpPr>
            <p:grpSpPr bwMode="auto">
              <a:xfrm>
                <a:off x="34925" y="92075"/>
                <a:ext cx="7632700" cy="1601788"/>
                <a:chOff x="34925" y="92075"/>
                <a:chExt cx="7632700" cy="1601788"/>
              </a:xfrm>
            </p:grpSpPr>
            <p:grpSp>
              <p:nvGrpSpPr>
                <p:cNvPr id="49173" name="组合 2"/>
                <p:cNvGrpSpPr>
                  <a:grpSpLocks/>
                </p:cNvGrpSpPr>
                <p:nvPr/>
              </p:nvGrpSpPr>
              <p:grpSpPr bwMode="auto">
                <a:xfrm>
                  <a:off x="34925" y="92075"/>
                  <a:ext cx="7632700" cy="1025525"/>
                  <a:chOff x="34925" y="92075"/>
                  <a:chExt cx="7632700" cy="1025525"/>
                </a:xfrm>
              </p:grpSpPr>
              <p:grpSp>
                <p:nvGrpSpPr>
                  <p:cNvPr id="49177" name="组合 1"/>
                  <p:cNvGrpSpPr>
                    <a:grpSpLocks/>
                  </p:cNvGrpSpPr>
                  <p:nvPr/>
                </p:nvGrpSpPr>
                <p:grpSpPr bwMode="auto">
                  <a:xfrm>
                    <a:off x="34925" y="92075"/>
                    <a:ext cx="7632700" cy="457200"/>
                    <a:chOff x="34925" y="92075"/>
                    <a:chExt cx="7632700" cy="457200"/>
                  </a:xfrm>
                </p:grpSpPr>
                <p:sp>
                  <p:nvSpPr>
                    <p:cNvPr id="49181"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9182"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49178" name="Group 3"/>
                  <p:cNvGrpSpPr>
                    <a:grpSpLocks/>
                  </p:cNvGrpSpPr>
                  <p:nvPr/>
                </p:nvGrpSpPr>
                <p:grpSpPr bwMode="auto">
                  <a:xfrm>
                    <a:off x="107950" y="620713"/>
                    <a:ext cx="4032250" cy="496887"/>
                    <a:chOff x="113" y="441"/>
                    <a:chExt cx="2098" cy="313"/>
                  </a:xfrm>
                </p:grpSpPr>
                <p:sp>
                  <p:nvSpPr>
                    <p:cNvPr id="49179"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49180"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9174" name="Group 6"/>
                <p:cNvGrpSpPr>
                  <a:grpSpLocks/>
                </p:cNvGrpSpPr>
                <p:nvPr/>
              </p:nvGrpSpPr>
              <p:grpSpPr bwMode="auto">
                <a:xfrm>
                  <a:off x="250824" y="1196975"/>
                  <a:ext cx="4448175" cy="496888"/>
                  <a:chOff x="113" y="441"/>
                  <a:chExt cx="1440" cy="313"/>
                </a:xfrm>
              </p:grpSpPr>
              <p:sp>
                <p:nvSpPr>
                  <p:cNvPr id="49175"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三元组顺序表及操作实现</a:t>
                    </a:r>
                  </a:p>
                </p:txBody>
              </p:sp>
              <p:sp>
                <p:nvSpPr>
                  <p:cNvPr id="49176"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49172" name="Text Box 13"/>
              <p:cNvSpPr txBox="1">
                <a:spLocks noChangeArrowheads="1"/>
              </p:cNvSpPr>
              <p:nvPr/>
            </p:nvSpPr>
            <p:spPr bwMode="auto">
              <a:xfrm>
                <a:off x="3806041"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转置操作</a:t>
                </a:r>
              </a:p>
            </p:txBody>
          </p:sp>
        </p:grpSp>
        <p:grpSp>
          <p:nvGrpSpPr>
            <p:cNvPr id="49168" name="Group 15"/>
            <p:cNvGrpSpPr>
              <a:grpSpLocks/>
            </p:cNvGrpSpPr>
            <p:nvPr/>
          </p:nvGrpSpPr>
          <p:grpSpPr bwMode="auto">
            <a:xfrm>
              <a:off x="539750" y="1773238"/>
              <a:ext cx="4535488" cy="496887"/>
              <a:chOff x="431" y="1117"/>
              <a:chExt cx="2857" cy="313"/>
            </a:xfrm>
          </p:grpSpPr>
          <p:sp>
            <p:nvSpPr>
              <p:cNvPr id="49169" name="Text Box 16"/>
              <p:cNvSpPr txBox="1">
                <a:spLocks noChangeArrowheads="1"/>
              </p:cNvSpPr>
              <p:nvPr/>
            </p:nvSpPr>
            <p:spPr bwMode="auto">
              <a:xfrm>
                <a:off x="431" y="1117"/>
                <a:ext cx="2585"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339933"/>
                    </a:solidFill>
                    <a:latin typeface="Times New Roman" panose="02020603050405020304" pitchFamily="18" charset="0"/>
                  </a:rPr>
                  <a:t>●</a:t>
                </a:r>
                <a:r>
                  <a:rPr kumimoji="1" lang="en-US" altLang="zh-CN" sz="2200">
                    <a:solidFill>
                      <a:srgbClr val="FF9900"/>
                    </a:solidFill>
                    <a:latin typeface="Times New Roman" panose="02020603050405020304" pitchFamily="18" charset="0"/>
                  </a:rPr>
                  <a:t> </a:t>
                </a:r>
                <a:r>
                  <a:rPr kumimoji="1" lang="zh-CN" altLang="en-US" sz="2200" b="1">
                    <a:solidFill>
                      <a:srgbClr val="CC6600"/>
                    </a:solidFill>
                    <a:latin typeface="Times New Roman" panose="02020603050405020304" pitchFamily="18" charset="0"/>
                    <a:ea typeface="黑体" panose="02010609060101010101" pitchFamily="49" charset="-122"/>
                  </a:rPr>
                  <a:t>直接取</a:t>
                </a:r>
                <a:r>
                  <a:rPr kumimoji="1" lang="en-US" altLang="zh-CN" sz="2200" b="1">
                    <a:solidFill>
                      <a:srgbClr val="CC6600"/>
                    </a:solidFill>
                    <a:latin typeface="Times New Roman" panose="02020603050405020304" pitchFamily="18" charset="0"/>
                    <a:ea typeface="黑体" panose="02010609060101010101" pitchFamily="49" charset="-122"/>
                  </a:rPr>
                  <a:t>–</a:t>
                </a:r>
                <a:r>
                  <a:rPr kumimoji="1" lang="zh-CN" altLang="en-US" sz="2200" b="1">
                    <a:solidFill>
                      <a:srgbClr val="CC6600"/>
                    </a:solidFill>
                    <a:latin typeface="Times New Roman" panose="02020603050405020304" pitchFamily="18" charset="0"/>
                    <a:ea typeface="黑体" panose="02010609060101010101" pitchFamily="49" charset="-122"/>
                  </a:rPr>
                  <a:t>顺序存：按需点菜</a:t>
                </a:r>
              </a:p>
            </p:txBody>
          </p:sp>
          <p:sp>
            <p:nvSpPr>
              <p:cNvPr id="49170" name="Rectangle 17"/>
              <p:cNvSpPr>
                <a:spLocks noChangeArrowheads="1"/>
              </p:cNvSpPr>
              <p:nvPr/>
            </p:nvSpPr>
            <p:spPr bwMode="auto">
              <a:xfrm>
                <a:off x="502" y="1386"/>
                <a:ext cx="2786" cy="44"/>
              </a:xfrm>
              <a:prstGeom prst="rect">
                <a:avLst/>
              </a:prstGeom>
              <a:gradFill rotWithShape="0">
                <a:gsLst>
                  <a:gs pos="0">
                    <a:srgbClr val="339933"/>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6" name="组合 25"/>
          <p:cNvGrpSpPr>
            <a:grpSpLocks/>
          </p:cNvGrpSpPr>
          <p:nvPr/>
        </p:nvGrpSpPr>
        <p:grpSpPr bwMode="auto">
          <a:xfrm>
            <a:off x="7669213" y="731838"/>
            <a:ext cx="1295400" cy="968375"/>
            <a:chOff x="7669213" y="731152"/>
            <a:chExt cx="1295400" cy="969061"/>
          </a:xfrm>
        </p:grpSpPr>
        <p:sp>
          <p:nvSpPr>
            <p:cNvPr id="49163"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9164"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65"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49166" name="图片 1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2" name="Text Box 6"/>
          <p:cNvSpPr txBox="1">
            <a:spLocks noChangeArrowheads="1"/>
          </p:cNvSpPr>
          <p:nvPr/>
        </p:nvSpPr>
        <p:spPr bwMode="auto">
          <a:xfrm>
            <a:off x="179388" y="2365375"/>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矩阵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M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列数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M.nu</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nu</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）和非零元素</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个数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M.tu</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tu</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基本操作：行列互换；</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时间分析：算法中基本操作的执行次数主要依赖于嵌套的两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for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循环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nu</a:t>
            </a:r>
            <a:r>
              <a:rPr kumimoji="1" lang="en-US" altLang="zh-CN" sz="2000" b="1" dirty="0" err="1">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tu</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grpSp>
        <p:nvGrpSpPr>
          <p:cNvPr id="51" name="Group 35"/>
          <p:cNvGrpSpPr>
            <a:grpSpLocks/>
          </p:cNvGrpSpPr>
          <p:nvPr/>
        </p:nvGrpSpPr>
        <p:grpSpPr bwMode="auto">
          <a:xfrm>
            <a:off x="960438" y="4306888"/>
            <a:ext cx="7921625" cy="2087562"/>
            <a:chOff x="824" y="2004"/>
            <a:chExt cx="4990" cy="1315"/>
          </a:xfrm>
        </p:grpSpPr>
        <p:sp>
          <p:nvSpPr>
            <p:cNvPr id="49161" name="AutoShape 36"/>
            <p:cNvSpPr>
              <a:spLocks noChangeArrowheads="1"/>
            </p:cNvSpPr>
            <p:nvPr/>
          </p:nvSpPr>
          <p:spPr bwMode="auto">
            <a:xfrm flipV="1">
              <a:off x="824" y="2004"/>
              <a:ext cx="4990" cy="1315"/>
            </a:xfrm>
            <a:prstGeom prst="wedgeRectCallout">
              <a:avLst>
                <a:gd name="adj1" fmla="val 4412"/>
                <a:gd name="adj2" fmla="val 67968"/>
              </a:avLst>
            </a:prstGeom>
            <a:gradFill rotWithShape="0">
              <a:gsLst>
                <a:gs pos="0">
                  <a:srgbClr val="FFFFFF"/>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kumimoji="1" lang="zh-CN" altLang="zh-CN" sz="2000">
                <a:solidFill>
                  <a:srgbClr val="FF0000"/>
                </a:solidFill>
                <a:latin typeface="Courier New" panose="02070309020205020404" pitchFamily="49" charset="0"/>
                <a:ea typeface="楷体" panose="02010609060101010101" pitchFamily="49" charset="-122"/>
                <a:cs typeface="Courier New" panose="02070309020205020404" pitchFamily="49" charset="0"/>
              </a:endParaRPr>
            </a:p>
          </p:txBody>
        </p:sp>
        <p:sp>
          <p:nvSpPr>
            <p:cNvPr id="49162" name="Text Box 37"/>
            <p:cNvSpPr txBox="1">
              <a:spLocks noChangeArrowheads="1"/>
            </p:cNvSpPr>
            <p:nvPr/>
          </p:nvSpPr>
          <p:spPr bwMode="auto">
            <a:xfrm>
              <a:off x="892" y="2090"/>
              <a:ext cx="4816" cy="11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tIns="468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spcAft>
                  <a:spcPct val="30000"/>
                </a:spcAft>
              </a:pPr>
              <a:r>
                <a:rPr kumimoji="1" lang="zh-CN" altLang="en-US" b="1">
                  <a:solidFill>
                    <a:srgbClr val="FF0000"/>
                  </a:solidFill>
                  <a:latin typeface="Courier New" panose="02070309020205020404" pitchFamily="49" charset="0"/>
                  <a:ea typeface="楷体" panose="02010609060101010101" pitchFamily="49" charset="-122"/>
                  <a:cs typeface="Courier New" panose="02070309020205020404" pitchFamily="49" charset="0"/>
                </a:rPr>
                <a:t>其时间性能劣于一般矩阵转置算法（时间复杂度为</a:t>
              </a:r>
              <a:r>
                <a:rPr kumimoji="1" lang="en-US" altLang="zh-CN" b="1">
                  <a:solidFill>
                    <a:srgbClr val="FF0000"/>
                  </a:solidFill>
                  <a:latin typeface="Courier New" panose="02070309020205020404" pitchFamily="49" charset="0"/>
                  <a:ea typeface="楷体" panose="02010609060101010101" pitchFamily="49" charset="-122"/>
                  <a:cs typeface="Courier New" panose="02070309020205020404" pitchFamily="49" charset="0"/>
                </a:rPr>
                <a:t>O(nu</a:t>
              </a:r>
              <a:r>
                <a:rPr kumimoji="1" lang="en-US" altLang="zh-CN" b="1">
                  <a:solidFill>
                    <a:srgbClr val="FF0000"/>
                  </a:solidFill>
                  <a:latin typeface="Courier New" panose="02070309020205020404" pitchFamily="49" charset="0"/>
                  <a:ea typeface="楷体" panose="02010609060101010101" pitchFamily="49" charset="-122"/>
                  <a:cs typeface="Courier New" panose="02070309020205020404" pitchFamily="49" charset="0"/>
                  <a:sym typeface="Symbol" panose="05050102010706020507" pitchFamily="18" charset="2"/>
                </a:rPr>
                <a:t></a:t>
              </a:r>
              <a:r>
                <a:rPr kumimoji="1" lang="en-US" altLang="zh-CN" b="1">
                  <a:solidFill>
                    <a:srgbClr val="FF0000"/>
                  </a:solidFill>
                  <a:latin typeface="Courier New" panose="02070309020205020404" pitchFamily="49" charset="0"/>
                  <a:ea typeface="楷体" panose="02010609060101010101" pitchFamily="49" charset="-122"/>
                  <a:cs typeface="Courier New" panose="02070309020205020404" pitchFamily="49" charset="0"/>
                </a:rPr>
                <a:t>mu) </a:t>
              </a:r>
              <a:r>
                <a:rPr kumimoji="1" lang="zh-CN" altLang="en-US" b="1">
                  <a:solidFill>
                    <a:srgbClr val="FF0000"/>
                  </a:solidFill>
                  <a:latin typeface="Courier New" panose="02070309020205020404" pitchFamily="49" charset="0"/>
                  <a:ea typeface="楷体" panose="02010609060101010101" pitchFamily="49" charset="-122"/>
                  <a:cs typeface="Courier New" panose="02070309020205020404" pitchFamily="49" charset="0"/>
                </a:rPr>
                <a:t>）：</a:t>
              </a:r>
            </a:p>
            <a:p>
              <a:pPr eaLnBrk="1" hangingPunct="1">
                <a:lnSpc>
                  <a:spcPct val="130000"/>
                </a:lnSpc>
              </a:pPr>
              <a:r>
                <a:rPr kumimoji="1" lang="de-DE" altLang="zh-CN" sz="1600" b="1">
                  <a:solidFill>
                    <a:srgbClr val="FF0000"/>
                  </a:solidFill>
                  <a:latin typeface="Courier New" panose="02070309020205020404" pitchFamily="49" charset="0"/>
                  <a:ea typeface="楷体" panose="02010609060101010101" pitchFamily="49" charset="-122"/>
                  <a:cs typeface="Courier New" panose="02070309020205020404" pitchFamily="49" charset="0"/>
                </a:rPr>
                <a:t>void Transpose(ElemType M[][],ElemType T[][],int mu,int nu) {</a:t>
              </a:r>
            </a:p>
            <a:p>
              <a:pPr eaLnBrk="1" hangingPunct="1">
                <a:lnSpc>
                  <a:spcPct val="130000"/>
                </a:lnSpc>
              </a:pPr>
              <a:r>
                <a:rPr kumimoji="1" lang="de-DE" altLang="zh-CN" sz="1600" b="1">
                  <a:solidFill>
                    <a:srgbClr val="FF0000"/>
                  </a:solidFill>
                  <a:latin typeface="Courier New" panose="02070309020205020404" pitchFamily="49" charset="0"/>
                  <a:ea typeface="楷体" panose="02010609060101010101" pitchFamily="49" charset="-122"/>
                  <a:cs typeface="Courier New" panose="02070309020205020404" pitchFamily="49" charset="0"/>
                </a:rPr>
                <a:t>    for(i=0;i&lt;nu;++i)</a:t>
              </a:r>
            </a:p>
            <a:p>
              <a:pPr eaLnBrk="1" hangingPunct="1">
                <a:lnSpc>
                  <a:spcPct val="130000"/>
                </a:lnSpc>
              </a:pPr>
              <a:r>
                <a:rPr kumimoji="1" lang="de-DE" altLang="zh-CN" sz="1600" b="1">
                  <a:solidFill>
                    <a:srgbClr val="FF0000"/>
                  </a:solidFill>
                  <a:latin typeface="Courier New" panose="02070309020205020404" pitchFamily="49" charset="0"/>
                  <a:ea typeface="楷体" panose="02010609060101010101" pitchFamily="49" charset="-122"/>
                  <a:cs typeface="Courier New" panose="02070309020205020404" pitchFamily="49" charset="0"/>
                </a:rPr>
                <a:t>	for(j=0;j&lt;mu;++j)  T[i][j]=M[j][i];</a:t>
              </a:r>
            </a:p>
            <a:p>
              <a:pPr eaLnBrk="1" hangingPunct="1">
                <a:lnSpc>
                  <a:spcPct val="130000"/>
                </a:lnSpc>
              </a:pPr>
              <a:r>
                <a:rPr kumimoji="1" lang="de-DE" altLang="zh-CN" sz="1600" b="1">
                  <a:solidFill>
                    <a:srgbClr val="FF0000"/>
                  </a:solidFill>
                  <a:latin typeface="Courier New" panose="02070309020205020404" pitchFamily="49" charset="0"/>
                  <a:ea typeface="楷体" panose="02010609060101010101" pitchFamily="49" charset="-122"/>
                  <a:cs typeface="Courier New" panose="02070309020205020404" pitchFamily="49" charset="0"/>
                </a:rPr>
                <a:t>} // Transpose</a:t>
              </a:r>
              <a:endParaRPr kumimoji="1" lang="en-US" altLang="zh-CN" sz="1600" b="1">
                <a:solidFill>
                  <a:srgbClr val="FF0000"/>
                </a:solidFill>
                <a:latin typeface="Courier New" panose="02070309020205020404" pitchFamily="49" charset="0"/>
                <a:ea typeface="楷体" panose="02010609060101010101" pitchFamily="49" charset="-122"/>
                <a:cs typeface="Courier New" panose="02070309020205020404" pitchFamily="49" charset="0"/>
              </a:endParaRPr>
            </a:p>
          </p:txBody>
        </p:sp>
      </p:grpSp>
      <p:grpSp>
        <p:nvGrpSpPr>
          <p:cNvPr id="54" name="Group 31"/>
          <p:cNvGrpSpPr>
            <a:grpSpLocks/>
          </p:cNvGrpSpPr>
          <p:nvPr/>
        </p:nvGrpSpPr>
        <p:grpSpPr bwMode="auto">
          <a:xfrm>
            <a:off x="4829175" y="3795713"/>
            <a:ext cx="3884613" cy="2921000"/>
            <a:chOff x="1383" y="2251"/>
            <a:chExt cx="3571" cy="1723"/>
          </a:xfrm>
        </p:grpSpPr>
        <p:pic>
          <p:nvPicPr>
            <p:cNvPr id="49159" name="Picture 32" descr="ED089_l"/>
            <p:cNvPicPr>
              <a:picLocks noChangeAspect="1" noChangeArrowheads="1"/>
            </p:cNvPicPr>
            <p:nvPr/>
          </p:nvPicPr>
          <p:blipFill>
            <a:blip r:embed="rId3">
              <a:extLst>
                <a:ext uri="{28A0092B-C50C-407E-A947-70E740481C1C}">
                  <a14:useLocalDpi xmlns:a14="http://schemas.microsoft.com/office/drawing/2010/main" val="0"/>
                </a:ext>
              </a:extLst>
            </a:blip>
            <a:srcRect l="13486" t="9969" r="14427" b="12987"/>
            <a:stretch>
              <a:fillRect/>
            </a:stretch>
          </p:blipFill>
          <p:spPr bwMode="auto">
            <a:xfrm>
              <a:off x="1383" y="2251"/>
              <a:ext cx="3571" cy="1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Text Box 33"/>
            <p:cNvSpPr txBox="1">
              <a:spLocks noChangeArrowheads="1"/>
            </p:cNvSpPr>
            <p:nvPr/>
          </p:nvSpPr>
          <p:spPr bwMode="auto">
            <a:xfrm>
              <a:off x="1668" y="2523"/>
              <a:ext cx="2936" cy="1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tIns="46800" rIns="180000">
              <a:spAutoFit/>
            </a:bodyPr>
            <a:lstStyle/>
            <a:p>
              <a:pPr algn="just" eaLnBrk="1" hangingPunct="1">
                <a:lnSpc>
                  <a:spcPct val="130000"/>
                </a:lnSpc>
                <a:defRPr/>
              </a:pPr>
              <a:r>
                <a:rPr kumimoji="1" lang="en-US" altLang="zh-CN" b="1" dirty="0">
                  <a:solidFill>
                    <a:srgbClr val="9900CC"/>
                  </a:solidFill>
                  <a:effectLst>
                    <a:outerShdw blurRad="38100" dist="38100" dir="2700000" algn="tl">
                      <a:srgbClr val="C0C0C0"/>
                    </a:outerShdw>
                  </a:effectLst>
                  <a:latin typeface="Arial" panose="020B0604020202020204" pitchFamily="34" charset="0"/>
                  <a:ea typeface="楷体" panose="02010609060101010101" pitchFamily="49" charset="-122"/>
                  <a:cs typeface="Arial" panose="020B0604020202020204" pitchFamily="34" charset="0"/>
                </a:rPr>
                <a:t>        </a:t>
              </a:r>
              <a:r>
                <a:rPr kumimoji="1" lang="zh-CN" altLang="en-US" b="1" dirty="0">
                  <a:solidFill>
                    <a:srgbClr val="9900CC"/>
                  </a:solidFill>
                  <a:latin typeface="Arial" panose="020B0604020202020204" pitchFamily="34" charset="0"/>
                  <a:ea typeface="楷体" panose="02010609060101010101" pitchFamily="49" charset="-122"/>
                  <a:cs typeface="Arial" panose="020B0604020202020204" pitchFamily="34" charset="0"/>
                </a:rPr>
                <a:t>当矩阵 </a:t>
              </a:r>
              <a:r>
                <a:rPr kumimoji="1" lang="en-US" altLang="zh-CN" b="1" dirty="0">
                  <a:solidFill>
                    <a:srgbClr val="9900CC"/>
                  </a:solidFill>
                  <a:latin typeface="Arial" panose="020B0604020202020204" pitchFamily="34" charset="0"/>
                  <a:ea typeface="楷体" panose="02010609060101010101" pitchFamily="49" charset="-122"/>
                  <a:cs typeface="Arial" panose="020B0604020202020204" pitchFamily="34" charset="0"/>
                </a:rPr>
                <a:t>M </a:t>
              </a:r>
              <a:r>
                <a:rPr kumimoji="1" lang="zh-CN" altLang="en-US" b="1" dirty="0">
                  <a:solidFill>
                    <a:srgbClr val="9900CC"/>
                  </a:solidFill>
                  <a:latin typeface="Arial" panose="020B0604020202020204" pitchFamily="34" charset="0"/>
                  <a:ea typeface="楷体" panose="02010609060101010101" pitchFamily="49" charset="-122"/>
                  <a:cs typeface="Arial" panose="020B0604020202020204" pitchFamily="34" charset="0"/>
                </a:rPr>
                <a:t>中的非零元素个数和矩阵元素个数几乎相等时，即 </a:t>
              </a:r>
              <a:r>
                <a:rPr kumimoji="1" lang="en-US" altLang="zh-CN" b="1" dirty="0" err="1">
                  <a:solidFill>
                    <a:srgbClr val="9900CC"/>
                  </a:solidFill>
                  <a:latin typeface="Arial" panose="020B0604020202020204" pitchFamily="34" charset="0"/>
                  <a:ea typeface="楷体" panose="02010609060101010101" pitchFamily="49" charset="-122"/>
                  <a:cs typeface="Arial" panose="020B0604020202020204" pitchFamily="34" charset="0"/>
                </a:rPr>
                <a:t>tu</a:t>
              </a:r>
              <a:r>
                <a:rPr kumimoji="1" lang="en-US" altLang="zh-CN" b="1" dirty="0">
                  <a:solidFill>
                    <a:srgbClr val="9900CC"/>
                  </a:solidFill>
                  <a:latin typeface="Arial" panose="020B0604020202020204" pitchFamily="34" charset="0"/>
                  <a:ea typeface="楷体" panose="02010609060101010101" pitchFamily="49" charset="-122"/>
                  <a:cs typeface="Arial" panose="020B0604020202020204" pitchFamily="34" charset="0"/>
                </a:rPr>
                <a:t> </a:t>
              </a:r>
              <a:r>
                <a:rPr kumimoji="1" lang="zh-CN" altLang="en-US" b="1" dirty="0">
                  <a:solidFill>
                    <a:srgbClr val="9900CC"/>
                  </a:solidFill>
                  <a:latin typeface="Arial" panose="020B0604020202020204" pitchFamily="34" charset="0"/>
                  <a:ea typeface="楷体" panose="02010609060101010101" pitchFamily="49" charset="-122"/>
                  <a:cs typeface="Arial" panose="020B0604020202020204" pitchFamily="34" charset="0"/>
                </a:rPr>
                <a:t>和 </a:t>
              </a:r>
              <a:r>
                <a:rPr kumimoji="1" lang="en-US" altLang="zh-CN" b="1" dirty="0">
                  <a:solidFill>
                    <a:srgbClr val="9900CC"/>
                  </a:solidFill>
                  <a:latin typeface="Arial" panose="020B0604020202020204" pitchFamily="34" charset="0"/>
                  <a:ea typeface="楷体" panose="02010609060101010101" pitchFamily="49" charset="-122"/>
                  <a:cs typeface="Arial" panose="020B0604020202020204" pitchFamily="34" charset="0"/>
                </a:rPr>
                <a:t>mu</a:t>
              </a:r>
              <a:r>
                <a:rPr kumimoji="1" lang="en-US" altLang="zh-CN" b="1" dirty="0">
                  <a:solidFill>
                    <a:srgbClr val="9900CC"/>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en-US" altLang="zh-CN" b="1" dirty="0">
                  <a:solidFill>
                    <a:srgbClr val="9900CC"/>
                  </a:solidFill>
                  <a:latin typeface="Arial" panose="020B0604020202020204" pitchFamily="34" charset="0"/>
                  <a:ea typeface="楷体" panose="02010609060101010101" pitchFamily="49" charset="-122"/>
                  <a:cs typeface="Arial" panose="020B0604020202020204" pitchFamily="34" charset="0"/>
                </a:rPr>
                <a:t> nu </a:t>
              </a:r>
              <a:r>
                <a:rPr kumimoji="1" lang="zh-CN" altLang="en-US" b="1" dirty="0">
                  <a:solidFill>
                    <a:srgbClr val="9900CC"/>
                  </a:solidFill>
                  <a:latin typeface="Arial" panose="020B0604020202020204" pitchFamily="34" charset="0"/>
                  <a:ea typeface="楷体" panose="02010609060101010101" pitchFamily="49" charset="-122"/>
                  <a:cs typeface="Arial" panose="020B0604020202020204" pitchFamily="34" charset="0"/>
                </a:rPr>
                <a:t>同数量级时，该算法的时间复杂度为 </a:t>
              </a:r>
              <a:r>
                <a:rPr kumimoji="1" lang="en-US" altLang="zh-CN" b="1" dirty="0">
                  <a:solidFill>
                    <a:srgbClr val="9900CC"/>
                  </a:solidFill>
                  <a:latin typeface="Arial" panose="020B0604020202020204" pitchFamily="34" charset="0"/>
                  <a:ea typeface="楷体" panose="02010609060101010101" pitchFamily="49" charset="-122"/>
                  <a:cs typeface="Arial" panose="020B0604020202020204" pitchFamily="34" charset="0"/>
                </a:rPr>
                <a:t>O(mu</a:t>
              </a:r>
              <a:r>
                <a:rPr kumimoji="1" lang="en-US" altLang="zh-CN" b="1" dirty="0">
                  <a:solidFill>
                    <a:srgbClr val="9900CC"/>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en-US" altLang="zh-CN" b="1" dirty="0">
                  <a:solidFill>
                    <a:srgbClr val="9900CC"/>
                  </a:solidFill>
                  <a:latin typeface="Arial" panose="020B0604020202020204" pitchFamily="34" charset="0"/>
                  <a:ea typeface="楷体" panose="02010609060101010101" pitchFamily="49" charset="-122"/>
                  <a:cs typeface="Arial" panose="020B0604020202020204" pitchFamily="34" charset="0"/>
                </a:rPr>
                <a:t>nu</a:t>
              </a:r>
              <a:r>
                <a:rPr kumimoji="1" lang="en-US" altLang="zh-CN" b="1" baseline="30000" dirty="0">
                  <a:solidFill>
                    <a:srgbClr val="9900CC"/>
                  </a:solidFill>
                  <a:latin typeface="Arial" panose="020B0604020202020204" pitchFamily="34" charset="0"/>
                  <a:ea typeface="楷体" panose="02010609060101010101" pitchFamily="49" charset="-122"/>
                  <a:cs typeface="Arial" panose="020B0604020202020204" pitchFamily="34" charset="0"/>
                </a:rPr>
                <a:t>2</a:t>
              </a:r>
              <a:r>
                <a:rPr kumimoji="1" lang="en-US" altLang="zh-CN" b="1" dirty="0">
                  <a:solidFill>
                    <a:srgbClr val="9900CC"/>
                  </a:solidFill>
                  <a:latin typeface="Arial" panose="020B0604020202020204" pitchFamily="34" charset="0"/>
                  <a:ea typeface="楷体" panose="02010609060101010101" pitchFamily="49" charset="-122"/>
                  <a:cs typeface="Arial" panose="020B0604020202020204" pitchFamily="34" charset="0"/>
                </a:rPr>
                <a:t>)</a:t>
              </a:r>
              <a:r>
                <a:rPr kumimoji="1" lang="zh-CN" altLang="en-US" b="1" dirty="0">
                  <a:solidFill>
                    <a:srgbClr val="9900CC"/>
                  </a:solidFill>
                  <a:latin typeface="Arial" panose="020B0604020202020204" pitchFamily="34" charset="0"/>
                  <a:ea typeface="楷体" panose="02010609060101010101" pitchFamily="49" charset="-122"/>
                  <a:cs typeface="Arial" panose="020B0604020202020204" pitchFamily="34" charset="0"/>
                </a:rPr>
                <a:t>。</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290">
                                          <p:stCondLst>
                                            <p:cond delay="0"/>
                                          </p:stCondLst>
                                        </p:cTn>
                                        <p:tgtEl>
                                          <p:spTgt spid="26"/>
                                        </p:tgtEl>
                                      </p:cBhvr>
                                    </p:animEffect>
                                    <p:anim calcmode="lin" valueType="num">
                                      <p:cBhvr>
                                        <p:cTn id="8"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13" dur="13">
                                          <p:stCondLst>
                                            <p:cond delay="325"/>
                                          </p:stCondLst>
                                        </p:cTn>
                                        <p:tgtEl>
                                          <p:spTgt spid="26"/>
                                        </p:tgtEl>
                                      </p:cBhvr>
                                      <p:to x="100000" y="60000"/>
                                    </p:animScale>
                                    <p:animScale>
                                      <p:cBhvr>
                                        <p:cTn id="14" dur="83" decel="50000">
                                          <p:stCondLst>
                                            <p:cond delay="338"/>
                                          </p:stCondLst>
                                        </p:cTn>
                                        <p:tgtEl>
                                          <p:spTgt spid="26"/>
                                        </p:tgtEl>
                                      </p:cBhvr>
                                      <p:to x="100000" y="100000"/>
                                    </p:animScale>
                                    <p:animScale>
                                      <p:cBhvr>
                                        <p:cTn id="15" dur="13">
                                          <p:stCondLst>
                                            <p:cond delay="656"/>
                                          </p:stCondLst>
                                        </p:cTn>
                                        <p:tgtEl>
                                          <p:spTgt spid="26"/>
                                        </p:tgtEl>
                                      </p:cBhvr>
                                      <p:to x="100000" y="80000"/>
                                    </p:animScale>
                                    <p:animScale>
                                      <p:cBhvr>
                                        <p:cTn id="16" dur="83" decel="50000">
                                          <p:stCondLst>
                                            <p:cond delay="669"/>
                                          </p:stCondLst>
                                        </p:cTn>
                                        <p:tgtEl>
                                          <p:spTgt spid="26"/>
                                        </p:tgtEl>
                                      </p:cBhvr>
                                      <p:to x="100000" y="100000"/>
                                    </p:animScale>
                                    <p:animScale>
                                      <p:cBhvr>
                                        <p:cTn id="17" dur="13">
                                          <p:stCondLst>
                                            <p:cond delay="821"/>
                                          </p:stCondLst>
                                        </p:cTn>
                                        <p:tgtEl>
                                          <p:spTgt spid="26"/>
                                        </p:tgtEl>
                                      </p:cBhvr>
                                      <p:to x="100000" y="90000"/>
                                    </p:animScale>
                                    <p:animScale>
                                      <p:cBhvr>
                                        <p:cTn id="18" dur="83" decel="50000">
                                          <p:stCondLst>
                                            <p:cond delay="834"/>
                                          </p:stCondLst>
                                        </p:cTn>
                                        <p:tgtEl>
                                          <p:spTgt spid="26"/>
                                        </p:tgtEl>
                                      </p:cBhvr>
                                      <p:to x="100000" y="100000"/>
                                    </p:animScale>
                                    <p:animScale>
                                      <p:cBhvr>
                                        <p:cTn id="19" dur="13">
                                          <p:stCondLst>
                                            <p:cond delay="904"/>
                                          </p:stCondLst>
                                        </p:cTn>
                                        <p:tgtEl>
                                          <p:spTgt spid="26"/>
                                        </p:tgtEl>
                                      </p:cBhvr>
                                      <p:to x="100000" y="95000"/>
                                    </p:animScale>
                                    <p:animScale>
                                      <p:cBhvr>
                                        <p:cTn id="20" dur="83" decel="50000">
                                          <p:stCondLst>
                                            <p:cond delay="917"/>
                                          </p:stCondLst>
                                        </p:cTn>
                                        <p:tgtEl>
                                          <p:spTgt spid="26"/>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42">
                                            <p:txEl>
                                              <p:pRg st="0" end="0"/>
                                            </p:txEl>
                                          </p:spTgt>
                                        </p:tgtEl>
                                        <p:attrNameLst>
                                          <p:attrName>style.visibility</p:attrName>
                                        </p:attrNameLst>
                                      </p:cBhvr>
                                      <p:to>
                                        <p:strVal val="visible"/>
                                      </p:to>
                                    </p:set>
                                    <p:animEffect transition="in" filter="slide(fromBottom)">
                                      <p:cBhvr>
                                        <p:cTn id="25" dur="500"/>
                                        <p:tgtEl>
                                          <p:spTgt spid="42">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42">
                                            <p:txEl>
                                              <p:pRg st="1" end="1"/>
                                            </p:txEl>
                                          </p:spTgt>
                                        </p:tgtEl>
                                        <p:attrNameLst>
                                          <p:attrName>style.visibility</p:attrName>
                                        </p:attrNameLst>
                                      </p:cBhvr>
                                      <p:to>
                                        <p:strVal val="visible"/>
                                      </p:to>
                                    </p:set>
                                    <p:animEffect transition="in" filter="slide(fromBottom)">
                                      <p:cBhvr>
                                        <p:cTn id="30" dur="500"/>
                                        <p:tgtEl>
                                          <p:spTgt spid="42">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42">
                                            <p:txEl>
                                              <p:pRg st="2" end="2"/>
                                            </p:txEl>
                                          </p:spTgt>
                                        </p:tgtEl>
                                        <p:attrNameLst>
                                          <p:attrName>style.visibility</p:attrName>
                                        </p:attrNameLst>
                                      </p:cBhvr>
                                      <p:to>
                                        <p:strVal val="visible"/>
                                      </p:to>
                                    </p:set>
                                    <p:animEffect transition="in" filter="slide(fromBottom)">
                                      <p:cBhvr>
                                        <p:cTn id="35" dur="500"/>
                                        <p:tgtEl>
                                          <p:spTgt spid="42">
                                            <p:txEl>
                                              <p:pRg st="2" end="2"/>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1" fill="hold" nodeType="click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wipe(up)">
                                      <p:cBhvr>
                                        <p:cTn id="40" dur="500"/>
                                        <p:tgtEl>
                                          <p:spTgt spid="54"/>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xit" presetSubtype="4" fill="hold" nodeType="clickEffect">
                                  <p:stCondLst>
                                    <p:cond delay="0"/>
                                  </p:stCondLst>
                                  <p:childTnLst>
                                    <p:animEffect transition="out" filter="wipe(down)">
                                      <p:cBhvr>
                                        <p:cTn id="44" dur="500"/>
                                        <p:tgtEl>
                                          <p:spTgt spid="54"/>
                                        </p:tgtEl>
                                      </p:cBhvr>
                                    </p:animEffect>
                                    <p:set>
                                      <p:cBhvr>
                                        <p:cTn id="45" dur="1" fill="hold">
                                          <p:stCondLst>
                                            <p:cond delay="499"/>
                                          </p:stCondLst>
                                        </p:cTn>
                                        <p:tgtEl>
                                          <p:spTgt spid="54"/>
                                        </p:tgtEl>
                                        <p:attrNameLst>
                                          <p:attrName>style.visibility</p:attrName>
                                        </p:attrNameLst>
                                      </p:cBhvr>
                                      <p:to>
                                        <p:strVal val="hidden"/>
                                      </p:to>
                                    </p:set>
                                  </p:childTnLst>
                                </p:cTn>
                              </p:par>
                            </p:childTnLst>
                          </p:cTn>
                        </p:par>
                        <p:par>
                          <p:cTn id="46" fill="hold" nodeType="afterGroup">
                            <p:stCondLst>
                              <p:cond delay="500"/>
                            </p:stCondLst>
                            <p:childTnLst>
                              <p:par>
                                <p:cTn id="47" presetID="18" presetClass="entr" presetSubtype="9" fill="hold" nodeType="after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strips(upLeft)">
                                      <p:cBhvr>
                                        <p:cTn id="4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78" name="组合 4"/>
          <p:cNvGrpSpPr>
            <a:grpSpLocks/>
          </p:cNvGrpSpPr>
          <p:nvPr/>
        </p:nvGrpSpPr>
        <p:grpSpPr bwMode="auto">
          <a:xfrm>
            <a:off x="34925" y="92075"/>
            <a:ext cx="7948613" cy="1601788"/>
            <a:chOff x="34925" y="92075"/>
            <a:chExt cx="7947829" cy="1601788"/>
          </a:xfrm>
        </p:grpSpPr>
        <p:grpSp>
          <p:nvGrpSpPr>
            <p:cNvPr id="50188" name="组合 3"/>
            <p:cNvGrpSpPr>
              <a:grpSpLocks/>
            </p:cNvGrpSpPr>
            <p:nvPr/>
          </p:nvGrpSpPr>
          <p:grpSpPr bwMode="auto">
            <a:xfrm>
              <a:off x="34925" y="92075"/>
              <a:ext cx="7632700" cy="1601788"/>
              <a:chOff x="34925" y="92075"/>
              <a:chExt cx="7632700" cy="1601788"/>
            </a:xfrm>
          </p:grpSpPr>
          <p:grpSp>
            <p:nvGrpSpPr>
              <p:cNvPr id="50190" name="组合 2"/>
              <p:cNvGrpSpPr>
                <a:grpSpLocks/>
              </p:cNvGrpSpPr>
              <p:nvPr/>
            </p:nvGrpSpPr>
            <p:grpSpPr bwMode="auto">
              <a:xfrm>
                <a:off x="34925" y="92075"/>
                <a:ext cx="7632700" cy="1025525"/>
                <a:chOff x="34925" y="92075"/>
                <a:chExt cx="7632700" cy="1025525"/>
              </a:xfrm>
            </p:grpSpPr>
            <p:grpSp>
              <p:nvGrpSpPr>
                <p:cNvPr id="50194" name="组合 1"/>
                <p:cNvGrpSpPr>
                  <a:grpSpLocks/>
                </p:cNvGrpSpPr>
                <p:nvPr/>
              </p:nvGrpSpPr>
              <p:grpSpPr bwMode="auto">
                <a:xfrm>
                  <a:off x="34925" y="92075"/>
                  <a:ext cx="7632700" cy="457200"/>
                  <a:chOff x="34925" y="92075"/>
                  <a:chExt cx="7632700" cy="457200"/>
                </a:xfrm>
              </p:grpSpPr>
              <p:sp>
                <p:nvSpPr>
                  <p:cNvPr id="50198"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0199"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50195" name="Group 3"/>
                <p:cNvGrpSpPr>
                  <a:grpSpLocks/>
                </p:cNvGrpSpPr>
                <p:nvPr/>
              </p:nvGrpSpPr>
              <p:grpSpPr bwMode="auto">
                <a:xfrm>
                  <a:off x="107950" y="620713"/>
                  <a:ext cx="4032250" cy="496887"/>
                  <a:chOff x="113" y="441"/>
                  <a:chExt cx="2098" cy="313"/>
                </a:xfrm>
              </p:grpSpPr>
              <p:sp>
                <p:nvSpPr>
                  <p:cNvPr id="50196"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50197"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0191" name="Group 6"/>
              <p:cNvGrpSpPr>
                <a:grpSpLocks/>
              </p:cNvGrpSpPr>
              <p:nvPr/>
            </p:nvGrpSpPr>
            <p:grpSpPr bwMode="auto">
              <a:xfrm>
                <a:off x="250824" y="1196975"/>
                <a:ext cx="4448175" cy="496888"/>
                <a:chOff x="113" y="441"/>
                <a:chExt cx="1440" cy="313"/>
              </a:xfrm>
            </p:grpSpPr>
            <p:sp>
              <p:nvSpPr>
                <p:cNvPr id="50192"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三元组顺序表及操作实现</a:t>
                  </a:r>
                </a:p>
              </p:txBody>
            </p:sp>
            <p:sp>
              <p:nvSpPr>
                <p:cNvPr id="50193"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50189" name="Text Box 13"/>
            <p:cNvSpPr txBox="1">
              <a:spLocks noChangeArrowheads="1"/>
            </p:cNvSpPr>
            <p:nvPr/>
          </p:nvSpPr>
          <p:spPr bwMode="auto">
            <a:xfrm>
              <a:off x="3806041"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转置操作</a:t>
              </a:r>
            </a:p>
          </p:txBody>
        </p:sp>
      </p:grpSp>
      <p:grpSp>
        <p:nvGrpSpPr>
          <p:cNvPr id="39" name="Group 15"/>
          <p:cNvGrpSpPr>
            <a:grpSpLocks/>
          </p:cNvGrpSpPr>
          <p:nvPr/>
        </p:nvGrpSpPr>
        <p:grpSpPr bwMode="auto">
          <a:xfrm>
            <a:off x="539750" y="1773238"/>
            <a:ext cx="4535488" cy="496887"/>
            <a:chOff x="431" y="1117"/>
            <a:chExt cx="2857" cy="313"/>
          </a:xfrm>
        </p:grpSpPr>
        <p:sp>
          <p:nvSpPr>
            <p:cNvPr id="50186" name="Text Box 16"/>
            <p:cNvSpPr txBox="1">
              <a:spLocks noChangeArrowheads="1"/>
            </p:cNvSpPr>
            <p:nvPr/>
          </p:nvSpPr>
          <p:spPr bwMode="auto">
            <a:xfrm>
              <a:off x="431" y="1117"/>
              <a:ext cx="2585"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339933"/>
                  </a:solidFill>
                  <a:latin typeface="Times New Roman" panose="02020603050405020304" pitchFamily="18" charset="0"/>
                </a:rPr>
                <a:t>●</a:t>
              </a:r>
              <a:r>
                <a:rPr kumimoji="1" lang="en-US" altLang="zh-CN" sz="2200">
                  <a:solidFill>
                    <a:srgbClr val="FF9900"/>
                  </a:solidFill>
                  <a:latin typeface="Times New Roman" panose="02020603050405020304" pitchFamily="18" charset="0"/>
                </a:rPr>
                <a:t> </a:t>
              </a:r>
              <a:r>
                <a:rPr kumimoji="1" lang="zh-CN" altLang="en-US" sz="2200" b="1">
                  <a:solidFill>
                    <a:srgbClr val="CC6600"/>
                  </a:solidFill>
                  <a:latin typeface="Times New Roman" panose="02020603050405020304" pitchFamily="18" charset="0"/>
                  <a:ea typeface="黑体" panose="02010609060101010101" pitchFamily="49" charset="-122"/>
                </a:rPr>
                <a:t>顺序取</a:t>
              </a:r>
              <a:r>
                <a:rPr kumimoji="1" lang="en-US" altLang="zh-CN" sz="2200" b="1">
                  <a:solidFill>
                    <a:srgbClr val="CC6600"/>
                  </a:solidFill>
                  <a:latin typeface="Times New Roman" panose="02020603050405020304" pitchFamily="18" charset="0"/>
                  <a:ea typeface="黑体" panose="02010609060101010101" pitchFamily="49" charset="-122"/>
                </a:rPr>
                <a:t>–</a:t>
              </a:r>
              <a:r>
                <a:rPr kumimoji="1" lang="zh-CN" altLang="en-US" sz="2200" b="1">
                  <a:solidFill>
                    <a:srgbClr val="CC6600"/>
                  </a:solidFill>
                  <a:latin typeface="Times New Roman" panose="02020603050405020304" pitchFamily="18" charset="0"/>
                  <a:ea typeface="黑体" panose="02010609060101010101" pitchFamily="49" charset="-122"/>
                </a:rPr>
                <a:t>直接存：按位就座</a:t>
              </a:r>
            </a:p>
          </p:txBody>
        </p:sp>
        <p:sp>
          <p:nvSpPr>
            <p:cNvPr id="50187" name="Rectangle 17"/>
            <p:cNvSpPr>
              <a:spLocks noChangeArrowheads="1"/>
            </p:cNvSpPr>
            <p:nvPr/>
          </p:nvSpPr>
          <p:spPr bwMode="auto">
            <a:xfrm>
              <a:off x="502" y="1386"/>
              <a:ext cx="2786" cy="44"/>
            </a:xfrm>
            <a:prstGeom prst="rect">
              <a:avLst/>
            </a:prstGeom>
            <a:gradFill rotWithShape="0">
              <a:gsLst>
                <a:gs pos="0">
                  <a:srgbClr val="339933"/>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42" name="Text Box 18"/>
          <p:cNvSpPr txBox="1">
            <a:spLocks noChangeArrowheads="1"/>
          </p:cNvSpPr>
          <p:nvPr/>
        </p:nvSpPr>
        <p:spPr bwMode="auto">
          <a:xfrm>
            <a:off x="179388" y="2338388"/>
            <a:ext cx="8785225" cy="95408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对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M.data</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进行</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一次扫描，将所有非零元素的三元组</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在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T.data</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“一次到位”。通常，也称该方法为“按位就座”法。</a:t>
            </a:r>
          </a:p>
        </p:txBody>
      </p:sp>
      <p:grpSp>
        <p:nvGrpSpPr>
          <p:cNvPr id="43" name="Group 19"/>
          <p:cNvGrpSpPr>
            <a:grpSpLocks/>
          </p:cNvGrpSpPr>
          <p:nvPr/>
        </p:nvGrpSpPr>
        <p:grpSpPr bwMode="auto">
          <a:xfrm>
            <a:off x="7669213" y="620713"/>
            <a:ext cx="1295400" cy="1227137"/>
            <a:chOff x="4831" y="391"/>
            <a:chExt cx="816" cy="773"/>
          </a:xfrm>
        </p:grpSpPr>
        <p:sp>
          <p:nvSpPr>
            <p:cNvPr id="50182" name="Oval 20"/>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0183" name="Freeform 21"/>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50184" name="Picture 22"/>
            <p:cNvPicPr>
              <a:picLocks noChangeAspect="1" noChangeArrowheads="1"/>
            </p:cNvPicPr>
            <p:nvPr/>
          </p:nvPicPr>
          <p:blipFill>
            <a:blip r:embed="rId2" cstate="print">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5" name="Text Box 23"/>
            <p:cNvSpPr txBox="1">
              <a:spLocks noChangeArrowheads="1"/>
            </p:cNvSpPr>
            <p:nvPr/>
          </p:nvSpPr>
          <p:spPr bwMode="gray">
            <a:xfrm>
              <a:off x="4967" y="804"/>
              <a:ext cx="545" cy="269"/>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290">
                                          <p:stCondLst>
                                            <p:cond delay="0"/>
                                          </p:stCondLst>
                                        </p:cTn>
                                        <p:tgtEl>
                                          <p:spTgt spid="43"/>
                                        </p:tgtEl>
                                      </p:cBhvr>
                                    </p:animEffect>
                                    <p:anim calcmode="lin" valueType="num">
                                      <p:cBhvr>
                                        <p:cTn id="13" dur="911"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43"/>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43"/>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43"/>
                                        </p:tgtEl>
                                        <p:attrNameLst>
                                          <p:attrName>ppt_y</p:attrName>
                                        </p:attrNameLst>
                                      </p:cBhvr>
                                      <p:tavLst>
                                        <p:tav tm="0" fmla="#ppt_y-sin(pi*$)/81">
                                          <p:val>
                                            <p:fltVal val="0"/>
                                          </p:val>
                                        </p:tav>
                                        <p:tav tm="100000">
                                          <p:val>
                                            <p:fltVal val="1"/>
                                          </p:val>
                                        </p:tav>
                                      </p:tavLst>
                                    </p:anim>
                                    <p:animScale>
                                      <p:cBhvr>
                                        <p:cTn id="18" dur="13">
                                          <p:stCondLst>
                                            <p:cond delay="325"/>
                                          </p:stCondLst>
                                        </p:cTn>
                                        <p:tgtEl>
                                          <p:spTgt spid="43"/>
                                        </p:tgtEl>
                                      </p:cBhvr>
                                      <p:to x="100000" y="60000"/>
                                    </p:animScale>
                                    <p:animScale>
                                      <p:cBhvr>
                                        <p:cTn id="19" dur="83" decel="50000">
                                          <p:stCondLst>
                                            <p:cond delay="338"/>
                                          </p:stCondLst>
                                        </p:cTn>
                                        <p:tgtEl>
                                          <p:spTgt spid="43"/>
                                        </p:tgtEl>
                                      </p:cBhvr>
                                      <p:to x="100000" y="100000"/>
                                    </p:animScale>
                                    <p:animScale>
                                      <p:cBhvr>
                                        <p:cTn id="20" dur="13">
                                          <p:stCondLst>
                                            <p:cond delay="656"/>
                                          </p:stCondLst>
                                        </p:cTn>
                                        <p:tgtEl>
                                          <p:spTgt spid="43"/>
                                        </p:tgtEl>
                                      </p:cBhvr>
                                      <p:to x="100000" y="80000"/>
                                    </p:animScale>
                                    <p:animScale>
                                      <p:cBhvr>
                                        <p:cTn id="21" dur="83" decel="50000">
                                          <p:stCondLst>
                                            <p:cond delay="669"/>
                                          </p:stCondLst>
                                        </p:cTn>
                                        <p:tgtEl>
                                          <p:spTgt spid="43"/>
                                        </p:tgtEl>
                                      </p:cBhvr>
                                      <p:to x="100000" y="100000"/>
                                    </p:animScale>
                                    <p:animScale>
                                      <p:cBhvr>
                                        <p:cTn id="22" dur="13">
                                          <p:stCondLst>
                                            <p:cond delay="821"/>
                                          </p:stCondLst>
                                        </p:cTn>
                                        <p:tgtEl>
                                          <p:spTgt spid="43"/>
                                        </p:tgtEl>
                                      </p:cBhvr>
                                      <p:to x="100000" y="90000"/>
                                    </p:animScale>
                                    <p:animScale>
                                      <p:cBhvr>
                                        <p:cTn id="23" dur="83" decel="50000">
                                          <p:stCondLst>
                                            <p:cond delay="834"/>
                                          </p:stCondLst>
                                        </p:cTn>
                                        <p:tgtEl>
                                          <p:spTgt spid="43"/>
                                        </p:tgtEl>
                                      </p:cBhvr>
                                      <p:to x="100000" y="100000"/>
                                    </p:animScale>
                                    <p:animScale>
                                      <p:cBhvr>
                                        <p:cTn id="24" dur="13">
                                          <p:stCondLst>
                                            <p:cond delay="904"/>
                                          </p:stCondLst>
                                        </p:cTn>
                                        <p:tgtEl>
                                          <p:spTgt spid="43"/>
                                        </p:tgtEl>
                                      </p:cBhvr>
                                      <p:to x="100000" y="95000"/>
                                    </p:animScale>
                                    <p:animScale>
                                      <p:cBhvr>
                                        <p:cTn id="25" dur="83" decel="50000">
                                          <p:stCondLst>
                                            <p:cond delay="917"/>
                                          </p:stCondLst>
                                        </p:cTn>
                                        <p:tgtEl>
                                          <p:spTgt spid="43"/>
                                        </p:tgtEl>
                                      </p:cBhvr>
                                      <p:to x="100000" y="100000"/>
                                    </p:animScale>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42">
                                            <p:txEl>
                                              <p:pRg st="0" end="0"/>
                                            </p:txEl>
                                          </p:spTgt>
                                        </p:tgtEl>
                                        <p:attrNameLst>
                                          <p:attrName>style.visibility</p:attrName>
                                        </p:attrNameLst>
                                      </p:cBhvr>
                                      <p:to>
                                        <p:strVal val="visible"/>
                                      </p:to>
                                    </p:set>
                                    <p:animEffect transition="in" filter="blinds(horizontal)">
                                      <p:cBhvr>
                                        <p:cTn id="30" dur="500"/>
                                        <p:tgtEl>
                                          <p:spTgt spid="4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2" name="组合 5"/>
          <p:cNvGrpSpPr>
            <a:grpSpLocks/>
          </p:cNvGrpSpPr>
          <p:nvPr/>
        </p:nvGrpSpPr>
        <p:grpSpPr bwMode="auto">
          <a:xfrm>
            <a:off x="34925" y="92075"/>
            <a:ext cx="8929688" cy="2178050"/>
            <a:chOff x="34925" y="92075"/>
            <a:chExt cx="8929688" cy="2178050"/>
          </a:xfrm>
        </p:grpSpPr>
        <p:grpSp>
          <p:nvGrpSpPr>
            <p:cNvPr id="51215" name="组合 4"/>
            <p:cNvGrpSpPr>
              <a:grpSpLocks/>
            </p:cNvGrpSpPr>
            <p:nvPr/>
          </p:nvGrpSpPr>
          <p:grpSpPr bwMode="auto">
            <a:xfrm>
              <a:off x="34925" y="92075"/>
              <a:ext cx="7947829" cy="1601788"/>
              <a:chOff x="34925" y="92075"/>
              <a:chExt cx="7947829" cy="1601788"/>
            </a:xfrm>
          </p:grpSpPr>
          <p:grpSp>
            <p:nvGrpSpPr>
              <p:cNvPr id="51224" name="组合 3"/>
              <p:cNvGrpSpPr>
                <a:grpSpLocks/>
              </p:cNvGrpSpPr>
              <p:nvPr/>
            </p:nvGrpSpPr>
            <p:grpSpPr bwMode="auto">
              <a:xfrm>
                <a:off x="34925" y="92075"/>
                <a:ext cx="7632700" cy="1601788"/>
                <a:chOff x="34925" y="92075"/>
                <a:chExt cx="7632700" cy="1601788"/>
              </a:xfrm>
            </p:grpSpPr>
            <p:grpSp>
              <p:nvGrpSpPr>
                <p:cNvPr id="51226" name="组合 2"/>
                <p:cNvGrpSpPr>
                  <a:grpSpLocks/>
                </p:cNvGrpSpPr>
                <p:nvPr/>
              </p:nvGrpSpPr>
              <p:grpSpPr bwMode="auto">
                <a:xfrm>
                  <a:off x="34925" y="92075"/>
                  <a:ext cx="7632700" cy="1025525"/>
                  <a:chOff x="34925" y="92075"/>
                  <a:chExt cx="7632700" cy="1025525"/>
                </a:xfrm>
              </p:grpSpPr>
              <p:grpSp>
                <p:nvGrpSpPr>
                  <p:cNvPr id="51230" name="组合 1"/>
                  <p:cNvGrpSpPr>
                    <a:grpSpLocks/>
                  </p:cNvGrpSpPr>
                  <p:nvPr/>
                </p:nvGrpSpPr>
                <p:grpSpPr bwMode="auto">
                  <a:xfrm>
                    <a:off x="34925" y="92075"/>
                    <a:ext cx="7632700" cy="457200"/>
                    <a:chOff x="34925" y="92075"/>
                    <a:chExt cx="7632700" cy="457200"/>
                  </a:xfrm>
                </p:grpSpPr>
                <p:sp>
                  <p:nvSpPr>
                    <p:cNvPr id="51234"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1235"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51231" name="Group 3"/>
                  <p:cNvGrpSpPr>
                    <a:grpSpLocks/>
                  </p:cNvGrpSpPr>
                  <p:nvPr/>
                </p:nvGrpSpPr>
                <p:grpSpPr bwMode="auto">
                  <a:xfrm>
                    <a:off x="107950" y="620713"/>
                    <a:ext cx="4032250" cy="496887"/>
                    <a:chOff x="113" y="441"/>
                    <a:chExt cx="2098" cy="313"/>
                  </a:xfrm>
                </p:grpSpPr>
                <p:sp>
                  <p:nvSpPr>
                    <p:cNvPr id="51232"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51233"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1227" name="Group 6"/>
                <p:cNvGrpSpPr>
                  <a:grpSpLocks/>
                </p:cNvGrpSpPr>
                <p:nvPr/>
              </p:nvGrpSpPr>
              <p:grpSpPr bwMode="auto">
                <a:xfrm>
                  <a:off x="250824" y="1196975"/>
                  <a:ext cx="4448175" cy="496888"/>
                  <a:chOff x="113" y="441"/>
                  <a:chExt cx="1440" cy="313"/>
                </a:xfrm>
              </p:grpSpPr>
              <p:sp>
                <p:nvSpPr>
                  <p:cNvPr id="51228"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三元组顺序表及操作实现</a:t>
                    </a:r>
                  </a:p>
                </p:txBody>
              </p:sp>
              <p:sp>
                <p:nvSpPr>
                  <p:cNvPr id="51229"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51225" name="Text Box 13"/>
              <p:cNvSpPr txBox="1">
                <a:spLocks noChangeArrowheads="1"/>
              </p:cNvSpPr>
              <p:nvPr/>
            </p:nvSpPr>
            <p:spPr bwMode="auto">
              <a:xfrm>
                <a:off x="3806041"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转置操作</a:t>
                </a:r>
              </a:p>
            </p:txBody>
          </p:sp>
        </p:grpSp>
        <p:grpSp>
          <p:nvGrpSpPr>
            <p:cNvPr id="51216" name="Group 15"/>
            <p:cNvGrpSpPr>
              <a:grpSpLocks/>
            </p:cNvGrpSpPr>
            <p:nvPr/>
          </p:nvGrpSpPr>
          <p:grpSpPr bwMode="auto">
            <a:xfrm>
              <a:off x="539750" y="1773238"/>
              <a:ext cx="4535488" cy="496887"/>
              <a:chOff x="431" y="1117"/>
              <a:chExt cx="2857" cy="313"/>
            </a:xfrm>
          </p:grpSpPr>
          <p:sp>
            <p:nvSpPr>
              <p:cNvPr id="51222" name="Text Box 16"/>
              <p:cNvSpPr txBox="1">
                <a:spLocks noChangeArrowheads="1"/>
              </p:cNvSpPr>
              <p:nvPr/>
            </p:nvSpPr>
            <p:spPr bwMode="auto">
              <a:xfrm>
                <a:off x="431" y="1117"/>
                <a:ext cx="2585"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339933"/>
                    </a:solidFill>
                    <a:latin typeface="Times New Roman" panose="02020603050405020304" pitchFamily="18" charset="0"/>
                  </a:rPr>
                  <a:t>●</a:t>
                </a:r>
                <a:r>
                  <a:rPr kumimoji="1" lang="en-US" altLang="zh-CN" sz="2200">
                    <a:solidFill>
                      <a:srgbClr val="FF9900"/>
                    </a:solidFill>
                    <a:latin typeface="Times New Roman" panose="02020603050405020304" pitchFamily="18" charset="0"/>
                  </a:rPr>
                  <a:t> </a:t>
                </a:r>
                <a:r>
                  <a:rPr kumimoji="1" lang="zh-CN" altLang="en-US" sz="2200" b="1">
                    <a:solidFill>
                      <a:srgbClr val="CC6600"/>
                    </a:solidFill>
                    <a:latin typeface="Times New Roman" panose="02020603050405020304" pitchFamily="18" charset="0"/>
                    <a:ea typeface="黑体" panose="02010609060101010101" pitchFamily="49" charset="-122"/>
                  </a:rPr>
                  <a:t>顺序取</a:t>
                </a:r>
                <a:r>
                  <a:rPr kumimoji="1" lang="en-US" altLang="zh-CN" sz="2200" b="1">
                    <a:solidFill>
                      <a:srgbClr val="CC6600"/>
                    </a:solidFill>
                    <a:latin typeface="Times New Roman" panose="02020603050405020304" pitchFamily="18" charset="0"/>
                    <a:ea typeface="黑体" panose="02010609060101010101" pitchFamily="49" charset="-122"/>
                  </a:rPr>
                  <a:t>–</a:t>
                </a:r>
                <a:r>
                  <a:rPr kumimoji="1" lang="zh-CN" altLang="en-US" sz="2200" b="1">
                    <a:solidFill>
                      <a:srgbClr val="CC6600"/>
                    </a:solidFill>
                    <a:latin typeface="Times New Roman" panose="02020603050405020304" pitchFamily="18" charset="0"/>
                    <a:ea typeface="黑体" panose="02010609060101010101" pitchFamily="49" charset="-122"/>
                  </a:rPr>
                  <a:t>直接存：按位就座</a:t>
                </a:r>
              </a:p>
            </p:txBody>
          </p:sp>
          <p:sp>
            <p:nvSpPr>
              <p:cNvPr id="51223" name="Rectangle 17"/>
              <p:cNvSpPr>
                <a:spLocks noChangeArrowheads="1"/>
              </p:cNvSpPr>
              <p:nvPr/>
            </p:nvSpPr>
            <p:spPr bwMode="auto">
              <a:xfrm>
                <a:off x="502" y="1386"/>
                <a:ext cx="2786" cy="44"/>
              </a:xfrm>
              <a:prstGeom prst="rect">
                <a:avLst/>
              </a:prstGeom>
              <a:gradFill rotWithShape="0">
                <a:gsLst>
                  <a:gs pos="0">
                    <a:srgbClr val="339933"/>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1217" name="Group 19"/>
            <p:cNvGrpSpPr>
              <a:grpSpLocks/>
            </p:cNvGrpSpPr>
            <p:nvPr/>
          </p:nvGrpSpPr>
          <p:grpSpPr bwMode="auto">
            <a:xfrm>
              <a:off x="7669213" y="620713"/>
              <a:ext cx="1295400" cy="1227137"/>
              <a:chOff x="4831" y="391"/>
              <a:chExt cx="816" cy="773"/>
            </a:xfrm>
          </p:grpSpPr>
          <p:sp>
            <p:nvSpPr>
              <p:cNvPr id="51218" name="Oval 20"/>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1219" name="Freeform 21"/>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51220" name="Picture 22"/>
              <p:cNvPicPr>
                <a:picLocks noChangeAspect="1" noChangeArrowheads="1"/>
              </p:cNvPicPr>
              <p:nvPr/>
            </p:nvPicPr>
            <p:blipFill>
              <a:blip r:embed="rId2" cstate="print">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1" name="Text Box 23"/>
              <p:cNvSpPr txBox="1">
                <a:spLocks noChangeArrowheads="1"/>
              </p:cNvSpPr>
              <p:nvPr/>
            </p:nvSpPr>
            <p:spPr bwMode="gray">
              <a:xfrm>
                <a:off x="4967" y="804"/>
                <a:ext cx="545" cy="269"/>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grpSp>
        <p:nvGrpSpPr>
          <p:cNvPr id="36" name="Group 5"/>
          <p:cNvGrpSpPr>
            <a:grpSpLocks/>
          </p:cNvGrpSpPr>
          <p:nvPr/>
        </p:nvGrpSpPr>
        <p:grpSpPr bwMode="auto">
          <a:xfrm>
            <a:off x="325438" y="2566988"/>
            <a:ext cx="4175125" cy="3022600"/>
            <a:chOff x="431" y="1560"/>
            <a:chExt cx="2585" cy="1904"/>
          </a:xfrm>
        </p:grpSpPr>
        <p:pic>
          <p:nvPicPr>
            <p:cNvPr id="37" name="Picture 6" descr="4-2"/>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431" y="1560"/>
              <a:ext cx="2585" cy="1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 name="Group 7"/>
            <p:cNvGrpSpPr>
              <a:grpSpLocks/>
            </p:cNvGrpSpPr>
            <p:nvPr/>
          </p:nvGrpSpPr>
          <p:grpSpPr bwMode="auto">
            <a:xfrm>
              <a:off x="1111" y="1933"/>
              <a:ext cx="1134" cy="300"/>
              <a:chOff x="431" y="1270"/>
              <a:chExt cx="1134" cy="300"/>
            </a:xfrm>
          </p:grpSpPr>
          <p:sp>
            <p:nvSpPr>
              <p:cNvPr id="40" name="AutoShape 8"/>
              <p:cNvSpPr>
                <a:spLocks noChangeArrowheads="1"/>
              </p:cNvSpPr>
              <p:nvPr/>
            </p:nvSpPr>
            <p:spPr bwMode="auto">
              <a:xfrm flipH="1">
                <a:off x="794" y="1270"/>
                <a:ext cx="771" cy="273"/>
              </a:xfrm>
              <a:prstGeom prst="flowChartMagneticTape">
                <a:avLst/>
              </a:prstGeom>
              <a:gradFill rotWithShape="1">
                <a:gsLst>
                  <a:gs pos="0">
                    <a:srgbClr val="CCFFFF"/>
                  </a:gs>
                  <a:gs pos="100000">
                    <a:srgbClr val="FDFFFF"/>
                  </a:gs>
                </a:gsLst>
                <a:lin ang="0" scaled="1"/>
              </a:gradFill>
              <a:ln w="28575">
                <a:solidFill>
                  <a:srgbClr val="3333FF"/>
                </a:solidFill>
                <a:miter lim="800000"/>
                <a:headEnd/>
                <a:tailEnd/>
              </a:ln>
              <a:effectLst>
                <a:outerShdw dist="35921" dir="2700000" algn="ctr" rotWithShape="0">
                  <a:schemeClr val="bg2"/>
                </a:outerShdw>
              </a:effec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3333FF"/>
                    </a:solidFill>
                    <a:latin typeface="Arial" panose="020B0604020202020204" pitchFamily="34" charset="0"/>
                    <a:ea typeface="黑体" panose="02010609060101010101" pitchFamily="49" charset="-122"/>
                  </a:rPr>
                  <a:t>问题</a:t>
                </a:r>
              </a:p>
            </p:txBody>
          </p:sp>
          <p:pic>
            <p:nvPicPr>
              <p:cNvPr id="41" name="Picture 9" descr="10">
                <a:hlinkClick r:id="rId4" action="ppaction://hlinkfile"/>
              </p:cNvPr>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92" y="1344"/>
                <a:ext cx="137" cy="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10" descr="emot-01"/>
              <p:cNvPicPr>
                <a:picLocks noChangeAspect="1" noChangeArrowheads="1" noCrop="1"/>
              </p:cNvPicPr>
              <p:nvPr/>
            </p:nvPicPr>
            <p:blipFill>
              <a:blip r:embed="rId6">
                <a:lum bright="-12000" contrast="18000"/>
                <a:extLst>
                  <a:ext uri="{28A0092B-C50C-407E-A947-70E740481C1C}">
                    <a14:useLocalDpi xmlns:a14="http://schemas.microsoft.com/office/drawing/2010/main" val="0"/>
                  </a:ext>
                </a:extLst>
              </a:blip>
              <a:srcRect/>
              <a:stretch>
                <a:fillRect/>
              </a:stretch>
            </p:blipFill>
            <p:spPr bwMode="auto">
              <a:xfrm>
                <a:off x="431" y="1270"/>
                <a:ext cx="30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9" name="Text Box 11"/>
            <p:cNvSpPr txBox="1">
              <a:spLocks noChangeArrowheads="1"/>
            </p:cNvSpPr>
            <p:nvPr/>
          </p:nvSpPr>
          <p:spPr bwMode="auto">
            <a:xfrm>
              <a:off x="656" y="2279"/>
              <a:ext cx="2133" cy="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2000" b="1">
                  <a:solidFill>
                    <a:srgbClr val="3333FF"/>
                  </a:solidFill>
                  <a:latin typeface="Arial" panose="020B0604020202020204" pitchFamily="34" charset="0"/>
                  <a:ea typeface="楷体_GB2312" pitchFamily="49" charset="-122"/>
                  <a:cs typeface="Arial" panose="020B0604020202020204" pitchFamily="34" charset="0"/>
                </a:rPr>
                <a:t>        </a:t>
              </a: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如何确定当前从三元组表 </a:t>
              </a:r>
              <a:r>
                <a:rPr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M.data </a:t>
              </a: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中取出的三元组元素在三元组表 </a:t>
              </a:r>
              <a:r>
                <a:rPr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T.data </a:t>
              </a: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中位置。</a:t>
              </a:r>
              <a:r>
                <a:rPr lang="zh-CN" altLang="en-US" sz="2000" b="1">
                  <a:solidFill>
                    <a:srgbClr val="3333FF"/>
                  </a:solidFill>
                  <a:latin typeface="Arial" panose="020B0604020202020204" pitchFamily="34" charset="0"/>
                  <a:ea typeface="楷体_GB2312" pitchFamily="49" charset="-122"/>
                  <a:cs typeface="Arial" panose="020B0604020202020204" pitchFamily="34" charset="0"/>
                </a:rPr>
                <a:t> </a:t>
              </a:r>
            </a:p>
          </p:txBody>
        </p:sp>
      </p:grpSp>
      <p:grpSp>
        <p:nvGrpSpPr>
          <p:cNvPr id="43" name="Group 35"/>
          <p:cNvGrpSpPr>
            <a:grpSpLocks/>
          </p:cNvGrpSpPr>
          <p:nvPr/>
        </p:nvGrpSpPr>
        <p:grpSpPr bwMode="auto">
          <a:xfrm>
            <a:off x="4892675" y="3051175"/>
            <a:ext cx="3786188" cy="2136775"/>
            <a:chOff x="431" y="2024"/>
            <a:chExt cx="4990" cy="1346"/>
          </a:xfrm>
        </p:grpSpPr>
        <p:sp>
          <p:nvSpPr>
            <p:cNvPr id="44" name="AutoShape 36"/>
            <p:cNvSpPr>
              <a:spLocks noChangeArrowheads="1"/>
            </p:cNvSpPr>
            <p:nvPr/>
          </p:nvSpPr>
          <p:spPr bwMode="auto">
            <a:xfrm flipV="1">
              <a:off x="431" y="2024"/>
              <a:ext cx="4990" cy="1346"/>
            </a:xfrm>
            <a:prstGeom prst="wedgeRectCallout">
              <a:avLst>
                <a:gd name="adj1" fmla="val 4773"/>
                <a:gd name="adj2" fmla="val 68444"/>
              </a:avLst>
            </a:prstGeom>
            <a:gradFill rotWithShape="0">
              <a:gsLst>
                <a:gs pos="0">
                  <a:srgbClr val="FFFFFF"/>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kumimoji="1" lang="zh-CN" altLang="zh-CN" sz="2000">
                <a:solidFill>
                  <a:srgbClr val="FF0000"/>
                </a:solidFill>
                <a:latin typeface="Courier New" panose="02070309020205020404" pitchFamily="49" charset="0"/>
                <a:ea typeface="楷体" panose="02010609060101010101" pitchFamily="49" charset="-122"/>
                <a:cs typeface="Courier New" panose="02070309020205020404" pitchFamily="49" charset="0"/>
              </a:endParaRPr>
            </a:p>
          </p:txBody>
        </p:sp>
        <p:sp>
          <p:nvSpPr>
            <p:cNvPr id="45" name="Text Box 37"/>
            <p:cNvSpPr txBox="1">
              <a:spLocks noChangeArrowheads="1"/>
            </p:cNvSpPr>
            <p:nvPr/>
          </p:nvSpPr>
          <p:spPr bwMode="auto">
            <a:xfrm>
              <a:off x="658" y="2145"/>
              <a:ext cx="4583" cy="10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tIns="468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spcAft>
                  <a:spcPct val="30000"/>
                </a:spcAft>
              </a:pP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        只要能提前知道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M.data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中每一列上的第一个非零元素在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T.dada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中位置及可以实现“一次到位”。</a:t>
              </a:r>
              <a:endPar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grpSp>
      <p:pic>
        <p:nvPicPr>
          <p:cNvPr id="46" name="图片 45"/>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589838" y="4557713"/>
            <a:ext cx="942975"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7" name="Group 2"/>
          <p:cNvGrpSpPr>
            <a:grpSpLocks/>
          </p:cNvGrpSpPr>
          <p:nvPr/>
        </p:nvGrpSpPr>
        <p:grpSpPr bwMode="auto">
          <a:xfrm>
            <a:off x="4716463" y="2566988"/>
            <a:ext cx="4175125" cy="3022600"/>
            <a:chOff x="3017" y="1560"/>
            <a:chExt cx="2585" cy="1904"/>
          </a:xfrm>
        </p:grpSpPr>
        <p:pic>
          <p:nvPicPr>
            <p:cNvPr id="48" name="Picture 3" descr="4-2"/>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3017" y="1560"/>
              <a:ext cx="2585" cy="1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Text Box 4"/>
            <p:cNvSpPr txBox="1">
              <a:spLocks noChangeArrowheads="1"/>
            </p:cNvSpPr>
            <p:nvPr/>
          </p:nvSpPr>
          <p:spPr bwMode="auto">
            <a:xfrm>
              <a:off x="3242" y="2279"/>
              <a:ext cx="2133" cy="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spcBef>
                  <a:spcPct val="900000"/>
                </a:spcBef>
              </a:pPr>
              <a:r>
                <a:rPr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引入两个数组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num[ ]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和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cpot[ ] </a:t>
              </a:r>
              <a:r>
                <a:rPr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作为辅助的数据结构解决上述问题。</a:t>
              </a:r>
              <a:r>
                <a:rPr lang="zh-CN" altLang="en-US" sz="2000">
                  <a:solidFill>
                    <a:srgbClr val="FF0000"/>
                  </a:solidFill>
                  <a:latin typeface="Arial" panose="020B0604020202020204" pitchFamily="34" charset="0"/>
                  <a:ea typeface="楷体" panose="02010609060101010101" pitchFamily="49" charset="-122"/>
                  <a:cs typeface="Arial" panose="020B0604020202020204" pitchFamily="34" charset="0"/>
                </a:rPr>
                <a:t> </a:t>
              </a:r>
            </a:p>
          </p:txBody>
        </p:sp>
        <p:grpSp>
          <p:nvGrpSpPr>
            <p:cNvPr id="50" name="Group 5"/>
            <p:cNvGrpSpPr>
              <a:grpSpLocks/>
            </p:cNvGrpSpPr>
            <p:nvPr/>
          </p:nvGrpSpPr>
          <p:grpSpPr bwMode="auto">
            <a:xfrm>
              <a:off x="3787" y="1888"/>
              <a:ext cx="1180" cy="374"/>
              <a:chOff x="2018" y="1242"/>
              <a:chExt cx="1180" cy="374"/>
            </a:xfrm>
          </p:grpSpPr>
          <p:pic>
            <p:nvPicPr>
              <p:cNvPr id="51" name="Picture 6" descr="emot-37"/>
              <p:cNvPicPr>
                <a:picLocks noChangeAspect="1" noChangeArrowheads="1" noCrop="1"/>
              </p:cNvPicPr>
              <p:nvPr/>
            </p:nvPicPr>
            <p:blipFill>
              <a:blip r:embed="rId8">
                <a:lum bright="-12000" contrast="18000"/>
                <a:extLst>
                  <a:ext uri="{28A0092B-C50C-407E-A947-70E740481C1C}">
                    <a14:useLocalDpi xmlns:a14="http://schemas.microsoft.com/office/drawing/2010/main" val="0"/>
                  </a:ext>
                </a:extLst>
              </a:blip>
              <a:srcRect/>
              <a:stretch>
                <a:fillRect/>
              </a:stretch>
            </p:blipFill>
            <p:spPr bwMode="auto">
              <a:xfrm>
                <a:off x="2018" y="1242"/>
                <a:ext cx="374" cy="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AutoShape 7"/>
              <p:cNvSpPr>
                <a:spLocks noChangeArrowheads="1"/>
              </p:cNvSpPr>
              <p:nvPr/>
            </p:nvSpPr>
            <p:spPr bwMode="auto">
              <a:xfrm flipH="1">
                <a:off x="2427" y="1270"/>
                <a:ext cx="771" cy="273"/>
              </a:xfrm>
              <a:prstGeom prst="flowChartMagneticTape">
                <a:avLst/>
              </a:prstGeom>
              <a:gradFill rotWithShape="1">
                <a:gsLst>
                  <a:gs pos="0">
                    <a:srgbClr val="FFCCCC"/>
                  </a:gs>
                  <a:gs pos="100000">
                    <a:srgbClr val="FFFDFD"/>
                  </a:gs>
                </a:gsLst>
                <a:lin ang="0" scaled="1"/>
              </a:gradFill>
              <a:ln w="285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FF0000"/>
                    </a:solidFill>
                    <a:latin typeface="Arial" panose="020B0604020202020204" pitchFamily="34" charset="0"/>
                    <a:ea typeface="黑体" panose="02010609060101010101" pitchFamily="49" charset="-122"/>
                  </a:rPr>
                  <a:t>解决</a:t>
                </a:r>
              </a:p>
            </p:txBody>
          </p:sp>
          <p:pic>
            <p:nvPicPr>
              <p:cNvPr id="53" name="Picture 8" descr="gth1"/>
              <p:cNvPicPr>
                <a:picLocks noChangeAspect="1" noChangeArrowheads="1" noCrop="1"/>
              </p:cNvPicPr>
              <p:nvPr/>
            </p:nvPicPr>
            <p:blipFill>
              <a:blip r:embed="rId9" cstate="print">
                <a:lum bright="-18000" contrast="36000"/>
                <a:extLst>
                  <a:ext uri="{28A0092B-C50C-407E-A947-70E740481C1C}">
                    <a14:useLocalDpi xmlns:a14="http://schemas.microsoft.com/office/drawing/2010/main" val="0"/>
                  </a:ext>
                </a:extLst>
              </a:blip>
              <a:srcRect/>
              <a:stretch>
                <a:fillRect/>
              </a:stretch>
            </p:blipFill>
            <p:spPr bwMode="auto">
              <a:xfrm>
                <a:off x="2949" y="1344"/>
                <a:ext cx="67"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9"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strips(upLeft)">
                                      <p:cBhvr>
                                        <p:cTn id="12" dur="500"/>
                                        <p:tgtEl>
                                          <p:spTgt spid="43"/>
                                        </p:tgtEl>
                                      </p:cBhvr>
                                    </p:animEffect>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1000"/>
                                        <p:tgtEl>
                                          <p:spTgt spid="46"/>
                                        </p:tgtEl>
                                      </p:cBhvr>
                                    </p:animEffect>
                                    <p:anim calcmode="lin" valueType="num">
                                      <p:cBhvr>
                                        <p:cTn id="17" dur="1000" fill="hold"/>
                                        <p:tgtEl>
                                          <p:spTgt spid="46"/>
                                        </p:tgtEl>
                                        <p:attrNameLst>
                                          <p:attrName>ppt_x</p:attrName>
                                        </p:attrNameLst>
                                      </p:cBhvr>
                                      <p:tavLst>
                                        <p:tav tm="0">
                                          <p:val>
                                            <p:strVal val="#ppt_x"/>
                                          </p:val>
                                        </p:tav>
                                        <p:tav tm="100000">
                                          <p:val>
                                            <p:strVal val="#ppt_x"/>
                                          </p:val>
                                        </p:tav>
                                      </p:tavLst>
                                    </p:anim>
                                    <p:anim calcmode="lin" valueType="num">
                                      <p:cBhvr>
                                        <p:cTn id="1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43"/>
                                        </p:tgtEl>
                                      </p:cBhvr>
                                    </p:animEffect>
                                    <p:set>
                                      <p:cBhvr>
                                        <p:cTn id="23" dur="1" fill="hold">
                                          <p:stCondLst>
                                            <p:cond delay="499"/>
                                          </p:stCondLst>
                                        </p:cTn>
                                        <p:tgtEl>
                                          <p:spTgt spid="43"/>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46"/>
                                        </p:tgtEl>
                                      </p:cBhvr>
                                    </p:animEffect>
                                    <p:set>
                                      <p:cBhvr>
                                        <p:cTn id="26" dur="1" fill="hold">
                                          <p:stCondLst>
                                            <p:cond delay="499"/>
                                          </p:stCondLst>
                                        </p:cTn>
                                        <p:tgtEl>
                                          <p:spTgt spid="46"/>
                                        </p:tgtEl>
                                        <p:attrNameLst>
                                          <p:attrName>style.visibility</p:attrName>
                                        </p:attrNameLst>
                                      </p:cBhvr>
                                      <p:to>
                                        <p:strVal val="hidden"/>
                                      </p:to>
                                    </p:set>
                                  </p:childTnLst>
                                </p:cTn>
                              </p:par>
                              <p:par>
                                <p:cTn id="27" presetID="22" presetClass="entr" presetSubtype="1" fill="hold" nodeType="with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wipe(up)">
                                      <p:cBhvr>
                                        <p:cTn id="2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6" name="组合 5"/>
          <p:cNvGrpSpPr>
            <a:grpSpLocks/>
          </p:cNvGrpSpPr>
          <p:nvPr/>
        </p:nvGrpSpPr>
        <p:grpSpPr bwMode="auto">
          <a:xfrm>
            <a:off x="34925" y="92075"/>
            <a:ext cx="8929688" cy="2178050"/>
            <a:chOff x="34925" y="92075"/>
            <a:chExt cx="8929688" cy="2178050"/>
          </a:xfrm>
        </p:grpSpPr>
        <p:grpSp>
          <p:nvGrpSpPr>
            <p:cNvPr id="52232" name="组合 4"/>
            <p:cNvGrpSpPr>
              <a:grpSpLocks/>
            </p:cNvGrpSpPr>
            <p:nvPr/>
          </p:nvGrpSpPr>
          <p:grpSpPr bwMode="auto">
            <a:xfrm>
              <a:off x="34925" y="92075"/>
              <a:ext cx="7947829" cy="1601788"/>
              <a:chOff x="34925" y="92075"/>
              <a:chExt cx="7947829" cy="1601788"/>
            </a:xfrm>
          </p:grpSpPr>
          <p:grpSp>
            <p:nvGrpSpPr>
              <p:cNvPr id="52241" name="组合 3"/>
              <p:cNvGrpSpPr>
                <a:grpSpLocks/>
              </p:cNvGrpSpPr>
              <p:nvPr/>
            </p:nvGrpSpPr>
            <p:grpSpPr bwMode="auto">
              <a:xfrm>
                <a:off x="34925" y="92075"/>
                <a:ext cx="7632700" cy="1601788"/>
                <a:chOff x="34925" y="92075"/>
                <a:chExt cx="7632700" cy="1601788"/>
              </a:xfrm>
            </p:grpSpPr>
            <p:grpSp>
              <p:nvGrpSpPr>
                <p:cNvPr id="52243" name="组合 2"/>
                <p:cNvGrpSpPr>
                  <a:grpSpLocks/>
                </p:cNvGrpSpPr>
                <p:nvPr/>
              </p:nvGrpSpPr>
              <p:grpSpPr bwMode="auto">
                <a:xfrm>
                  <a:off x="34925" y="92075"/>
                  <a:ext cx="7632700" cy="1025525"/>
                  <a:chOff x="34925" y="92075"/>
                  <a:chExt cx="7632700" cy="1025525"/>
                </a:xfrm>
              </p:grpSpPr>
              <p:grpSp>
                <p:nvGrpSpPr>
                  <p:cNvPr id="52247" name="组合 1"/>
                  <p:cNvGrpSpPr>
                    <a:grpSpLocks/>
                  </p:cNvGrpSpPr>
                  <p:nvPr/>
                </p:nvGrpSpPr>
                <p:grpSpPr bwMode="auto">
                  <a:xfrm>
                    <a:off x="34925" y="92075"/>
                    <a:ext cx="7632700" cy="457200"/>
                    <a:chOff x="34925" y="92075"/>
                    <a:chExt cx="7632700" cy="457200"/>
                  </a:xfrm>
                </p:grpSpPr>
                <p:sp>
                  <p:nvSpPr>
                    <p:cNvPr id="52251"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2252"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52248" name="Group 3"/>
                  <p:cNvGrpSpPr>
                    <a:grpSpLocks/>
                  </p:cNvGrpSpPr>
                  <p:nvPr/>
                </p:nvGrpSpPr>
                <p:grpSpPr bwMode="auto">
                  <a:xfrm>
                    <a:off x="107950" y="620713"/>
                    <a:ext cx="4032250" cy="496887"/>
                    <a:chOff x="113" y="441"/>
                    <a:chExt cx="2098" cy="313"/>
                  </a:xfrm>
                </p:grpSpPr>
                <p:sp>
                  <p:nvSpPr>
                    <p:cNvPr id="52249"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52250"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2244" name="Group 6"/>
                <p:cNvGrpSpPr>
                  <a:grpSpLocks/>
                </p:cNvGrpSpPr>
                <p:nvPr/>
              </p:nvGrpSpPr>
              <p:grpSpPr bwMode="auto">
                <a:xfrm>
                  <a:off x="250824" y="1196975"/>
                  <a:ext cx="4448175" cy="496888"/>
                  <a:chOff x="113" y="441"/>
                  <a:chExt cx="1440" cy="313"/>
                </a:xfrm>
              </p:grpSpPr>
              <p:sp>
                <p:nvSpPr>
                  <p:cNvPr id="52245"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三元组顺序表及操作实现</a:t>
                    </a:r>
                  </a:p>
                </p:txBody>
              </p:sp>
              <p:sp>
                <p:nvSpPr>
                  <p:cNvPr id="52246"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52242" name="Text Box 13"/>
              <p:cNvSpPr txBox="1">
                <a:spLocks noChangeArrowheads="1"/>
              </p:cNvSpPr>
              <p:nvPr/>
            </p:nvSpPr>
            <p:spPr bwMode="auto">
              <a:xfrm>
                <a:off x="3806041"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转置操作</a:t>
                </a:r>
              </a:p>
            </p:txBody>
          </p:sp>
        </p:grpSp>
        <p:grpSp>
          <p:nvGrpSpPr>
            <p:cNvPr id="52233" name="Group 15"/>
            <p:cNvGrpSpPr>
              <a:grpSpLocks/>
            </p:cNvGrpSpPr>
            <p:nvPr/>
          </p:nvGrpSpPr>
          <p:grpSpPr bwMode="auto">
            <a:xfrm>
              <a:off x="539750" y="1773238"/>
              <a:ext cx="4535488" cy="496887"/>
              <a:chOff x="431" y="1117"/>
              <a:chExt cx="2857" cy="313"/>
            </a:xfrm>
          </p:grpSpPr>
          <p:sp>
            <p:nvSpPr>
              <p:cNvPr id="52239" name="Text Box 16"/>
              <p:cNvSpPr txBox="1">
                <a:spLocks noChangeArrowheads="1"/>
              </p:cNvSpPr>
              <p:nvPr/>
            </p:nvSpPr>
            <p:spPr bwMode="auto">
              <a:xfrm>
                <a:off x="431" y="1117"/>
                <a:ext cx="2585"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339933"/>
                    </a:solidFill>
                    <a:latin typeface="Times New Roman" panose="02020603050405020304" pitchFamily="18" charset="0"/>
                  </a:rPr>
                  <a:t>●</a:t>
                </a:r>
                <a:r>
                  <a:rPr kumimoji="1" lang="en-US" altLang="zh-CN" sz="2200">
                    <a:solidFill>
                      <a:srgbClr val="FF9900"/>
                    </a:solidFill>
                    <a:latin typeface="Times New Roman" panose="02020603050405020304" pitchFamily="18" charset="0"/>
                  </a:rPr>
                  <a:t> </a:t>
                </a:r>
                <a:r>
                  <a:rPr kumimoji="1" lang="zh-CN" altLang="en-US" sz="2200" b="1">
                    <a:solidFill>
                      <a:srgbClr val="CC6600"/>
                    </a:solidFill>
                    <a:latin typeface="Times New Roman" panose="02020603050405020304" pitchFamily="18" charset="0"/>
                    <a:ea typeface="黑体" panose="02010609060101010101" pitchFamily="49" charset="-122"/>
                  </a:rPr>
                  <a:t>顺序取</a:t>
                </a:r>
                <a:r>
                  <a:rPr kumimoji="1" lang="en-US" altLang="zh-CN" sz="2200" b="1">
                    <a:solidFill>
                      <a:srgbClr val="CC6600"/>
                    </a:solidFill>
                    <a:latin typeface="Times New Roman" panose="02020603050405020304" pitchFamily="18" charset="0"/>
                    <a:ea typeface="黑体" panose="02010609060101010101" pitchFamily="49" charset="-122"/>
                  </a:rPr>
                  <a:t>–</a:t>
                </a:r>
                <a:r>
                  <a:rPr kumimoji="1" lang="zh-CN" altLang="en-US" sz="2200" b="1">
                    <a:solidFill>
                      <a:srgbClr val="CC6600"/>
                    </a:solidFill>
                    <a:latin typeface="Times New Roman" panose="02020603050405020304" pitchFamily="18" charset="0"/>
                    <a:ea typeface="黑体" panose="02010609060101010101" pitchFamily="49" charset="-122"/>
                  </a:rPr>
                  <a:t>直接存：按位就座</a:t>
                </a:r>
              </a:p>
            </p:txBody>
          </p:sp>
          <p:sp>
            <p:nvSpPr>
              <p:cNvPr id="52240" name="Rectangle 17"/>
              <p:cNvSpPr>
                <a:spLocks noChangeArrowheads="1"/>
              </p:cNvSpPr>
              <p:nvPr/>
            </p:nvSpPr>
            <p:spPr bwMode="auto">
              <a:xfrm>
                <a:off x="502" y="1386"/>
                <a:ext cx="2786" cy="44"/>
              </a:xfrm>
              <a:prstGeom prst="rect">
                <a:avLst/>
              </a:prstGeom>
              <a:gradFill rotWithShape="0">
                <a:gsLst>
                  <a:gs pos="0">
                    <a:srgbClr val="339933"/>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2234" name="Group 19"/>
            <p:cNvGrpSpPr>
              <a:grpSpLocks/>
            </p:cNvGrpSpPr>
            <p:nvPr/>
          </p:nvGrpSpPr>
          <p:grpSpPr bwMode="auto">
            <a:xfrm>
              <a:off x="7669213" y="620713"/>
              <a:ext cx="1295400" cy="1227137"/>
              <a:chOff x="4831" y="391"/>
              <a:chExt cx="816" cy="773"/>
            </a:xfrm>
          </p:grpSpPr>
          <p:sp>
            <p:nvSpPr>
              <p:cNvPr id="52235" name="Oval 20"/>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2236" name="Freeform 21"/>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52237" name="Picture 22"/>
              <p:cNvPicPr>
                <a:picLocks noChangeAspect="1" noChangeArrowheads="1"/>
              </p:cNvPicPr>
              <p:nvPr/>
            </p:nvPicPr>
            <p:blipFill>
              <a:blip r:embed="rId2" cstate="print">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8" name="Text Box 23"/>
              <p:cNvSpPr txBox="1">
                <a:spLocks noChangeArrowheads="1"/>
              </p:cNvSpPr>
              <p:nvPr/>
            </p:nvSpPr>
            <p:spPr bwMode="gray">
              <a:xfrm>
                <a:off x="4967" y="804"/>
                <a:ext cx="545" cy="269"/>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grpSp>
        <p:nvGrpSpPr>
          <p:cNvPr id="31" name="Group 2"/>
          <p:cNvGrpSpPr>
            <a:grpSpLocks/>
          </p:cNvGrpSpPr>
          <p:nvPr/>
        </p:nvGrpSpPr>
        <p:grpSpPr bwMode="auto">
          <a:xfrm>
            <a:off x="323850" y="4797425"/>
            <a:ext cx="8569325" cy="1584325"/>
            <a:chOff x="1487" y="391"/>
            <a:chExt cx="4115" cy="771"/>
          </a:xfrm>
        </p:grpSpPr>
        <p:sp>
          <p:nvSpPr>
            <p:cNvPr id="32" name="AutoShape 3"/>
            <p:cNvSpPr>
              <a:spLocks noChangeArrowheads="1"/>
            </p:cNvSpPr>
            <p:nvPr/>
          </p:nvSpPr>
          <p:spPr bwMode="auto">
            <a:xfrm flipH="1" flipV="1">
              <a:off x="1487" y="391"/>
              <a:ext cx="4115" cy="771"/>
            </a:xfrm>
            <a:prstGeom prst="wedgeRectCallout">
              <a:avLst>
                <a:gd name="adj1" fmla="val -5602"/>
                <a:gd name="adj2" fmla="val 78014"/>
              </a:avLst>
            </a:prstGeom>
            <a:gradFill rotWithShape="0">
              <a:gsLst>
                <a:gs pos="0">
                  <a:srgbClr val="FF8200"/>
                </a:gs>
                <a:gs pos="5001">
                  <a:srgbClr val="FF0000"/>
                </a:gs>
                <a:gs pos="17501">
                  <a:srgbClr val="BA0066"/>
                </a:gs>
                <a:gs pos="35000">
                  <a:srgbClr val="66008F"/>
                </a:gs>
                <a:gs pos="50000">
                  <a:srgbClr val="000082"/>
                </a:gs>
                <a:gs pos="65000">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lIns="180000" tIns="0" rIns="180000"/>
            <a:lstStyle/>
            <a:p>
              <a:pPr algn="ctr" eaLnBrk="1" hangingPunct="1">
                <a:lnSpc>
                  <a:spcPct val="130000"/>
                </a:lnSpc>
                <a:defRPr/>
              </a:pPr>
              <a:endParaRPr kumimoji="1" lang="zh-CN" altLang="zh-CN">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33" name="Text Box 4"/>
            <p:cNvSpPr txBox="1">
              <a:spLocks noChangeArrowheads="1"/>
            </p:cNvSpPr>
            <p:nvPr/>
          </p:nvSpPr>
          <p:spPr bwMode="auto">
            <a:xfrm>
              <a:off x="1523" y="454"/>
              <a:ext cx="4047" cy="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tIns="0" rIns="180000">
              <a:spAutoFit/>
            </a:bodyPr>
            <a:lstStyle/>
            <a:p>
              <a:pPr algn="just" eaLnBrk="1" hangingPunct="1">
                <a:lnSpc>
                  <a:spcPct val="140000"/>
                </a:lnSpc>
                <a:defRPr/>
              </a:pPr>
              <a:r>
                <a:rPr kumimoji="1" lang="en-US" altLang="zh-CN" sz="1900" b="1" dirty="0">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1900" b="1" dirty="0">
                  <a:solidFill>
                    <a:srgbClr val="FFFF00"/>
                  </a:solidFill>
                  <a:latin typeface="Arial" panose="020B0604020202020204" pitchFamily="34" charset="0"/>
                  <a:ea typeface="楷体" panose="02010609060101010101" pitchFamily="49" charset="-122"/>
                  <a:cs typeface="Arial" panose="020B0604020202020204" pitchFamily="34" charset="0"/>
                </a:rPr>
                <a:t>首先求得 </a:t>
              </a:r>
              <a:r>
                <a:rPr kumimoji="1" lang="en-US" altLang="zh-CN" sz="1900" b="1" dirty="0">
                  <a:solidFill>
                    <a:srgbClr val="FFFF00"/>
                  </a:solidFill>
                  <a:latin typeface="Arial" panose="020B0604020202020204" pitchFamily="34" charset="0"/>
                  <a:ea typeface="楷体" panose="02010609060101010101" pitchFamily="49" charset="-122"/>
                  <a:cs typeface="Arial" panose="020B0604020202020204" pitchFamily="34" charset="0"/>
                </a:rPr>
                <a:t>M </a:t>
              </a:r>
              <a:r>
                <a:rPr kumimoji="1" lang="zh-CN" altLang="en-US" sz="1900" b="1" dirty="0">
                  <a:solidFill>
                    <a:srgbClr val="FFFF00"/>
                  </a:solidFill>
                  <a:latin typeface="Arial" panose="020B0604020202020204" pitchFamily="34" charset="0"/>
                  <a:ea typeface="楷体" panose="02010609060101010101" pitchFamily="49" charset="-122"/>
                  <a:cs typeface="Arial" panose="020B0604020202020204" pitchFamily="34" charset="0"/>
                </a:rPr>
                <a:t>的每一列中非零元素的个数，然后再求得每一列的第一个非零元素在 </a:t>
              </a:r>
              <a:r>
                <a:rPr kumimoji="1" lang="en-US" altLang="zh-CN" sz="1900" b="1" dirty="0" err="1">
                  <a:solidFill>
                    <a:srgbClr val="FFFF00"/>
                  </a:solidFill>
                  <a:latin typeface="Arial" panose="020B0604020202020204" pitchFamily="34" charset="0"/>
                  <a:ea typeface="楷体" panose="02010609060101010101" pitchFamily="49" charset="-122"/>
                  <a:cs typeface="Arial" panose="020B0604020202020204" pitchFamily="34" charset="0"/>
                </a:rPr>
                <a:t>T.data</a:t>
              </a:r>
              <a:r>
                <a:rPr kumimoji="1" lang="en-US" altLang="zh-CN" sz="1900" b="1" dirty="0">
                  <a:solidFill>
                    <a:srgbClr val="FFFF00"/>
                  </a:solidFill>
                  <a:latin typeface="Arial" panose="020B0604020202020204" pitchFamily="34" charset="0"/>
                  <a:ea typeface="楷体" panose="02010609060101010101" pitchFamily="49" charset="-122"/>
                  <a:cs typeface="Arial" panose="020B0604020202020204" pitchFamily="34" charset="0"/>
                </a:rPr>
                <a:t>[ ] </a:t>
              </a:r>
              <a:r>
                <a:rPr kumimoji="1" lang="zh-CN" altLang="en-US" sz="1900" b="1" dirty="0">
                  <a:solidFill>
                    <a:srgbClr val="FFFF00"/>
                  </a:solidFill>
                  <a:latin typeface="Arial" panose="020B0604020202020204" pitchFamily="34" charset="0"/>
                  <a:ea typeface="楷体" panose="02010609060101010101" pitchFamily="49" charset="-122"/>
                  <a:cs typeface="Arial" panose="020B0604020202020204" pitchFamily="34" charset="0"/>
                </a:rPr>
                <a:t>中的位置。这样，对 </a:t>
              </a:r>
              <a:r>
                <a:rPr kumimoji="1" lang="en-US" altLang="zh-CN" sz="1900" b="1" dirty="0" err="1">
                  <a:solidFill>
                    <a:srgbClr val="FFFF00"/>
                  </a:solidFill>
                  <a:latin typeface="Arial" panose="020B0604020202020204" pitchFamily="34" charset="0"/>
                  <a:ea typeface="楷体" panose="02010609060101010101" pitchFamily="49" charset="-122"/>
                  <a:cs typeface="Arial" panose="020B0604020202020204" pitchFamily="34" charset="0"/>
                </a:rPr>
                <a:t>M.data</a:t>
              </a:r>
              <a:r>
                <a:rPr kumimoji="1" lang="en-US" altLang="zh-CN" sz="1900" b="1" dirty="0">
                  <a:solidFill>
                    <a:srgbClr val="FFFF00"/>
                  </a:solidFill>
                  <a:latin typeface="Arial" panose="020B0604020202020204" pitchFamily="34" charset="0"/>
                  <a:ea typeface="楷体" panose="02010609060101010101" pitchFamily="49" charset="-122"/>
                  <a:cs typeface="Arial" panose="020B0604020202020204" pitchFamily="34" charset="0"/>
                </a:rPr>
                <a:t>[ ] </a:t>
              </a:r>
              <a:r>
                <a:rPr kumimoji="1" lang="zh-CN" altLang="en-US" sz="1900" b="1" dirty="0">
                  <a:solidFill>
                    <a:srgbClr val="FFFF00"/>
                  </a:solidFill>
                  <a:latin typeface="Arial" panose="020B0604020202020204" pitchFamily="34" charset="0"/>
                  <a:ea typeface="楷体" panose="02010609060101010101" pitchFamily="49" charset="-122"/>
                  <a:cs typeface="Arial" panose="020B0604020202020204" pitchFamily="34" charset="0"/>
                </a:rPr>
                <a:t>进行一次扫描，可以使所有非零元素的三元组在 </a:t>
              </a:r>
              <a:r>
                <a:rPr kumimoji="1" lang="en-US" altLang="zh-CN" sz="1900" b="1" dirty="0" err="1">
                  <a:solidFill>
                    <a:srgbClr val="FFFF00"/>
                  </a:solidFill>
                  <a:latin typeface="Arial" panose="020B0604020202020204" pitchFamily="34" charset="0"/>
                  <a:ea typeface="楷体" panose="02010609060101010101" pitchFamily="49" charset="-122"/>
                  <a:cs typeface="Arial" panose="020B0604020202020204" pitchFamily="34" charset="0"/>
                </a:rPr>
                <a:t>T.data</a:t>
              </a:r>
              <a:r>
                <a:rPr kumimoji="1" lang="en-US" altLang="zh-CN" sz="1900" b="1" dirty="0">
                  <a:solidFill>
                    <a:srgbClr val="FFFF00"/>
                  </a:solidFill>
                  <a:latin typeface="Arial" panose="020B0604020202020204" pitchFamily="34" charset="0"/>
                  <a:ea typeface="楷体" panose="02010609060101010101" pitchFamily="49" charset="-122"/>
                  <a:cs typeface="Arial" panose="020B0604020202020204" pitchFamily="34" charset="0"/>
                </a:rPr>
                <a:t>[ ] </a:t>
              </a:r>
              <a:r>
                <a:rPr kumimoji="1" lang="zh-CN" altLang="en-US" sz="1900" b="1" dirty="0">
                  <a:solidFill>
                    <a:srgbClr val="FFFF00"/>
                  </a:solidFill>
                  <a:latin typeface="Arial" panose="020B0604020202020204" pitchFamily="34" charset="0"/>
                  <a:ea typeface="楷体" panose="02010609060101010101" pitchFamily="49" charset="-122"/>
                  <a:cs typeface="Arial" panose="020B0604020202020204" pitchFamily="34" charset="0"/>
                </a:rPr>
                <a:t>中 “一次到位”。</a:t>
              </a:r>
              <a:r>
                <a:rPr kumimoji="1" lang="zh-CN" altLang="en-US" sz="1900" dirty="0">
                  <a:latin typeface="Arial" panose="020B0604020202020204" pitchFamily="34" charset="0"/>
                  <a:ea typeface="楷体" panose="02010609060101010101" pitchFamily="49" charset="-122"/>
                  <a:cs typeface="Arial" panose="020B0604020202020204" pitchFamily="34" charset="0"/>
                </a:rPr>
                <a:t> </a:t>
              </a:r>
            </a:p>
          </p:txBody>
        </p:sp>
      </p:grpSp>
      <p:pic>
        <p:nvPicPr>
          <p:cNvPr id="34" name="Picture 5"/>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08175" y="3887788"/>
            <a:ext cx="5184775"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 Box 6"/>
          <p:cNvSpPr txBox="1">
            <a:spLocks noChangeArrowheads="1"/>
          </p:cNvSpPr>
          <p:nvPr/>
        </p:nvSpPr>
        <p:spPr bwMode="auto">
          <a:xfrm>
            <a:off x="179388" y="2343150"/>
            <a:ext cx="8785225" cy="1373188"/>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仿宋" panose="02010609060101010101" pitchFamily="49" charset="-122"/>
                <a:cs typeface="Arial" panose="020B0604020202020204" pitchFamily="34" charset="0"/>
              </a:rPr>
              <a:t>数组 </a:t>
            </a:r>
            <a:r>
              <a:rPr kumimoji="1" lang="en-US" altLang="zh-CN" sz="2000" b="1" dirty="0" err="1">
                <a:solidFill>
                  <a:srgbClr val="FF0000"/>
                </a:solidFill>
                <a:latin typeface="Arial" panose="020B0604020202020204" pitchFamily="34" charset="0"/>
                <a:ea typeface="仿宋" panose="02010609060101010101" pitchFamily="49" charset="-122"/>
                <a:cs typeface="Arial" panose="020B0604020202020204" pitchFamily="34" charset="0"/>
              </a:rPr>
              <a:t>num</a:t>
            </a:r>
            <a:r>
              <a:rPr kumimoji="1" lang="en-US" altLang="zh-CN" sz="2000" b="1" dirty="0">
                <a:solidFill>
                  <a:srgbClr val="FF0000"/>
                </a:solidFill>
                <a:latin typeface="Arial" panose="020B0604020202020204" pitchFamily="34" charset="0"/>
                <a:ea typeface="仿宋" panose="02010609060101010101" pitchFamily="49" charset="-122"/>
                <a:cs typeface="Arial" panose="020B0604020202020204" pitchFamily="34" charset="0"/>
              </a:rPr>
              <a:t>[col]</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表示矩阵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M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中第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col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列非零元素个数；</a:t>
            </a:r>
            <a:r>
              <a:rPr kumimoji="1" lang="zh-CN" altLang="en-US" sz="2000" b="1" dirty="0">
                <a:solidFill>
                  <a:srgbClr val="3333FF"/>
                </a:solidFill>
                <a:latin typeface="Arial" panose="020B0604020202020204" pitchFamily="34" charset="0"/>
                <a:ea typeface="仿宋" panose="02010609060101010101" pitchFamily="49" charset="-122"/>
                <a:cs typeface="Arial" panose="020B0604020202020204" pitchFamily="34" charset="0"/>
              </a:rPr>
              <a:t>数组 </a:t>
            </a:r>
            <a:r>
              <a:rPr kumimoji="1" lang="en-US" altLang="zh-CN" sz="2000" b="1" dirty="0" err="1">
                <a:solidFill>
                  <a:srgbClr val="3333FF"/>
                </a:solidFill>
                <a:latin typeface="Arial" panose="020B0604020202020204" pitchFamily="34" charset="0"/>
                <a:ea typeface="仿宋" panose="02010609060101010101" pitchFamily="49" charset="-122"/>
                <a:cs typeface="Arial" panose="020B0604020202020204" pitchFamily="34" charset="0"/>
              </a:rPr>
              <a:t>cpot</a:t>
            </a:r>
            <a:r>
              <a:rPr kumimoji="1" lang="en-US" altLang="zh-CN" sz="2000" b="1" dirty="0">
                <a:solidFill>
                  <a:srgbClr val="3333FF"/>
                </a:solidFill>
                <a:latin typeface="Arial" panose="020B0604020202020204" pitchFamily="34" charset="0"/>
                <a:ea typeface="仿宋" panose="02010609060101010101" pitchFamily="49" charset="-122"/>
                <a:cs typeface="Arial" panose="020B0604020202020204" pitchFamily="34" charset="0"/>
              </a:rPr>
              <a:t>[col]</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指示矩阵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M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中第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col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列非零元素在三元组表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T.data</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中恰当位置。由此可以得到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cpot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初始时的递推关系：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35">
                                            <p:txEl>
                                              <p:pRg st="0" end="0"/>
                                            </p:txEl>
                                          </p:spTgt>
                                        </p:tgtEl>
                                        <p:attrNameLst>
                                          <p:attrName>style.visibility</p:attrName>
                                        </p:attrNameLst>
                                      </p:cBhvr>
                                      <p:to>
                                        <p:strVal val="visible"/>
                                      </p:to>
                                    </p:set>
                                    <p:animEffect transition="in" filter="blinds(horizontal)">
                                      <p:cBhvr>
                                        <p:cTn id="7" dur="500"/>
                                        <p:tgtEl>
                                          <p:spTgt spid="35">
                                            <p:txEl>
                                              <p:pRg st="0" end="0"/>
                                            </p:txEl>
                                          </p:spTgt>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blinds(horizontal)">
                                      <p:cBhvr>
                                        <p:cTn id="11" dur="500"/>
                                        <p:tgtEl>
                                          <p:spTgt spid="3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8" presetClass="entr" presetSubtype="9" fill="hold" nodeType="click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strips(upLeft)">
                                      <p:cBhvr>
                                        <p:cTn id="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50" name="组合 5"/>
          <p:cNvGrpSpPr>
            <a:grpSpLocks/>
          </p:cNvGrpSpPr>
          <p:nvPr/>
        </p:nvGrpSpPr>
        <p:grpSpPr bwMode="auto">
          <a:xfrm>
            <a:off x="34925" y="92075"/>
            <a:ext cx="8929688" cy="2178050"/>
            <a:chOff x="34925" y="92075"/>
            <a:chExt cx="8929688" cy="2178050"/>
          </a:xfrm>
        </p:grpSpPr>
        <p:grpSp>
          <p:nvGrpSpPr>
            <p:cNvPr id="53256" name="组合 4"/>
            <p:cNvGrpSpPr>
              <a:grpSpLocks/>
            </p:cNvGrpSpPr>
            <p:nvPr/>
          </p:nvGrpSpPr>
          <p:grpSpPr bwMode="auto">
            <a:xfrm>
              <a:off x="34925" y="92075"/>
              <a:ext cx="7947829" cy="1601788"/>
              <a:chOff x="34925" y="92075"/>
              <a:chExt cx="7947829" cy="1601788"/>
            </a:xfrm>
          </p:grpSpPr>
          <p:grpSp>
            <p:nvGrpSpPr>
              <p:cNvPr id="53265" name="组合 3"/>
              <p:cNvGrpSpPr>
                <a:grpSpLocks/>
              </p:cNvGrpSpPr>
              <p:nvPr/>
            </p:nvGrpSpPr>
            <p:grpSpPr bwMode="auto">
              <a:xfrm>
                <a:off x="34925" y="92075"/>
                <a:ext cx="7632700" cy="1601788"/>
                <a:chOff x="34925" y="92075"/>
                <a:chExt cx="7632700" cy="1601788"/>
              </a:xfrm>
            </p:grpSpPr>
            <p:grpSp>
              <p:nvGrpSpPr>
                <p:cNvPr id="53267" name="组合 2"/>
                <p:cNvGrpSpPr>
                  <a:grpSpLocks/>
                </p:cNvGrpSpPr>
                <p:nvPr/>
              </p:nvGrpSpPr>
              <p:grpSpPr bwMode="auto">
                <a:xfrm>
                  <a:off x="34925" y="92075"/>
                  <a:ext cx="7632700" cy="1025525"/>
                  <a:chOff x="34925" y="92075"/>
                  <a:chExt cx="7632700" cy="1025525"/>
                </a:xfrm>
              </p:grpSpPr>
              <p:grpSp>
                <p:nvGrpSpPr>
                  <p:cNvPr id="53271" name="组合 1"/>
                  <p:cNvGrpSpPr>
                    <a:grpSpLocks/>
                  </p:cNvGrpSpPr>
                  <p:nvPr/>
                </p:nvGrpSpPr>
                <p:grpSpPr bwMode="auto">
                  <a:xfrm>
                    <a:off x="34925" y="92075"/>
                    <a:ext cx="7632700" cy="457200"/>
                    <a:chOff x="34925" y="92075"/>
                    <a:chExt cx="7632700" cy="457200"/>
                  </a:xfrm>
                </p:grpSpPr>
                <p:sp>
                  <p:nvSpPr>
                    <p:cNvPr id="53275"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3276"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53272" name="Group 3"/>
                  <p:cNvGrpSpPr>
                    <a:grpSpLocks/>
                  </p:cNvGrpSpPr>
                  <p:nvPr/>
                </p:nvGrpSpPr>
                <p:grpSpPr bwMode="auto">
                  <a:xfrm>
                    <a:off x="107950" y="620713"/>
                    <a:ext cx="4032250" cy="496887"/>
                    <a:chOff x="113" y="441"/>
                    <a:chExt cx="2098" cy="313"/>
                  </a:xfrm>
                </p:grpSpPr>
                <p:sp>
                  <p:nvSpPr>
                    <p:cNvPr id="53273"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53274"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3268" name="Group 6"/>
                <p:cNvGrpSpPr>
                  <a:grpSpLocks/>
                </p:cNvGrpSpPr>
                <p:nvPr/>
              </p:nvGrpSpPr>
              <p:grpSpPr bwMode="auto">
                <a:xfrm>
                  <a:off x="250824" y="1196975"/>
                  <a:ext cx="4448175" cy="496888"/>
                  <a:chOff x="113" y="441"/>
                  <a:chExt cx="1440" cy="313"/>
                </a:xfrm>
              </p:grpSpPr>
              <p:sp>
                <p:nvSpPr>
                  <p:cNvPr id="53269"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三元组顺序表及操作实现</a:t>
                    </a:r>
                  </a:p>
                </p:txBody>
              </p:sp>
              <p:sp>
                <p:nvSpPr>
                  <p:cNvPr id="53270"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53266" name="Text Box 13"/>
              <p:cNvSpPr txBox="1">
                <a:spLocks noChangeArrowheads="1"/>
              </p:cNvSpPr>
              <p:nvPr/>
            </p:nvSpPr>
            <p:spPr bwMode="auto">
              <a:xfrm>
                <a:off x="3806041"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转置操作</a:t>
                </a:r>
              </a:p>
            </p:txBody>
          </p:sp>
        </p:grpSp>
        <p:grpSp>
          <p:nvGrpSpPr>
            <p:cNvPr id="53257" name="Group 15"/>
            <p:cNvGrpSpPr>
              <a:grpSpLocks/>
            </p:cNvGrpSpPr>
            <p:nvPr/>
          </p:nvGrpSpPr>
          <p:grpSpPr bwMode="auto">
            <a:xfrm>
              <a:off x="539750" y="1773238"/>
              <a:ext cx="4535488" cy="496887"/>
              <a:chOff x="431" y="1117"/>
              <a:chExt cx="2857" cy="313"/>
            </a:xfrm>
          </p:grpSpPr>
          <p:sp>
            <p:nvSpPr>
              <p:cNvPr id="53263" name="Text Box 16"/>
              <p:cNvSpPr txBox="1">
                <a:spLocks noChangeArrowheads="1"/>
              </p:cNvSpPr>
              <p:nvPr/>
            </p:nvSpPr>
            <p:spPr bwMode="auto">
              <a:xfrm>
                <a:off x="431" y="1117"/>
                <a:ext cx="2585"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339933"/>
                    </a:solidFill>
                    <a:latin typeface="Times New Roman" panose="02020603050405020304" pitchFamily="18" charset="0"/>
                  </a:rPr>
                  <a:t>●</a:t>
                </a:r>
                <a:r>
                  <a:rPr kumimoji="1" lang="en-US" altLang="zh-CN" sz="2200">
                    <a:solidFill>
                      <a:srgbClr val="FF9900"/>
                    </a:solidFill>
                    <a:latin typeface="Times New Roman" panose="02020603050405020304" pitchFamily="18" charset="0"/>
                  </a:rPr>
                  <a:t> </a:t>
                </a:r>
                <a:r>
                  <a:rPr kumimoji="1" lang="zh-CN" altLang="en-US" sz="2200" b="1">
                    <a:solidFill>
                      <a:srgbClr val="CC6600"/>
                    </a:solidFill>
                    <a:latin typeface="Times New Roman" panose="02020603050405020304" pitchFamily="18" charset="0"/>
                    <a:ea typeface="黑体" panose="02010609060101010101" pitchFamily="49" charset="-122"/>
                  </a:rPr>
                  <a:t>顺序取</a:t>
                </a:r>
                <a:r>
                  <a:rPr kumimoji="1" lang="en-US" altLang="zh-CN" sz="2200" b="1">
                    <a:solidFill>
                      <a:srgbClr val="CC6600"/>
                    </a:solidFill>
                    <a:latin typeface="Times New Roman" panose="02020603050405020304" pitchFamily="18" charset="0"/>
                    <a:ea typeface="黑体" panose="02010609060101010101" pitchFamily="49" charset="-122"/>
                  </a:rPr>
                  <a:t>–</a:t>
                </a:r>
                <a:r>
                  <a:rPr kumimoji="1" lang="zh-CN" altLang="en-US" sz="2200" b="1">
                    <a:solidFill>
                      <a:srgbClr val="CC6600"/>
                    </a:solidFill>
                    <a:latin typeface="Times New Roman" panose="02020603050405020304" pitchFamily="18" charset="0"/>
                    <a:ea typeface="黑体" panose="02010609060101010101" pitchFamily="49" charset="-122"/>
                  </a:rPr>
                  <a:t>直接存：按位就座</a:t>
                </a:r>
              </a:p>
            </p:txBody>
          </p:sp>
          <p:sp>
            <p:nvSpPr>
              <p:cNvPr id="53264" name="Rectangle 17"/>
              <p:cNvSpPr>
                <a:spLocks noChangeArrowheads="1"/>
              </p:cNvSpPr>
              <p:nvPr/>
            </p:nvSpPr>
            <p:spPr bwMode="auto">
              <a:xfrm>
                <a:off x="502" y="1386"/>
                <a:ext cx="2786" cy="44"/>
              </a:xfrm>
              <a:prstGeom prst="rect">
                <a:avLst/>
              </a:prstGeom>
              <a:gradFill rotWithShape="0">
                <a:gsLst>
                  <a:gs pos="0">
                    <a:srgbClr val="339933"/>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3258" name="Group 19"/>
            <p:cNvGrpSpPr>
              <a:grpSpLocks/>
            </p:cNvGrpSpPr>
            <p:nvPr/>
          </p:nvGrpSpPr>
          <p:grpSpPr bwMode="auto">
            <a:xfrm>
              <a:off x="7669213" y="620713"/>
              <a:ext cx="1295400" cy="1227137"/>
              <a:chOff x="4831" y="391"/>
              <a:chExt cx="816" cy="773"/>
            </a:xfrm>
          </p:grpSpPr>
          <p:sp>
            <p:nvSpPr>
              <p:cNvPr id="53259" name="Oval 20"/>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3260" name="Freeform 21"/>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53261" name="Picture 22"/>
              <p:cNvPicPr>
                <a:picLocks noChangeAspect="1" noChangeArrowheads="1"/>
              </p:cNvPicPr>
              <p:nvPr/>
            </p:nvPicPr>
            <p:blipFill>
              <a:blip r:embed="rId2" cstate="print">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62" name="Text Box 23"/>
              <p:cNvSpPr txBox="1">
                <a:spLocks noChangeArrowheads="1"/>
              </p:cNvSpPr>
              <p:nvPr/>
            </p:nvSpPr>
            <p:spPr bwMode="gray">
              <a:xfrm>
                <a:off x="4967" y="804"/>
                <a:ext cx="545" cy="269"/>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pic>
        <p:nvPicPr>
          <p:cNvPr id="110594"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4063" y="2597150"/>
            <a:ext cx="7646987" cy="367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a:grpSpLocks/>
          </p:cNvGrpSpPr>
          <p:nvPr/>
        </p:nvGrpSpPr>
        <p:grpSpPr bwMode="auto">
          <a:xfrm>
            <a:off x="5656263" y="601663"/>
            <a:ext cx="3417887" cy="1785937"/>
            <a:chOff x="5655734" y="601133"/>
            <a:chExt cx="3418946" cy="1786466"/>
          </a:xfrm>
        </p:grpSpPr>
        <p:sp>
          <p:nvSpPr>
            <p:cNvPr id="48" name="矩形 47"/>
            <p:cNvSpPr/>
            <p:nvPr/>
          </p:nvSpPr>
          <p:spPr>
            <a:xfrm>
              <a:off x="5655734" y="601133"/>
              <a:ext cx="3418946" cy="1786466"/>
            </a:xfrm>
            <a:prstGeom prst="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53255" name="Picture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23109" r="55843" b="33983"/>
            <a:stretch>
              <a:fillRect/>
            </a:stretch>
          </p:blipFill>
          <p:spPr bwMode="auto">
            <a:xfrm>
              <a:off x="5723860" y="628119"/>
              <a:ext cx="3350819" cy="175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0" name="Rectangle 47"/>
          <p:cNvSpPr>
            <a:spLocks noChangeArrowheads="1"/>
          </p:cNvSpPr>
          <p:nvPr/>
        </p:nvSpPr>
        <p:spPr bwMode="auto">
          <a:xfrm>
            <a:off x="2551113" y="6280150"/>
            <a:ext cx="4105275" cy="4318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a:lnSpc>
                <a:spcPct val="140000"/>
              </a:lnSpc>
              <a:defRPr/>
            </a:pPr>
            <a:r>
              <a:rPr kumimoji="1" lang="zh-CN" altLang="en-US" sz="1600" b="1" dirty="0">
                <a:solidFill>
                  <a:srgbClr val="000000"/>
                </a:solidFill>
                <a:latin typeface="Arial" panose="020B0604020202020204" pitchFamily="34" charset="0"/>
                <a:ea typeface="楷体" panose="02010609060101010101" pitchFamily="49" charset="-122"/>
                <a:cs typeface="Arial" panose="020B0604020202020204" pitchFamily="34" charset="0"/>
              </a:rPr>
              <a:t>辅助数组</a:t>
            </a:r>
            <a:r>
              <a:rPr kumimoji="1" lang="en-US" altLang="zh-CN" sz="1600" b="1" dirty="0" err="1">
                <a:solidFill>
                  <a:srgbClr val="000000"/>
                </a:solidFill>
                <a:latin typeface="Arial" panose="020B0604020202020204" pitchFamily="34" charset="0"/>
                <a:ea typeface="楷体" panose="02010609060101010101" pitchFamily="49" charset="-122"/>
                <a:cs typeface="Arial" panose="020B0604020202020204" pitchFamily="34" charset="0"/>
              </a:rPr>
              <a:t>num</a:t>
            </a:r>
            <a:r>
              <a:rPr kumimoji="1" lang="zh-CN" altLang="en-US" sz="1600" b="1" dirty="0">
                <a:solidFill>
                  <a:srgbClr val="000000"/>
                </a:solidFill>
                <a:latin typeface="Arial" panose="020B0604020202020204" pitchFamily="34" charset="0"/>
                <a:ea typeface="楷体" panose="02010609060101010101" pitchFamily="49" charset="-122"/>
                <a:cs typeface="Arial" panose="020B0604020202020204" pitchFamily="34" charset="0"/>
              </a:rPr>
              <a:t>和</a:t>
            </a:r>
            <a:r>
              <a:rPr kumimoji="1" lang="en-US" altLang="zh-CN" sz="1600" b="1" dirty="0" err="1">
                <a:solidFill>
                  <a:srgbClr val="000000"/>
                </a:solidFill>
                <a:latin typeface="Arial" panose="020B0604020202020204" pitchFamily="34" charset="0"/>
                <a:ea typeface="楷体" panose="02010609060101010101" pitchFamily="49" charset="-122"/>
                <a:cs typeface="Arial" panose="020B0604020202020204" pitchFamily="34" charset="0"/>
              </a:rPr>
              <a:t>cpol</a:t>
            </a:r>
            <a:endParaRPr kumimoji="1" lang="zh-CN" altLang="en-US" sz="1600" b="1" dirty="0">
              <a:solidFill>
                <a:srgbClr val="000000"/>
              </a:solidFill>
              <a:latin typeface="Arial" panose="020B0604020202020204" pitchFamily="34" charset="0"/>
              <a:ea typeface="楷体"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10594"/>
                                        </p:tgtEl>
                                        <p:attrNameLst>
                                          <p:attrName>style.visibility</p:attrName>
                                        </p:attrNameLst>
                                      </p:cBhvr>
                                      <p:to>
                                        <p:strVal val="visible"/>
                                      </p:to>
                                    </p:set>
                                    <p:animEffect transition="in" filter="wipe(up)">
                                      <p:cBhvr>
                                        <p:cTn id="12" dur="500"/>
                                        <p:tgtEl>
                                          <p:spTgt spid="110594"/>
                                        </p:tgtEl>
                                      </p:cBhvr>
                                    </p:animEffect>
                                  </p:childTnLst>
                                </p:cTn>
                              </p:par>
                            </p:childTnLst>
                          </p:cTn>
                        </p:par>
                        <p:par>
                          <p:cTn id="13" fill="hold" nodeType="afterGroup">
                            <p:stCondLst>
                              <p:cond delay="500"/>
                            </p:stCondLst>
                            <p:childTnLst>
                              <p:par>
                                <p:cTn id="14" presetID="9" presetClass="entr" presetSubtype="0" fill="hold" nodeType="after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dissolve">
                                      <p:cBhvr>
                                        <p:cTn id="1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4" name="组合 5"/>
          <p:cNvGrpSpPr>
            <a:grpSpLocks/>
          </p:cNvGrpSpPr>
          <p:nvPr/>
        </p:nvGrpSpPr>
        <p:grpSpPr bwMode="auto">
          <a:xfrm>
            <a:off x="34925" y="92075"/>
            <a:ext cx="7948613" cy="2178050"/>
            <a:chOff x="34925" y="92075"/>
            <a:chExt cx="7947829" cy="2178050"/>
          </a:xfrm>
        </p:grpSpPr>
        <p:grpSp>
          <p:nvGrpSpPr>
            <p:cNvPr id="54281" name="组合 4"/>
            <p:cNvGrpSpPr>
              <a:grpSpLocks/>
            </p:cNvGrpSpPr>
            <p:nvPr/>
          </p:nvGrpSpPr>
          <p:grpSpPr bwMode="auto">
            <a:xfrm>
              <a:off x="34925" y="92075"/>
              <a:ext cx="7947829" cy="1601788"/>
              <a:chOff x="34925" y="92075"/>
              <a:chExt cx="7947829" cy="1601788"/>
            </a:xfrm>
          </p:grpSpPr>
          <p:grpSp>
            <p:nvGrpSpPr>
              <p:cNvPr id="54285" name="组合 3"/>
              <p:cNvGrpSpPr>
                <a:grpSpLocks/>
              </p:cNvGrpSpPr>
              <p:nvPr/>
            </p:nvGrpSpPr>
            <p:grpSpPr bwMode="auto">
              <a:xfrm>
                <a:off x="34925" y="92075"/>
                <a:ext cx="7632700" cy="1601788"/>
                <a:chOff x="34925" y="92075"/>
                <a:chExt cx="7632700" cy="1601788"/>
              </a:xfrm>
            </p:grpSpPr>
            <p:grpSp>
              <p:nvGrpSpPr>
                <p:cNvPr id="54287" name="组合 2"/>
                <p:cNvGrpSpPr>
                  <a:grpSpLocks/>
                </p:cNvGrpSpPr>
                <p:nvPr/>
              </p:nvGrpSpPr>
              <p:grpSpPr bwMode="auto">
                <a:xfrm>
                  <a:off x="34925" y="92075"/>
                  <a:ext cx="7632700" cy="1025525"/>
                  <a:chOff x="34925" y="92075"/>
                  <a:chExt cx="7632700" cy="1025525"/>
                </a:xfrm>
              </p:grpSpPr>
              <p:grpSp>
                <p:nvGrpSpPr>
                  <p:cNvPr id="54291" name="组合 1"/>
                  <p:cNvGrpSpPr>
                    <a:grpSpLocks/>
                  </p:cNvGrpSpPr>
                  <p:nvPr/>
                </p:nvGrpSpPr>
                <p:grpSpPr bwMode="auto">
                  <a:xfrm>
                    <a:off x="34925" y="92075"/>
                    <a:ext cx="7632700" cy="457200"/>
                    <a:chOff x="34925" y="92075"/>
                    <a:chExt cx="7632700" cy="457200"/>
                  </a:xfrm>
                </p:grpSpPr>
                <p:sp>
                  <p:nvSpPr>
                    <p:cNvPr id="54295"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4296"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54292" name="Group 3"/>
                  <p:cNvGrpSpPr>
                    <a:grpSpLocks/>
                  </p:cNvGrpSpPr>
                  <p:nvPr/>
                </p:nvGrpSpPr>
                <p:grpSpPr bwMode="auto">
                  <a:xfrm>
                    <a:off x="107950" y="620713"/>
                    <a:ext cx="4032250" cy="496887"/>
                    <a:chOff x="113" y="441"/>
                    <a:chExt cx="2098" cy="313"/>
                  </a:xfrm>
                </p:grpSpPr>
                <p:sp>
                  <p:nvSpPr>
                    <p:cNvPr id="54293"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54294"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4288" name="Group 6"/>
                <p:cNvGrpSpPr>
                  <a:grpSpLocks/>
                </p:cNvGrpSpPr>
                <p:nvPr/>
              </p:nvGrpSpPr>
              <p:grpSpPr bwMode="auto">
                <a:xfrm>
                  <a:off x="250824" y="1196975"/>
                  <a:ext cx="4448175" cy="496888"/>
                  <a:chOff x="113" y="441"/>
                  <a:chExt cx="1440" cy="313"/>
                </a:xfrm>
              </p:grpSpPr>
              <p:sp>
                <p:nvSpPr>
                  <p:cNvPr id="54289"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三元组顺序表及操作实现</a:t>
                    </a:r>
                  </a:p>
                </p:txBody>
              </p:sp>
              <p:sp>
                <p:nvSpPr>
                  <p:cNvPr id="54290"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54286" name="Text Box 13"/>
              <p:cNvSpPr txBox="1">
                <a:spLocks noChangeArrowheads="1"/>
              </p:cNvSpPr>
              <p:nvPr/>
            </p:nvSpPr>
            <p:spPr bwMode="auto">
              <a:xfrm>
                <a:off x="3806041"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转置操作</a:t>
                </a:r>
              </a:p>
            </p:txBody>
          </p:sp>
        </p:grpSp>
        <p:grpSp>
          <p:nvGrpSpPr>
            <p:cNvPr id="54282" name="Group 15"/>
            <p:cNvGrpSpPr>
              <a:grpSpLocks/>
            </p:cNvGrpSpPr>
            <p:nvPr/>
          </p:nvGrpSpPr>
          <p:grpSpPr bwMode="auto">
            <a:xfrm>
              <a:off x="539750" y="1773238"/>
              <a:ext cx="4535488" cy="496887"/>
              <a:chOff x="431" y="1117"/>
              <a:chExt cx="2857" cy="313"/>
            </a:xfrm>
          </p:grpSpPr>
          <p:sp>
            <p:nvSpPr>
              <p:cNvPr id="54283" name="Text Box 16"/>
              <p:cNvSpPr txBox="1">
                <a:spLocks noChangeArrowheads="1"/>
              </p:cNvSpPr>
              <p:nvPr/>
            </p:nvSpPr>
            <p:spPr bwMode="auto">
              <a:xfrm>
                <a:off x="431" y="1117"/>
                <a:ext cx="2585"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339933"/>
                    </a:solidFill>
                    <a:latin typeface="Times New Roman" panose="02020603050405020304" pitchFamily="18" charset="0"/>
                  </a:rPr>
                  <a:t>●</a:t>
                </a:r>
                <a:r>
                  <a:rPr kumimoji="1" lang="en-US" altLang="zh-CN" sz="2200">
                    <a:solidFill>
                      <a:srgbClr val="FF9900"/>
                    </a:solidFill>
                    <a:latin typeface="Times New Roman" panose="02020603050405020304" pitchFamily="18" charset="0"/>
                  </a:rPr>
                  <a:t> </a:t>
                </a:r>
                <a:r>
                  <a:rPr kumimoji="1" lang="zh-CN" altLang="en-US" sz="2200" b="1">
                    <a:solidFill>
                      <a:srgbClr val="CC6600"/>
                    </a:solidFill>
                    <a:latin typeface="Times New Roman" panose="02020603050405020304" pitchFamily="18" charset="0"/>
                    <a:ea typeface="黑体" panose="02010609060101010101" pitchFamily="49" charset="-122"/>
                  </a:rPr>
                  <a:t>顺序取</a:t>
                </a:r>
                <a:r>
                  <a:rPr kumimoji="1" lang="en-US" altLang="zh-CN" sz="2200" b="1">
                    <a:solidFill>
                      <a:srgbClr val="CC6600"/>
                    </a:solidFill>
                    <a:latin typeface="Times New Roman" panose="02020603050405020304" pitchFamily="18" charset="0"/>
                    <a:ea typeface="黑体" panose="02010609060101010101" pitchFamily="49" charset="-122"/>
                  </a:rPr>
                  <a:t>–</a:t>
                </a:r>
                <a:r>
                  <a:rPr kumimoji="1" lang="zh-CN" altLang="en-US" sz="2200" b="1">
                    <a:solidFill>
                      <a:srgbClr val="CC6600"/>
                    </a:solidFill>
                    <a:latin typeface="Times New Roman" panose="02020603050405020304" pitchFamily="18" charset="0"/>
                    <a:ea typeface="黑体" panose="02010609060101010101" pitchFamily="49" charset="-122"/>
                  </a:rPr>
                  <a:t>直接存：按位就座</a:t>
                </a:r>
              </a:p>
            </p:txBody>
          </p:sp>
          <p:sp>
            <p:nvSpPr>
              <p:cNvPr id="54284" name="Rectangle 17"/>
              <p:cNvSpPr>
                <a:spLocks noChangeArrowheads="1"/>
              </p:cNvSpPr>
              <p:nvPr/>
            </p:nvSpPr>
            <p:spPr bwMode="auto">
              <a:xfrm>
                <a:off x="502" y="1386"/>
                <a:ext cx="2786" cy="44"/>
              </a:xfrm>
              <a:prstGeom prst="rect">
                <a:avLst/>
              </a:prstGeom>
              <a:gradFill rotWithShape="0">
                <a:gsLst>
                  <a:gs pos="0">
                    <a:srgbClr val="339933"/>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5" name="Text Box 2"/>
          <p:cNvSpPr txBox="1">
            <a:spLocks noChangeArrowheads="1"/>
          </p:cNvSpPr>
          <p:nvPr/>
        </p:nvSpPr>
        <p:spPr bwMode="auto">
          <a:xfrm>
            <a:off x="323850" y="2420938"/>
            <a:ext cx="8820150" cy="201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void FastTransSMatrix_TSM(TSMatrix M,TSMatrix &amp;T) {</a:t>
            </a:r>
          </a:p>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用</a:t>
            </a:r>
            <a:r>
              <a:rPr lang="fr-FR" altLang="zh-CN" sz="1600" b="1">
                <a:latin typeface="Courier New" panose="02070309020205020404" pitchFamily="49" charset="0"/>
                <a:ea typeface="仿宋" panose="02010609060101010101" pitchFamily="49" charset="-122"/>
                <a:cs typeface="Courier New" panose="02070309020205020404" pitchFamily="49" charset="0"/>
              </a:rPr>
              <a:t>T</a:t>
            </a:r>
            <a:r>
              <a:rPr lang="zh-CN" altLang="en-US" sz="1600" b="1">
                <a:latin typeface="Courier New" panose="02070309020205020404" pitchFamily="49" charset="0"/>
                <a:ea typeface="仿宋" panose="02010609060101010101" pitchFamily="49" charset="-122"/>
                <a:cs typeface="Courier New" panose="02070309020205020404" pitchFamily="49" charset="0"/>
              </a:rPr>
              <a:t>返回三元组顺序表</a:t>
            </a:r>
            <a:r>
              <a:rPr lang="fr-FR" altLang="zh-CN" sz="1600" b="1">
                <a:latin typeface="Courier New" panose="02070309020205020404" pitchFamily="49" charset="0"/>
                <a:ea typeface="仿宋" panose="02010609060101010101" pitchFamily="49" charset="-122"/>
                <a:cs typeface="Courier New" panose="02070309020205020404" pitchFamily="49" charset="0"/>
              </a:rPr>
              <a:t>M</a:t>
            </a:r>
            <a:r>
              <a:rPr lang="zh-CN" altLang="en-US" sz="1600" b="1">
                <a:latin typeface="Courier New" panose="02070309020205020404" pitchFamily="49" charset="0"/>
                <a:ea typeface="仿宋" panose="02010609060101010101" pitchFamily="49" charset="-122"/>
                <a:cs typeface="Courier New" panose="02070309020205020404" pitchFamily="49" charset="0"/>
              </a:rPr>
              <a:t>的转置矩阵</a:t>
            </a:r>
          </a:p>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InitSMatrix_TSM(T);			// </a:t>
            </a:r>
            <a:r>
              <a:rPr lang="zh-CN" altLang="en-US" sz="1600" b="1">
                <a:latin typeface="Courier New" panose="02070309020205020404" pitchFamily="49" charset="0"/>
                <a:ea typeface="仿宋" panose="02010609060101010101" pitchFamily="49" charset="-122"/>
                <a:cs typeface="Courier New" panose="02070309020205020404" pitchFamily="49" charset="0"/>
              </a:rPr>
              <a:t>初始化三元组顺序表</a:t>
            </a:r>
            <a:r>
              <a:rPr lang="fr-FR" altLang="zh-CN" sz="1600" b="1">
                <a:latin typeface="Courier New" panose="02070309020205020404" pitchFamily="49" charset="0"/>
                <a:ea typeface="仿宋" panose="02010609060101010101" pitchFamily="49" charset="-122"/>
                <a:cs typeface="Courier New" panose="02070309020205020404" pitchFamily="49" charset="0"/>
              </a:rPr>
              <a:t>T</a:t>
            </a:r>
          </a:p>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T.mu=M.nu;					// </a:t>
            </a:r>
            <a:r>
              <a:rPr lang="zh-CN" altLang="en-US" sz="1600" b="1">
                <a:latin typeface="Courier New" panose="02070309020205020404" pitchFamily="49" charset="0"/>
                <a:ea typeface="仿宋" panose="02010609060101010101" pitchFamily="49" charset="-122"/>
                <a:cs typeface="Courier New" panose="02070309020205020404" pitchFamily="49" charset="0"/>
              </a:rPr>
              <a:t>设置</a:t>
            </a:r>
            <a:r>
              <a:rPr lang="fr-FR" altLang="zh-CN" sz="1600" b="1">
                <a:latin typeface="Courier New" panose="02070309020205020404" pitchFamily="49" charset="0"/>
                <a:ea typeface="仿宋" panose="02010609060101010101" pitchFamily="49" charset="-122"/>
                <a:cs typeface="Courier New" panose="02070309020205020404" pitchFamily="49" charset="0"/>
              </a:rPr>
              <a:t>T</a:t>
            </a:r>
            <a:r>
              <a:rPr lang="zh-CN" altLang="en-US" sz="1600" b="1">
                <a:latin typeface="Courier New" panose="02070309020205020404" pitchFamily="49" charset="0"/>
                <a:ea typeface="仿宋" panose="02010609060101010101" pitchFamily="49" charset="-122"/>
                <a:cs typeface="Courier New" panose="02070309020205020404" pitchFamily="49" charset="0"/>
              </a:rPr>
              <a:t>的行数</a:t>
            </a:r>
            <a:endParaRPr lang="fr-FR" altLang="zh-CN"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T.nu=M.mu;					// </a:t>
            </a:r>
            <a:r>
              <a:rPr lang="zh-CN" altLang="en-US" sz="1600" b="1">
                <a:latin typeface="Courier New" panose="02070309020205020404" pitchFamily="49" charset="0"/>
                <a:ea typeface="仿宋" panose="02010609060101010101" pitchFamily="49" charset="-122"/>
                <a:cs typeface="Courier New" panose="02070309020205020404" pitchFamily="49" charset="0"/>
              </a:rPr>
              <a:t>设置</a:t>
            </a:r>
            <a:r>
              <a:rPr lang="fr-FR" altLang="zh-CN" sz="1600" b="1">
                <a:latin typeface="Courier New" panose="02070309020205020404" pitchFamily="49" charset="0"/>
                <a:ea typeface="仿宋" panose="02010609060101010101" pitchFamily="49" charset="-122"/>
                <a:cs typeface="Courier New" panose="02070309020205020404" pitchFamily="49" charset="0"/>
              </a:rPr>
              <a:t>T</a:t>
            </a:r>
            <a:r>
              <a:rPr lang="zh-CN" altLang="en-US" sz="1600" b="1">
                <a:latin typeface="Courier New" panose="02070309020205020404" pitchFamily="49" charset="0"/>
                <a:ea typeface="仿宋" panose="02010609060101010101" pitchFamily="49" charset="-122"/>
                <a:cs typeface="Courier New" panose="02070309020205020404" pitchFamily="49" charset="0"/>
              </a:rPr>
              <a:t>的列数</a:t>
            </a:r>
            <a:endParaRPr lang="fr-FR" altLang="zh-CN"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T.tu=M.tu;					// </a:t>
            </a:r>
            <a:r>
              <a:rPr lang="zh-CN" altLang="en-US" sz="1600" b="1">
                <a:latin typeface="Courier New" panose="02070309020205020404" pitchFamily="49" charset="0"/>
                <a:ea typeface="仿宋" panose="02010609060101010101" pitchFamily="49" charset="-122"/>
                <a:cs typeface="Courier New" panose="02070309020205020404" pitchFamily="49" charset="0"/>
              </a:rPr>
              <a:t>设置</a:t>
            </a:r>
            <a:r>
              <a:rPr lang="fr-FR" altLang="zh-CN" sz="1600" b="1">
                <a:latin typeface="Courier New" panose="02070309020205020404" pitchFamily="49" charset="0"/>
                <a:ea typeface="仿宋" panose="02010609060101010101" pitchFamily="49" charset="-122"/>
                <a:cs typeface="Courier New" panose="02070309020205020404" pitchFamily="49" charset="0"/>
              </a:rPr>
              <a:t>T</a:t>
            </a:r>
            <a:r>
              <a:rPr lang="zh-CN" altLang="en-US" sz="1600" b="1">
                <a:latin typeface="Courier New" panose="02070309020205020404" pitchFamily="49" charset="0"/>
                <a:ea typeface="仿宋" panose="02010609060101010101" pitchFamily="49" charset="-122"/>
                <a:cs typeface="Courier New" panose="02070309020205020404" pitchFamily="49" charset="0"/>
              </a:rPr>
              <a:t>的非零元素个数</a:t>
            </a:r>
          </a:p>
        </p:txBody>
      </p:sp>
      <p:grpSp>
        <p:nvGrpSpPr>
          <p:cNvPr id="26" name="Group 4"/>
          <p:cNvGrpSpPr>
            <a:grpSpLocks/>
          </p:cNvGrpSpPr>
          <p:nvPr/>
        </p:nvGrpSpPr>
        <p:grpSpPr bwMode="auto">
          <a:xfrm>
            <a:off x="7669213" y="692150"/>
            <a:ext cx="1295400" cy="1008063"/>
            <a:chOff x="4831" y="1253"/>
            <a:chExt cx="816" cy="726"/>
          </a:xfrm>
        </p:grpSpPr>
        <p:sp>
          <p:nvSpPr>
            <p:cNvPr id="54277"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4278"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9"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5-6</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54280"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290">
                                          <p:stCondLst>
                                            <p:cond delay="0"/>
                                          </p:stCondLst>
                                        </p:cTn>
                                        <p:tgtEl>
                                          <p:spTgt spid="26"/>
                                        </p:tgtEl>
                                      </p:cBhvr>
                                    </p:animEffect>
                                    <p:anim calcmode="lin" valueType="num">
                                      <p:cBhvr>
                                        <p:cTn id="8"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13" dur="13">
                                          <p:stCondLst>
                                            <p:cond delay="325"/>
                                          </p:stCondLst>
                                        </p:cTn>
                                        <p:tgtEl>
                                          <p:spTgt spid="26"/>
                                        </p:tgtEl>
                                      </p:cBhvr>
                                      <p:to x="100000" y="60000"/>
                                    </p:animScale>
                                    <p:animScale>
                                      <p:cBhvr>
                                        <p:cTn id="14" dur="83" decel="50000">
                                          <p:stCondLst>
                                            <p:cond delay="338"/>
                                          </p:stCondLst>
                                        </p:cTn>
                                        <p:tgtEl>
                                          <p:spTgt spid="26"/>
                                        </p:tgtEl>
                                      </p:cBhvr>
                                      <p:to x="100000" y="100000"/>
                                    </p:animScale>
                                    <p:animScale>
                                      <p:cBhvr>
                                        <p:cTn id="15" dur="13">
                                          <p:stCondLst>
                                            <p:cond delay="656"/>
                                          </p:stCondLst>
                                        </p:cTn>
                                        <p:tgtEl>
                                          <p:spTgt spid="26"/>
                                        </p:tgtEl>
                                      </p:cBhvr>
                                      <p:to x="100000" y="80000"/>
                                    </p:animScale>
                                    <p:animScale>
                                      <p:cBhvr>
                                        <p:cTn id="16" dur="83" decel="50000">
                                          <p:stCondLst>
                                            <p:cond delay="669"/>
                                          </p:stCondLst>
                                        </p:cTn>
                                        <p:tgtEl>
                                          <p:spTgt spid="26"/>
                                        </p:tgtEl>
                                      </p:cBhvr>
                                      <p:to x="100000" y="100000"/>
                                    </p:animScale>
                                    <p:animScale>
                                      <p:cBhvr>
                                        <p:cTn id="17" dur="13">
                                          <p:stCondLst>
                                            <p:cond delay="821"/>
                                          </p:stCondLst>
                                        </p:cTn>
                                        <p:tgtEl>
                                          <p:spTgt spid="26"/>
                                        </p:tgtEl>
                                      </p:cBhvr>
                                      <p:to x="100000" y="90000"/>
                                    </p:animScale>
                                    <p:animScale>
                                      <p:cBhvr>
                                        <p:cTn id="18" dur="83" decel="50000">
                                          <p:stCondLst>
                                            <p:cond delay="834"/>
                                          </p:stCondLst>
                                        </p:cTn>
                                        <p:tgtEl>
                                          <p:spTgt spid="26"/>
                                        </p:tgtEl>
                                      </p:cBhvr>
                                      <p:to x="100000" y="100000"/>
                                    </p:animScale>
                                    <p:animScale>
                                      <p:cBhvr>
                                        <p:cTn id="19" dur="13">
                                          <p:stCondLst>
                                            <p:cond delay="904"/>
                                          </p:stCondLst>
                                        </p:cTn>
                                        <p:tgtEl>
                                          <p:spTgt spid="26"/>
                                        </p:tgtEl>
                                      </p:cBhvr>
                                      <p:to x="100000" y="95000"/>
                                    </p:animScale>
                                    <p:animScale>
                                      <p:cBhvr>
                                        <p:cTn id="20" dur="83" decel="50000">
                                          <p:stCondLst>
                                            <p:cond delay="917"/>
                                          </p:stCondLst>
                                        </p:cTn>
                                        <p:tgtEl>
                                          <p:spTgt spid="26"/>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up)">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2"/>
          <p:cNvSpPr txBox="1">
            <a:spLocks noChangeArrowheads="1"/>
          </p:cNvSpPr>
          <p:nvPr/>
        </p:nvSpPr>
        <p:spPr bwMode="auto">
          <a:xfrm>
            <a:off x="323850" y="2420938"/>
            <a:ext cx="8820150" cy="2652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if(T.tu) {</a:t>
            </a:r>
          </a:p>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for(i=0;i&lt;M.nu;++i) 		// num</a:t>
            </a:r>
            <a:r>
              <a:rPr lang="zh-CN" altLang="en-US" sz="1600" b="1">
                <a:latin typeface="Courier New" panose="02070309020205020404" pitchFamily="49" charset="0"/>
                <a:ea typeface="仿宋" panose="02010609060101010101" pitchFamily="49" charset="-122"/>
                <a:cs typeface="Courier New" panose="02070309020205020404" pitchFamily="49" charset="0"/>
              </a:rPr>
              <a:t>数组初始化为</a:t>
            </a:r>
            <a:r>
              <a:rPr lang="en-US" altLang="zh-CN" sz="1600" b="1">
                <a:latin typeface="Courier New" panose="02070309020205020404" pitchFamily="49" charset="0"/>
                <a:ea typeface="仿宋" panose="02010609060101010101" pitchFamily="49" charset="-122"/>
                <a:cs typeface="Courier New" panose="02070309020205020404" pitchFamily="49" charset="0"/>
              </a:rPr>
              <a:t>0</a:t>
            </a:r>
          </a:p>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num[i]=0; </a:t>
            </a:r>
          </a:p>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for(i=1;i&lt;=M.tu;++i)		// </a:t>
            </a:r>
            <a:r>
              <a:rPr lang="zh-CN" altLang="en-US" sz="1600" b="1">
                <a:latin typeface="Courier New" panose="02070309020205020404" pitchFamily="49" charset="0"/>
                <a:ea typeface="仿宋" panose="02010609060101010101" pitchFamily="49" charset="-122"/>
                <a:cs typeface="Courier New" panose="02070309020205020404" pitchFamily="49" charset="0"/>
              </a:rPr>
              <a:t>计算</a:t>
            </a:r>
            <a:r>
              <a:rPr lang="fr-FR" altLang="zh-CN" sz="1600" b="1">
                <a:latin typeface="Courier New" panose="02070309020205020404" pitchFamily="49" charset="0"/>
                <a:ea typeface="仿宋" panose="02010609060101010101" pitchFamily="49" charset="-122"/>
                <a:cs typeface="Courier New" panose="02070309020205020404" pitchFamily="49" charset="0"/>
              </a:rPr>
              <a:t>M</a:t>
            </a:r>
            <a:r>
              <a:rPr lang="zh-CN" altLang="en-US" sz="1600" b="1">
                <a:latin typeface="Courier New" panose="02070309020205020404" pitchFamily="49" charset="0"/>
                <a:ea typeface="仿宋" panose="02010609060101010101" pitchFamily="49" charset="-122"/>
                <a:cs typeface="Courier New" panose="02070309020205020404" pitchFamily="49" charset="0"/>
              </a:rPr>
              <a:t>中每一列非零元素的个数</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fr-FR" altLang="zh-CN" sz="1600" b="1">
                <a:latin typeface="Courier New" panose="02070309020205020404" pitchFamily="49" charset="0"/>
                <a:ea typeface="仿宋" panose="02010609060101010101" pitchFamily="49" charset="-122"/>
                <a:cs typeface="Courier New" panose="02070309020205020404" pitchFamily="49" charset="0"/>
              </a:rPr>
              <a:t>num[M.data[i].col];</a:t>
            </a:r>
          </a:p>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cpot[0]=1;			// </a:t>
            </a:r>
            <a:r>
              <a:rPr lang="zh-CN" altLang="en-US" sz="1600" b="1">
                <a:latin typeface="Courier New" panose="02070309020205020404" pitchFamily="49" charset="0"/>
                <a:ea typeface="仿宋" panose="02010609060101010101" pitchFamily="49" charset="-122"/>
                <a:cs typeface="Courier New" panose="02070309020205020404" pitchFamily="49" charset="0"/>
              </a:rPr>
              <a:t>置</a:t>
            </a:r>
            <a:r>
              <a:rPr lang="fr-FR" altLang="zh-CN" sz="1600" b="1">
                <a:latin typeface="Courier New" panose="02070309020205020404" pitchFamily="49" charset="0"/>
                <a:ea typeface="仿宋" panose="02010609060101010101" pitchFamily="49" charset="-122"/>
                <a:cs typeface="Courier New" panose="02070309020205020404" pitchFamily="49" charset="0"/>
              </a:rPr>
              <a:t>M</a:t>
            </a:r>
            <a:r>
              <a:rPr lang="zh-CN" altLang="en-US" sz="1600" b="1">
                <a:latin typeface="Courier New" panose="02070309020205020404" pitchFamily="49" charset="0"/>
                <a:ea typeface="仿宋" panose="02010609060101010101" pitchFamily="49" charset="-122"/>
                <a:cs typeface="Courier New" panose="02070309020205020404" pitchFamily="49" charset="0"/>
              </a:rPr>
              <a:t>第</a:t>
            </a:r>
            <a:r>
              <a:rPr lang="en-US" altLang="zh-CN" sz="1600" b="1">
                <a:latin typeface="Courier New" panose="02070309020205020404" pitchFamily="49" charset="0"/>
                <a:ea typeface="仿宋" panose="02010609060101010101" pitchFamily="49" charset="-122"/>
                <a:cs typeface="Courier New" panose="02070309020205020404" pitchFamily="49" charset="0"/>
              </a:rPr>
              <a:t>0</a:t>
            </a:r>
            <a:r>
              <a:rPr lang="zh-CN" altLang="en-US" sz="1600" b="1">
                <a:latin typeface="Courier New" panose="02070309020205020404" pitchFamily="49" charset="0"/>
                <a:ea typeface="仿宋" panose="02010609060101010101" pitchFamily="49" charset="-122"/>
                <a:cs typeface="Courier New" panose="02070309020205020404" pitchFamily="49" charset="0"/>
              </a:rPr>
              <a:t>列第一个非零元素下标为</a:t>
            </a:r>
            <a:r>
              <a:rPr lang="en-US" altLang="zh-CN" sz="1600" b="1">
                <a:latin typeface="Courier New" panose="02070309020205020404" pitchFamily="49" charset="0"/>
                <a:ea typeface="仿宋" panose="02010609060101010101" pitchFamily="49" charset="-122"/>
                <a:cs typeface="Courier New" panose="02070309020205020404" pitchFamily="49" charset="0"/>
              </a:rPr>
              <a:t>1</a:t>
            </a:r>
          </a:p>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for(i=1;i&lt;M.nu;++i) 		// </a:t>
            </a:r>
            <a:r>
              <a:rPr lang="zh-CN" altLang="en-US" sz="1600" b="1">
                <a:latin typeface="Courier New" panose="02070309020205020404" pitchFamily="49" charset="0"/>
                <a:ea typeface="仿宋" panose="02010609060101010101" pitchFamily="49" charset="-122"/>
                <a:cs typeface="Courier New" panose="02070309020205020404" pitchFamily="49" charset="0"/>
              </a:rPr>
              <a:t>计算</a:t>
            </a:r>
            <a:r>
              <a:rPr lang="fr-FR" altLang="zh-CN" sz="1600" b="1">
                <a:latin typeface="Courier New" panose="02070309020205020404" pitchFamily="49" charset="0"/>
                <a:ea typeface="仿宋" panose="02010609060101010101" pitchFamily="49" charset="-122"/>
                <a:cs typeface="Courier New" panose="02070309020205020404" pitchFamily="49" charset="0"/>
              </a:rPr>
              <a:t>M</a:t>
            </a:r>
            <a:r>
              <a:rPr lang="zh-CN" altLang="en-US" sz="1600" b="1">
                <a:latin typeface="Courier New" panose="02070309020205020404" pitchFamily="49" charset="0"/>
                <a:ea typeface="仿宋" panose="02010609060101010101" pitchFamily="49" charset="-122"/>
                <a:cs typeface="Courier New" panose="02070309020205020404" pitchFamily="49" charset="0"/>
              </a:rPr>
              <a:t>每一列第一个非零元素的下标</a:t>
            </a:r>
          </a:p>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cpot[i]=cpot[i-1]+num[i-1];</a:t>
            </a:r>
          </a:p>
        </p:txBody>
      </p:sp>
      <p:grpSp>
        <p:nvGrpSpPr>
          <p:cNvPr id="55299" name="组合 6"/>
          <p:cNvGrpSpPr>
            <a:grpSpLocks/>
          </p:cNvGrpSpPr>
          <p:nvPr/>
        </p:nvGrpSpPr>
        <p:grpSpPr bwMode="auto">
          <a:xfrm>
            <a:off x="34925" y="92075"/>
            <a:ext cx="8929688" cy="2178050"/>
            <a:chOff x="34925" y="92075"/>
            <a:chExt cx="8929688" cy="2178050"/>
          </a:xfrm>
        </p:grpSpPr>
        <p:grpSp>
          <p:nvGrpSpPr>
            <p:cNvPr id="55300" name="组合 5"/>
            <p:cNvGrpSpPr>
              <a:grpSpLocks/>
            </p:cNvGrpSpPr>
            <p:nvPr/>
          </p:nvGrpSpPr>
          <p:grpSpPr bwMode="auto">
            <a:xfrm>
              <a:off x="34925" y="92075"/>
              <a:ext cx="7947829" cy="2178050"/>
              <a:chOff x="34925" y="92075"/>
              <a:chExt cx="7947829" cy="2178050"/>
            </a:xfrm>
          </p:grpSpPr>
          <p:grpSp>
            <p:nvGrpSpPr>
              <p:cNvPr id="55306" name="组合 4"/>
              <p:cNvGrpSpPr>
                <a:grpSpLocks/>
              </p:cNvGrpSpPr>
              <p:nvPr/>
            </p:nvGrpSpPr>
            <p:grpSpPr bwMode="auto">
              <a:xfrm>
                <a:off x="34925" y="92075"/>
                <a:ext cx="7947829" cy="1601788"/>
                <a:chOff x="34925" y="92075"/>
                <a:chExt cx="7947829" cy="1601788"/>
              </a:xfrm>
            </p:grpSpPr>
            <p:grpSp>
              <p:nvGrpSpPr>
                <p:cNvPr id="55310" name="组合 3"/>
                <p:cNvGrpSpPr>
                  <a:grpSpLocks/>
                </p:cNvGrpSpPr>
                <p:nvPr/>
              </p:nvGrpSpPr>
              <p:grpSpPr bwMode="auto">
                <a:xfrm>
                  <a:off x="34925" y="92075"/>
                  <a:ext cx="7632700" cy="1601788"/>
                  <a:chOff x="34925" y="92075"/>
                  <a:chExt cx="7632700" cy="1601788"/>
                </a:xfrm>
              </p:grpSpPr>
              <p:grpSp>
                <p:nvGrpSpPr>
                  <p:cNvPr id="55312" name="组合 2"/>
                  <p:cNvGrpSpPr>
                    <a:grpSpLocks/>
                  </p:cNvGrpSpPr>
                  <p:nvPr/>
                </p:nvGrpSpPr>
                <p:grpSpPr bwMode="auto">
                  <a:xfrm>
                    <a:off x="34925" y="92075"/>
                    <a:ext cx="7632700" cy="1025525"/>
                    <a:chOff x="34925" y="92075"/>
                    <a:chExt cx="7632700" cy="1025525"/>
                  </a:xfrm>
                </p:grpSpPr>
                <p:grpSp>
                  <p:nvGrpSpPr>
                    <p:cNvPr id="55316" name="组合 1"/>
                    <p:cNvGrpSpPr>
                      <a:grpSpLocks/>
                    </p:cNvGrpSpPr>
                    <p:nvPr/>
                  </p:nvGrpSpPr>
                  <p:grpSpPr bwMode="auto">
                    <a:xfrm>
                      <a:off x="34925" y="92075"/>
                      <a:ext cx="7632700" cy="457200"/>
                      <a:chOff x="34925" y="92075"/>
                      <a:chExt cx="7632700" cy="457200"/>
                    </a:xfrm>
                  </p:grpSpPr>
                  <p:sp>
                    <p:nvSpPr>
                      <p:cNvPr id="55320"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5321"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55317" name="Group 3"/>
                    <p:cNvGrpSpPr>
                      <a:grpSpLocks/>
                    </p:cNvGrpSpPr>
                    <p:nvPr/>
                  </p:nvGrpSpPr>
                  <p:grpSpPr bwMode="auto">
                    <a:xfrm>
                      <a:off x="107950" y="620713"/>
                      <a:ext cx="4032250" cy="496887"/>
                      <a:chOff x="113" y="441"/>
                      <a:chExt cx="2098" cy="313"/>
                    </a:xfrm>
                  </p:grpSpPr>
                  <p:sp>
                    <p:nvSpPr>
                      <p:cNvPr id="55318"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55319"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5313" name="Group 6"/>
                  <p:cNvGrpSpPr>
                    <a:grpSpLocks/>
                  </p:cNvGrpSpPr>
                  <p:nvPr/>
                </p:nvGrpSpPr>
                <p:grpSpPr bwMode="auto">
                  <a:xfrm>
                    <a:off x="250824" y="1196975"/>
                    <a:ext cx="4448175" cy="496888"/>
                    <a:chOff x="113" y="441"/>
                    <a:chExt cx="1440" cy="313"/>
                  </a:xfrm>
                </p:grpSpPr>
                <p:sp>
                  <p:nvSpPr>
                    <p:cNvPr id="55314"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三元组顺序表及操作实现</a:t>
                      </a:r>
                    </a:p>
                  </p:txBody>
                </p:sp>
                <p:sp>
                  <p:nvSpPr>
                    <p:cNvPr id="55315"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55311" name="Text Box 13"/>
                <p:cNvSpPr txBox="1">
                  <a:spLocks noChangeArrowheads="1"/>
                </p:cNvSpPr>
                <p:nvPr/>
              </p:nvSpPr>
              <p:spPr bwMode="auto">
                <a:xfrm>
                  <a:off x="3806041"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转置操作</a:t>
                  </a:r>
                </a:p>
              </p:txBody>
            </p:sp>
          </p:grpSp>
          <p:grpSp>
            <p:nvGrpSpPr>
              <p:cNvPr id="55307" name="Group 15"/>
              <p:cNvGrpSpPr>
                <a:grpSpLocks/>
              </p:cNvGrpSpPr>
              <p:nvPr/>
            </p:nvGrpSpPr>
            <p:grpSpPr bwMode="auto">
              <a:xfrm>
                <a:off x="539750" y="1773238"/>
                <a:ext cx="4535488" cy="496887"/>
                <a:chOff x="431" y="1117"/>
                <a:chExt cx="2857" cy="313"/>
              </a:xfrm>
            </p:grpSpPr>
            <p:sp>
              <p:nvSpPr>
                <p:cNvPr id="55308" name="Text Box 16"/>
                <p:cNvSpPr txBox="1">
                  <a:spLocks noChangeArrowheads="1"/>
                </p:cNvSpPr>
                <p:nvPr/>
              </p:nvSpPr>
              <p:spPr bwMode="auto">
                <a:xfrm>
                  <a:off x="431" y="1117"/>
                  <a:ext cx="2585"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339933"/>
                      </a:solidFill>
                      <a:latin typeface="Times New Roman" panose="02020603050405020304" pitchFamily="18" charset="0"/>
                    </a:rPr>
                    <a:t>●</a:t>
                  </a:r>
                  <a:r>
                    <a:rPr kumimoji="1" lang="en-US" altLang="zh-CN" sz="2200">
                      <a:solidFill>
                        <a:srgbClr val="FF9900"/>
                      </a:solidFill>
                      <a:latin typeface="Times New Roman" panose="02020603050405020304" pitchFamily="18" charset="0"/>
                    </a:rPr>
                    <a:t> </a:t>
                  </a:r>
                  <a:r>
                    <a:rPr kumimoji="1" lang="zh-CN" altLang="en-US" sz="2200" b="1">
                      <a:solidFill>
                        <a:srgbClr val="CC6600"/>
                      </a:solidFill>
                      <a:latin typeface="Times New Roman" panose="02020603050405020304" pitchFamily="18" charset="0"/>
                      <a:ea typeface="黑体" panose="02010609060101010101" pitchFamily="49" charset="-122"/>
                    </a:rPr>
                    <a:t>顺序取</a:t>
                  </a:r>
                  <a:r>
                    <a:rPr kumimoji="1" lang="en-US" altLang="zh-CN" sz="2200" b="1">
                      <a:solidFill>
                        <a:srgbClr val="CC6600"/>
                      </a:solidFill>
                      <a:latin typeface="Times New Roman" panose="02020603050405020304" pitchFamily="18" charset="0"/>
                      <a:ea typeface="黑体" panose="02010609060101010101" pitchFamily="49" charset="-122"/>
                    </a:rPr>
                    <a:t>–</a:t>
                  </a:r>
                  <a:r>
                    <a:rPr kumimoji="1" lang="zh-CN" altLang="en-US" sz="2200" b="1">
                      <a:solidFill>
                        <a:srgbClr val="CC6600"/>
                      </a:solidFill>
                      <a:latin typeface="Times New Roman" panose="02020603050405020304" pitchFamily="18" charset="0"/>
                      <a:ea typeface="黑体" panose="02010609060101010101" pitchFamily="49" charset="-122"/>
                    </a:rPr>
                    <a:t>直接存：按位就座</a:t>
                  </a:r>
                </a:p>
              </p:txBody>
            </p:sp>
            <p:sp>
              <p:nvSpPr>
                <p:cNvPr id="55309" name="Rectangle 17"/>
                <p:cNvSpPr>
                  <a:spLocks noChangeArrowheads="1"/>
                </p:cNvSpPr>
                <p:nvPr/>
              </p:nvSpPr>
              <p:spPr bwMode="auto">
                <a:xfrm>
                  <a:off x="502" y="1386"/>
                  <a:ext cx="2786" cy="44"/>
                </a:xfrm>
                <a:prstGeom prst="rect">
                  <a:avLst/>
                </a:prstGeom>
                <a:gradFill rotWithShape="0">
                  <a:gsLst>
                    <a:gs pos="0">
                      <a:srgbClr val="339933"/>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5301" name="Group 4"/>
            <p:cNvGrpSpPr>
              <a:grpSpLocks/>
            </p:cNvGrpSpPr>
            <p:nvPr/>
          </p:nvGrpSpPr>
          <p:grpSpPr bwMode="auto">
            <a:xfrm>
              <a:off x="7669213" y="692150"/>
              <a:ext cx="1295400" cy="1008063"/>
              <a:chOff x="4831" y="1253"/>
              <a:chExt cx="816" cy="726"/>
            </a:xfrm>
          </p:grpSpPr>
          <p:sp>
            <p:nvSpPr>
              <p:cNvPr id="55302"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5303"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9"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5-6</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55305"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组合 1"/>
          <p:cNvGrpSpPr>
            <a:grpSpLocks/>
          </p:cNvGrpSpPr>
          <p:nvPr/>
        </p:nvGrpSpPr>
        <p:grpSpPr bwMode="auto">
          <a:xfrm>
            <a:off x="34925" y="92075"/>
            <a:ext cx="7632700" cy="1601788"/>
            <a:chOff x="34925" y="92075"/>
            <a:chExt cx="7632700" cy="1601788"/>
          </a:xfrm>
        </p:grpSpPr>
        <p:grpSp>
          <p:nvGrpSpPr>
            <p:cNvPr id="10254" name="组合 1"/>
            <p:cNvGrpSpPr>
              <a:grpSpLocks/>
            </p:cNvGrpSpPr>
            <p:nvPr/>
          </p:nvGrpSpPr>
          <p:grpSpPr bwMode="auto">
            <a:xfrm>
              <a:off x="34925" y="92075"/>
              <a:ext cx="7632700" cy="457200"/>
              <a:chOff x="34925" y="92075"/>
              <a:chExt cx="7632700" cy="457200"/>
            </a:xfrm>
          </p:grpSpPr>
          <p:sp>
            <p:nvSpPr>
              <p:cNvPr id="10261"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262"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5.1  </a:t>
                </a:r>
                <a:r>
                  <a:rPr lang="zh-CN" altLang="en-US" sz="2400" b="1">
                    <a:solidFill>
                      <a:srgbClr val="FF0000"/>
                    </a:solidFill>
                    <a:latin typeface="黑体" panose="02010609060101010101" pitchFamily="49" charset="-122"/>
                    <a:ea typeface="黑体" panose="02010609060101010101" pitchFamily="49" charset="-122"/>
                  </a:rPr>
                  <a:t>数组</a:t>
                </a:r>
              </a:p>
            </p:txBody>
          </p:sp>
        </p:grpSp>
        <p:grpSp>
          <p:nvGrpSpPr>
            <p:cNvPr id="10255" name="Group 2"/>
            <p:cNvGrpSpPr>
              <a:grpSpLocks/>
            </p:cNvGrpSpPr>
            <p:nvPr/>
          </p:nvGrpSpPr>
          <p:grpSpPr bwMode="auto">
            <a:xfrm>
              <a:off x="107950" y="620713"/>
              <a:ext cx="3017838" cy="496887"/>
              <a:chOff x="68" y="391"/>
              <a:chExt cx="1901" cy="313"/>
            </a:xfrm>
          </p:grpSpPr>
          <p:sp>
            <p:nvSpPr>
              <p:cNvPr id="10259" name="Text Box 3"/>
              <p:cNvSpPr txBox="1">
                <a:spLocks noChangeArrowheads="1"/>
              </p:cNvSpPr>
              <p:nvPr/>
            </p:nvSpPr>
            <p:spPr bwMode="auto">
              <a:xfrm>
                <a:off x="68" y="39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5.1.1  </a:t>
                </a:r>
                <a:r>
                  <a:rPr kumimoji="1" lang="zh-CN" altLang="en-US" sz="2200" b="1">
                    <a:solidFill>
                      <a:srgbClr val="3333FF"/>
                    </a:solidFill>
                    <a:latin typeface="Arial" panose="020B0604020202020204" pitchFamily="34" charset="0"/>
                    <a:ea typeface="黑体" panose="02010609060101010101" pitchFamily="49" charset="-122"/>
                  </a:rPr>
                  <a:t>数组的类型定义</a:t>
                </a:r>
              </a:p>
            </p:txBody>
          </p:sp>
          <p:sp>
            <p:nvSpPr>
              <p:cNvPr id="10260" name="Rectangle 4"/>
              <p:cNvSpPr>
                <a:spLocks noChangeArrowheads="1"/>
              </p:cNvSpPr>
              <p:nvPr/>
            </p:nvSpPr>
            <p:spPr bwMode="auto">
              <a:xfrm>
                <a:off x="113" y="660"/>
                <a:ext cx="1601"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0256" name="Group 5"/>
            <p:cNvGrpSpPr>
              <a:grpSpLocks/>
            </p:cNvGrpSpPr>
            <p:nvPr/>
          </p:nvGrpSpPr>
          <p:grpSpPr bwMode="auto">
            <a:xfrm>
              <a:off x="250825" y="1196975"/>
              <a:ext cx="2447925" cy="496888"/>
              <a:chOff x="113" y="441"/>
              <a:chExt cx="1440" cy="313"/>
            </a:xfrm>
          </p:grpSpPr>
          <p:sp>
            <p:nvSpPr>
              <p:cNvPr id="10257" name="Text Box 6"/>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数组的定义</a:t>
                </a:r>
              </a:p>
            </p:txBody>
          </p:sp>
          <p:sp>
            <p:nvSpPr>
              <p:cNvPr id="10258"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8" name="Group 12"/>
          <p:cNvGrpSpPr>
            <a:grpSpLocks/>
          </p:cNvGrpSpPr>
          <p:nvPr/>
        </p:nvGrpSpPr>
        <p:grpSpPr bwMode="auto">
          <a:xfrm>
            <a:off x="381000" y="5445125"/>
            <a:ext cx="8305800" cy="936625"/>
            <a:chOff x="240" y="3430"/>
            <a:chExt cx="5232" cy="590"/>
          </a:xfrm>
        </p:grpSpPr>
        <p:sp>
          <p:nvSpPr>
            <p:cNvPr id="19" name="Text Box 13"/>
            <p:cNvSpPr txBox="1">
              <a:spLocks noChangeArrowheads="1"/>
            </p:cNvSpPr>
            <p:nvPr/>
          </p:nvSpPr>
          <p:spPr bwMode="auto">
            <a:xfrm>
              <a:off x="240" y="3430"/>
              <a:ext cx="5232" cy="285"/>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lnSpc>
                  <a:spcPct val="130000"/>
                </a:lnSpc>
                <a:defRPr/>
              </a:pPr>
              <a:r>
                <a:rPr kumimoji="1" lang="en-US" altLang="zh-CN" b="1" dirty="0" err="1">
                  <a:solidFill>
                    <a:srgbClr val="FF33CC"/>
                  </a:solidFill>
                  <a:latin typeface="+mn-lt"/>
                  <a:ea typeface="楷体" panose="02010609060101010101" pitchFamily="49" charset="-122"/>
                </a:rPr>
                <a:t>A</a:t>
              </a:r>
              <a:r>
                <a:rPr kumimoji="1" lang="en-US" altLang="zh-CN" b="1" baseline="-30000" dirty="0" err="1">
                  <a:solidFill>
                    <a:srgbClr val="FF33CC"/>
                  </a:solidFill>
                  <a:latin typeface="+mn-lt"/>
                  <a:ea typeface="楷体" panose="02010609060101010101" pitchFamily="49" charset="-122"/>
                </a:rPr>
                <a:t>m×n</a:t>
              </a:r>
              <a:r>
                <a:rPr kumimoji="1" lang="en-US" altLang="zh-CN" b="1" baseline="-30000" dirty="0">
                  <a:solidFill>
                    <a:srgbClr val="FF33CC"/>
                  </a:solidFill>
                  <a:latin typeface="+mn-lt"/>
                  <a:ea typeface="楷体" panose="02010609060101010101" pitchFamily="49" charset="-122"/>
                </a:rPr>
                <a:t>  </a:t>
              </a:r>
              <a:r>
                <a:rPr kumimoji="1" lang="en-US" altLang="zh-CN" b="1" dirty="0">
                  <a:solidFill>
                    <a:srgbClr val="FF33CC"/>
                  </a:solidFill>
                  <a:latin typeface="+mn-lt"/>
                  <a:ea typeface="楷体" panose="02010609060101010101" pitchFamily="49" charset="-122"/>
                </a:rPr>
                <a:t>= ( ( a</a:t>
              </a:r>
              <a:r>
                <a:rPr kumimoji="1" lang="en-US" altLang="zh-CN" b="1" baseline="-30000" dirty="0">
                  <a:solidFill>
                    <a:srgbClr val="FF33CC"/>
                  </a:solidFill>
                  <a:latin typeface="+mn-lt"/>
                  <a:ea typeface="楷体" panose="02010609060101010101" pitchFamily="49" charset="-122"/>
                </a:rPr>
                <a:t>00</a:t>
              </a:r>
              <a:r>
                <a:rPr kumimoji="1" lang="en-US" altLang="zh-CN" b="1" dirty="0">
                  <a:solidFill>
                    <a:srgbClr val="FF33CC"/>
                  </a:solidFill>
                  <a:latin typeface="+mn-lt"/>
                  <a:ea typeface="楷体" panose="02010609060101010101" pitchFamily="49" charset="-122"/>
                </a:rPr>
                <a:t> a</a:t>
              </a:r>
              <a:r>
                <a:rPr kumimoji="1" lang="en-US" altLang="zh-CN" b="1" baseline="-30000" dirty="0">
                  <a:solidFill>
                    <a:srgbClr val="FF33CC"/>
                  </a:solidFill>
                  <a:latin typeface="+mn-lt"/>
                  <a:ea typeface="楷体" panose="02010609060101010101" pitchFamily="49" charset="-122"/>
                </a:rPr>
                <a:t>01 … </a:t>
              </a:r>
              <a:r>
                <a:rPr kumimoji="1" lang="en-US" altLang="zh-CN" b="1" dirty="0">
                  <a:solidFill>
                    <a:srgbClr val="FF33CC"/>
                  </a:solidFill>
                  <a:latin typeface="+mn-lt"/>
                  <a:ea typeface="楷体" panose="02010609060101010101" pitchFamily="49" charset="-122"/>
                </a:rPr>
                <a:t>a</a:t>
              </a:r>
              <a:r>
                <a:rPr kumimoji="1" lang="en-US" altLang="zh-CN" b="1" baseline="-30000" dirty="0">
                  <a:solidFill>
                    <a:srgbClr val="FF33CC"/>
                  </a:solidFill>
                  <a:latin typeface="+mn-lt"/>
                  <a:ea typeface="楷体" panose="02010609060101010101" pitchFamily="49" charset="-122"/>
                </a:rPr>
                <a:t>0, n-1 </a:t>
              </a:r>
              <a:r>
                <a:rPr kumimoji="1" lang="en-US" altLang="zh-CN" b="1" dirty="0">
                  <a:solidFill>
                    <a:srgbClr val="FF33CC"/>
                  </a:solidFill>
                  <a:latin typeface="+mn-lt"/>
                  <a:ea typeface="楷体" panose="02010609060101010101" pitchFamily="49" charset="-122"/>
                </a:rPr>
                <a:t>) , ( a</a:t>
              </a:r>
              <a:r>
                <a:rPr kumimoji="1" lang="en-US" altLang="zh-CN" b="1" baseline="-30000" dirty="0">
                  <a:solidFill>
                    <a:srgbClr val="FF33CC"/>
                  </a:solidFill>
                  <a:latin typeface="+mn-lt"/>
                  <a:ea typeface="楷体" panose="02010609060101010101" pitchFamily="49" charset="-122"/>
                </a:rPr>
                <a:t>10</a:t>
              </a:r>
              <a:r>
                <a:rPr kumimoji="1" lang="en-US" altLang="zh-CN" b="1" dirty="0">
                  <a:solidFill>
                    <a:srgbClr val="FF33CC"/>
                  </a:solidFill>
                  <a:latin typeface="+mn-lt"/>
                  <a:ea typeface="楷体" panose="02010609060101010101" pitchFamily="49" charset="-122"/>
                </a:rPr>
                <a:t> a</a:t>
              </a:r>
              <a:r>
                <a:rPr kumimoji="1" lang="en-US" altLang="zh-CN" b="1" baseline="-30000" dirty="0">
                  <a:solidFill>
                    <a:srgbClr val="FF33CC"/>
                  </a:solidFill>
                  <a:latin typeface="+mn-lt"/>
                  <a:ea typeface="楷体" panose="02010609060101010101" pitchFamily="49" charset="-122"/>
                </a:rPr>
                <a:t>11 … </a:t>
              </a:r>
              <a:r>
                <a:rPr kumimoji="1" lang="en-US" altLang="zh-CN" b="1" dirty="0">
                  <a:solidFill>
                    <a:srgbClr val="FF33CC"/>
                  </a:solidFill>
                  <a:latin typeface="+mn-lt"/>
                  <a:ea typeface="楷体" panose="02010609060101010101" pitchFamily="49" charset="-122"/>
                </a:rPr>
                <a:t>a</a:t>
              </a:r>
              <a:r>
                <a:rPr kumimoji="1" lang="en-US" altLang="zh-CN" b="1" baseline="-30000" dirty="0">
                  <a:solidFill>
                    <a:srgbClr val="FF33CC"/>
                  </a:solidFill>
                  <a:latin typeface="+mn-lt"/>
                  <a:ea typeface="楷体" panose="02010609060101010101" pitchFamily="49" charset="-122"/>
                </a:rPr>
                <a:t>1, n-1 </a:t>
              </a:r>
              <a:r>
                <a:rPr kumimoji="1" lang="en-US" altLang="zh-CN" b="1" dirty="0">
                  <a:solidFill>
                    <a:srgbClr val="FF33CC"/>
                  </a:solidFill>
                  <a:latin typeface="+mn-lt"/>
                  <a:ea typeface="楷体" panose="02010609060101010101" pitchFamily="49" charset="-122"/>
                </a:rPr>
                <a:t>) , … , ( a</a:t>
              </a:r>
              <a:r>
                <a:rPr kumimoji="1" lang="en-US" altLang="zh-CN" b="1" baseline="-30000" dirty="0">
                  <a:solidFill>
                    <a:srgbClr val="FF33CC"/>
                  </a:solidFill>
                  <a:latin typeface="+mn-lt"/>
                  <a:ea typeface="楷体" panose="02010609060101010101" pitchFamily="49" charset="-122"/>
                </a:rPr>
                <a:t>m-1, 0</a:t>
              </a:r>
              <a:r>
                <a:rPr kumimoji="1" lang="en-US" altLang="zh-CN" b="1" dirty="0">
                  <a:solidFill>
                    <a:srgbClr val="FF33CC"/>
                  </a:solidFill>
                  <a:latin typeface="+mn-lt"/>
                  <a:ea typeface="楷体" panose="02010609060101010101" pitchFamily="49" charset="-122"/>
                </a:rPr>
                <a:t> a</a:t>
              </a:r>
              <a:r>
                <a:rPr kumimoji="1" lang="en-US" altLang="zh-CN" b="1" baseline="-30000" dirty="0">
                  <a:solidFill>
                    <a:srgbClr val="FF33CC"/>
                  </a:solidFill>
                  <a:latin typeface="+mn-lt"/>
                  <a:ea typeface="楷体" panose="02010609060101010101" pitchFamily="49" charset="-122"/>
                </a:rPr>
                <a:t>m-1, 1 … </a:t>
              </a:r>
              <a:r>
                <a:rPr kumimoji="1" lang="en-US" altLang="zh-CN" b="1" dirty="0">
                  <a:solidFill>
                    <a:srgbClr val="FF33CC"/>
                  </a:solidFill>
                  <a:latin typeface="+mn-lt"/>
                  <a:ea typeface="楷体" panose="02010609060101010101" pitchFamily="49" charset="-122"/>
                </a:rPr>
                <a:t>a</a:t>
              </a:r>
              <a:r>
                <a:rPr kumimoji="1" lang="en-US" altLang="zh-CN" b="1" baseline="-30000" dirty="0">
                  <a:solidFill>
                    <a:srgbClr val="FF33CC"/>
                  </a:solidFill>
                  <a:latin typeface="+mn-lt"/>
                  <a:ea typeface="楷体" panose="02010609060101010101" pitchFamily="49" charset="-122"/>
                </a:rPr>
                <a:t>m-1, n-1 </a:t>
              </a:r>
              <a:r>
                <a:rPr kumimoji="1" lang="en-US" altLang="zh-CN" b="1" dirty="0">
                  <a:solidFill>
                    <a:srgbClr val="FF33CC"/>
                  </a:solidFill>
                  <a:latin typeface="+mn-lt"/>
                  <a:ea typeface="楷体" panose="02010609060101010101" pitchFamily="49" charset="-122"/>
                </a:rPr>
                <a:t>) ) </a:t>
              </a:r>
            </a:p>
          </p:txBody>
        </p:sp>
        <p:sp>
          <p:nvSpPr>
            <p:cNvPr id="21" name="Rectangle 14"/>
            <p:cNvSpPr>
              <a:spLocks noChangeArrowheads="1"/>
            </p:cNvSpPr>
            <p:nvPr/>
          </p:nvSpPr>
          <p:spPr bwMode="auto">
            <a:xfrm>
              <a:off x="2019" y="3748"/>
              <a:ext cx="1723" cy="27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zh-CN" altLang="en-US" b="1">
                  <a:solidFill>
                    <a:srgbClr val="FF33CC"/>
                  </a:solidFill>
                  <a:latin typeface="+mn-lt"/>
                  <a:ea typeface="楷体" panose="02010609060101010101" pitchFamily="49" charset="-122"/>
                </a:rPr>
                <a:t>行向量是一个线性表</a:t>
              </a:r>
            </a:p>
          </p:txBody>
        </p:sp>
      </p:grpSp>
      <p:grpSp>
        <p:nvGrpSpPr>
          <p:cNvPr id="22" name="Group 15"/>
          <p:cNvGrpSpPr>
            <a:grpSpLocks/>
          </p:cNvGrpSpPr>
          <p:nvPr/>
        </p:nvGrpSpPr>
        <p:grpSpPr bwMode="auto">
          <a:xfrm>
            <a:off x="4035425" y="846138"/>
            <a:ext cx="4981575" cy="2006600"/>
            <a:chOff x="2542" y="533"/>
            <a:chExt cx="3138" cy="1264"/>
          </a:xfrm>
        </p:grpSpPr>
        <p:sp>
          <p:nvSpPr>
            <p:cNvPr id="23" name="Rectangle 16"/>
            <p:cNvSpPr>
              <a:spLocks noChangeArrowheads="1"/>
            </p:cNvSpPr>
            <p:nvPr/>
          </p:nvSpPr>
          <p:spPr bwMode="auto">
            <a:xfrm>
              <a:off x="3437" y="1525"/>
              <a:ext cx="1723" cy="27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zh-CN" altLang="en-US" b="1">
                  <a:solidFill>
                    <a:srgbClr val="3333FF"/>
                  </a:solidFill>
                  <a:latin typeface="+mn-lt"/>
                  <a:ea typeface="楷体" panose="02010609060101010101" pitchFamily="49" charset="-122"/>
                </a:rPr>
                <a:t>一个二维数组</a:t>
              </a:r>
            </a:p>
          </p:txBody>
        </p:sp>
        <p:graphicFrame>
          <p:nvGraphicFramePr>
            <p:cNvPr id="10251" name="Object 17"/>
            <p:cNvGraphicFramePr>
              <a:graphicFrameLocks noChangeAspect="1"/>
            </p:cNvGraphicFramePr>
            <p:nvPr/>
          </p:nvGraphicFramePr>
          <p:xfrm>
            <a:off x="2542" y="533"/>
            <a:ext cx="3138" cy="995"/>
          </p:xfrm>
          <a:graphic>
            <a:graphicData uri="http://schemas.openxmlformats.org/presentationml/2006/ole">
              <mc:AlternateContent xmlns:mc="http://schemas.openxmlformats.org/markup-compatibility/2006">
                <mc:Choice xmlns:v="urn:schemas-microsoft-com:vml" Requires="v">
                  <p:oleObj spid="_x0000_s10275" name="公式" r:id="rId3" imgW="2978195" imgH="895363" progId="Equation.3">
                    <p:embed/>
                  </p:oleObj>
                </mc:Choice>
                <mc:Fallback>
                  <p:oleObj name="公式" r:id="rId3" imgW="2978195" imgH="895363" progId="Equation.3">
                    <p:embed/>
                    <p:pic>
                      <p:nvPicPr>
                        <p:cNvPr id="0" name="Object 17"/>
                        <p:cNvPicPr>
                          <a:picLocks noChangeAspect="1" noChangeArrowheads="1"/>
                        </p:cNvPicPr>
                        <p:nvPr/>
                      </p:nvPicPr>
                      <p:blipFill>
                        <a:blip r:embed="rId4">
                          <a:lum contrast="12000"/>
                          <a:extLst>
                            <a:ext uri="{28A0092B-C50C-407E-A947-70E740481C1C}">
                              <a14:useLocalDpi xmlns:a14="http://schemas.microsoft.com/office/drawing/2010/main" val="0"/>
                            </a:ext>
                          </a:extLst>
                        </a:blip>
                        <a:srcRect/>
                        <a:stretch>
                          <a:fillRect/>
                        </a:stretch>
                      </p:blipFill>
                      <p:spPr bwMode="auto">
                        <a:xfrm>
                          <a:off x="2542" y="533"/>
                          <a:ext cx="3138" cy="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26" name="Group 18"/>
          <p:cNvGrpSpPr>
            <a:grpSpLocks/>
          </p:cNvGrpSpPr>
          <p:nvPr/>
        </p:nvGrpSpPr>
        <p:grpSpPr bwMode="auto">
          <a:xfrm>
            <a:off x="2268538" y="3222625"/>
            <a:ext cx="4640262" cy="2078038"/>
            <a:chOff x="954" y="2030"/>
            <a:chExt cx="3849" cy="1309"/>
          </a:xfrm>
        </p:grpSpPr>
        <p:sp>
          <p:nvSpPr>
            <p:cNvPr id="27" name="Rectangle 19"/>
            <p:cNvSpPr>
              <a:spLocks noChangeArrowheads="1"/>
            </p:cNvSpPr>
            <p:nvPr/>
          </p:nvSpPr>
          <p:spPr bwMode="auto">
            <a:xfrm>
              <a:off x="2019" y="3067"/>
              <a:ext cx="1721" cy="27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zh-CN" altLang="en-US" b="1" dirty="0">
                  <a:solidFill>
                    <a:srgbClr val="CC6600"/>
                  </a:solidFill>
                  <a:latin typeface="+mn-lt"/>
                  <a:ea typeface="楷体" panose="02010609060101010101" pitchFamily="49" charset="-122"/>
                </a:rPr>
                <a:t>列向量是一个线性表</a:t>
              </a:r>
            </a:p>
          </p:txBody>
        </p:sp>
        <p:graphicFrame>
          <p:nvGraphicFramePr>
            <p:cNvPr id="10249" name="Object 20"/>
            <p:cNvGraphicFramePr>
              <a:graphicFrameLocks noChangeAspect="1"/>
            </p:cNvGraphicFramePr>
            <p:nvPr/>
          </p:nvGraphicFramePr>
          <p:xfrm>
            <a:off x="954" y="2030"/>
            <a:ext cx="3849" cy="1018"/>
          </p:xfrm>
          <a:graphic>
            <a:graphicData uri="http://schemas.openxmlformats.org/presentationml/2006/ole">
              <mc:AlternateContent xmlns:mc="http://schemas.openxmlformats.org/markup-compatibility/2006">
                <mc:Choice xmlns:v="urn:schemas-microsoft-com:vml" Requires="v">
                  <p:oleObj spid="_x0000_s10276" name="公式" r:id="rId5" imgW="2749655" imgH="920692" progId="Equation.3">
                    <p:embed/>
                  </p:oleObj>
                </mc:Choice>
                <mc:Fallback>
                  <p:oleObj name="公式" r:id="rId5" imgW="2749655" imgH="920692" progId="Equation.3">
                    <p:embed/>
                    <p:pic>
                      <p:nvPicPr>
                        <p:cNvPr id="0" name="Object 20"/>
                        <p:cNvPicPr>
                          <a:picLocks noChangeAspect="1" noChangeArrowheads="1"/>
                        </p:cNvPicPr>
                        <p:nvPr/>
                      </p:nvPicPr>
                      <p:blipFill>
                        <a:blip r:embed="rId6">
                          <a:lum contrast="18000"/>
                          <a:extLst>
                            <a:ext uri="{28A0092B-C50C-407E-A947-70E740481C1C}">
                              <a14:useLocalDpi xmlns:a14="http://schemas.microsoft.com/office/drawing/2010/main" val="0"/>
                            </a:ext>
                          </a:extLst>
                        </a:blip>
                        <a:srcRect/>
                        <a:stretch>
                          <a:fillRect/>
                        </a:stretch>
                      </p:blipFill>
                      <p:spPr bwMode="auto">
                        <a:xfrm>
                          <a:off x="954" y="2030"/>
                          <a:ext cx="3849"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34" name="Line 21"/>
          <p:cNvSpPr>
            <a:spLocks noChangeShapeType="1"/>
          </p:cNvSpPr>
          <p:nvPr/>
        </p:nvSpPr>
        <p:spPr bwMode="auto">
          <a:xfrm>
            <a:off x="3851275" y="0"/>
            <a:ext cx="0" cy="2997200"/>
          </a:xfrm>
          <a:prstGeom prst="line">
            <a:avLst/>
          </a:prstGeom>
          <a:noFill/>
          <a:ln w="19050" cap="rnd">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 name="Line 22"/>
          <p:cNvSpPr>
            <a:spLocks noChangeShapeType="1"/>
          </p:cNvSpPr>
          <p:nvPr/>
        </p:nvSpPr>
        <p:spPr bwMode="auto">
          <a:xfrm>
            <a:off x="3851275" y="2997200"/>
            <a:ext cx="5292725" cy="0"/>
          </a:xfrm>
          <a:prstGeom prst="line">
            <a:avLst/>
          </a:prstGeom>
          <a:noFill/>
          <a:ln w="19050" cap="rnd">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ssolve">
                                      <p:cBhvr>
                                        <p:cTn id="7" dur="500"/>
                                        <p:tgtEl>
                                          <p:spTgt spid="22"/>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up)">
                                      <p:cBhvr>
                                        <p:cTn id="11" dur="500"/>
                                        <p:tgtEl>
                                          <p:spTgt spid="34"/>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dissolve">
                                      <p:cBhvr>
                                        <p:cTn id="20" dur="500"/>
                                        <p:tgtEl>
                                          <p:spTgt spid="26"/>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9"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dissolve">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2"/>
          <p:cNvSpPr txBox="1">
            <a:spLocks noChangeArrowheads="1"/>
          </p:cNvSpPr>
          <p:nvPr/>
        </p:nvSpPr>
        <p:spPr bwMode="auto">
          <a:xfrm>
            <a:off x="323850" y="2420938"/>
            <a:ext cx="8820150" cy="329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for(i=1;i&lt;=M.tu;++i)  {	// </a:t>
            </a:r>
            <a:r>
              <a:rPr lang="zh-CN" altLang="en-US" sz="1600" b="1">
                <a:latin typeface="Courier New" panose="02070309020205020404" pitchFamily="49" charset="0"/>
                <a:ea typeface="仿宋" panose="02010609060101010101" pitchFamily="49" charset="-122"/>
                <a:cs typeface="Courier New" panose="02070309020205020404" pitchFamily="49" charset="0"/>
              </a:rPr>
              <a:t>扫描</a:t>
            </a:r>
            <a:r>
              <a:rPr lang="fr-FR" altLang="zh-CN" sz="1600" b="1">
                <a:latin typeface="Courier New" panose="02070309020205020404" pitchFamily="49" charset="0"/>
                <a:ea typeface="仿宋" panose="02010609060101010101" pitchFamily="49" charset="-122"/>
                <a:cs typeface="Courier New" panose="02070309020205020404" pitchFamily="49" charset="0"/>
              </a:rPr>
              <a:t>M.data</a:t>
            </a:r>
            <a:r>
              <a:rPr lang="zh-CN" altLang="fr-FR" sz="1600" b="1">
                <a:latin typeface="Courier New" panose="02070309020205020404" pitchFamily="49" charset="0"/>
                <a:ea typeface="仿宋" panose="02010609060101010101" pitchFamily="49" charset="-122"/>
                <a:cs typeface="Courier New" panose="02070309020205020404" pitchFamily="49" charset="0"/>
              </a:rPr>
              <a:t>，</a:t>
            </a:r>
            <a:r>
              <a:rPr lang="zh-CN" altLang="en-US" sz="1600" b="1">
                <a:latin typeface="Courier New" panose="02070309020205020404" pitchFamily="49" charset="0"/>
                <a:ea typeface="仿宋" panose="02010609060101010101" pitchFamily="49" charset="-122"/>
                <a:cs typeface="Courier New" panose="02070309020205020404" pitchFamily="49" charset="0"/>
              </a:rPr>
              <a:t>依次进行转置</a:t>
            </a:r>
          </a:p>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j=M.data[i].col;		// </a:t>
            </a:r>
            <a:r>
              <a:rPr lang="zh-CN" altLang="en-US" sz="1600" b="1">
                <a:latin typeface="Courier New" panose="02070309020205020404" pitchFamily="49" charset="0"/>
                <a:ea typeface="仿宋" panose="02010609060101010101" pitchFamily="49" charset="-122"/>
                <a:cs typeface="Courier New" panose="02070309020205020404" pitchFamily="49" charset="0"/>
              </a:rPr>
              <a:t>当前三元组列号</a:t>
            </a:r>
          </a:p>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k=cpot[j];			// </a:t>
            </a:r>
            <a:r>
              <a:rPr lang="zh-CN" altLang="en-US" sz="1600" b="1">
                <a:latin typeface="Courier New" panose="02070309020205020404" pitchFamily="49" charset="0"/>
                <a:ea typeface="仿宋" panose="02010609060101010101" pitchFamily="49" charset="-122"/>
                <a:cs typeface="Courier New" panose="02070309020205020404" pitchFamily="49" charset="0"/>
              </a:rPr>
              <a:t>当前三元组在</a:t>
            </a:r>
            <a:r>
              <a:rPr lang="fr-FR" altLang="zh-CN" sz="1600" b="1">
                <a:latin typeface="Courier New" panose="02070309020205020404" pitchFamily="49" charset="0"/>
                <a:ea typeface="仿宋" panose="02010609060101010101" pitchFamily="49" charset="-122"/>
                <a:cs typeface="Courier New" panose="02070309020205020404" pitchFamily="49" charset="0"/>
              </a:rPr>
              <a:t>T.data</a:t>
            </a:r>
            <a:r>
              <a:rPr lang="zh-CN" altLang="en-US" sz="1600" b="1">
                <a:latin typeface="Courier New" panose="02070309020205020404" pitchFamily="49" charset="0"/>
                <a:ea typeface="仿宋" panose="02010609060101010101" pitchFamily="49" charset="-122"/>
                <a:cs typeface="Courier New" panose="02070309020205020404" pitchFamily="49" charset="0"/>
              </a:rPr>
              <a:t>中的下标</a:t>
            </a:r>
          </a:p>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T.data[k].row=M.data[i].col;</a:t>
            </a:r>
          </a:p>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T.data[k].col=M.data[i].row;</a:t>
            </a:r>
          </a:p>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T.data[k].e=M.data[i].e;</a:t>
            </a:r>
          </a:p>
          <a:p>
            <a:pPr eaLnBrk="1" hangingPunct="1">
              <a:lnSpc>
                <a:spcPct val="130000"/>
              </a:lnSpc>
            </a:pPr>
            <a:r>
              <a:rPr lang="fr-FR" altLang="zh-CN" sz="1600" b="1">
                <a:latin typeface="Courier New" panose="02070309020205020404" pitchFamily="49" charset="0"/>
                <a:ea typeface="仿宋" panose="02010609060101010101" pitchFamily="49" charset="-122"/>
                <a:cs typeface="Courier New" panose="02070309020205020404" pitchFamily="49" charset="0"/>
              </a:rPr>
              <a:t>            ++cpot[j];			// </a:t>
            </a:r>
            <a:r>
              <a:rPr lang="zh-CN" altLang="en-US" sz="1600" b="1">
                <a:latin typeface="Courier New" panose="02070309020205020404" pitchFamily="49" charset="0"/>
                <a:ea typeface="仿宋" panose="02010609060101010101" pitchFamily="49" charset="-122"/>
                <a:cs typeface="Courier New" panose="02070309020205020404" pitchFamily="49" charset="0"/>
              </a:rPr>
              <a:t>预置同一列下一个三元组的下标</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a:t>
            </a:r>
            <a:r>
              <a:rPr lang="fr-FR" altLang="zh-CN" sz="1600" b="1">
                <a:latin typeface="Courier New" panose="02070309020205020404" pitchFamily="49" charset="0"/>
                <a:ea typeface="仿宋" panose="02010609060101010101" pitchFamily="49" charset="-122"/>
                <a:cs typeface="Courier New" panose="02070309020205020404" pitchFamily="49" charset="0"/>
              </a:rPr>
              <a:t>FastTransSMatrix_TSM</a:t>
            </a:r>
            <a:endParaRPr lang="zh-CN" altLang="en-US" sz="1600" b="1">
              <a:latin typeface="Courier New" panose="02070309020205020404" pitchFamily="49" charset="0"/>
              <a:ea typeface="仿宋" panose="02010609060101010101" pitchFamily="49" charset="-122"/>
              <a:cs typeface="Courier New" panose="02070309020205020404" pitchFamily="49" charset="0"/>
            </a:endParaRPr>
          </a:p>
        </p:txBody>
      </p:sp>
      <p:grpSp>
        <p:nvGrpSpPr>
          <p:cNvPr id="56323" name="组合 6"/>
          <p:cNvGrpSpPr>
            <a:grpSpLocks/>
          </p:cNvGrpSpPr>
          <p:nvPr/>
        </p:nvGrpSpPr>
        <p:grpSpPr bwMode="auto">
          <a:xfrm>
            <a:off x="34925" y="92075"/>
            <a:ext cx="8929688" cy="2178050"/>
            <a:chOff x="34925" y="92075"/>
            <a:chExt cx="8929688" cy="2178050"/>
          </a:xfrm>
        </p:grpSpPr>
        <p:grpSp>
          <p:nvGrpSpPr>
            <p:cNvPr id="56324" name="组合 5"/>
            <p:cNvGrpSpPr>
              <a:grpSpLocks/>
            </p:cNvGrpSpPr>
            <p:nvPr/>
          </p:nvGrpSpPr>
          <p:grpSpPr bwMode="auto">
            <a:xfrm>
              <a:off x="34925" y="92075"/>
              <a:ext cx="7947829" cy="2178050"/>
              <a:chOff x="34925" y="92075"/>
              <a:chExt cx="7947829" cy="2178050"/>
            </a:xfrm>
          </p:grpSpPr>
          <p:grpSp>
            <p:nvGrpSpPr>
              <p:cNvPr id="56330" name="组合 4"/>
              <p:cNvGrpSpPr>
                <a:grpSpLocks/>
              </p:cNvGrpSpPr>
              <p:nvPr/>
            </p:nvGrpSpPr>
            <p:grpSpPr bwMode="auto">
              <a:xfrm>
                <a:off x="34925" y="92075"/>
                <a:ext cx="7947829" cy="1601788"/>
                <a:chOff x="34925" y="92075"/>
                <a:chExt cx="7947829" cy="1601788"/>
              </a:xfrm>
            </p:grpSpPr>
            <p:grpSp>
              <p:nvGrpSpPr>
                <p:cNvPr id="56334" name="组合 3"/>
                <p:cNvGrpSpPr>
                  <a:grpSpLocks/>
                </p:cNvGrpSpPr>
                <p:nvPr/>
              </p:nvGrpSpPr>
              <p:grpSpPr bwMode="auto">
                <a:xfrm>
                  <a:off x="34925" y="92075"/>
                  <a:ext cx="7632700" cy="1601788"/>
                  <a:chOff x="34925" y="92075"/>
                  <a:chExt cx="7632700" cy="1601788"/>
                </a:xfrm>
              </p:grpSpPr>
              <p:grpSp>
                <p:nvGrpSpPr>
                  <p:cNvPr id="56336" name="组合 2"/>
                  <p:cNvGrpSpPr>
                    <a:grpSpLocks/>
                  </p:cNvGrpSpPr>
                  <p:nvPr/>
                </p:nvGrpSpPr>
                <p:grpSpPr bwMode="auto">
                  <a:xfrm>
                    <a:off x="34925" y="92075"/>
                    <a:ext cx="7632700" cy="1025525"/>
                    <a:chOff x="34925" y="92075"/>
                    <a:chExt cx="7632700" cy="1025525"/>
                  </a:xfrm>
                </p:grpSpPr>
                <p:grpSp>
                  <p:nvGrpSpPr>
                    <p:cNvPr id="56340" name="组合 1"/>
                    <p:cNvGrpSpPr>
                      <a:grpSpLocks/>
                    </p:cNvGrpSpPr>
                    <p:nvPr/>
                  </p:nvGrpSpPr>
                  <p:grpSpPr bwMode="auto">
                    <a:xfrm>
                      <a:off x="34925" y="92075"/>
                      <a:ext cx="7632700" cy="457200"/>
                      <a:chOff x="34925" y="92075"/>
                      <a:chExt cx="7632700" cy="457200"/>
                    </a:xfrm>
                  </p:grpSpPr>
                  <p:sp>
                    <p:nvSpPr>
                      <p:cNvPr id="56344"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6345"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56341" name="Group 3"/>
                    <p:cNvGrpSpPr>
                      <a:grpSpLocks/>
                    </p:cNvGrpSpPr>
                    <p:nvPr/>
                  </p:nvGrpSpPr>
                  <p:grpSpPr bwMode="auto">
                    <a:xfrm>
                      <a:off x="107950" y="620713"/>
                      <a:ext cx="4032250" cy="496887"/>
                      <a:chOff x="113" y="441"/>
                      <a:chExt cx="2098" cy="313"/>
                    </a:xfrm>
                  </p:grpSpPr>
                  <p:sp>
                    <p:nvSpPr>
                      <p:cNvPr id="56342"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56343"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6337" name="Group 6"/>
                  <p:cNvGrpSpPr>
                    <a:grpSpLocks/>
                  </p:cNvGrpSpPr>
                  <p:nvPr/>
                </p:nvGrpSpPr>
                <p:grpSpPr bwMode="auto">
                  <a:xfrm>
                    <a:off x="250824" y="1196975"/>
                    <a:ext cx="4448175" cy="496888"/>
                    <a:chOff x="113" y="441"/>
                    <a:chExt cx="1440" cy="313"/>
                  </a:xfrm>
                </p:grpSpPr>
                <p:sp>
                  <p:nvSpPr>
                    <p:cNvPr id="56338"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三元组顺序表及操作实现</a:t>
                      </a:r>
                    </a:p>
                  </p:txBody>
                </p:sp>
                <p:sp>
                  <p:nvSpPr>
                    <p:cNvPr id="56339"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56335" name="Text Box 13"/>
                <p:cNvSpPr txBox="1">
                  <a:spLocks noChangeArrowheads="1"/>
                </p:cNvSpPr>
                <p:nvPr/>
              </p:nvSpPr>
              <p:spPr bwMode="auto">
                <a:xfrm>
                  <a:off x="3806041"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转置操作</a:t>
                  </a:r>
                </a:p>
              </p:txBody>
            </p:sp>
          </p:grpSp>
          <p:grpSp>
            <p:nvGrpSpPr>
              <p:cNvPr id="56331" name="Group 15"/>
              <p:cNvGrpSpPr>
                <a:grpSpLocks/>
              </p:cNvGrpSpPr>
              <p:nvPr/>
            </p:nvGrpSpPr>
            <p:grpSpPr bwMode="auto">
              <a:xfrm>
                <a:off x="539750" y="1773238"/>
                <a:ext cx="4535488" cy="496887"/>
                <a:chOff x="431" y="1117"/>
                <a:chExt cx="2857" cy="313"/>
              </a:xfrm>
            </p:grpSpPr>
            <p:sp>
              <p:nvSpPr>
                <p:cNvPr id="56332" name="Text Box 16"/>
                <p:cNvSpPr txBox="1">
                  <a:spLocks noChangeArrowheads="1"/>
                </p:cNvSpPr>
                <p:nvPr/>
              </p:nvSpPr>
              <p:spPr bwMode="auto">
                <a:xfrm>
                  <a:off x="431" y="1117"/>
                  <a:ext cx="2585"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339933"/>
                      </a:solidFill>
                      <a:latin typeface="Times New Roman" panose="02020603050405020304" pitchFamily="18" charset="0"/>
                    </a:rPr>
                    <a:t>●</a:t>
                  </a:r>
                  <a:r>
                    <a:rPr kumimoji="1" lang="en-US" altLang="zh-CN" sz="2200">
                      <a:solidFill>
                        <a:srgbClr val="FF9900"/>
                      </a:solidFill>
                      <a:latin typeface="Times New Roman" panose="02020603050405020304" pitchFamily="18" charset="0"/>
                    </a:rPr>
                    <a:t> </a:t>
                  </a:r>
                  <a:r>
                    <a:rPr kumimoji="1" lang="zh-CN" altLang="en-US" sz="2200" b="1">
                      <a:solidFill>
                        <a:srgbClr val="CC6600"/>
                      </a:solidFill>
                      <a:latin typeface="Times New Roman" panose="02020603050405020304" pitchFamily="18" charset="0"/>
                      <a:ea typeface="黑体" panose="02010609060101010101" pitchFamily="49" charset="-122"/>
                    </a:rPr>
                    <a:t>顺序取</a:t>
                  </a:r>
                  <a:r>
                    <a:rPr kumimoji="1" lang="en-US" altLang="zh-CN" sz="2200" b="1">
                      <a:solidFill>
                        <a:srgbClr val="CC6600"/>
                      </a:solidFill>
                      <a:latin typeface="Times New Roman" panose="02020603050405020304" pitchFamily="18" charset="0"/>
                      <a:ea typeface="黑体" panose="02010609060101010101" pitchFamily="49" charset="-122"/>
                    </a:rPr>
                    <a:t>–</a:t>
                  </a:r>
                  <a:r>
                    <a:rPr kumimoji="1" lang="zh-CN" altLang="en-US" sz="2200" b="1">
                      <a:solidFill>
                        <a:srgbClr val="CC6600"/>
                      </a:solidFill>
                      <a:latin typeface="Times New Roman" panose="02020603050405020304" pitchFamily="18" charset="0"/>
                      <a:ea typeface="黑体" panose="02010609060101010101" pitchFamily="49" charset="-122"/>
                    </a:rPr>
                    <a:t>直接存：按位就座</a:t>
                  </a:r>
                </a:p>
              </p:txBody>
            </p:sp>
            <p:sp>
              <p:nvSpPr>
                <p:cNvPr id="56333" name="Rectangle 17"/>
                <p:cNvSpPr>
                  <a:spLocks noChangeArrowheads="1"/>
                </p:cNvSpPr>
                <p:nvPr/>
              </p:nvSpPr>
              <p:spPr bwMode="auto">
                <a:xfrm>
                  <a:off x="502" y="1386"/>
                  <a:ext cx="2786" cy="44"/>
                </a:xfrm>
                <a:prstGeom prst="rect">
                  <a:avLst/>
                </a:prstGeom>
                <a:gradFill rotWithShape="0">
                  <a:gsLst>
                    <a:gs pos="0">
                      <a:srgbClr val="339933"/>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6325" name="Group 4"/>
            <p:cNvGrpSpPr>
              <a:grpSpLocks/>
            </p:cNvGrpSpPr>
            <p:nvPr/>
          </p:nvGrpSpPr>
          <p:grpSpPr bwMode="auto">
            <a:xfrm>
              <a:off x="7669213" y="692150"/>
              <a:ext cx="1295400" cy="1008063"/>
              <a:chOff x="4831" y="1253"/>
              <a:chExt cx="816" cy="726"/>
            </a:xfrm>
          </p:grpSpPr>
          <p:sp>
            <p:nvSpPr>
              <p:cNvPr id="56326"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6327"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9"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5-6</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56329"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6" name="组合 5"/>
          <p:cNvGrpSpPr>
            <a:grpSpLocks/>
          </p:cNvGrpSpPr>
          <p:nvPr/>
        </p:nvGrpSpPr>
        <p:grpSpPr bwMode="auto">
          <a:xfrm>
            <a:off x="34925" y="92075"/>
            <a:ext cx="7948613" cy="2178050"/>
            <a:chOff x="34925" y="92075"/>
            <a:chExt cx="7947829" cy="2178050"/>
          </a:xfrm>
        </p:grpSpPr>
        <p:grpSp>
          <p:nvGrpSpPr>
            <p:cNvPr id="57356" name="组合 4"/>
            <p:cNvGrpSpPr>
              <a:grpSpLocks/>
            </p:cNvGrpSpPr>
            <p:nvPr/>
          </p:nvGrpSpPr>
          <p:grpSpPr bwMode="auto">
            <a:xfrm>
              <a:off x="34925" y="92075"/>
              <a:ext cx="7947829" cy="1601788"/>
              <a:chOff x="34925" y="92075"/>
              <a:chExt cx="7947829" cy="1601788"/>
            </a:xfrm>
          </p:grpSpPr>
          <p:grpSp>
            <p:nvGrpSpPr>
              <p:cNvPr id="57360" name="组合 3"/>
              <p:cNvGrpSpPr>
                <a:grpSpLocks/>
              </p:cNvGrpSpPr>
              <p:nvPr/>
            </p:nvGrpSpPr>
            <p:grpSpPr bwMode="auto">
              <a:xfrm>
                <a:off x="34925" y="92075"/>
                <a:ext cx="7632700" cy="1601788"/>
                <a:chOff x="34925" y="92075"/>
                <a:chExt cx="7632700" cy="1601788"/>
              </a:xfrm>
            </p:grpSpPr>
            <p:grpSp>
              <p:nvGrpSpPr>
                <p:cNvPr id="57362" name="组合 2"/>
                <p:cNvGrpSpPr>
                  <a:grpSpLocks/>
                </p:cNvGrpSpPr>
                <p:nvPr/>
              </p:nvGrpSpPr>
              <p:grpSpPr bwMode="auto">
                <a:xfrm>
                  <a:off x="34925" y="92075"/>
                  <a:ext cx="7632700" cy="1025525"/>
                  <a:chOff x="34925" y="92075"/>
                  <a:chExt cx="7632700" cy="1025525"/>
                </a:xfrm>
              </p:grpSpPr>
              <p:grpSp>
                <p:nvGrpSpPr>
                  <p:cNvPr id="57366" name="组合 1"/>
                  <p:cNvGrpSpPr>
                    <a:grpSpLocks/>
                  </p:cNvGrpSpPr>
                  <p:nvPr/>
                </p:nvGrpSpPr>
                <p:grpSpPr bwMode="auto">
                  <a:xfrm>
                    <a:off x="34925" y="92075"/>
                    <a:ext cx="7632700" cy="457200"/>
                    <a:chOff x="34925" y="92075"/>
                    <a:chExt cx="7632700" cy="457200"/>
                  </a:xfrm>
                </p:grpSpPr>
                <p:sp>
                  <p:nvSpPr>
                    <p:cNvPr id="57370"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7371"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57367" name="Group 3"/>
                  <p:cNvGrpSpPr>
                    <a:grpSpLocks/>
                  </p:cNvGrpSpPr>
                  <p:nvPr/>
                </p:nvGrpSpPr>
                <p:grpSpPr bwMode="auto">
                  <a:xfrm>
                    <a:off x="107950" y="620713"/>
                    <a:ext cx="4032250" cy="496887"/>
                    <a:chOff x="113" y="441"/>
                    <a:chExt cx="2098" cy="313"/>
                  </a:xfrm>
                </p:grpSpPr>
                <p:sp>
                  <p:nvSpPr>
                    <p:cNvPr id="57368"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57369"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7363" name="Group 6"/>
                <p:cNvGrpSpPr>
                  <a:grpSpLocks/>
                </p:cNvGrpSpPr>
                <p:nvPr/>
              </p:nvGrpSpPr>
              <p:grpSpPr bwMode="auto">
                <a:xfrm>
                  <a:off x="250824" y="1196975"/>
                  <a:ext cx="4448175" cy="496888"/>
                  <a:chOff x="113" y="441"/>
                  <a:chExt cx="1440" cy="313"/>
                </a:xfrm>
              </p:grpSpPr>
              <p:sp>
                <p:nvSpPr>
                  <p:cNvPr id="57364"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三元组顺序表及操作实现</a:t>
                    </a:r>
                  </a:p>
                </p:txBody>
              </p:sp>
              <p:sp>
                <p:nvSpPr>
                  <p:cNvPr id="57365"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57361" name="Text Box 13"/>
              <p:cNvSpPr txBox="1">
                <a:spLocks noChangeArrowheads="1"/>
              </p:cNvSpPr>
              <p:nvPr/>
            </p:nvSpPr>
            <p:spPr bwMode="auto">
              <a:xfrm>
                <a:off x="3806041"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转置操作</a:t>
                </a:r>
              </a:p>
            </p:txBody>
          </p:sp>
        </p:grpSp>
        <p:grpSp>
          <p:nvGrpSpPr>
            <p:cNvPr id="57357" name="Group 15"/>
            <p:cNvGrpSpPr>
              <a:grpSpLocks/>
            </p:cNvGrpSpPr>
            <p:nvPr/>
          </p:nvGrpSpPr>
          <p:grpSpPr bwMode="auto">
            <a:xfrm>
              <a:off x="539750" y="1773238"/>
              <a:ext cx="4535488" cy="496887"/>
              <a:chOff x="431" y="1117"/>
              <a:chExt cx="2857" cy="313"/>
            </a:xfrm>
          </p:grpSpPr>
          <p:sp>
            <p:nvSpPr>
              <p:cNvPr id="57358" name="Text Box 16"/>
              <p:cNvSpPr txBox="1">
                <a:spLocks noChangeArrowheads="1"/>
              </p:cNvSpPr>
              <p:nvPr/>
            </p:nvSpPr>
            <p:spPr bwMode="auto">
              <a:xfrm>
                <a:off x="431" y="1117"/>
                <a:ext cx="2585"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339933"/>
                    </a:solidFill>
                    <a:latin typeface="Times New Roman" panose="02020603050405020304" pitchFamily="18" charset="0"/>
                  </a:rPr>
                  <a:t>●</a:t>
                </a:r>
                <a:r>
                  <a:rPr kumimoji="1" lang="en-US" altLang="zh-CN" sz="2200">
                    <a:solidFill>
                      <a:srgbClr val="FF9900"/>
                    </a:solidFill>
                    <a:latin typeface="Times New Roman" panose="02020603050405020304" pitchFamily="18" charset="0"/>
                  </a:rPr>
                  <a:t> </a:t>
                </a:r>
                <a:r>
                  <a:rPr kumimoji="1" lang="zh-CN" altLang="en-US" sz="2200" b="1">
                    <a:solidFill>
                      <a:srgbClr val="CC6600"/>
                    </a:solidFill>
                    <a:latin typeface="Times New Roman" panose="02020603050405020304" pitchFamily="18" charset="0"/>
                    <a:ea typeface="黑体" panose="02010609060101010101" pitchFamily="49" charset="-122"/>
                  </a:rPr>
                  <a:t>顺序取</a:t>
                </a:r>
                <a:r>
                  <a:rPr kumimoji="1" lang="en-US" altLang="zh-CN" sz="2200" b="1">
                    <a:solidFill>
                      <a:srgbClr val="CC6600"/>
                    </a:solidFill>
                    <a:latin typeface="Times New Roman" panose="02020603050405020304" pitchFamily="18" charset="0"/>
                    <a:ea typeface="黑体" panose="02010609060101010101" pitchFamily="49" charset="-122"/>
                  </a:rPr>
                  <a:t>–</a:t>
                </a:r>
                <a:r>
                  <a:rPr kumimoji="1" lang="zh-CN" altLang="en-US" sz="2200" b="1">
                    <a:solidFill>
                      <a:srgbClr val="CC6600"/>
                    </a:solidFill>
                    <a:latin typeface="Times New Roman" panose="02020603050405020304" pitchFamily="18" charset="0"/>
                    <a:ea typeface="黑体" panose="02010609060101010101" pitchFamily="49" charset="-122"/>
                  </a:rPr>
                  <a:t>直接存：按位就座</a:t>
                </a:r>
              </a:p>
            </p:txBody>
          </p:sp>
          <p:sp>
            <p:nvSpPr>
              <p:cNvPr id="57359" name="Rectangle 17"/>
              <p:cNvSpPr>
                <a:spLocks noChangeArrowheads="1"/>
              </p:cNvSpPr>
              <p:nvPr/>
            </p:nvSpPr>
            <p:spPr bwMode="auto">
              <a:xfrm>
                <a:off x="502" y="1386"/>
                <a:ext cx="2786" cy="44"/>
              </a:xfrm>
              <a:prstGeom prst="rect">
                <a:avLst/>
              </a:prstGeom>
              <a:gradFill rotWithShape="0">
                <a:gsLst>
                  <a:gs pos="0">
                    <a:srgbClr val="339933"/>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1" name="组合 30"/>
          <p:cNvGrpSpPr>
            <a:grpSpLocks/>
          </p:cNvGrpSpPr>
          <p:nvPr/>
        </p:nvGrpSpPr>
        <p:grpSpPr bwMode="auto">
          <a:xfrm>
            <a:off x="7669213" y="731838"/>
            <a:ext cx="1295400" cy="968375"/>
            <a:chOff x="7669213" y="731152"/>
            <a:chExt cx="1295400" cy="969061"/>
          </a:xfrm>
        </p:grpSpPr>
        <p:sp>
          <p:nvSpPr>
            <p:cNvPr id="57352"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7353"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354"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57355" name="图片 1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2" name="Text Box 6"/>
          <p:cNvSpPr txBox="1">
            <a:spLocks noChangeArrowheads="1"/>
          </p:cNvSpPr>
          <p:nvPr/>
        </p:nvSpPr>
        <p:spPr bwMode="auto">
          <a:xfrm>
            <a:off x="179388" y="2365375"/>
            <a:ext cx="8785225" cy="22479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矩阵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M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列数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M.nu</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nu</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）和非零元素</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个数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M.tu</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tu</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基本操作：行列互换；</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时间分析：算法中执行次数依赖于四个并列</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for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循环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算法的时间</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nu+tu</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④ 空间分析：算法</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中需要两</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个辅助</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数组存储空间，空间复杂度为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O(nu)</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p:txBody>
      </p:sp>
      <p:grpSp>
        <p:nvGrpSpPr>
          <p:cNvPr id="32" name="Group 31"/>
          <p:cNvGrpSpPr>
            <a:grpSpLocks/>
          </p:cNvGrpSpPr>
          <p:nvPr/>
        </p:nvGrpSpPr>
        <p:grpSpPr bwMode="auto">
          <a:xfrm>
            <a:off x="4511011" y="3795713"/>
            <a:ext cx="4202777" cy="2921000"/>
            <a:chOff x="1383" y="2251"/>
            <a:chExt cx="3571" cy="1723"/>
          </a:xfrm>
        </p:grpSpPr>
        <p:pic>
          <p:nvPicPr>
            <p:cNvPr id="33" name="Picture 32" descr="ED089_l"/>
            <p:cNvPicPr>
              <a:picLocks noChangeAspect="1" noChangeArrowheads="1"/>
            </p:cNvPicPr>
            <p:nvPr/>
          </p:nvPicPr>
          <p:blipFill>
            <a:blip r:embed="rId3">
              <a:extLst>
                <a:ext uri="{28A0092B-C50C-407E-A947-70E740481C1C}">
                  <a14:useLocalDpi xmlns:a14="http://schemas.microsoft.com/office/drawing/2010/main" val="0"/>
                </a:ext>
              </a:extLst>
            </a:blip>
            <a:srcRect l="13486" t="9969" r="14427" b="12987"/>
            <a:stretch>
              <a:fillRect/>
            </a:stretch>
          </p:blipFill>
          <p:spPr bwMode="auto">
            <a:xfrm>
              <a:off x="1383" y="2251"/>
              <a:ext cx="3571" cy="1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 Box 33"/>
            <p:cNvSpPr txBox="1">
              <a:spLocks noChangeArrowheads="1"/>
            </p:cNvSpPr>
            <p:nvPr/>
          </p:nvSpPr>
          <p:spPr bwMode="auto">
            <a:xfrm>
              <a:off x="1668" y="2523"/>
              <a:ext cx="2936" cy="1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tIns="46800" rIns="180000">
              <a:spAutoFit/>
            </a:bodyPr>
            <a:lstStyle/>
            <a:p>
              <a:pPr algn="just" eaLnBrk="1" hangingPunct="1">
                <a:lnSpc>
                  <a:spcPct val="130000"/>
                </a:lnSpc>
                <a:defRPr/>
              </a:pPr>
              <a:r>
                <a:rPr kumimoji="1" lang="en-US" altLang="zh-CN" b="1" dirty="0">
                  <a:solidFill>
                    <a:srgbClr val="9900CC"/>
                  </a:solidFill>
                  <a:effectLst>
                    <a:outerShdw blurRad="38100" dist="38100" dir="2700000" algn="tl">
                      <a:srgbClr val="C0C0C0"/>
                    </a:outerShdw>
                  </a:effectLst>
                  <a:latin typeface="Arial" panose="020B0604020202020204" pitchFamily="34" charset="0"/>
                  <a:ea typeface="楷体" panose="02010609060101010101" pitchFamily="49" charset="-122"/>
                  <a:cs typeface="Arial" panose="020B0604020202020204" pitchFamily="34" charset="0"/>
                </a:rPr>
                <a:t>        </a:t>
              </a:r>
              <a:r>
                <a:rPr kumimoji="1" lang="en-US" altLang="zh-CN" b="1" dirty="0" smtClean="0">
                  <a:solidFill>
                    <a:srgbClr val="9933FF"/>
                  </a:solidFill>
                  <a:latin typeface="Arial" panose="020B0604020202020204" pitchFamily="34" charset="0"/>
                  <a:ea typeface="楷体" panose="02010609060101010101" pitchFamily="49" charset="-122"/>
                  <a:cs typeface="Arial" panose="020B0604020202020204" pitchFamily="34" charset="0"/>
                </a:rPr>
                <a:t>“</a:t>
              </a:r>
              <a:r>
                <a:rPr kumimoji="1" lang="zh-CN" altLang="en-US" b="1" dirty="0">
                  <a:solidFill>
                    <a:srgbClr val="9933FF"/>
                  </a:solidFill>
                  <a:latin typeface="Arial" panose="020B0604020202020204" pitchFamily="34" charset="0"/>
                  <a:ea typeface="楷体" panose="02010609060101010101" pitchFamily="49" charset="-122"/>
                  <a:cs typeface="Arial" panose="020B0604020202020204" pitchFamily="34" charset="0"/>
                </a:rPr>
                <a:t>顺序取</a:t>
              </a:r>
              <a:r>
                <a:rPr kumimoji="1" lang="en-US" altLang="zh-CN" b="1" dirty="0">
                  <a:solidFill>
                    <a:srgbClr val="9933FF"/>
                  </a:solidFill>
                  <a:latin typeface="Arial" panose="020B0604020202020204" pitchFamily="34" charset="0"/>
                  <a:ea typeface="楷体" panose="02010609060101010101" pitchFamily="49" charset="-122"/>
                  <a:cs typeface="Arial" panose="020B0604020202020204" pitchFamily="34" charset="0"/>
                </a:rPr>
                <a:t>-</a:t>
              </a:r>
              <a:r>
                <a:rPr kumimoji="1" lang="zh-CN" altLang="en-US" b="1" dirty="0">
                  <a:solidFill>
                    <a:srgbClr val="9933FF"/>
                  </a:solidFill>
                  <a:latin typeface="Arial" panose="020B0604020202020204" pitchFamily="34" charset="0"/>
                  <a:ea typeface="楷体" panose="02010609060101010101" pitchFamily="49" charset="-122"/>
                  <a:cs typeface="Arial" panose="020B0604020202020204" pitchFamily="34" charset="0"/>
                </a:rPr>
                <a:t>直接存”算法平均时间性能优于“直接取</a:t>
              </a:r>
              <a:r>
                <a:rPr kumimoji="1" lang="en-US" altLang="zh-CN" b="1" dirty="0">
                  <a:solidFill>
                    <a:srgbClr val="9933FF"/>
                  </a:solidFill>
                  <a:latin typeface="Arial" panose="020B0604020202020204" pitchFamily="34" charset="0"/>
                  <a:ea typeface="楷体" panose="02010609060101010101" pitchFamily="49" charset="-122"/>
                  <a:cs typeface="Arial" panose="020B0604020202020204" pitchFamily="34" charset="0"/>
                </a:rPr>
                <a:t>-</a:t>
              </a:r>
              <a:r>
                <a:rPr kumimoji="1" lang="zh-CN" altLang="en-US" b="1" dirty="0">
                  <a:solidFill>
                    <a:srgbClr val="9933FF"/>
                  </a:solidFill>
                  <a:latin typeface="Arial" panose="020B0604020202020204" pitchFamily="34" charset="0"/>
                  <a:ea typeface="楷体" panose="02010609060101010101" pitchFamily="49" charset="-122"/>
                  <a:cs typeface="Arial" panose="020B0604020202020204" pitchFamily="34" charset="0"/>
                </a:rPr>
                <a:t>顺序存”算法，又</a:t>
              </a:r>
              <a:r>
                <a:rPr kumimoji="1" lang="zh-CN" altLang="en-US" b="1" dirty="0" smtClean="0">
                  <a:solidFill>
                    <a:srgbClr val="9933FF"/>
                  </a:solidFill>
                  <a:latin typeface="Arial" panose="020B0604020202020204" pitchFamily="34" charset="0"/>
                  <a:ea typeface="楷体" panose="02010609060101010101" pitchFamily="49" charset="-122"/>
                  <a:cs typeface="Arial" panose="020B0604020202020204" pitchFamily="34" charset="0"/>
                </a:rPr>
                <a:t>称为快速</a:t>
              </a:r>
              <a:r>
                <a:rPr kumimoji="1" lang="zh-CN" altLang="en-US" b="1" dirty="0">
                  <a:solidFill>
                    <a:srgbClr val="9933FF"/>
                  </a:solidFill>
                  <a:latin typeface="Arial" panose="020B0604020202020204" pitchFamily="34" charset="0"/>
                  <a:ea typeface="楷体" panose="02010609060101010101" pitchFamily="49" charset="-122"/>
                  <a:cs typeface="Arial" panose="020B0604020202020204" pitchFamily="34" charset="0"/>
                </a:rPr>
                <a:t>转置法。</a:t>
              </a:r>
              <a:r>
                <a:rPr kumimoji="1" lang="zh-CN" altLang="en-US" b="1" dirty="0" smtClean="0">
                  <a:solidFill>
                    <a:srgbClr val="9933FF"/>
                  </a:solidFill>
                  <a:latin typeface="Arial" panose="020B0604020202020204" pitchFamily="34" charset="0"/>
                  <a:ea typeface="楷体" panose="02010609060101010101" pitchFamily="49" charset="-122"/>
                  <a:cs typeface="Arial" panose="020B0604020202020204" pitchFamily="34" charset="0"/>
                </a:rPr>
                <a:t>但需要</a:t>
              </a:r>
              <a:r>
                <a:rPr kumimoji="1" lang="zh-CN" altLang="en-US" b="1" dirty="0">
                  <a:solidFill>
                    <a:srgbClr val="9933FF"/>
                  </a:solidFill>
                  <a:latin typeface="Arial" panose="020B0604020202020204" pitchFamily="34" charset="0"/>
                  <a:ea typeface="楷体" panose="02010609060101010101" pitchFamily="49" charset="-122"/>
                  <a:cs typeface="Arial" panose="020B0604020202020204" pitchFamily="34" charset="0"/>
                </a:rPr>
                <a:t>两个辅助数组存储空间，空间复杂度为 </a:t>
              </a:r>
              <a:r>
                <a:rPr kumimoji="1" lang="en-US" altLang="zh-CN" b="1" dirty="0">
                  <a:solidFill>
                    <a:srgbClr val="9933FF"/>
                  </a:solidFill>
                  <a:latin typeface="Arial" panose="020B0604020202020204" pitchFamily="34" charset="0"/>
                  <a:ea typeface="楷体" panose="02010609060101010101" pitchFamily="49" charset="-122"/>
                  <a:cs typeface="Arial" panose="020B0604020202020204" pitchFamily="34" charset="0"/>
                </a:rPr>
                <a:t>O(nu)</a:t>
              </a:r>
              <a:r>
                <a:rPr kumimoji="1" lang="zh-CN" altLang="en-US" b="1" dirty="0">
                  <a:solidFill>
                    <a:srgbClr val="9933FF"/>
                  </a:solidFill>
                  <a:latin typeface="Arial" panose="020B0604020202020204" pitchFamily="34" charset="0"/>
                  <a:ea typeface="楷体" panose="02010609060101010101" pitchFamily="49" charset="-122"/>
                  <a:cs typeface="Arial" panose="020B0604020202020204" pitchFamily="34" charset="0"/>
                </a:rPr>
                <a:t>。</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290">
                                          <p:stCondLst>
                                            <p:cond delay="0"/>
                                          </p:stCondLst>
                                        </p:cTn>
                                        <p:tgtEl>
                                          <p:spTgt spid="31"/>
                                        </p:tgtEl>
                                      </p:cBhvr>
                                    </p:animEffect>
                                    <p:anim calcmode="lin" valueType="num">
                                      <p:cBhvr>
                                        <p:cTn id="8" dur="911"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1"/>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1"/>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1"/>
                                        </p:tgtEl>
                                        <p:attrNameLst>
                                          <p:attrName>ppt_y</p:attrName>
                                        </p:attrNameLst>
                                      </p:cBhvr>
                                      <p:tavLst>
                                        <p:tav tm="0" fmla="#ppt_y-sin(pi*$)/81">
                                          <p:val>
                                            <p:fltVal val="0"/>
                                          </p:val>
                                        </p:tav>
                                        <p:tav tm="100000">
                                          <p:val>
                                            <p:fltVal val="1"/>
                                          </p:val>
                                        </p:tav>
                                      </p:tavLst>
                                    </p:anim>
                                    <p:animScale>
                                      <p:cBhvr>
                                        <p:cTn id="13" dur="13">
                                          <p:stCondLst>
                                            <p:cond delay="325"/>
                                          </p:stCondLst>
                                        </p:cTn>
                                        <p:tgtEl>
                                          <p:spTgt spid="31"/>
                                        </p:tgtEl>
                                      </p:cBhvr>
                                      <p:to x="100000" y="60000"/>
                                    </p:animScale>
                                    <p:animScale>
                                      <p:cBhvr>
                                        <p:cTn id="14" dur="83" decel="50000">
                                          <p:stCondLst>
                                            <p:cond delay="338"/>
                                          </p:stCondLst>
                                        </p:cTn>
                                        <p:tgtEl>
                                          <p:spTgt spid="31"/>
                                        </p:tgtEl>
                                      </p:cBhvr>
                                      <p:to x="100000" y="100000"/>
                                    </p:animScale>
                                    <p:animScale>
                                      <p:cBhvr>
                                        <p:cTn id="15" dur="13">
                                          <p:stCondLst>
                                            <p:cond delay="656"/>
                                          </p:stCondLst>
                                        </p:cTn>
                                        <p:tgtEl>
                                          <p:spTgt spid="31"/>
                                        </p:tgtEl>
                                      </p:cBhvr>
                                      <p:to x="100000" y="80000"/>
                                    </p:animScale>
                                    <p:animScale>
                                      <p:cBhvr>
                                        <p:cTn id="16" dur="83" decel="50000">
                                          <p:stCondLst>
                                            <p:cond delay="669"/>
                                          </p:stCondLst>
                                        </p:cTn>
                                        <p:tgtEl>
                                          <p:spTgt spid="31"/>
                                        </p:tgtEl>
                                      </p:cBhvr>
                                      <p:to x="100000" y="100000"/>
                                    </p:animScale>
                                    <p:animScale>
                                      <p:cBhvr>
                                        <p:cTn id="17" dur="13">
                                          <p:stCondLst>
                                            <p:cond delay="821"/>
                                          </p:stCondLst>
                                        </p:cTn>
                                        <p:tgtEl>
                                          <p:spTgt spid="31"/>
                                        </p:tgtEl>
                                      </p:cBhvr>
                                      <p:to x="100000" y="90000"/>
                                    </p:animScale>
                                    <p:animScale>
                                      <p:cBhvr>
                                        <p:cTn id="18" dur="83" decel="50000">
                                          <p:stCondLst>
                                            <p:cond delay="834"/>
                                          </p:stCondLst>
                                        </p:cTn>
                                        <p:tgtEl>
                                          <p:spTgt spid="31"/>
                                        </p:tgtEl>
                                      </p:cBhvr>
                                      <p:to x="100000" y="100000"/>
                                    </p:animScale>
                                    <p:animScale>
                                      <p:cBhvr>
                                        <p:cTn id="19" dur="13">
                                          <p:stCondLst>
                                            <p:cond delay="904"/>
                                          </p:stCondLst>
                                        </p:cTn>
                                        <p:tgtEl>
                                          <p:spTgt spid="31"/>
                                        </p:tgtEl>
                                      </p:cBhvr>
                                      <p:to x="100000" y="95000"/>
                                    </p:animScale>
                                    <p:animScale>
                                      <p:cBhvr>
                                        <p:cTn id="20" dur="83" decel="50000">
                                          <p:stCondLst>
                                            <p:cond delay="917"/>
                                          </p:stCondLst>
                                        </p:cTn>
                                        <p:tgtEl>
                                          <p:spTgt spid="31"/>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42">
                                            <p:txEl>
                                              <p:pRg st="0" end="0"/>
                                            </p:txEl>
                                          </p:spTgt>
                                        </p:tgtEl>
                                        <p:attrNameLst>
                                          <p:attrName>style.visibility</p:attrName>
                                        </p:attrNameLst>
                                      </p:cBhvr>
                                      <p:to>
                                        <p:strVal val="visible"/>
                                      </p:to>
                                    </p:set>
                                    <p:animEffect transition="in" filter="slide(fromBottom)">
                                      <p:cBhvr>
                                        <p:cTn id="25" dur="500"/>
                                        <p:tgtEl>
                                          <p:spTgt spid="42">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42">
                                            <p:txEl>
                                              <p:pRg st="1" end="1"/>
                                            </p:txEl>
                                          </p:spTgt>
                                        </p:tgtEl>
                                        <p:attrNameLst>
                                          <p:attrName>style.visibility</p:attrName>
                                        </p:attrNameLst>
                                      </p:cBhvr>
                                      <p:to>
                                        <p:strVal val="visible"/>
                                      </p:to>
                                    </p:set>
                                    <p:animEffect transition="in" filter="slide(fromBottom)">
                                      <p:cBhvr>
                                        <p:cTn id="30" dur="500"/>
                                        <p:tgtEl>
                                          <p:spTgt spid="42">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42">
                                            <p:txEl>
                                              <p:pRg st="2" end="2"/>
                                            </p:txEl>
                                          </p:spTgt>
                                        </p:tgtEl>
                                        <p:attrNameLst>
                                          <p:attrName>style.visibility</p:attrName>
                                        </p:attrNameLst>
                                      </p:cBhvr>
                                      <p:to>
                                        <p:strVal val="visible"/>
                                      </p:to>
                                    </p:set>
                                    <p:animEffect transition="in" filter="slide(fromBottom)">
                                      <p:cBhvr>
                                        <p:cTn id="35" dur="500"/>
                                        <p:tgtEl>
                                          <p:spTgt spid="42">
                                            <p:txEl>
                                              <p:pRg st="2" end="2"/>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42">
                                            <p:txEl>
                                              <p:pRg st="3" end="3"/>
                                            </p:txEl>
                                          </p:spTgt>
                                        </p:tgtEl>
                                        <p:attrNameLst>
                                          <p:attrName>style.visibility</p:attrName>
                                        </p:attrNameLst>
                                      </p:cBhvr>
                                      <p:to>
                                        <p:strVal val="visible"/>
                                      </p:to>
                                    </p:set>
                                    <p:animEffect transition="in" filter="slide(fromBottom)">
                                      <p:cBhvr>
                                        <p:cTn id="40" dur="500"/>
                                        <p:tgtEl>
                                          <p:spTgt spid="42">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up)">
                                      <p:cBhvr>
                                        <p:cTn id="4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370" name="组合 2"/>
          <p:cNvGrpSpPr>
            <a:grpSpLocks/>
          </p:cNvGrpSpPr>
          <p:nvPr/>
        </p:nvGrpSpPr>
        <p:grpSpPr bwMode="auto">
          <a:xfrm>
            <a:off x="34925" y="92075"/>
            <a:ext cx="7632700" cy="1025525"/>
            <a:chOff x="34925" y="92075"/>
            <a:chExt cx="7632700" cy="1025525"/>
          </a:xfrm>
        </p:grpSpPr>
        <p:grpSp>
          <p:nvGrpSpPr>
            <p:cNvPr id="58394" name="组合 1"/>
            <p:cNvGrpSpPr>
              <a:grpSpLocks/>
            </p:cNvGrpSpPr>
            <p:nvPr/>
          </p:nvGrpSpPr>
          <p:grpSpPr bwMode="auto">
            <a:xfrm>
              <a:off x="34925" y="92075"/>
              <a:ext cx="7632700" cy="457200"/>
              <a:chOff x="34925" y="92075"/>
              <a:chExt cx="7632700" cy="457200"/>
            </a:xfrm>
          </p:grpSpPr>
          <p:sp>
            <p:nvSpPr>
              <p:cNvPr id="58398"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8399"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58395" name="Group 3"/>
            <p:cNvGrpSpPr>
              <a:grpSpLocks/>
            </p:cNvGrpSpPr>
            <p:nvPr/>
          </p:nvGrpSpPr>
          <p:grpSpPr bwMode="auto">
            <a:xfrm>
              <a:off x="107950" y="620713"/>
              <a:ext cx="4032250" cy="496887"/>
              <a:chOff x="113" y="441"/>
              <a:chExt cx="2098" cy="313"/>
            </a:xfrm>
          </p:grpSpPr>
          <p:sp>
            <p:nvSpPr>
              <p:cNvPr id="58396"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58397"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6" name="Group 6"/>
          <p:cNvGrpSpPr>
            <a:grpSpLocks/>
          </p:cNvGrpSpPr>
          <p:nvPr/>
        </p:nvGrpSpPr>
        <p:grpSpPr bwMode="auto">
          <a:xfrm>
            <a:off x="250825" y="1196975"/>
            <a:ext cx="3948113" cy="496888"/>
            <a:chOff x="113" y="441"/>
            <a:chExt cx="1440" cy="313"/>
          </a:xfrm>
        </p:grpSpPr>
        <p:sp>
          <p:nvSpPr>
            <p:cNvPr id="58392"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十字链表及操作实现</a:t>
              </a:r>
            </a:p>
          </p:txBody>
        </p:sp>
        <p:sp>
          <p:nvSpPr>
            <p:cNvPr id="58393"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5" name="Text Box 13"/>
          <p:cNvSpPr txBox="1">
            <a:spLocks noChangeArrowheads="1"/>
          </p:cNvSpPr>
          <p:nvPr/>
        </p:nvSpPr>
        <p:spPr bwMode="auto">
          <a:xfrm>
            <a:off x="3222625"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十字链表的定义</a:t>
            </a:r>
          </a:p>
        </p:txBody>
      </p:sp>
      <p:sp>
        <p:nvSpPr>
          <p:cNvPr id="37" name="Text Box 2"/>
          <p:cNvSpPr txBox="1">
            <a:spLocks noChangeArrowheads="1"/>
          </p:cNvSpPr>
          <p:nvPr/>
        </p:nvSpPr>
        <p:spPr bwMode="auto">
          <a:xfrm>
            <a:off x="179388" y="1773238"/>
            <a:ext cx="8785225" cy="47148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sv-SE" sz="2000" b="1">
                <a:latin typeface="Arial" panose="020B0604020202020204" pitchFamily="34" charset="0"/>
                <a:ea typeface="仿宋" panose="02010609060101010101" pitchFamily="49" charset="-122"/>
                <a:cs typeface="Arial" panose="020B0604020202020204" pitchFamily="34" charset="0"/>
              </a:rPr>
              <a:t>将稀疏</a:t>
            </a: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矩阵的非零元素用一个含 </a:t>
            </a: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5 </a:t>
            </a: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个域的结点表示：</a:t>
            </a:r>
          </a:p>
        </p:txBody>
      </p:sp>
      <p:sp>
        <p:nvSpPr>
          <p:cNvPr id="38" name="Text Box 3"/>
          <p:cNvSpPr txBox="1">
            <a:spLocks noChangeArrowheads="1"/>
          </p:cNvSpPr>
          <p:nvPr/>
        </p:nvSpPr>
        <p:spPr bwMode="auto">
          <a:xfrm>
            <a:off x="179388" y="4089400"/>
            <a:ext cx="8785225" cy="1373188"/>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稀疏矩阵中每个非零元既是某个行链表又是某个列链表中一个结点，整个矩阵构成一个十字交叉链表；依靠行列指针链接建立相邻逻辑关系的方式称为</a:t>
            </a:r>
            <a:r>
              <a:rPr kumimoji="1" lang="zh-CN" altLang="en-US" sz="2000" b="1">
                <a:solidFill>
                  <a:srgbClr val="FF0000"/>
                </a:solidFill>
                <a:latin typeface="黑体" panose="02010609060101010101" pitchFamily="49" charset="-122"/>
                <a:ea typeface="黑体" panose="02010609060101010101" pitchFamily="49" charset="-122"/>
                <a:cs typeface="Arial" panose="020B0604020202020204" pitchFamily="34" charset="0"/>
              </a:rPr>
              <a:t>十字链表</a:t>
            </a:r>
            <a:r>
              <a:rPr kumimoji="1" lang="zh-CN" altLang="en-US" sz="2000" b="1">
                <a:latin typeface="Arial" panose="020B0604020202020204" pitchFamily="34" charset="0"/>
                <a:ea typeface="仿宋" panose="02010609060101010101" pitchFamily="49" charset="-122"/>
                <a:cs typeface="Arial" panose="020B0604020202020204" pitchFamily="34" charset="0"/>
              </a:rPr>
              <a:t>。 </a:t>
            </a:r>
          </a:p>
        </p:txBody>
      </p:sp>
      <p:grpSp>
        <p:nvGrpSpPr>
          <p:cNvPr id="43" name="Group 15"/>
          <p:cNvGrpSpPr>
            <a:grpSpLocks/>
          </p:cNvGrpSpPr>
          <p:nvPr/>
        </p:nvGrpSpPr>
        <p:grpSpPr bwMode="auto">
          <a:xfrm>
            <a:off x="1279525" y="2419350"/>
            <a:ext cx="6583363" cy="1320800"/>
            <a:chOff x="776" y="1842"/>
            <a:chExt cx="4147" cy="832"/>
          </a:xfrm>
        </p:grpSpPr>
        <p:grpSp>
          <p:nvGrpSpPr>
            <p:cNvPr id="44" name="Group 16"/>
            <p:cNvGrpSpPr>
              <a:grpSpLocks/>
            </p:cNvGrpSpPr>
            <p:nvPr/>
          </p:nvGrpSpPr>
          <p:grpSpPr bwMode="auto">
            <a:xfrm>
              <a:off x="2021" y="2242"/>
              <a:ext cx="1670" cy="432"/>
              <a:chOff x="2064" y="864"/>
              <a:chExt cx="1728" cy="576"/>
            </a:xfrm>
          </p:grpSpPr>
          <p:sp>
            <p:nvSpPr>
              <p:cNvPr id="55" name="Rectangle 17"/>
              <p:cNvSpPr>
                <a:spLocks noChangeArrowheads="1"/>
              </p:cNvSpPr>
              <p:nvPr/>
            </p:nvSpPr>
            <p:spPr bwMode="auto">
              <a:xfrm>
                <a:off x="2064" y="864"/>
                <a:ext cx="57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row</a:t>
                </a:r>
              </a:p>
            </p:txBody>
          </p:sp>
          <p:sp>
            <p:nvSpPr>
              <p:cNvPr id="56" name="Rectangle 18"/>
              <p:cNvSpPr>
                <a:spLocks noChangeArrowheads="1"/>
              </p:cNvSpPr>
              <p:nvPr/>
            </p:nvSpPr>
            <p:spPr bwMode="auto">
              <a:xfrm>
                <a:off x="2064" y="1152"/>
                <a:ext cx="864"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down</a:t>
                </a:r>
              </a:p>
            </p:txBody>
          </p:sp>
          <p:sp>
            <p:nvSpPr>
              <p:cNvPr id="57" name="Rectangle 19"/>
              <p:cNvSpPr>
                <a:spLocks noChangeArrowheads="1"/>
              </p:cNvSpPr>
              <p:nvPr/>
            </p:nvSpPr>
            <p:spPr bwMode="auto">
              <a:xfrm>
                <a:off x="2640" y="864"/>
                <a:ext cx="571"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col</a:t>
                </a:r>
              </a:p>
            </p:txBody>
          </p:sp>
          <p:sp>
            <p:nvSpPr>
              <p:cNvPr id="58" name="Rectangle 20"/>
              <p:cNvSpPr>
                <a:spLocks noChangeArrowheads="1"/>
              </p:cNvSpPr>
              <p:nvPr/>
            </p:nvSpPr>
            <p:spPr bwMode="auto">
              <a:xfrm>
                <a:off x="3216" y="864"/>
                <a:ext cx="57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e</a:t>
                </a:r>
              </a:p>
            </p:txBody>
          </p:sp>
          <p:sp>
            <p:nvSpPr>
              <p:cNvPr id="59" name="Rectangle 21"/>
              <p:cNvSpPr>
                <a:spLocks noChangeArrowheads="1"/>
              </p:cNvSpPr>
              <p:nvPr/>
            </p:nvSpPr>
            <p:spPr bwMode="auto">
              <a:xfrm>
                <a:off x="2928" y="1152"/>
                <a:ext cx="864"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right</a:t>
                </a:r>
              </a:p>
            </p:txBody>
          </p:sp>
        </p:grpSp>
        <p:sp>
          <p:nvSpPr>
            <p:cNvPr id="45" name="Text Box 22"/>
            <p:cNvSpPr txBox="1">
              <a:spLocks noChangeArrowheads="1"/>
            </p:cNvSpPr>
            <p:nvPr/>
          </p:nvSpPr>
          <p:spPr bwMode="auto">
            <a:xfrm>
              <a:off x="776" y="2242"/>
              <a:ext cx="1015" cy="173"/>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非零元行号</a:t>
              </a:r>
            </a:p>
          </p:txBody>
        </p:sp>
        <p:sp>
          <p:nvSpPr>
            <p:cNvPr id="46" name="Text Box 23"/>
            <p:cNvSpPr txBox="1">
              <a:spLocks noChangeArrowheads="1"/>
            </p:cNvSpPr>
            <p:nvPr/>
          </p:nvSpPr>
          <p:spPr bwMode="auto">
            <a:xfrm>
              <a:off x="2377" y="1842"/>
              <a:ext cx="958" cy="173"/>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非零元列号</a:t>
              </a:r>
            </a:p>
          </p:txBody>
        </p:sp>
        <p:sp>
          <p:nvSpPr>
            <p:cNvPr id="47" name="Text Box 24"/>
            <p:cNvSpPr txBox="1">
              <a:spLocks noChangeArrowheads="1"/>
            </p:cNvSpPr>
            <p:nvPr/>
          </p:nvSpPr>
          <p:spPr bwMode="auto">
            <a:xfrm>
              <a:off x="3969" y="2242"/>
              <a:ext cx="954" cy="173"/>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非零元的值</a:t>
              </a:r>
            </a:p>
          </p:txBody>
        </p:sp>
        <p:sp>
          <p:nvSpPr>
            <p:cNvPr id="48" name="Line 25"/>
            <p:cNvSpPr>
              <a:spLocks noChangeShapeType="1"/>
            </p:cNvSpPr>
            <p:nvPr/>
          </p:nvSpPr>
          <p:spPr bwMode="auto">
            <a:xfrm>
              <a:off x="1720" y="2332"/>
              <a:ext cx="298"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lstStyle/>
            <a:p>
              <a:endParaRPr lang="zh-CN" altLang="en-US"/>
            </a:p>
          </p:txBody>
        </p:sp>
        <p:sp>
          <p:nvSpPr>
            <p:cNvPr id="49" name="Line 26"/>
            <p:cNvSpPr>
              <a:spLocks noChangeShapeType="1"/>
            </p:cNvSpPr>
            <p:nvPr/>
          </p:nvSpPr>
          <p:spPr bwMode="auto">
            <a:xfrm flipH="1">
              <a:off x="3696" y="2332"/>
              <a:ext cx="289"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lstStyle/>
            <a:p>
              <a:endParaRPr lang="zh-CN" altLang="en-US"/>
            </a:p>
          </p:txBody>
        </p:sp>
        <p:sp>
          <p:nvSpPr>
            <p:cNvPr id="50" name="Line 27"/>
            <p:cNvSpPr>
              <a:spLocks noChangeShapeType="1"/>
            </p:cNvSpPr>
            <p:nvPr/>
          </p:nvSpPr>
          <p:spPr bwMode="auto">
            <a:xfrm rot="-5400000" flipH="1" flipV="1">
              <a:off x="2760" y="2156"/>
              <a:ext cx="191"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lstStyle/>
            <a:p>
              <a:endParaRPr lang="zh-CN" altLang="en-US"/>
            </a:p>
          </p:txBody>
        </p:sp>
        <p:sp>
          <p:nvSpPr>
            <p:cNvPr id="51" name="Line 28"/>
            <p:cNvSpPr>
              <a:spLocks noChangeShapeType="1"/>
            </p:cNvSpPr>
            <p:nvPr/>
          </p:nvSpPr>
          <p:spPr bwMode="auto">
            <a:xfrm>
              <a:off x="1720" y="2559"/>
              <a:ext cx="298"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lstStyle/>
            <a:p>
              <a:endParaRPr lang="zh-CN" altLang="en-US"/>
            </a:p>
          </p:txBody>
        </p:sp>
        <p:sp>
          <p:nvSpPr>
            <p:cNvPr id="52" name="Line 29"/>
            <p:cNvSpPr>
              <a:spLocks noChangeShapeType="1"/>
            </p:cNvSpPr>
            <p:nvPr/>
          </p:nvSpPr>
          <p:spPr bwMode="auto">
            <a:xfrm flipH="1">
              <a:off x="3696" y="2559"/>
              <a:ext cx="289"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lstStyle/>
            <a:p>
              <a:endParaRPr lang="zh-CN" altLang="en-US"/>
            </a:p>
          </p:txBody>
        </p:sp>
        <p:sp>
          <p:nvSpPr>
            <p:cNvPr id="53" name="Text Box 30"/>
            <p:cNvSpPr txBox="1">
              <a:spLocks noChangeArrowheads="1"/>
            </p:cNvSpPr>
            <p:nvPr/>
          </p:nvSpPr>
          <p:spPr bwMode="auto">
            <a:xfrm>
              <a:off x="791" y="2477"/>
              <a:ext cx="1015" cy="173"/>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列链接指针</a:t>
              </a:r>
            </a:p>
          </p:txBody>
        </p:sp>
        <p:sp>
          <p:nvSpPr>
            <p:cNvPr id="54" name="Text Box 31"/>
            <p:cNvSpPr txBox="1">
              <a:spLocks noChangeArrowheads="1"/>
            </p:cNvSpPr>
            <p:nvPr/>
          </p:nvSpPr>
          <p:spPr bwMode="auto">
            <a:xfrm>
              <a:off x="3969" y="2477"/>
              <a:ext cx="954" cy="173"/>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行链接指针</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800" decel="100000"/>
                                        <p:tgtEl>
                                          <p:spTgt spid="15"/>
                                        </p:tgtEl>
                                      </p:cBhvr>
                                    </p:animEffect>
                                    <p:anim calcmode="lin" valueType="num">
                                      <p:cBhvr>
                                        <p:cTn id="13" dur="800" decel="100000" fill="hold"/>
                                        <p:tgtEl>
                                          <p:spTgt spid="15"/>
                                        </p:tgtEl>
                                        <p:attrNameLst>
                                          <p:attrName>style.rotation</p:attrName>
                                        </p:attrNameLst>
                                      </p:cBhvr>
                                      <p:tavLst>
                                        <p:tav tm="0">
                                          <p:val>
                                            <p:fltVal val="-90"/>
                                          </p:val>
                                        </p:tav>
                                        <p:tav tm="100000">
                                          <p:val>
                                            <p:fltVal val="0"/>
                                          </p:val>
                                        </p:tav>
                                      </p:tavLst>
                                    </p:anim>
                                    <p:anim calcmode="lin" valueType="num">
                                      <p:cBhvr>
                                        <p:cTn id="14" dur="800" decel="100000" fill="hold"/>
                                        <p:tgtEl>
                                          <p:spTgt spid="15"/>
                                        </p:tgtEl>
                                        <p:attrNameLst>
                                          <p:attrName>ppt_x</p:attrName>
                                        </p:attrNameLst>
                                      </p:cBhvr>
                                      <p:tavLst>
                                        <p:tav tm="0">
                                          <p:val>
                                            <p:strVal val="#ppt_x+0.4"/>
                                          </p:val>
                                        </p:tav>
                                        <p:tav tm="100000">
                                          <p:val>
                                            <p:strVal val="#ppt_x-0.05"/>
                                          </p:val>
                                        </p:tav>
                                      </p:tavLst>
                                    </p:anim>
                                    <p:anim calcmode="lin" valueType="num">
                                      <p:cBhvr>
                                        <p:cTn id="15" dur="800" decel="100000" fill="hold"/>
                                        <p:tgtEl>
                                          <p:spTgt spid="15"/>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7">
                                            <p:txEl>
                                              <p:pRg st="0" end="0"/>
                                            </p:txEl>
                                          </p:spTgt>
                                        </p:tgtEl>
                                        <p:attrNameLst>
                                          <p:attrName>style.visibility</p:attrName>
                                        </p:attrNameLst>
                                      </p:cBhvr>
                                      <p:to>
                                        <p:strVal val="visible"/>
                                      </p:to>
                                    </p:set>
                                    <p:animEffect transition="in" filter="blinds(horizontal)">
                                      <p:cBhvr>
                                        <p:cTn id="22" dur="500"/>
                                        <p:tgtEl>
                                          <p:spTgt spid="37">
                                            <p:txEl>
                                              <p:pRg st="0" end="0"/>
                                            </p:txEl>
                                          </p:spTgt>
                                        </p:tgtEl>
                                      </p:cBhvr>
                                    </p:animEffect>
                                  </p:childTnLst>
                                </p:cTn>
                              </p:par>
                            </p:childTnLst>
                          </p:cTn>
                        </p:par>
                        <p:par>
                          <p:cTn id="23" fill="hold">
                            <p:stCondLst>
                              <p:cond delay="500"/>
                            </p:stCondLst>
                            <p:childTnLst>
                              <p:par>
                                <p:cTn id="24" presetID="9" presetClass="entr" presetSubtype="0" fill="hold"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dissolve">
                                      <p:cBhvr>
                                        <p:cTn id="26" dur="500"/>
                                        <p:tgtEl>
                                          <p:spTgt spid="43"/>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8">
                                            <p:txEl>
                                              <p:pRg st="0" end="0"/>
                                            </p:txEl>
                                          </p:spTgt>
                                        </p:tgtEl>
                                        <p:attrNameLst>
                                          <p:attrName>style.visibility</p:attrName>
                                        </p:attrNameLst>
                                      </p:cBhvr>
                                      <p:to>
                                        <p:strVal val="visible"/>
                                      </p:to>
                                    </p:set>
                                    <p:animEffect transition="in" filter="blinds(horizontal)">
                                      <p:cBhvr>
                                        <p:cTn id="31" dur="500"/>
                                        <p:tgtEl>
                                          <p:spTgt spid="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7" grpId="0" build="p"/>
      <p:bldP spid="38"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4" name="组合 3"/>
          <p:cNvGrpSpPr>
            <a:grpSpLocks/>
          </p:cNvGrpSpPr>
          <p:nvPr/>
        </p:nvGrpSpPr>
        <p:grpSpPr bwMode="auto">
          <a:xfrm>
            <a:off x="34925" y="92075"/>
            <a:ext cx="7632700" cy="1601788"/>
            <a:chOff x="34925" y="92075"/>
            <a:chExt cx="7632700" cy="1601788"/>
          </a:xfrm>
        </p:grpSpPr>
        <p:grpSp>
          <p:nvGrpSpPr>
            <p:cNvPr id="59416" name="组合 2"/>
            <p:cNvGrpSpPr>
              <a:grpSpLocks/>
            </p:cNvGrpSpPr>
            <p:nvPr/>
          </p:nvGrpSpPr>
          <p:grpSpPr bwMode="auto">
            <a:xfrm>
              <a:off x="34925" y="92075"/>
              <a:ext cx="7632700" cy="1025525"/>
              <a:chOff x="34925" y="92075"/>
              <a:chExt cx="7632700" cy="1025525"/>
            </a:xfrm>
          </p:grpSpPr>
          <p:grpSp>
            <p:nvGrpSpPr>
              <p:cNvPr id="59421" name="组合 1"/>
              <p:cNvGrpSpPr>
                <a:grpSpLocks/>
              </p:cNvGrpSpPr>
              <p:nvPr/>
            </p:nvGrpSpPr>
            <p:grpSpPr bwMode="auto">
              <a:xfrm>
                <a:off x="34925" y="92075"/>
                <a:ext cx="7632700" cy="457200"/>
                <a:chOff x="34925" y="92075"/>
                <a:chExt cx="7632700" cy="457200"/>
              </a:xfrm>
            </p:grpSpPr>
            <p:sp>
              <p:nvSpPr>
                <p:cNvPr id="59425"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9426"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59422" name="Group 3"/>
              <p:cNvGrpSpPr>
                <a:grpSpLocks/>
              </p:cNvGrpSpPr>
              <p:nvPr/>
            </p:nvGrpSpPr>
            <p:grpSpPr bwMode="auto">
              <a:xfrm>
                <a:off x="107950" y="620713"/>
                <a:ext cx="4032250" cy="496887"/>
                <a:chOff x="113" y="441"/>
                <a:chExt cx="2098" cy="313"/>
              </a:xfrm>
            </p:grpSpPr>
            <p:sp>
              <p:nvSpPr>
                <p:cNvPr id="59423"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59424"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9417" name="Group 6"/>
            <p:cNvGrpSpPr>
              <a:grpSpLocks/>
            </p:cNvGrpSpPr>
            <p:nvPr/>
          </p:nvGrpSpPr>
          <p:grpSpPr bwMode="auto">
            <a:xfrm>
              <a:off x="250824" y="1196975"/>
              <a:ext cx="3948643" cy="496888"/>
              <a:chOff x="113" y="441"/>
              <a:chExt cx="1440" cy="313"/>
            </a:xfrm>
          </p:grpSpPr>
          <p:sp>
            <p:nvSpPr>
              <p:cNvPr id="59419"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十字链表及操作实现</a:t>
                </a:r>
              </a:p>
            </p:txBody>
          </p:sp>
          <p:sp>
            <p:nvSpPr>
              <p:cNvPr id="59420"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59418" name="Text Box 13"/>
            <p:cNvSpPr txBox="1">
              <a:spLocks noChangeArrowheads="1"/>
            </p:cNvSpPr>
            <p:nvPr/>
          </p:nvSpPr>
          <p:spPr bwMode="auto">
            <a:xfrm>
              <a:off x="3221833"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十字链表的定义</a:t>
              </a:r>
            </a:p>
          </p:txBody>
        </p:sp>
      </p:grpSp>
      <p:grpSp>
        <p:nvGrpSpPr>
          <p:cNvPr id="35" name="Group 14"/>
          <p:cNvGrpSpPr>
            <a:grpSpLocks/>
          </p:cNvGrpSpPr>
          <p:nvPr/>
        </p:nvGrpSpPr>
        <p:grpSpPr bwMode="auto">
          <a:xfrm>
            <a:off x="3786187" y="2457450"/>
            <a:ext cx="5178425" cy="3857625"/>
            <a:chOff x="2294" y="1548"/>
            <a:chExt cx="3262" cy="2430"/>
          </a:xfrm>
        </p:grpSpPr>
        <p:pic>
          <p:nvPicPr>
            <p:cNvPr id="36" name="Picture 15"/>
            <p:cNvPicPr>
              <a:picLocks noChangeAspect="1" noChangeArrowheads="1"/>
            </p:cNvPicPr>
            <p:nvPr/>
          </p:nvPicPr>
          <p:blipFill rotWithShape="1">
            <a:blip r:embed="rId2">
              <a:clrChange>
                <a:clrFrom>
                  <a:srgbClr val="FFFFFF"/>
                </a:clrFrom>
                <a:clrTo>
                  <a:srgbClr val="FFFFFF">
                    <a:alpha val="0"/>
                  </a:srgbClr>
                </a:clrTo>
              </a:clrChange>
              <a:lum bright="-12000" contrast="48000"/>
              <a:extLst>
                <a:ext uri="{28A0092B-C50C-407E-A947-70E740481C1C}">
                  <a14:useLocalDpi xmlns:a14="http://schemas.microsoft.com/office/drawing/2010/main" val="0"/>
                </a:ext>
              </a:extLst>
            </a:blip>
            <a:srcRect l="40606" t="13721"/>
            <a:stretch/>
          </p:blipFill>
          <p:spPr bwMode="auto">
            <a:xfrm>
              <a:off x="2294" y="1548"/>
              <a:ext cx="2990" cy="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16"/>
            <p:cNvSpPr>
              <a:spLocks noChangeArrowheads="1"/>
            </p:cNvSpPr>
            <p:nvPr/>
          </p:nvSpPr>
          <p:spPr bwMode="auto">
            <a:xfrm>
              <a:off x="3968" y="3570"/>
              <a:ext cx="1588" cy="27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40000"/>
                </a:lnSpc>
              </a:pPr>
              <a:endParaRPr kumimoji="1" lang="zh-CN" altLang="en-US" sz="1600" dirty="0">
                <a:latin typeface="Arial" panose="020B0604020202020204" pitchFamily="34" charset="0"/>
                <a:ea typeface="楷体" panose="02010609060101010101" pitchFamily="49" charset="-122"/>
                <a:cs typeface="Arial" panose="020B0604020202020204" pitchFamily="34" charset="0"/>
              </a:endParaRPr>
            </a:p>
          </p:txBody>
        </p:sp>
      </p:grpSp>
      <p:grpSp>
        <p:nvGrpSpPr>
          <p:cNvPr id="38" name="Group 29"/>
          <p:cNvGrpSpPr>
            <a:grpSpLocks/>
          </p:cNvGrpSpPr>
          <p:nvPr/>
        </p:nvGrpSpPr>
        <p:grpSpPr bwMode="auto">
          <a:xfrm>
            <a:off x="395288" y="1844675"/>
            <a:ext cx="2160587" cy="4470400"/>
            <a:chOff x="249" y="1162"/>
            <a:chExt cx="1361" cy="2816"/>
          </a:xfrm>
        </p:grpSpPr>
        <p:sp>
          <p:nvSpPr>
            <p:cNvPr id="39" name="Rectangle 30"/>
            <p:cNvSpPr>
              <a:spLocks noChangeArrowheads="1"/>
            </p:cNvSpPr>
            <p:nvPr/>
          </p:nvSpPr>
          <p:spPr bwMode="auto">
            <a:xfrm>
              <a:off x="385" y="3570"/>
              <a:ext cx="1089" cy="27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1600" b="1">
                  <a:latin typeface="Arial" panose="020B0604020202020204" pitchFamily="34" charset="0"/>
                  <a:ea typeface="楷体" panose="02010609060101010101" pitchFamily="49" charset="-122"/>
                  <a:cs typeface="Arial" panose="020B0604020202020204" pitchFamily="34" charset="0"/>
                </a:rPr>
                <a:t>稀疏矩阵 </a:t>
              </a:r>
              <a:r>
                <a:rPr kumimoji="1" lang="en-US" altLang="zh-CN" sz="1600" b="1">
                  <a:latin typeface="Arial" panose="020B0604020202020204" pitchFamily="34" charset="0"/>
                  <a:ea typeface="楷体" panose="02010609060101010101" pitchFamily="49" charset="-122"/>
                  <a:cs typeface="Arial" panose="020B0604020202020204" pitchFamily="34" charset="0"/>
                </a:rPr>
                <a:t>A</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pic>
          <p:nvPicPr>
            <p:cNvPr id="40" name="Picture 31"/>
            <p:cNvPicPr>
              <a:picLocks noChangeAspect="1" noChangeArrowheads="1"/>
            </p:cNvPicPr>
            <p:nvPr/>
          </p:nvPicPr>
          <p:blipFill>
            <a:blip r:embed="rId2">
              <a:clrChange>
                <a:clrFrom>
                  <a:srgbClr val="FFFFFF"/>
                </a:clrFrom>
                <a:clrTo>
                  <a:srgbClr val="FFFFFF">
                    <a:alpha val="0"/>
                  </a:srgbClr>
                </a:clrTo>
              </a:clrChange>
              <a:lum bright="-12000" contrast="48000"/>
              <a:extLst>
                <a:ext uri="{28A0092B-C50C-407E-A947-70E740481C1C}">
                  <a14:useLocalDpi xmlns:a14="http://schemas.microsoft.com/office/drawing/2010/main" val="0"/>
                </a:ext>
              </a:extLst>
            </a:blip>
            <a:srcRect r="72969"/>
            <a:stretch>
              <a:fillRect/>
            </a:stretch>
          </p:blipFill>
          <p:spPr bwMode="auto">
            <a:xfrm>
              <a:off x="249" y="1162"/>
              <a:ext cx="1361" cy="2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 name="Group 32"/>
          <p:cNvGrpSpPr>
            <a:grpSpLocks/>
          </p:cNvGrpSpPr>
          <p:nvPr/>
        </p:nvGrpSpPr>
        <p:grpSpPr bwMode="auto">
          <a:xfrm>
            <a:off x="179388" y="2924175"/>
            <a:ext cx="2952750" cy="2376488"/>
            <a:chOff x="113" y="1842"/>
            <a:chExt cx="1860" cy="1497"/>
          </a:xfrm>
        </p:grpSpPr>
        <p:pic>
          <p:nvPicPr>
            <p:cNvPr id="42" name="Picture 33" descr="ED089_l"/>
            <p:cNvPicPr>
              <a:picLocks noChangeAspect="1" noChangeArrowheads="1"/>
            </p:cNvPicPr>
            <p:nvPr/>
          </p:nvPicPr>
          <p:blipFill>
            <a:blip r:embed="rId3">
              <a:extLst>
                <a:ext uri="{28A0092B-C50C-407E-A947-70E740481C1C}">
                  <a14:useLocalDpi xmlns:a14="http://schemas.microsoft.com/office/drawing/2010/main" val="0"/>
                </a:ext>
              </a:extLst>
            </a:blip>
            <a:srcRect l="13486" t="9969" r="14427" b="12987"/>
            <a:stretch>
              <a:fillRect/>
            </a:stretch>
          </p:blipFill>
          <p:spPr bwMode="auto">
            <a:xfrm>
              <a:off x="113" y="1842"/>
              <a:ext cx="1860" cy="1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Text Box 34"/>
            <p:cNvSpPr txBox="1">
              <a:spLocks noChangeArrowheads="1"/>
            </p:cNvSpPr>
            <p:nvPr/>
          </p:nvSpPr>
          <p:spPr bwMode="auto">
            <a:xfrm>
              <a:off x="294" y="2069"/>
              <a:ext cx="1497" cy="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tIns="46800" rIns="180000">
              <a:spAutoFit/>
            </a:bodyPr>
            <a:lstStyle/>
            <a:p>
              <a:pPr algn="just" eaLnBrk="1" hangingPunct="1">
                <a:lnSpc>
                  <a:spcPct val="130000"/>
                </a:lnSpc>
                <a:defRPr/>
              </a:pPr>
              <a:r>
                <a:rPr kumimoji="1" lang="en-US" altLang="zh-CN" b="1" dirty="0">
                  <a:solidFill>
                    <a:srgbClr val="9900CC"/>
                  </a:solidFill>
                  <a:effectLst>
                    <a:outerShdw blurRad="38100" dist="38100" dir="2700000" algn="tl">
                      <a:srgbClr val="C0C0C0"/>
                    </a:outerShdw>
                  </a:effectLst>
                  <a:latin typeface="Arial" panose="020B0604020202020204" pitchFamily="34" charset="0"/>
                  <a:ea typeface="楷体" panose="02010609060101010101" pitchFamily="49" charset="-122"/>
                  <a:cs typeface="Arial" panose="020B0604020202020204" pitchFamily="34" charset="0"/>
                </a:rPr>
                <a:t>        </a:t>
              </a:r>
              <a:r>
                <a:rPr kumimoji="1" lang="zh-CN" altLang="en-US" b="1" dirty="0">
                  <a:solidFill>
                    <a:srgbClr val="9900CC"/>
                  </a:solidFill>
                  <a:latin typeface="Arial" panose="020B0604020202020204" pitchFamily="34" charset="0"/>
                  <a:ea typeface="楷体" panose="02010609060101010101" pitchFamily="49" charset="-122"/>
                  <a:cs typeface="Arial" panose="020B0604020202020204" pitchFamily="34" charset="0"/>
                </a:rPr>
                <a:t>通常使用两个一维数组分别存储行链表头指针和列链表头指针。</a:t>
              </a:r>
              <a:endParaRPr kumimoji="1" lang="zh-CN" altLang="en-US" dirty="0">
                <a:latin typeface="Arial" panose="020B0604020202020204" pitchFamily="34" charset="0"/>
                <a:ea typeface="楷体" panose="02010609060101010101" pitchFamily="49" charset="-122"/>
                <a:cs typeface="Arial" panose="020B0604020202020204" pitchFamily="34" charset="0"/>
              </a:endParaRPr>
            </a:p>
          </p:txBody>
        </p:sp>
        <p:pic>
          <p:nvPicPr>
            <p:cNvPr id="60" name="Picture 35" descr="_484696956247204817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3" y="2840"/>
              <a:ext cx="408"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2" name="Picture 15"/>
          <p:cNvPicPr>
            <a:picLocks noChangeAspect="1" noChangeArrowheads="1"/>
          </p:cNvPicPr>
          <p:nvPr/>
        </p:nvPicPr>
        <p:blipFill rotWithShape="1">
          <a:blip r:embed="rId2">
            <a:clrChange>
              <a:clrFrom>
                <a:srgbClr val="FFFFFF"/>
              </a:clrFrom>
              <a:clrTo>
                <a:srgbClr val="FFFFFF">
                  <a:alpha val="0"/>
                </a:srgbClr>
              </a:clrTo>
            </a:clrChange>
            <a:lum bright="-12000" contrast="48000"/>
            <a:extLst>
              <a:ext uri="{28A0092B-C50C-407E-A947-70E740481C1C}">
                <a14:useLocalDpi xmlns:a14="http://schemas.microsoft.com/office/drawing/2010/main" val="0"/>
              </a:ext>
            </a:extLst>
          </a:blip>
          <a:srcRect l="30626" r="59271"/>
          <a:stretch/>
        </p:blipFill>
        <p:spPr bwMode="auto">
          <a:xfrm>
            <a:off x="2987675" y="1844675"/>
            <a:ext cx="807577" cy="447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Picture 15"/>
          <p:cNvPicPr>
            <a:picLocks noChangeAspect="1" noChangeArrowheads="1"/>
          </p:cNvPicPr>
          <p:nvPr/>
        </p:nvPicPr>
        <p:blipFill rotWithShape="1">
          <a:blip r:embed="rId2">
            <a:clrChange>
              <a:clrFrom>
                <a:srgbClr val="FFFFFF"/>
              </a:clrFrom>
              <a:clrTo>
                <a:srgbClr val="FFFFFF">
                  <a:alpha val="0"/>
                </a:srgbClr>
              </a:clrTo>
            </a:clrChange>
            <a:lum bright="-12000" contrast="48000"/>
            <a:extLst>
              <a:ext uri="{28A0092B-C50C-407E-A947-70E740481C1C}">
                <a14:useLocalDpi xmlns:a14="http://schemas.microsoft.com/office/drawing/2010/main" val="0"/>
              </a:ext>
            </a:extLst>
          </a:blip>
          <a:srcRect l="39253" b="85619"/>
          <a:stretch/>
        </p:blipFill>
        <p:spPr bwMode="auto">
          <a:xfrm>
            <a:off x="3677265" y="1844675"/>
            <a:ext cx="4855548" cy="642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Line 17"/>
          <p:cNvSpPr>
            <a:spLocks noChangeShapeType="1"/>
          </p:cNvSpPr>
          <p:nvPr/>
        </p:nvSpPr>
        <p:spPr bwMode="auto">
          <a:xfrm>
            <a:off x="3600450" y="2859088"/>
            <a:ext cx="395288" cy="0"/>
          </a:xfrm>
          <a:prstGeom prst="line">
            <a:avLst/>
          </a:prstGeom>
          <a:noFill/>
          <a:ln w="28575">
            <a:solidFill>
              <a:srgbClr val="FF0000"/>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 name="Line 18"/>
          <p:cNvSpPr>
            <a:spLocks noChangeShapeType="1"/>
          </p:cNvSpPr>
          <p:nvPr/>
        </p:nvSpPr>
        <p:spPr bwMode="auto">
          <a:xfrm>
            <a:off x="4505325" y="2978150"/>
            <a:ext cx="2233613" cy="0"/>
          </a:xfrm>
          <a:prstGeom prst="line">
            <a:avLst/>
          </a:prstGeom>
          <a:noFill/>
          <a:ln w="28575">
            <a:solidFill>
              <a:srgbClr val="FF0000"/>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 name="Line 19"/>
          <p:cNvSpPr>
            <a:spLocks noChangeShapeType="1"/>
          </p:cNvSpPr>
          <p:nvPr/>
        </p:nvSpPr>
        <p:spPr bwMode="auto">
          <a:xfrm>
            <a:off x="3590925" y="3605213"/>
            <a:ext cx="2224088" cy="0"/>
          </a:xfrm>
          <a:prstGeom prst="line">
            <a:avLst/>
          </a:prstGeom>
          <a:noFill/>
          <a:ln w="28575">
            <a:solidFill>
              <a:srgbClr val="FF0000"/>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 name="Line 20"/>
          <p:cNvSpPr>
            <a:spLocks noChangeShapeType="1"/>
          </p:cNvSpPr>
          <p:nvPr/>
        </p:nvSpPr>
        <p:spPr bwMode="auto">
          <a:xfrm>
            <a:off x="3600450" y="4360863"/>
            <a:ext cx="395288" cy="0"/>
          </a:xfrm>
          <a:prstGeom prst="line">
            <a:avLst/>
          </a:prstGeom>
          <a:noFill/>
          <a:ln w="28575">
            <a:solidFill>
              <a:srgbClr val="FF0000"/>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 name="Line 21"/>
          <p:cNvSpPr>
            <a:spLocks noChangeShapeType="1"/>
          </p:cNvSpPr>
          <p:nvPr/>
        </p:nvSpPr>
        <p:spPr bwMode="auto">
          <a:xfrm>
            <a:off x="3598863" y="5116513"/>
            <a:ext cx="4033837" cy="0"/>
          </a:xfrm>
          <a:prstGeom prst="line">
            <a:avLst/>
          </a:prstGeom>
          <a:noFill/>
          <a:ln w="28575">
            <a:solidFill>
              <a:srgbClr val="FF0000"/>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 name="Line 22"/>
          <p:cNvSpPr>
            <a:spLocks noChangeShapeType="1"/>
          </p:cNvSpPr>
          <p:nvPr/>
        </p:nvSpPr>
        <p:spPr bwMode="auto">
          <a:xfrm>
            <a:off x="3597275" y="5864225"/>
            <a:ext cx="3135313" cy="0"/>
          </a:xfrm>
          <a:prstGeom prst="line">
            <a:avLst/>
          </a:prstGeom>
          <a:noFill/>
          <a:ln w="28575">
            <a:solidFill>
              <a:srgbClr val="FF0000"/>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 name="Line 23"/>
          <p:cNvSpPr>
            <a:spLocks noChangeShapeType="1"/>
          </p:cNvSpPr>
          <p:nvPr/>
        </p:nvSpPr>
        <p:spPr bwMode="auto">
          <a:xfrm rot="5400000">
            <a:off x="4202906" y="2472532"/>
            <a:ext cx="306387" cy="0"/>
          </a:xfrm>
          <a:prstGeom prst="line">
            <a:avLst/>
          </a:prstGeom>
          <a:noFill/>
          <a:ln w="28575">
            <a:solidFill>
              <a:srgbClr val="3333FF"/>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2" name="Line 24"/>
          <p:cNvSpPr>
            <a:spLocks noChangeShapeType="1"/>
          </p:cNvSpPr>
          <p:nvPr/>
        </p:nvSpPr>
        <p:spPr bwMode="auto">
          <a:xfrm rot="5400000">
            <a:off x="3632993" y="3555207"/>
            <a:ext cx="1141413" cy="0"/>
          </a:xfrm>
          <a:prstGeom prst="line">
            <a:avLst/>
          </a:prstGeom>
          <a:noFill/>
          <a:ln w="28575">
            <a:solidFill>
              <a:srgbClr val="3333FF"/>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3" name="Line 25"/>
          <p:cNvSpPr>
            <a:spLocks noChangeShapeType="1"/>
          </p:cNvSpPr>
          <p:nvPr/>
        </p:nvSpPr>
        <p:spPr bwMode="auto">
          <a:xfrm rot="5400000">
            <a:off x="5660231" y="2851944"/>
            <a:ext cx="1062038" cy="0"/>
          </a:xfrm>
          <a:prstGeom prst="line">
            <a:avLst/>
          </a:prstGeom>
          <a:noFill/>
          <a:ln w="28575">
            <a:solidFill>
              <a:srgbClr val="3333FF"/>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 name="Line 26"/>
          <p:cNvSpPr>
            <a:spLocks noChangeShapeType="1"/>
          </p:cNvSpPr>
          <p:nvPr/>
        </p:nvSpPr>
        <p:spPr bwMode="auto">
          <a:xfrm rot="5400000">
            <a:off x="6946106" y="2469357"/>
            <a:ext cx="306387" cy="0"/>
          </a:xfrm>
          <a:prstGeom prst="line">
            <a:avLst/>
          </a:prstGeom>
          <a:noFill/>
          <a:ln w="28575">
            <a:solidFill>
              <a:srgbClr val="3333FF"/>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5" name="Line 27"/>
          <p:cNvSpPr>
            <a:spLocks noChangeShapeType="1"/>
          </p:cNvSpPr>
          <p:nvPr/>
        </p:nvSpPr>
        <p:spPr bwMode="auto">
          <a:xfrm rot="5400000">
            <a:off x="5614988" y="4318000"/>
            <a:ext cx="2667000" cy="0"/>
          </a:xfrm>
          <a:prstGeom prst="line">
            <a:avLst/>
          </a:prstGeom>
          <a:noFill/>
          <a:ln w="28575">
            <a:solidFill>
              <a:srgbClr val="3333FF"/>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6" name="Line 28"/>
          <p:cNvSpPr>
            <a:spLocks noChangeShapeType="1"/>
          </p:cNvSpPr>
          <p:nvPr/>
        </p:nvSpPr>
        <p:spPr bwMode="auto">
          <a:xfrm rot="5400000">
            <a:off x="6732588" y="3600450"/>
            <a:ext cx="2565400" cy="0"/>
          </a:xfrm>
          <a:prstGeom prst="line">
            <a:avLst/>
          </a:prstGeom>
          <a:noFill/>
          <a:ln w="28575">
            <a:solidFill>
              <a:srgbClr val="3333FF"/>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dissolv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dissolve">
                                      <p:cBhvr>
                                        <p:cTn id="12" dur="500"/>
                                        <p:tgtEl>
                                          <p:spTgt spid="35"/>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wipe(left)">
                                      <p:cBhvr>
                                        <p:cTn id="16" dur="500"/>
                                        <p:tgtEl>
                                          <p:spTgt spid="65"/>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wipe(left)">
                                      <p:cBhvr>
                                        <p:cTn id="20" dur="500"/>
                                        <p:tgtEl>
                                          <p:spTgt spid="66"/>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67"/>
                                        </p:tgtEl>
                                        <p:attrNameLst>
                                          <p:attrName>style.visibility</p:attrName>
                                        </p:attrNameLst>
                                      </p:cBhvr>
                                      <p:to>
                                        <p:strVal val="visible"/>
                                      </p:to>
                                    </p:set>
                                    <p:animEffect transition="in" filter="wipe(left)">
                                      <p:cBhvr>
                                        <p:cTn id="24" dur="500"/>
                                        <p:tgtEl>
                                          <p:spTgt spid="67"/>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wipe(left)">
                                      <p:cBhvr>
                                        <p:cTn id="28" dur="500"/>
                                        <p:tgtEl>
                                          <p:spTgt spid="68"/>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wipe(left)">
                                      <p:cBhvr>
                                        <p:cTn id="32" dur="500"/>
                                        <p:tgtEl>
                                          <p:spTgt spid="69"/>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70"/>
                                        </p:tgtEl>
                                        <p:attrNameLst>
                                          <p:attrName>style.visibility</p:attrName>
                                        </p:attrNameLst>
                                      </p:cBhvr>
                                      <p:to>
                                        <p:strVal val="visible"/>
                                      </p:to>
                                    </p:set>
                                    <p:animEffect transition="in" filter="wipe(left)">
                                      <p:cBhvr>
                                        <p:cTn id="36" dur="500"/>
                                        <p:tgtEl>
                                          <p:spTgt spid="70"/>
                                        </p:tgtEl>
                                      </p:cBhvr>
                                    </p:animEffect>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71"/>
                                        </p:tgtEl>
                                        <p:attrNameLst>
                                          <p:attrName>style.visibility</p:attrName>
                                        </p:attrNameLst>
                                      </p:cBhvr>
                                      <p:to>
                                        <p:strVal val="visible"/>
                                      </p:to>
                                    </p:set>
                                    <p:animEffect transition="in" filter="wipe(up)">
                                      <p:cBhvr>
                                        <p:cTn id="40" dur="500"/>
                                        <p:tgtEl>
                                          <p:spTgt spid="71"/>
                                        </p:tgtEl>
                                      </p:cBhvr>
                                    </p:animEffect>
                                  </p:childTnLst>
                                </p:cTn>
                              </p:par>
                            </p:childTnLst>
                          </p:cTn>
                        </p:par>
                        <p:par>
                          <p:cTn id="41" fill="hold">
                            <p:stCondLst>
                              <p:cond delay="4000"/>
                            </p:stCondLst>
                            <p:childTnLst>
                              <p:par>
                                <p:cTn id="42" presetID="22" presetClass="entr" presetSubtype="1" fill="hold" grpId="0" nodeType="after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wipe(up)">
                                      <p:cBhvr>
                                        <p:cTn id="44" dur="500"/>
                                        <p:tgtEl>
                                          <p:spTgt spid="72"/>
                                        </p:tgtEl>
                                      </p:cBhvr>
                                    </p:animEffect>
                                  </p:childTnLst>
                                </p:cTn>
                              </p:par>
                            </p:childTnLst>
                          </p:cTn>
                        </p:par>
                        <p:par>
                          <p:cTn id="45" fill="hold">
                            <p:stCondLst>
                              <p:cond delay="4500"/>
                            </p:stCondLst>
                            <p:childTnLst>
                              <p:par>
                                <p:cTn id="46" presetID="22" presetClass="entr" presetSubtype="1" fill="hold" grpId="0" nodeType="after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wipe(up)">
                                      <p:cBhvr>
                                        <p:cTn id="48" dur="500"/>
                                        <p:tgtEl>
                                          <p:spTgt spid="73"/>
                                        </p:tgtEl>
                                      </p:cBhvr>
                                    </p:animEffect>
                                  </p:childTnLst>
                                </p:cTn>
                              </p:par>
                            </p:childTnLst>
                          </p:cTn>
                        </p:par>
                        <p:par>
                          <p:cTn id="49" fill="hold">
                            <p:stCondLst>
                              <p:cond delay="5000"/>
                            </p:stCondLst>
                            <p:childTnLst>
                              <p:par>
                                <p:cTn id="50" presetID="22" presetClass="entr" presetSubtype="1" fill="hold" grpId="0" nodeType="afterEffect">
                                  <p:stCondLst>
                                    <p:cond delay="0"/>
                                  </p:stCondLst>
                                  <p:childTnLst>
                                    <p:set>
                                      <p:cBhvr>
                                        <p:cTn id="51" dur="1" fill="hold">
                                          <p:stCondLst>
                                            <p:cond delay="0"/>
                                          </p:stCondLst>
                                        </p:cTn>
                                        <p:tgtEl>
                                          <p:spTgt spid="74"/>
                                        </p:tgtEl>
                                        <p:attrNameLst>
                                          <p:attrName>style.visibility</p:attrName>
                                        </p:attrNameLst>
                                      </p:cBhvr>
                                      <p:to>
                                        <p:strVal val="visible"/>
                                      </p:to>
                                    </p:set>
                                    <p:animEffect transition="in" filter="wipe(up)">
                                      <p:cBhvr>
                                        <p:cTn id="52" dur="500"/>
                                        <p:tgtEl>
                                          <p:spTgt spid="74"/>
                                        </p:tgtEl>
                                      </p:cBhvr>
                                    </p:animEffect>
                                  </p:childTnLst>
                                </p:cTn>
                              </p:par>
                            </p:childTnLst>
                          </p:cTn>
                        </p:par>
                        <p:par>
                          <p:cTn id="53" fill="hold">
                            <p:stCondLst>
                              <p:cond delay="5500"/>
                            </p:stCondLst>
                            <p:childTnLst>
                              <p:par>
                                <p:cTn id="54" presetID="22" presetClass="entr" presetSubtype="1" fill="hold" grpId="0" nodeType="after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wipe(up)">
                                      <p:cBhvr>
                                        <p:cTn id="56" dur="500"/>
                                        <p:tgtEl>
                                          <p:spTgt spid="75"/>
                                        </p:tgtEl>
                                      </p:cBhvr>
                                    </p:animEffect>
                                  </p:childTnLst>
                                </p:cTn>
                              </p:par>
                            </p:childTnLst>
                          </p:cTn>
                        </p:par>
                        <p:par>
                          <p:cTn id="57" fill="hold">
                            <p:stCondLst>
                              <p:cond delay="6000"/>
                            </p:stCondLst>
                            <p:childTnLst>
                              <p:par>
                                <p:cTn id="58" presetID="22" presetClass="entr" presetSubtype="1" fill="hold" grpId="0" nodeType="afterEffect">
                                  <p:stCondLst>
                                    <p:cond delay="0"/>
                                  </p:stCondLst>
                                  <p:childTnLst>
                                    <p:set>
                                      <p:cBhvr>
                                        <p:cTn id="59" dur="1" fill="hold">
                                          <p:stCondLst>
                                            <p:cond delay="0"/>
                                          </p:stCondLst>
                                        </p:cTn>
                                        <p:tgtEl>
                                          <p:spTgt spid="76"/>
                                        </p:tgtEl>
                                        <p:attrNameLst>
                                          <p:attrName>style.visibility</p:attrName>
                                        </p:attrNameLst>
                                      </p:cBhvr>
                                      <p:to>
                                        <p:strVal val="visible"/>
                                      </p:to>
                                    </p:set>
                                    <p:animEffect transition="in" filter="wipe(up)">
                                      <p:cBhvr>
                                        <p:cTn id="60" dur="500"/>
                                        <p:tgtEl>
                                          <p:spTgt spid="7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wipe(up)">
                                      <p:cBhvr>
                                        <p:cTn id="65" dur="500"/>
                                        <p:tgtEl>
                                          <p:spTgt spid="41"/>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62"/>
                                        </p:tgtEl>
                                        <p:attrNameLst>
                                          <p:attrName>style.visibility</p:attrName>
                                        </p:attrNameLst>
                                      </p:cBhvr>
                                      <p:to>
                                        <p:strVal val="visible"/>
                                      </p:to>
                                    </p:set>
                                    <p:animEffect transition="in" filter="wipe(up)">
                                      <p:cBhvr>
                                        <p:cTn id="70" dur="1500"/>
                                        <p:tgtEl>
                                          <p:spTgt spid="62"/>
                                        </p:tgtEl>
                                      </p:cBhvr>
                                    </p:animEffect>
                                  </p:childTnLst>
                                </p:cTn>
                              </p:par>
                            </p:childTnLst>
                          </p:cTn>
                        </p:par>
                        <p:par>
                          <p:cTn id="71" fill="hold">
                            <p:stCondLst>
                              <p:cond delay="1500"/>
                            </p:stCondLst>
                            <p:childTnLst>
                              <p:par>
                                <p:cTn id="72" presetID="22" presetClass="entr" presetSubtype="8" fill="hold" nodeType="after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wipe(left)">
                                      <p:cBhvr>
                                        <p:cTn id="74" dur="1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18" name="组合 3"/>
          <p:cNvGrpSpPr>
            <a:grpSpLocks/>
          </p:cNvGrpSpPr>
          <p:nvPr/>
        </p:nvGrpSpPr>
        <p:grpSpPr bwMode="auto">
          <a:xfrm>
            <a:off x="34925" y="92075"/>
            <a:ext cx="7632700" cy="1601788"/>
            <a:chOff x="34925" y="92075"/>
            <a:chExt cx="7632700" cy="1601788"/>
          </a:xfrm>
        </p:grpSpPr>
        <p:grpSp>
          <p:nvGrpSpPr>
            <p:cNvPr id="60421" name="组合 2"/>
            <p:cNvGrpSpPr>
              <a:grpSpLocks/>
            </p:cNvGrpSpPr>
            <p:nvPr/>
          </p:nvGrpSpPr>
          <p:grpSpPr bwMode="auto">
            <a:xfrm>
              <a:off x="34925" y="92075"/>
              <a:ext cx="7632700" cy="1025525"/>
              <a:chOff x="34925" y="92075"/>
              <a:chExt cx="7632700" cy="1025525"/>
            </a:xfrm>
          </p:grpSpPr>
          <p:grpSp>
            <p:nvGrpSpPr>
              <p:cNvPr id="60425" name="组合 1"/>
              <p:cNvGrpSpPr>
                <a:grpSpLocks/>
              </p:cNvGrpSpPr>
              <p:nvPr/>
            </p:nvGrpSpPr>
            <p:grpSpPr bwMode="auto">
              <a:xfrm>
                <a:off x="34925" y="92075"/>
                <a:ext cx="7632700" cy="457200"/>
                <a:chOff x="34925" y="92075"/>
                <a:chExt cx="7632700" cy="457200"/>
              </a:xfrm>
            </p:grpSpPr>
            <p:sp>
              <p:nvSpPr>
                <p:cNvPr id="60429"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0430"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60426" name="Group 3"/>
              <p:cNvGrpSpPr>
                <a:grpSpLocks/>
              </p:cNvGrpSpPr>
              <p:nvPr/>
            </p:nvGrpSpPr>
            <p:grpSpPr bwMode="auto">
              <a:xfrm>
                <a:off x="107950" y="620713"/>
                <a:ext cx="4032250" cy="496887"/>
                <a:chOff x="113" y="441"/>
                <a:chExt cx="2098" cy="313"/>
              </a:xfrm>
            </p:grpSpPr>
            <p:sp>
              <p:nvSpPr>
                <p:cNvPr id="60427"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60428"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60422" name="Group 6"/>
            <p:cNvGrpSpPr>
              <a:grpSpLocks/>
            </p:cNvGrpSpPr>
            <p:nvPr/>
          </p:nvGrpSpPr>
          <p:grpSpPr bwMode="auto">
            <a:xfrm>
              <a:off x="250824" y="1196975"/>
              <a:ext cx="3948643" cy="496888"/>
              <a:chOff x="113" y="441"/>
              <a:chExt cx="1440" cy="313"/>
            </a:xfrm>
          </p:grpSpPr>
          <p:sp>
            <p:nvSpPr>
              <p:cNvPr id="60423"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十字链表及操作实现</a:t>
                </a:r>
              </a:p>
            </p:txBody>
          </p:sp>
          <p:sp>
            <p:nvSpPr>
              <p:cNvPr id="60424"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5" name="Text Box 13"/>
          <p:cNvSpPr txBox="1">
            <a:spLocks noChangeArrowheads="1"/>
          </p:cNvSpPr>
          <p:nvPr/>
        </p:nvSpPr>
        <p:spPr bwMode="auto">
          <a:xfrm>
            <a:off x="3222625"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十字链表的类型定义</a:t>
            </a:r>
          </a:p>
        </p:txBody>
      </p:sp>
      <p:sp>
        <p:nvSpPr>
          <p:cNvPr id="43" name="Text Box 14"/>
          <p:cNvSpPr txBox="1">
            <a:spLocks noChangeArrowheads="1"/>
          </p:cNvSpPr>
          <p:nvPr/>
        </p:nvSpPr>
        <p:spPr bwMode="auto">
          <a:xfrm>
            <a:off x="323850" y="1844675"/>
            <a:ext cx="8569325" cy="326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typedef struct OLNode  {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int			row,col;	  // </a:t>
            </a:r>
            <a:r>
              <a:rPr lang="zh-CN" altLang="en-US" sz="1600" b="1">
                <a:latin typeface="Courier New" panose="02070309020205020404" pitchFamily="49" charset="0"/>
                <a:ea typeface="仿宋" panose="02010609060101010101" pitchFamily="49" charset="-122"/>
                <a:cs typeface="Courier New" panose="02070309020205020404" pitchFamily="49" charset="0"/>
              </a:rPr>
              <a:t>非零元的行下标和列下标</a:t>
            </a:r>
          </a:p>
          <a:p>
            <a:pPr eaLnBrk="1" hangingPunct="1">
              <a:lnSpc>
                <a:spcPct val="13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ElemType		e;		  // </a:t>
            </a:r>
            <a:r>
              <a:rPr lang="zh-CN" altLang="en-US" sz="1600" b="1">
                <a:latin typeface="Courier New" panose="02070309020205020404" pitchFamily="49" charset="0"/>
                <a:ea typeface="仿宋" panose="02010609060101010101" pitchFamily="49" charset="-122"/>
                <a:cs typeface="Courier New" panose="02070309020205020404" pitchFamily="49" charset="0"/>
              </a:rPr>
              <a:t>非零元的值</a:t>
            </a:r>
          </a:p>
          <a:p>
            <a:pPr eaLnBrk="1" hangingPunct="1">
              <a:lnSpc>
                <a:spcPct val="13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struct  OLNode  	*right, *down;	  // </a:t>
            </a:r>
            <a:r>
              <a:rPr lang="zh-CN" altLang="en-US" sz="1600" b="1">
                <a:latin typeface="Courier New" panose="02070309020205020404" pitchFamily="49" charset="0"/>
                <a:ea typeface="仿宋" panose="02010609060101010101" pitchFamily="49" charset="-122"/>
                <a:cs typeface="Courier New" panose="02070309020205020404" pitchFamily="49" charset="0"/>
              </a:rPr>
              <a:t>非零元所在行表和列表的后继链域</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OLNode, *Olink; </a:t>
            </a:r>
          </a:p>
          <a:p>
            <a:pPr eaLnBrk="1" hangingPunct="1">
              <a:lnSpc>
                <a:spcPct val="130000"/>
              </a:lnSpc>
            </a:pPr>
            <a:endParaRPr lang="en-US" altLang="zh-CN"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typedef struct  {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Olink    	  	*rhead, *chead;  // </a:t>
            </a:r>
            <a:r>
              <a:rPr lang="zh-CN" altLang="en-US" sz="1600" b="1">
                <a:latin typeface="Courier New" panose="02070309020205020404" pitchFamily="49" charset="0"/>
                <a:ea typeface="仿宋" panose="02010609060101010101" pitchFamily="49" charset="-122"/>
                <a:cs typeface="Courier New" panose="02070309020205020404" pitchFamily="49" charset="0"/>
              </a:rPr>
              <a:t>行和列链表头指针向量</a:t>
            </a:r>
          </a:p>
          <a:p>
            <a:pPr eaLnBrk="1" hangingPunct="1">
              <a:lnSpc>
                <a:spcPct val="13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int    		mu,  nu,  tu;	  // </a:t>
            </a:r>
            <a:r>
              <a:rPr lang="zh-CN" altLang="en-US" sz="1600" b="1">
                <a:latin typeface="Courier New" panose="02070309020205020404" pitchFamily="49" charset="0"/>
                <a:ea typeface="仿宋" panose="02010609060101010101" pitchFamily="49" charset="-122"/>
                <a:cs typeface="Courier New" panose="02070309020205020404" pitchFamily="49" charset="0"/>
              </a:rPr>
              <a:t>稀疏矩阵行列数和总非零元个数</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CrossList;</a:t>
            </a:r>
            <a:r>
              <a:rPr lang="en-US" altLang="zh-CN" sz="1600">
                <a:latin typeface="Courier New" panose="02070309020205020404" pitchFamily="49" charset="0"/>
                <a:ea typeface="仿宋" panose="02010609060101010101" pitchFamily="49" charset="-122"/>
                <a:cs typeface="Courier New" panose="02070309020205020404" pitchFamily="49"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800" decel="100000"/>
                                        <p:tgtEl>
                                          <p:spTgt spid="15"/>
                                        </p:tgtEl>
                                      </p:cBhvr>
                                    </p:animEffect>
                                    <p:anim calcmode="lin" valueType="num">
                                      <p:cBhvr>
                                        <p:cTn id="8" dur="800" decel="100000" fill="hold"/>
                                        <p:tgtEl>
                                          <p:spTgt spid="15"/>
                                        </p:tgtEl>
                                        <p:attrNameLst>
                                          <p:attrName>style.rotation</p:attrName>
                                        </p:attrNameLst>
                                      </p:cBhvr>
                                      <p:tavLst>
                                        <p:tav tm="0">
                                          <p:val>
                                            <p:fltVal val="-90"/>
                                          </p:val>
                                        </p:tav>
                                        <p:tav tm="100000">
                                          <p:val>
                                            <p:fltVal val="0"/>
                                          </p:val>
                                        </p:tav>
                                      </p:tavLst>
                                    </p:anim>
                                    <p:anim calcmode="lin" valueType="num">
                                      <p:cBhvr>
                                        <p:cTn id="9" dur="800" decel="100000" fill="hold"/>
                                        <p:tgtEl>
                                          <p:spTgt spid="15"/>
                                        </p:tgtEl>
                                        <p:attrNameLst>
                                          <p:attrName>ppt_x</p:attrName>
                                        </p:attrNameLst>
                                      </p:cBhvr>
                                      <p:tavLst>
                                        <p:tav tm="0">
                                          <p:val>
                                            <p:strVal val="#ppt_x+0.4"/>
                                          </p:val>
                                        </p:tav>
                                        <p:tav tm="100000">
                                          <p:val>
                                            <p:strVal val="#ppt_x-0.05"/>
                                          </p:val>
                                        </p:tav>
                                      </p:tavLst>
                                    </p:anim>
                                    <p:anim calcmode="lin" valueType="num">
                                      <p:cBhvr>
                                        <p:cTn id="10" dur="800" decel="100000" fill="hold"/>
                                        <p:tgtEl>
                                          <p:spTgt spid="1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up)">
                                      <p:cBhvr>
                                        <p:cTn id="1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2" name="组合 3"/>
          <p:cNvGrpSpPr>
            <a:grpSpLocks/>
          </p:cNvGrpSpPr>
          <p:nvPr/>
        </p:nvGrpSpPr>
        <p:grpSpPr bwMode="auto">
          <a:xfrm>
            <a:off x="34925" y="92075"/>
            <a:ext cx="7632700" cy="1601788"/>
            <a:chOff x="34925" y="92075"/>
            <a:chExt cx="7632700" cy="1601788"/>
          </a:xfrm>
        </p:grpSpPr>
        <p:grpSp>
          <p:nvGrpSpPr>
            <p:cNvPr id="61452" name="组合 2"/>
            <p:cNvGrpSpPr>
              <a:grpSpLocks/>
            </p:cNvGrpSpPr>
            <p:nvPr/>
          </p:nvGrpSpPr>
          <p:grpSpPr bwMode="auto">
            <a:xfrm>
              <a:off x="34925" y="92075"/>
              <a:ext cx="7632700" cy="1025525"/>
              <a:chOff x="34925" y="92075"/>
              <a:chExt cx="7632700" cy="1025525"/>
            </a:xfrm>
          </p:grpSpPr>
          <p:grpSp>
            <p:nvGrpSpPr>
              <p:cNvPr id="61456" name="组合 1"/>
              <p:cNvGrpSpPr>
                <a:grpSpLocks/>
              </p:cNvGrpSpPr>
              <p:nvPr/>
            </p:nvGrpSpPr>
            <p:grpSpPr bwMode="auto">
              <a:xfrm>
                <a:off x="34925" y="92075"/>
                <a:ext cx="7632700" cy="457200"/>
                <a:chOff x="34925" y="92075"/>
                <a:chExt cx="7632700" cy="457200"/>
              </a:xfrm>
            </p:grpSpPr>
            <p:sp>
              <p:nvSpPr>
                <p:cNvPr id="61460"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1461"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61457" name="Group 3"/>
              <p:cNvGrpSpPr>
                <a:grpSpLocks/>
              </p:cNvGrpSpPr>
              <p:nvPr/>
            </p:nvGrpSpPr>
            <p:grpSpPr bwMode="auto">
              <a:xfrm>
                <a:off x="107950" y="620713"/>
                <a:ext cx="4032250" cy="496887"/>
                <a:chOff x="113" y="441"/>
                <a:chExt cx="2098" cy="313"/>
              </a:xfrm>
            </p:grpSpPr>
            <p:sp>
              <p:nvSpPr>
                <p:cNvPr id="61458"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61459"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61453" name="Group 6"/>
            <p:cNvGrpSpPr>
              <a:grpSpLocks/>
            </p:cNvGrpSpPr>
            <p:nvPr/>
          </p:nvGrpSpPr>
          <p:grpSpPr bwMode="auto">
            <a:xfrm>
              <a:off x="250824" y="1196975"/>
              <a:ext cx="3948643" cy="496888"/>
              <a:chOff x="113" y="441"/>
              <a:chExt cx="1440" cy="313"/>
            </a:xfrm>
          </p:grpSpPr>
          <p:sp>
            <p:nvSpPr>
              <p:cNvPr id="61454"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十字链表及操作实现</a:t>
                </a:r>
              </a:p>
            </p:txBody>
          </p:sp>
          <p:sp>
            <p:nvSpPr>
              <p:cNvPr id="61455"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5" name="Text Box 13"/>
          <p:cNvSpPr txBox="1">
            <a:spLocks noChangeArrowheads="1"/>
          </p:cNvSpPr>
          <p:nvPr/>
        </p:nvSpPr>
        <p:spPr bwMode="auto">
          <a:xfrm>
            <a:off x="3222625"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相加操作</a:t>
            </a:r>
          </a:p>
        </p:txBody>
      </p:sp>
      <p:sp>
        <p:nvSpPr>
          <p:cNvPr id="16" name="Text Box 14"/>
          <p:cNvSpPr txBox="1">
            <a:spLocks noChangeArrowheads="1"/>
          </p:cNvSpPr>
          <p:nvPr/>
        </p:nvSpPr>
        <p:spPr bwMode="auto">
          <a:xfrm>
            <a:off x="179388" y="1773238"/>
            <a:ext cx="8785225" cy="94615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对十字链表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B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求和，并将其结果存放在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中，可以从矩阵第一行开始逐行进行。相加之后的和矩阵中非零元素可能有三种情况。</a:t>
            </a:r>
          </a:p>
        </p:txBody>
      </p:sp>
      <p:grpSp>
        <p:nvGrpSpPr>
          <p:cNvPr id="18" name="Group 15"/>
          <p:cNvGrpSpPr>
            <a:grpSpLocks/>
          </p:cNvGrpSpPr>
          <p:nvPr/>
        </p:nvGrpSpPr>
        <p:grpSpPr bwMode="auto">
          <a:xfrm>
            <a:off x="7669213" y="620713"/>
            <a:ext cx="1295400" cy="1227137"/>
            <a:chOff x="4831" y="391"/>
            <a:chExt cx="816" cy="773"/>
          </a:xfrm>
        </p:grpSpPr>
        <p:sp>
          <p:nvSpPr>
            <p:cNvPr id="61448" name="Oval 1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61449" name="Freeform 17"/>
            <p:cNvSpPr>
              <a:spLocks/>
            </p:cNvSpPr>
            <p:nvPr/>
          </p:nvSpPr>
          <p:spPr bwMode="gray">
            <a:xfrm>
              <a:off x="4925" y="628"/>
              <a:ext cx="629" cy="206"/>
            </a:xfrm>
            <a:custGeom>
              <a:avLst/>
              <a:gdLst>
                <a:gd name="T0" fmla="*/ 3 w 1321"/>
                <a:gd name="T1" fmla="*/ 0 h 712"/>
                <a:gd name="T2" fmla="*/ 3 w 1321"/>
                <a:gd name="T3" fmla="*/ 0 h 712"/>
                <a:gd name="T4" fmla="*/ 3 w 1321"/>
                <a:gd name="T5" fmla="*/ 0 h 712"/>
                <a:gd name="T6" fmla="*/ 3 w 1321"/>
                <a:gd name="T7" fmla="*/ 0 h 712"/>
                <a:gd name="T8" fmla="*/ 3 w 1321"/>
                <a:gd name="T9" fmla="*/ 0 h 712"/>
                <a:gd name="T10" fmla="*/ 3 w 1321"/>
                <a:gd name="T11" fmla="*/ 0 h 712"/>
                <a:gd name="T12" fmla="*/ 3 w 1321"/>
                <a:gd name="T13" fmla="*/ 0 h 712"/>
                <a:gd name="T14" fmla="*/ 3 w 1321"/>
                <a:gd name="T15" fmla="*/ 0 h 712"/>
                <a:gd name="T16" fmla="*/ 3 w 1321"/>
                <a:gd name="T17" fmla="*/ 0 h 712"/>
                <a:gd name="T18" fmla="*/ 3 w 1321"/>
                <a:gd name="T19" fmla="*/ 0 h 712"/>
                <a:gd name="T20" fmla="*/ 3 w 1321"/>
                <a:gd name="T21" fmla="*/ 0 h 712"/>
                <a:gd name="T22" fmla="*/ 2 w 1321"/>
                <a:gd name="T23" fmla="*/ 0 h 712"/>
                <a:gd name="T24" fmla="*/ 2 w 1321"/>
                <a:gd name="T25" fmla="*/ 0 h 712"/>
                <a:gd name="T26" fmla="*/ 2 w 1321"/>
                <a:gd name="T27" fmla="*/ 0 h 712"/>
                <a:gd name="T28" fmla="*/ 2 w 1321"/>
                <a:gd name="T29" fmla="*/ 0 h 712"/>
                <a:gd name="T30" fmla="*/ 1 w 1321"/>
                <a:gd name="T31" fmla="*/ 0 h 712"/>
                <a:gd name="T32" fmla="*/ 1 w 1321"/>
                <a:gd name="T33" fmla="*/ 0 h 712"/>
                <a:gd name="T34" fmla="*/ 1 w 1321"/>
                <a:gd name="T35" fmla="*/ 0 h 712"/>
                <a:gd name="T36" fmla="*/ 1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1 w 1321"/>
                <a:gd name="T75" fmla="*/ 0 h 712"/>
                <a:gd name="T76" fmla="*/ 1 w 1321"/>
                <a:gd name="T77" fmla="*/ 0 h 712"/>
                <a:gd name="T78" fmla="*/ 1 w 1321"/>
                <a:gd name="T79" fmla="*/ 0 h 712"/>
                <a:gd name="T80" fmla="*/ 1 w 1321"/>
                <a:gd name="T81" fmla="*/ 0 h 712"/>
                <a:gd name="T82" fmla="*/ 2 w 1321"/>
                <a:gd name="T83" fmla="*/ 0 h 712"/>
                <a:gd name="T84" fmla="*/ 2 w 1321"/>
                <a:gd name="T85" fmla="*/ 0 h 712"/>
                <a:gd name="T86" fmla="*/ 2 w 1321"/>
                <a:gd name="T87" fmla="*/ 0 h 712"/>
                <a:gd name="T88" fmla="*/ 2 w 1321"/>
                <a:gd name="T89" fmla="*/ 0 h 712"/>
                <a:gd name="T90" fmla="*/ 2 w 1321"/>
                <a:gd name="T91" fmla="*/ 0 h 712"/>
                <a:gd name="T92" fmla="*/ 3 w 1321"/>
                <a:gd name="T93" fmla="*/ 0 h 712"/>
                <a:gd name="T94" fmla="*/ 3 w 1321"/>
                <a:gd name="T95" fmla="*/ 0 h 712"/>
                <a:gd name="T96" fmla="*/ 3 w 1321"/>
                <a:gd name="T97" fmla="*/ 0 h 712"/>
                <a:gd name="T98" fmla="*/ 3 w 1321"/>
                <a:gd name="T99" fmla="*/ 0 h 712"/>
                <a:gd name="T100" fmla="*/ 3 w 1321"/>
                <a:gd name="T101" fmla="*/ 0 h 712"/>
                <a:gd name="T102" fmla="*/ 3 w 1321"/>
                <a:gd name="T103" fmla="*/ 0 h 712"/>
                <a:gd name="T104" fmla="*/ 3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61450" name="Picture 18"/>
            <p:cNvPicPr>
              <a:picLocks noChangeAspect="1" noChangeArrowheads="1"/>
            </p:cNvPicPr>
            <p:nvPr/>
          </p:nvPicPr>
          <p:blipFill>
            <a:blip r:embed="rId2" cstate="print">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51" name="Text Box 19"/>
            <p:cNvSpPr txBox="1">
              <a:spLocks noChangeArrowheads="1"/>
            </p:cNvSpPr>
            <p:nvPr/>
          </p:nvSpPr>
          <p:spPr bwMode="gray">
            <a:xfrm>
              <a:off x="4967" y="804"/>
              <a:ext cx="545" cy="269"/>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23" name="Text Box 20"/>
          <p:cNvSpPr txBox="1">
            <a:spLocks noChangeArrowheads="1"/>
          </p:cNvSpPr>
          <p:nvPr/>
        </p:nvSpPr>
        <p:spPr bwMode="auto">
          <a:xfrm>
            <a:off x="179388" y="2636838"/>
            <a:ext cx="8785225" cy="137318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solidFill>
                  <a:srgbClr val="FF9933"/>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结果为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ij</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b</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ij</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339933"/>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 结果为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ij</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b</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ij</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 0</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3333FF"/>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 结果为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b</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ij</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ij</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=0</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p:txBody>
      </p:sp>
      <p:sp>
        <p:nvSpPr>
          <p:cNvPr id="24" name="Text Box 21"/>
          <p:cNvSpPr txBox="1">
            <a:spLocks noChangeArrowheads="1"/>
          </p:cNvSpPr>
          <p:nvPr/>
        </p:nvSpPr>
        <p:spPr bwMode="auto">
          <a:xfrm>
            <a:off x="179388" y="3933825"/>
            <a:ext cx="8785225" cy="94615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a:lnSpc>
                <a:spcPct val="140000"/>
              </a:lnSpc>
              <a:defRPr/>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每一行都从行链表头指针出发分别找到 </a:t>
            </a:r>
            <a:r>
              <a:rPr kumimoji="1" lang="en-US" altLang="zh-CN" sz="2000" b="1">
                <a:latin typeface="Arial" panose="020B0604020202020204" pitchFamily="34" charset="0"/>
                <a:ea typeface="仿宋" panose="02010609060101010101" pitchFamily="49" charset="-122"/>
                <a:cs typeface="Arial" panose="020B0604020202020204" pitchFamily="34" charset="0"/>
              </a:rPr>
              <a:t>A </a:t>
            </a:r>
            <a:r>
              <a:rPr kumimoji="1" lang="zh-CN" altLang="en-US" sz="2000" b="1">
                <a:latin typeface="Arial" panose="020B0604020202020204" pitchFamily="34" charset="0"/>
                <a:ea typeface="仿宋" panose="02010609060101010101" pitchFamily="49" charset="-122"/>
                <a:cs typeface="Arial" panose="020B0604020202020204" pitchFamily="34" charset="0"/>
              </a:rPr>
              <a:t>和 </a:t>
            </a:r>
            <a:r>
              <a:rPr kumimoji="1" lang="en-US" altLang="zh-CN" sz="2000" b="1">
                <a:latin typeface="Arial" panose="020B0604020202020204" pitchFamily="34" charset="0"/>
                <a:ea typeface="仿宋" panose="02010609060101010101" pitchFamily="49" charset="-122"/>
                <a:cs typeface="Arial" panose="020B0604020202020204" pitchFamily="34" charset="0"/>
              </a:rPr>
              <a:t>B </a:t>
            </a:r>
            <a:r>
              <a:rPr kumimoji="1" lang="zh-CN" altLang="en-US" sz="2000" b="1">
                <a:latin typeface="Arial" panose="020B0604020202020204" pitchFamily="34" charset="0"/>
                <a:ea typeface="仿宋" panose="02010609060101010101" pitchFamily="49" charset="-122"/>
                <a:cs typeface="Arial" panose="020B0604020202020204" pitchFamily="34" charset="0"/>
              </a:rPr>
              <a:t>在该行中的第一个非零元素结点后开始比较，按照不同的情况分别处理。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800" decel="100000"/>
                                        <p:tgtEl>
                                          <p:spTgt spid="15"/>
                                        </p:tgtEl>
                                      </p:cBhvr>
                                    </p:animEffect>
                                    <p:anim calcmode="lin" valueType="num">
                                      <p:cBhvr>
                                        <p:cTn id="8" dur="800" decel="100000" fill="hold"/>
                                        <p:tgtEl>
                                          <p:spTgt spid="15"/>
                                        </p:tgtEl>
                                        <p:attrNameLst>
                                          <p:attrName>style.rotation</p:attrName>
                                        </p:attrNameLst>
                                      </p:cBhvr>
                                      <p:tavLst>
                                        <p:tav tm="0">
                                          <p:val>
                                            <p:fltVal val="-90"/>
                                          </p:val>
                                        </p:tav>
                                        <p:tav tm="100000">
                                          <p:val>
                                            <p:fltVal val="0"/>
                                          </p:val>
                                        </p:tav>
                                      </p:tavLst>
                                    </p:anim>
                                    <p:anim calcmode="lin" valueType="num">
                                      <p:cBhvr>
                                        <p:cTn id="9" dur="800" decel="100000" fill="hold"/>
                                        <p:tgtEl>
                                          <p:spTgt spid="15"/>
                                        </p:tgtEl>
                                        <p:attrNameLst>
                                          <p:attrName>ppt_x</p:attrName>
                                        </p:attrNameLst>
                                      </p:cBhvr>
                                      <p:tavLst>
                                        <p:tav tm="0">
                                          <p:val>
                                            <p:strVal val="#ppt_x+0.4"/>
                                          </p:val>
                                        </p:tav>
                                        <p:tav tm="100000">
                                          <p:val>
                                            <p:strVal val="#ppt_x-0.05"/>
                                          </p:val>
                                        </p:tav>
                                      </p:tavLst>
                                    </p:anim>
                                    <p:anim calcmode="lin" valueType="num">
                                      <p:cBhvr>
                                        <p:cTn id="10" dur="800" decel="100000" fill="hold"/>
                                        <p:tgtEl>
                                          <p:spTgt spid="1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290">
                                          <p:stCondLst>
                                            <p:cond delay="0"/>
                                          </p:stCondLst>
                                        </p:cTn>
                                        <p:tgtEl>
                                          <p:spTgt spid="18"/>
                                        </p:tgtEl>
                                      </p:cBhvr>
                                    </p:animEffect>
                                    <p:anim calcmode="lin" valueType="num">
                                      <p:cBhvr>
                                        <p:cTn id="18"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23" dur="13">
                                          <p:stCondLst>
                                            <p:cond delay="325"/>
                                          </p:stCondLst>
                                        </p:cTn>
                                        <p:tgtEl>
                                          <p:spTgt spid="18"/>
                                        </p:tgtEl>
                                      </p:cBhvr>
                                      <p:to x="100000" y="60000"/>
                                    </p:animScale>
                                    <p:animScale>
                                      <p:cBhvr>
                                        <p:cTn id="24" dur="83" decel="50000">
                                          <p:stCondLst>
                                            <p:cond delay="338"/>
                                          </p:stCondLst>
                                        </p:cTn>
                                        <p:tgtEl>
                                          <p:spTgt spid="18"/>
                                        </p:tgtEl>
                                      </p:cBhvr>
                                      <p:to x="100000" y="100000"/>
                                    </p:animScale>
                                    <p:animScale>
                                      <p:cBhvr>
                                        <p:cTn id="25" dur="13">
                                          <p:stCondLst>
                                            <p:cond delay="656"/>
                                          </p:stCondLst>
                                        </p:cTn>
                                        <p:tgtEl>
                                          <p:spTgt spid="18"/>
                                        </p:tgtEl>
                                      </p:cBhvr>
                                      <p:to x="100000" y="80000"/>
                                    </p:animScale>
                                    <p:animScale>
                                      <p:cBhvr>
                                        <p:cTn id="26" dur="83" decel="50000">
                                          <p:stCondLst>
                                            <p:cond delay="669"/>
                                          </p:stCondLst>
                                        </p:cTn>
                                        <p:tgtEl>
                                          <p:spTgt spid="18"/>
                                        </p:tgtEl>
                                      </p:cBhvr>
                                      <p:to x="100000" y="100000"/>
                                    </p:animScale>
                                    <p:animScale>
                                      <p:cBhvr>
                                        <p:cTn id="27" dur="13">
                                          <p:stCondLst>
                                            <p:cond delay="821"/>
                                          </p:stCondLst>
                                        </p:cTn>
                                        <p:tgtEl>
                                          <p:spTgt spid="18"/>
                                        </p:tgtEl>
                                      </p:cBhvr>
                                      <p:to x="100000" y="90000"/>
                                    </p:animScale>
                                    <p:animScale>
                                      <p:cBhvr>
                                        <p:cTn id="28" dur="83" decel="50000">
                                          <p:stCondLst>
                                            <p:cond delay="834"/>
                                          </p:stCondLst>
                                        </p:cTn>
                                        <p:tgtEl>
                                          <p:spTgt spid="18"/>
                                        </p:tgtEl>
                                      </p:cBhvr>
                                      <p:to x="100000" y="100000"/>
                                    </p:animScale>
                                    <p:animScale>
                                      <p:cBhvr>
                                        <p:cTn id="29" dur="13">
                                          <p:stCondLst>
                                            <p:cond delay="904"/>
                                          </p:stCondLst>
                                        </p:cTn>
                                        <p:tgtEl>
                                          <p:spTgt spid="18"/>
                                        </p:tgtEl>
                                      </p:cBhvr>
                                      <p:to x="100000" y="95000"/>
                                    </p:animScale>
                                    <p:animScale>
                                      <p:cBhvr>
                                        <p:cTn id="30" dur="83" decel="50000">
                                          <p:stCondLst>
                                            <p:cond delay="917"/>
                                          </p:stCondLst>
                                        </p:cTn>
                                        <p:tgtEl>
                                          <p:spTgt spid="18"/>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6">
                                            <p:txEl>
                                              <p:pRg st="0" end="0"/>
                                            </p:txEl>
                                          </p:spTgt>
                                        </p:tgtEl>
                                        <p:attrNameLst>
                                          <p:attrName>style.visibility</p:attrName>
                                        </p:attrNameLst>
                                      </p:cBhvr>
                                      <p:to>
                                        <p:strVal val="visible"/>
                                      </p:to>
                                    </p:set>
                                    <p:animEffect transition="in" filter="blinds(horizontal)">
                                      <p:cBhvr>
                                        <p:cTn id="35" dur="500"/>
                                        <p:tgtEl>
                                          <p:spTgt spid="16">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blinds(horizontal)">
                                      <p:cBhvr>
                                        <p:cTn id="40" dur="500"/>
                                        <p:tgtEl>
                                          <p:spTgt spid="23"/>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24">
                                            <p:txEl>
                                              <p:pRg st="0" end="0"/>
                                            </p:txEl>
                                          </p:spTgt>
                                        </p:tgtEl>
                                        <p:attrNameLst>
                                          <p:attrName>style.visibility</p:attrName>
                                        </p:attrNameLst>
                                      </p:cBhvr>
                                      <p:to>
                                        <p:strVal val="visible"/>
                                      </p:to>
                                    </p:set>
                                    <p:animEffect transition="in" filter="blinds(horizontal)">
                                      <p:cBhvr>
                                        <p:cTn id="45"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uild="p"/>
      <p:bldP spid="23" grpId="0"/>
      <p:bldP spid="24"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466" name="组合 4"/>
          <p:cNvGrpSpPr>
            <a:grpSpLocks/>
          </p:cNvGrpSpPr>
          <p:nvPr/>
        </p:nvGrpSpPr>
        <p:grpSpPr bwMode="auto">
          <a:xfrm>
            <a:off x="34925" y="92075"/>
            <a:ext cx="8929688" cy="1755775"/>
            <a:chOff x="34925" y="92075"/>
            <a:chExt cx="8929688" cy="1755775"/>
          </a:xfrm>
        </p:grpSpPr>
        <p:grpSp>
          <p:nvGrpSpPr>
            <p:cNvPr id="62469" name="组合 3"/>
            <p:cNvGrpSpPr>
              <a:grpSpLocks/>
            </p:cNvGrpSpPr>
            <p:nvPr/>
          </p:nvGrpSpPr>
          <p:grpSpPr bwMode="auto">
            <a:xfrm>
              <a:off x="34925" y="92075"/>
              <a:ext cx="7632700" cy="1601788"/>
              <a:chOff x="34925" y="92075"/>
              <a:chExt cx="7632700" cy="1601788"/>
            </a:xfrm>
          </p:grpSpPr>
          <p:grpSp>
            <p:nvGrpSpPr>
              <p:cNvPr id="62476" name="组合 2"/>
              <p:cNvGrpSpPr>
                <a:grpSpLocks/>
              </p:cNvGrpSpPr>
              <p:nvPr/>
            </p:nvGrpSpPr>
            <p:grpSpPr bwMode="auto">
              <a:xfrm>
                <a:off x="34925" y="92075"/>
                <a:ext cx="7632700" cy="1025525"/>
                <a:chOff x="34925" y="92075"/>
                <a:chExt cx="7632700" cy="1025525"/>
              </a:xfrm>
            </p:grpSpPr>
            <p:grpSp>
              <p:nvGrpSpPr>
                <p:cNvPr id="62480" name="组合 1"/>
                <p:cNvGrpSpPr>
                  <a:grpSpLocks/>
                </p:cNvGrpSpPr>
                <p:nvPr/>
              </p:nvGrpSpPr>
              <p:grpSpPr bwMode="auto">
                <a:xfrm>
                  <a:off x="34925" y="92075"/>
                  <a:ext cx="7632700" cy="457200"/>
                  <a:chOff x="34925" y="92075"/>
                  <a:chExt cx="7632700" cy="457200"/>
                </a:xfrm>
              </p:grpSpPr>
              <p:sp>
                <p:nvSpPr>
                  <p:cNvPr id="62484"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2485"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62481" name="Group 3"/>
                <p:cNvGrpSpPr>
                  <a:grpSpLocks/>
                </p:cNvGrpSpPr>
                <p:nvPr/>
              </p:nvGrpSpPr>
              <p:grpSpPr bwMode="auto">
                <a:xfrm>
                  <a:off x="107950" y="620713"/>
                  <a:ext cx="4032250" cy="496887"/>
                  <a:chOff x="113" y="441"/>
                  <a:chExt cx="2098" cy="313"/>
                </a:xfrm>
              </p:grpSpPr>
              <p:sp>
                <p:nvSpPr>
                  <p:cNvPr id="62482"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62483"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62477" name="Group 6"/>
              <p:cNvGrpSpPr>
                <a:grpSpLocks/>
              </p:cNvGrpSpPr>
              <p:nvPr/>
            </p:nvGrpSpPr>
            <p:grpSpPr bwMode="auto">
              <a:xfrm>
                <a:off x="250824" y="1196975"/>
                <a:ext cx="3948643" cy="496888"/>
                <a:chOff x="113" y="441"/>
                <a:chExt cx="1440" cy="313"/>
              </a:xfrm>
            </p:grpSpPr>
            <p:sp>
              <p:nvSpPr>
                <p:cNvPr id="62478"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十字链表及操作实现</a:t>
                  </a:r>
                </a:p>
              </p:txBody>
            </p:sp>
            <p:sp>
              <p:nvSpPr>
                <p:cNvPr id="62479"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62470" name="Text Box 13"/>
            <p:cNvSpPr txBox="1">
              <a:spLocks noChangeArrowheads="1"/>
            </p:cNvSpPr>
            <p:nvPr/>
          </p:nvSpPr>
          <p:spPr bwMode="auto">
            <a:xfrm>
              <a:off x="3221833"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相加操作</a:t>
              </a:r>
            </a:p>
          </p:txBody>
        </p:sp>
        <p:grpSp>
          <p:nvGrpSpPr>
            <p:cNvPr id="62471" name="Group 15"/>
            <p:cNvGrpSpPr>
              <a:grpSpLocks/>
            </p:cNvGrpSpPr>
            <p:nvPr/>
          </p:nvGrpSpPr>
          <p:grpSpPr bwMode="auto">
            <a:xfrm>
              <a:off x="7669213" y="620713"/>
              <a:ext cx="1295400" cy="1227137"/>
              <a:chOff x="4831" y="391"/>
              <a:chExt cx="816" cy="773"/>
            </a:xfrm>
          </p:grpSpPr>
          <p:sp>
            <p:nvSpPr>
              <p:cNvPr id="62472" name="Oval 1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62473" name="Freeform 17"/>
              <p:cNvSpPr>
                <a:spLocks/>
              </p:cNvSpPr>
              <p:nvPr/>
            </p:nvSpPr>
            <p:spPr bwMode="gray">
              <a:xfrm>
                <a:off x="4925" y="628"/>
                <a:ext cx="629" cy="206"/>
              </a:xfrm>
              <a:custGeom>
                <a:avLst/>
                <a:gdLst>
                  <a:gd name="T0" fmla="*/ 3 w 1321"/>
                  <a:gd name="T1" fmla="*/ 0 h 712"/>
                  <a:gd name="T2" fmla="*/ 3 w 1321"/>
                  <a:gd name="T3" fmla="*/ 0 h 712"/>
                  <a:gd name="T4" fmla="*/ 3 w 1321"/>
                  <a:gd name="T5" fmla="*/ 0 h 712"/>
                  <a:gd name="T6" fmla="*/ 3 w 1321"/>
                  <a:gd name="T7" fmla="*/ 0 h 712"/>
                  <a:gd name="T8" fmla="*/ 3 w 1321"/>
                  <a:gd name="T9" fmla="*/ 0 h 712"/>
                  <a:gd name="T10" fmla="*/ 3 w 1321"/>
                  <a:gd name="T11" fmla="*/ 0 h 712"/>
                  <a:gd name="T12" fmla="*/ 3 w 1321"/>
                  <a:gd name="T13" fmla="*/ 0 h 712"/>
                  <a:gd name="T14" fmla="*/ 3 w 1321"/>
                  <a:gd name="T15" fmla="*/ 0 h 712"/>
                  <a:gd name="T16" fmla="*/ 3 w 1321"/>
                  <a:gd name="T17" fmla="*/ 0 h 712"/>
                  <a:gd name="T18" fmla="*/ 3 w 1321"/>
                  <a:gd name="T19" fmla="*/ 0 h 712"/>
                  <a:gd name="T20" fmla="*/ 3 w 1321"/>
                  <a:gd name="T21" fmla="*/ 0 h 712"/>
                  <a:gd name="T22" fmla="*/ 2 w 1321"/>
                  <a:gd name="T23" fmla="*/ 0 h 712"/>
                  <a:gd name="T24" fmla="*/ 2 w 1321"/>
                  <a:gd name="T25" fmla="*/ 0 h 712"/>
                  <a:gd name="T26" fmla="*/ 2 w 1321"/>
                  <a:gd name="T27" fmla="*/ 0 h 712"/>
                  <a:gd name="T28" fmla="*/ 2 w 1321"/>
                  <a:gd name="T29" fmla="*/ 0 h 712"/>
                  <a:gd name="T30" fmla="*/ 1 w 1321"/>
                  <a:gd name="T31" fmla="*/ 0 h 712"/>
                  <a:gd name="T32" fmla="*/ 1 w 1321"/>
                  <a:gd name="T33" fmla="*/ 0 h 712"/>
                  <a:gd name="T34" fmla="*/ 1 w 1321"/>
                  <a:gd name="T35" fmla="*/ 0 h 712"/>
                  <a:gd name="T36" fmla="*/ 1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1 w 1321"/>
                  <a:gd name="T75" fmla="*/ 0 h 712"/>
                  <a:gd name="T76" fmla="*/ 1 w 1321"/>
                  <a:gd name="T77" fmla="*/ 0 h 712"/>
                  <a:gd name="T78" fmla="*/ 1 w 1321"/>
                  <a:gd name="T79" fmla="*/ 0 h 712"/>
                  <a:gd name="T80" fmla="*/ 1 w 1321"/>
                  <a:gd name="T81" fmla="*/ 0 h 712"/>
                  <a:gd name="T82" fmla="*/ 2 w 1321"/>
                  <a:gd name="T83" fmla="*/ 0 h 712"/>
                  <a:gd name="T84" fmla="*/ 2 w 1321"/>
                  <a:gd name="T85" fmla="*/ 0 h 712"/>
                  <a:gd name="T86" fmla="*/ 2 w 1321"/>
                  <a:gd name="T87" fmla="*/ 0 h 712"/>
                  <a:gd name="T88" fmla="*/ 2 w 1321"/>
                  <a:gd name="T89" fmla="*/ 0 h 712"/>
                  <a:gd name="T90" fmla="*/ 2 w 1321"/>
                  <a:gd name="T91" fmla="*/ 0 h 712"/>
                  <a:gd name="T92" fmla="*/ 3 w 1321"/>
                  <a:gd name="T93" fmla="*/ 0 h 712"/>
                  <a:gd name="T94" fmla="*/ 3 w 1321"/>
                  <a:gd name="T95" fmla="*/ 0 h 712"/>
                  <a:gd name="T96" fmla="*/ 3 w 1321"/>
                  <a:gd name="T97" fmla="*/ 0 h 712"/>
                  <a:gd name="T98" fmla="*/ 3 w 1321"/>
                  <a:gd name="T99" fmla="*/ 0 h 712"/>
                  <a:gd name="T100" fmla="*/ 3 w 1321"/>
                  <a:gd name="T101" fmla="*/ 0 h 712"/>
                  <a:gd name="T102" fmla="*/ 3 w 1321"/>
                  <a:gd name="T103" fmla="*/ 0 h 712"/>
                  <a:gd name="T104" fmla="*/ 3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62474" name="Picture 18"/>
              <p:cNvPicPr>
                <a:picLocks noChangeAspect="1" noChangeArrowheads="1"/>
              </p:cNvPicPr>
              <p:nvPr/>
            </p:nvPicPr>
            <p:blipFill>
              <a:blip r:embed="rId2" cstate="print">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5" name="Text Box 19"/>
              <p:cNvSpPr txBox="1">
                <a:spLocks noChangeArrowheads="1"/>
              </p:cNvSpPr>
              <p:nvPr/>
            </p:nvSpPr>
            <p:spPr bwMode="gray">
              <a:xfrm>
                <a:off x="4967" y="804"/>
                <a:ext cx="545" cy="269"/>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sp>
        <p:nvSpPr>
          <p:cNvPr id="25" name="Text Box 2"/>
          <p:cNvSpPr txBox="1">
            <a:spLocks noChangeArrowheads="1"/>
          </p:cNvSpPr>
          <p:nvPr/>
        </p:nvSpPr>
        <p:spPr bwMode="auto">
          <a:xfrm>
            <a:off x="179388" y="1773238"/>
            <a:ext cx="8785225" cy="138430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设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pa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pb</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分别指向十字链表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B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中行值相同的两个结点，</a:t>
            </a:r>
            <a:r>
              <a:rPr kumimoji="1" lang="en-US" altLang="zh-CN" sz="2000" b="1" dirty="0">
                <a:latin typeface="Arial" panose="020B0604020202020204" pitchFamily="34" charset="0"/>
                <a:ea typeface="仿宋" panose="02010609060101010101" pitchFamily="49" charset="-122"/>
                <a:cs typeface="Arial" panose="020B0604020202020204" pitchFamily="34" charset="0"/>
              </a:rPr>
              <a:t>pa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为空时表明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在该行中无非零元素。在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的行链表上设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pre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指针，指示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pa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所指结点前驱；在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的列链表上设一个指针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cp</a:t>
            </a:r>
            <a:r>
              <a:rPr kumimoji="1" lang="en-US" altLang="zh-CN" sz="2000" b="1" dirty="0">
                <a:latin typeface="Arial" panose="020B0604020202020204" pitchFamily="34" charset="0"/>
                <a:ea typeface="仿宋" panose="02010609060101010101" pitchFamily="49" charset="-122"/>
                <a:cs typeface="Arial" panose="020B0604020202020204" pitchFamily="34" charset="0"/>
              </a:rPr>
              <a:t>[j]</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，其初值和列链表头指针相同。</a:t>
            </a:r>
            <a:r>
              <a:rPr kumimoji="1" lang="zh-CN" altLang="en-US" sz="2000" dirty="0">
                <a:latin typeface="Arial" panose="020B0604020202020204" pitchFamily="34" charset="0"/>
                <a:ea typeface="仿宋" panose="02010609060101010101" pitchFamily="49" charset="-122"/>
                <a:cs typeface="Arial" panose="020B0604020202020204" pitchFamily="34" charset="0"/>
              </a:rPr>
              <a:t> </a:t>
            </a:r>
          </a:p>
        </p:txBody>
      </p:sp>
      <p:sp>
        <p:nvSpPr>
          <p:cNvPr id="26" name="Text Box 21"/>
          <p:cNvSpPr txBox="1">
            <a:spLocks noChangeArrowheads="1"/>
          </p:cNvSpPr>
          <p:nvPr/>
        </p:nvSpPr>
        <p:spPr bwMode="auto">
          <a:xfrm>
            <a:off x="179388" y="3073400"/>
            <a:ext cx="8785225" cy="954088"/>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a:lnSpc>
                <a:spcPct val="140000"/>
              </a:lnSpc>
              <a:defRPr/>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初始时，令 </a:t>
            </a:r>
            <a:r>
              <a:rPr kumimoji="1" lang="en-US" altLang="zh-CN" sz="2000" b="1">
                <a:latin typeface="Arial" panose="020B0604020202020204" pitchFamily="34" charset="0"/>
                <a:ea typeface="仿宋" panose="02010609060101010101" pitchFamily="49" charset="-122"/>
                <a:cs typeface="Arial" panose="020B0604020202020204" pitchFamily="34" charset="0"/>
              </a:rPr>
              <a:t>pa </a:t>
            </a:r>
            <a:r>
              <a:rPr kumimoji="1" lang="zh-CN" altLang="en-US" sz="2000" b="1">
                <a:latin typeface="Arial" panose="020B0604020202020204" pitchFamily="34" charset="0"/>
                <a:ea typeface="仿宋" panose="02010609060101010101" pitchFamily="49" charset="-122"/>
                <a:cs typeface="Arial" panose="020B0604020202020204" pitchFamily="34" charset="0"/>
              </a:rPr>
              <a:t>和 </a:t>
            </a:r>
            <a:r>
              <a:rPr kumimoji="1" lang="en-US" altLang="zh-CN" sz="2000" b="1">
                <a:latin typeface="Arial" panose="020B0604020202020204" pitchFamily="34" charset="0"/>
                <a:ea typeface="仿宋" panose="02010609060101010101" pitchFamily="49" charset="-122"/>
                <a:cs typeface="Arial" panose="020B0604020202020204" pitchFamily="34" charset="0"/>
              </a:rPr>
              <a:t>pb </a:t>
            </a:r>
            <a:r>
              <a:rPr kumimoji="1" lang="zh-CN" altLang="en-US" sz="2000" b="1">
                <a:latin typeface="Arial" panose="020B0604020202020204" pitchFamily="34" charset="0"/>
                <a:ea typeface="仿宋" panose="02010609060101010101" pitchFamily="49" charset="-122"/>
                <a:cs typeface="Arial" panose="020B0604020202020204" pitchFamily="34" charset="0"/>
              </a:rPr>
              <a:t>分别指向 </a:t>
            </a:r>
            <a:r>
              <a:rPr kumimoji="1" lang="en-US" altLang="zh-CN" sz="2000" b="1">
                <a:latin typeface="Arial" panose="020B0604020202020204" pitchFamily="34" charset="0"/>
                <a:ea typeface="仿宋" panose="02010609060101010101" pitchFamily="49" charset="-122"/>
                <a:cs typeface="Arial" panose="020B0604020202020204" pitchFamily="34" charset="0"/>
              </a:rPr>
              <a:t>A </a:t>
            </a:r>
            <a:r>
              <a:rPr kumimoji="1" lang="zh-CN" altLang="en-US" sz="2000" b="1">
                <a:latin typeface="Arial" panose="020B0604020202020204" pitchFamily="34" charset="0"/>
                <a:ea typeface="仿宋" panose="02010609060101010101" pitchFamily="49" charset="-122"/>
                <a:cs typeface="Arial" panose="020B0604020202020204" pitchFamily="34" charset="0"/>
              </a:rPr>
              <a:t>和 </a:t>
            </a:r>
            <a:r>
              <a:rPr kumimoji="1" lang="en-US" altLang="zh-CN" sz="2000" b="1">
                <a:latin typeface="Arial" panose="020B0604020202020204" pitchFamily="34" charset="0"/>
                <a:ea typeface="仿宋" panose="02010609060101010101" pitchFamily="49" charset="-122"/>
                <a:cs typeface="Arial" panose="020B0604020202020204" pitchFamily="34" charset="0"/>
              </a:rPr>
              <a:t>B </a:t>
            </a:r>
            <a:r>
              <a:rPr kumimoji="1" lang="zh-CN" altLang="en-US" sz="2000" b="1">
                <a:latin typeface="Arial" panose="020B0604020202020204" pitchFamily="34" charset="0"/>
                <a:ea typeface="仿宋" panose="02010609060101010101" pitchFamily="49" charset="-122"/>
                <a:cs typeface="Arial" panose="020B0604020202020204" pitchFamily="34" charset="0"/>
              </a:rPr>
              <a:t>第 </a:t>
            </a:r>
            <a:r>
              <a:rPr kumimoji="1" lang="en-US" altLang="zh-CN" sz="2000" b="1">
                <a:latin typeface="Arial" panose="020B0604020202020204" pitchFamily="34" charset="0"/>
                <a:ea typeface="仿宋" panose="02010609060101010101" pitchFamily="49" charset="-122"/>
                <a:cs typeface="Arial" panose="020B0604020202020204" pitchFamily="34" charset="0"/>
              </a:rPr>
              <a:t>0 </a:t>
            </a:r>
            <a:r>
              <a:rPr kumimoji="1" lang="zh-CN" altLang="en-US" sz="2000" b="1">
                <a:latin typeface="Arial" panose="020B0604020202020204" pitchFamily="34" charset="0"/>
                <a:ea typeface="仿宋" panose="02010609060101010101" pitchFamily="49" charset="-122"/>
                <a:cs typeface="Arial" panose="020B0604020202020204" pitchFamily="34" charset="0"/>
              </a:rPr>
              <a:t>行第一个非零元素结点。重复下面操作，依次处理本行结点，直到 </a:t>
            </a:r>
            <a:r>
              <a:rPr kumimoji="1" lang="en-US" altLang="zh-CN" sz="2000" b="1">
                <a:latin typeface="Arial" panose="020B0604020202020204" pitchFamily="34" charset="0"/>
                <a:ea typeface="仿宋" panose="02010609060101010101" pitchFamily="49" charset="-122"/>
                <a:cs typeface="Arial" panose="020B0604020202020204" pitchFamily="34" charset="0"/>
              </a:rPr>
              <a:t>B </a:t>
            </a:r>
            <a:r>
              <a:rPr kumimoji="1" lang="zh-CN" altLang="en-US" sz="2000" b="1">
                <a:latin typeface="Arial" panose="020B0604020202020204" pitchFamily="34" charset="0"/>
                <a:ea typeface="仿宋" panose="02010609060101010101" pitchFamily="49" charset="-122"/>
                <a:cs typeface="Arial" panose="020B0604020202020204" pitchFamily="34" charset="0"/>
              </a:rPr>
              <a:t>的本行中没有非零元素结点为止：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blinds(horizontal)">
                                      <p:cBhvr>
                                        <p:cTn id="7" dur="500"/>
                                        <p:tgtEl>
                                          <p:spTgt spid="2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
                                            <p:txEl>
                                              <p:pRg st="0" end="0"/>
                                            </p:txEl>
                                          </p:spTgt>
                                        </p:tgtEl>
                                        <p:attrNameLst>
                                          <p:attrName>style.visibility</p:attrName>
                                        </p:attrNameLst>
                                      </p:cBhvr>
                                      <p:to>
                                        <p:strVal val="visible"/>
                                      </p:to>
                                    </p:set>
                                    <p:animEffect transition="in" filter="blinds(horizontal)">
                                      <p:cBhvr>
                                        <p:cTn id="12"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p:bldP spid="26"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90" name="组合 4"/>
          <p:cNvGrpSpPr>
            <a:grpSpLocks/>
          </p:cNvGrpSpPr>
          <p:nvPr/>
        </p:nvGrpSpPr>
        <p:grpSpPr bwMode="auto">
          <a:xfrm>
            <a:off x="34925" y="92075"/>
            <a:ext cx="8929688" cy="1755775"/>
            <a:chOff x="34925" y="92075"/>
            <a:chExt cx="8929688" cy="1755775"/>
          </a:xfrm>
        </p:grpSpPr>
        <p:grpSp>
          <p:nvGrpSpPr>
            <p:cNvPr id="63495" name="组合 3"/>
            <p:cNvGrpSpPr>
              <a:grpSpLocks/>
            </p:cNvGrpSpPr>
            <p:nvPr/>
          </p:nvGrpSpPr>
          <p:grpSpPr bwMode="auto">
            <a:xfrm>
              <a:off x="34925" y="92075"/>
              <a:ext cx="7632700" cy="1601788"/>
              <a:chOff x="34925" y="92075"/>
              <a:chExt cx="7632700" cy="1601788"/>
            </a:xfrm>
          </p:grpSpPr>
          <p:grpSp>
            <p:nvGrpSpPr>
              <p:cNvPr id="63502" name="组合 2"/>
              <p:cNvGrpSpPr>
                <a:grpSpLocks/>
              </p:cNvGrpSpPr>
              <p:nvPr/>
            </p:nvGrpSpPr>
            <p:grpSpPr bwMode="auto">
              <a:xfrm>
                <a:off x="34925" y="92075"/>
                <a:ext cx="7632700" cy="1025525"/>
                <a:chOff x="34925" y="92075"/>
                <a:chExt cx="7632700" cy="1025525"/>
              </a:xfrm>
            </p:grpSpPr>
            <p:grpSp>
              <p:nvGrpSpPr>
                <p:cNvPr id="63506" name="组合 1"/>
                <p:cNvGrpSpPr>
                  <a:grpSpLocks/>
                </p:cNvGrpSpPr>
                <p:nvPr/>
              </p:nvGrpSpPr>
              <p:grpSpPr bwMode="auto">
                <a:xfrm>
                  <a:off x="34925" y="92075"/>
                  <a:ext cx="7632700" cy="457200"/>
                  <a:chOff x="34925" y="92075"/>
                  <a:chExt cx="7632700" cy="457200"/>
                </a:xfrm>
              </p:grpSpPr>
              <p:sp>
                <p:nvSpPr>
                  <p:cNvPr id="63510"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3511"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63507" name="Group 3"/>
                <p:cNvGrpSpPr>
                  <a:grpSpLocks/>
                </p:cNvGrpSpPr>
                <p:nvPr/>
              </p:nvGrpSpPr>
              <p:grpSpPr bwMode="auto">
                <a:xfrm>
                  <a:off x="107950" y="620713"/>
                  <a:ext cx="4032250" cy="496887"/>
                  <a:chOff x="113" y="441"/>
                  <a:chExt cx="2098" cy="313"/>
                </a:xfrm>
              </p:grpSpPr>
              <p:sp>
                <p:nvSpPr>
                  <p:cNvPr id="63508"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63509"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63503" name="Group 6"/>
              <p:cNvGrpSpPr>
                <a:grpSpLocks/>
              </p:cNvGrpSpPr>
              <p:nvPr/>
            </p:nvGrpSpPr>
            <p:grpSpPr bwMode="auto">
              <a:xfrm>
                <a:off x="250824" y="1196975"/>
                <a:ext cx="3948643" cy="496888"/>
                <a:chOff x="113" y="441"/>
                <a:chExt cx="1440" cy="313"/>
              </a:xfrm>
            </p:grpSpPr>
            <p:sp>
              <p:nvSpPr>
                <p:cNvPr id="63504"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十字链表及操作实现</a:t>
                  </a:r>
                </a:p>
              </p:txBody>
            </p:sp>
            <p:sp>
              <p:nvSpPr>
                <p:cNvPr id="63505"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63496" name="Text Box 13"/>
            <p:cNvSpPr txBox="1">
              <a:spLocks noChangeArrowheads="1"/>
            </p:cNvSpPr>
            <p:nvPr/>
          </p:nvSpPr>
          <p:spPr bwMode="auto">
            <a:xfrm>
              <a:off x="3221833"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相加操作</a:t>
              </a:r>
            </a:p>
          </p:txBody>
        </p:sp>
        <p:grpSp>
          <p:nvGrpSpPr>
            <p:cNvPr id="63497" name="Group 15"/>
            <p:cNvGrpSpPr>
              <a:grpSpLocks/>
            </p:cNvGrpSpPr>
            <p:nvPr/>
          </p:nvGrpSpPr>
          <p:grpSpPr bwMode="auto">
            <a:xfrm>
              <a:off x="7669213" y="620713"/>
              <a:ext cx="1295400" cy="1227137"/>
              <a:chOff x="4831" y="391"/>
              <a:chExt cx="816" cy="773"/>
            </a:xfrm>
          </p:grpSpPr>
          <p:sp>
            <p:nvSpPr>
              <p:cNvPr id="63498" name="Oval 1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63499" name="Freeform 17"/>
              <p:cNvSpPr>
                <a:spLocks/>
              </p:cNvSpPr>
              <p:nvPr/>
            </p:nvSpPr>
            <p:spPr bwMode="gray">
              <a:xfrm>
                <a:off x="4925" y="628"/>
                <a:ext cx="629" cy="206"/>
              </a:xfrm>
              <a:custGeom>
                <a:avLst/>
                <a:gdLst>
                  <a:gd name="T0" fmla="*/ 3 w 1321"/>
                  <a:gd name="T1" fmla="*/ 0 h 712"/>
                  <a:gd name="T2" fmla="*/ 3 w 1321"/>
                  <a:gd name="T3" fmla="*/ 0 h 712"/>
                  <a:gd name="T4" fmla="*/ 3 w 1321"/>
                  <a:gd name="T5" fmla="*/ 0 h 712"/>
                  <a:gd name="T6" fmla="*/ 3 w 1321"/>
                  <a:gd name="T7" fmla="*/ 0 h 712"/>
                  <a:gd name="T8" fmla="*/ 3 w 1321"/>
                  <a:gd name="T9" fmla="*/ 0 h 712"/>
                  <a:gd name="T10" fmla="*/ 3 w 1321"/>
                  <a:gd name="T11" fmla="*/ 0 h 712"/>
                  <a:gd name="T12" fmla="*/ 3 w 1321"/>
                  <a:gd name="T13" fmla="*/ 0 h 712"/>
                  <a:gd name="T14" fmla="*/ 3 w 1321"/>
                  <a:gd name="T15" fmla="*/ 0 h 712"/>
                  <a:gd name="T16" fmla="*/ 3 w 1321"/>
                  <a:gd name="T17" fmla="*/ 0 h 712"/>
                  <a:gd name="T18" fmla="*/ 3 w 1321"/>
                  <a:gd name="T19" fmla="*/ 0 h 712"/>
                  <a:gd name="T20" fmla="*/ 3 w 1321"/>
                  <a:gd name="T21" fmla="*/ 0 h 712"/>
                  <a:gd name="T22" fmla="*/ 2 w 1321"/>
                  <a:gd name="T23" fmla="*/ 0 h 712"/>
                  <a:gd name="T24" fmla="*/ 2 w 1321"/>
                  <a:gd name="T25" fmla="*/ 0 h 712"/>
                  <a:gd name="T26" fmla="*/ 2 w 1321"/>
                  <a:gd name="T27" fmla="*/ 0 h 712"/>
                  <a:gd name="T28" fmla="*/ 2 w 1321"/>
                  <a:gd name="T29" fmla="*/ 0 h 712"/>
                  <a:gd name="T30" fmla="*/ 1 w 1321"/>
                  <a:gd name="T31" fmla="*/ 0 h 712"/>
                  <a:gd name="T32" fmla="*/ 1 w 1321"/>
                  <a:gd name="T33" fmla="*/ 0 h 712"/>
                  <a:gd name="T34" fmla="*/ 1 w 1321"/>
                  <a:gd name="T35" fmla="*/ 0 h 712"/>
                  <a:gd name="T36" fmla="*/ 1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1 w 1321"/>
                  <a:gd name="T75" fmla="*/ 0 h 712"/>
                  <a:gd name="T76" fmla="*/ 1 w 1321"/>
                  <a:gd name="T77" fmla="*/ 0 h 712"/>
                  <a:gd name="T78" fmla="*/ 1 w 1321"/>
                  <a:gd name="T79" fmla="*/ 0 h 712"/>
                  <a:gd name="T80" fmla="*/ 1 w 1321"/>
                  <a:gd name="T81" fmla="*/ 0 h 712"/>
                  <a:gd name="T82" fmla="*/ 2 w 1321"/>
                  <a:gd name="T83" fmla="*/ 0 h 712"/>
                  <a:gd name="T84" fmla="*/ 2 w 1321"/>
                  <a:gd name="T85" fmla="*/ 0 h 712"/>
                  <a:gd name="T86" fmla="*/ 2 w 1321"/>
                  <a:gd name="T87" fmla="*/ 0 h 712"/>
                  <a:gd name="T88" fmla="*/ 2 w 1321"/>
                  <a:gd name="T89" fmla="*/ 0 h 712"/>
                  <a:gd name="T90" fmla="*/ 2 w 1321"/>
                  <a:gd name="T91" fmla="*/ 0 h 712"/>
                  <a:gd name="T92" fmla="*/ 3 w 1321"/>
                  <a:gd name="T93" fmla="*/ 0 h 712"/>
                  <a:gd name="T94" fmla="*/ 3 w 1321"/>
                  <a:gd name="T95" fmla="*/ 0 h 712"/>
                  <a:gd name="T96" fmla="*/ 3 w 1321"/>
                  <a:gd name="T97" fmla="*/ 0 h 712"/>
                  <a:gd name="T98" fmla="*/ 3 w 1321"/>
                  <a:gd name="T99" fmla="*/ 0 h 712"/>
                  <a:gd name="T100" fmla="*/ 3 w 1321"/>
                  <a:gd name="T101" fmla="*/ 0 h 712"/>
                  <a:gd name="T102" fmla="*/ 3 w 1321"/>
                  <a:gd name="T103" fmla="*/ 0 h 712"/>
                  <a:gd name="T104" fmla="*/ 3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63500" name="Picture 18"/>
              <p:cNvPicPr>
                <a:picLocks noChangeAspect="1" noChangeArrowheads="1"/>
              </p:cNvPicPr>
              <p:nvPr/>
            </p:nvPicPr>
            <p:blipFill>
              <a:blip r:embed="rId2" cstate="print">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501" name="Text Box 19"/>
              <p:cNvSpPr txBox="1">
                <a:spLocks noChangeArrowheads="1"/>
              </p:cNvSpPr>
              <p:nvPr/>
            </p:nvSpPr>
            <p:spPr bwMode="gray">
              <a:xfrm>
                <a:off x="4967" y="804"/>
                <a:ext cx="545" cy="269"/>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sp>
        <p:nvSpPr>
          <p:cNvPr id="23" name="Text Box 2"/>
          <p:cNvSpPr txBox="1">
            <a:spLocks noChangeArrowheads="1"/>
          </p:cNvSpPr>
          <p:nvPr/>
        </p:nvSpPr>
        <p:spPr bwMode="auto">
          <a:xfrm>
            <a:off x="179388" y="1773238"/>
            <a:ext cx="8785225" cy="137318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it-IT" altLang="zh-CN" sz="2000" b="1" dirty="0">
                <a:solidFill>
                  <a:srgbClr val="FF0000"/>
                </a:solidFill>
                <a:latin typeface="Arial" panose="020B0604020202020204" pitchFamily="34" charset="0"/>
                <a:ea typeface="仿宋" panose="02010609060101010101" pitchFamily="49" charset="-122"/>
                <a:cs typeface="Arial" panose="020B0604020202020204" pitchFamily="34" charset="0"/>
              </a:rPr>
              <a:t>① pa==NULL </a:t>
            </a:r>
            <a:r>
              <a:rPr kumimoji="1" lang="zh-CN" altLang="it-IT" sz="2000" b="1" dirty="0">
                <a:solidFill>
                  <a:srgbClr val="FF0000"/>
                </a:solidFill>
                <a:latin typeface="Arial" panose="020B0604020202020204" pitchFamily="34" charset="0"/>
                <a:ea typeface="仿宋" panose="02010609060101010101" pitchFamily="49" charset="-122"/>
                <a:cs typeface="Arial" panose="020B0604020202020204" pitchFamily="34" charset="0"/>
              </a:rPr>
              <a:t>或 </a:t>
            </a:r>
            <a:r>
              <a:rPr kumimoji="1" lang="it-IT" altLang="zh-CN" sz="2000" b="1" dirty="0">
                <a:solidFill>
                  <a:srgbClr val="FF0000"/>
                </a:solidFill>
                <a:latin typeface="Arial" panose="020B0604020202020204" pitchFamily="34" charset="0"/>
                <a:ea typeface="仿宋" panose="02010609060101010101" pitchFamily="49" charset="-122"/>
                <a:cs typeface="Arial" panose="020B0604020202020204" pitchFamily="34" charset="0"/>
              </a:rPr>
              <a:t>(pa-&gt;col)&gt;(pb-&gt;col)</a:t>
            </a:r>
          </a:p>
          <a:p>
            <a:pPr algn="just">
              <a:lnSpc>
                <a:spcPct val="140000"/>
              </a:lnSpc>
              <a:defRPr/>
            </a:pPr>
            <a:r>
              <a:rPr kumimoji="1" lang="zh-CN" altLang="pt-BR" sz="2000" b="1" dirty="0">
                <a:latin typeface="Arial" panose="020B0604020202020204" pitchFamily="34" charset="0"/>
                <a:ea typeface="仿宋" panose="02010609060101010101" pitchFamily="49" charset="-122"/>
                <a:cs typeface="Arial" panose="020B0604020202020204" pitchFamily="34" charset="0"/>
              </a:rPr>
              <a:t>        在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 </a:t>
            </a:r>
            <a:r>
              <a:rPr kumimoji="1" lang="zh-CN" altLang="pt-BR" sz="2000" b="1" dirty="0">
                <a:latin typeface="Arial" panose="020B0604020202020204" pitchFamily="34" charset="0"/>
                <a:ea typeface="仿宋" panose="02010609060101010101" pitchFamily="49" charset="-122"/>
                <a:cs typeface="Arial" panose="020B0604020202020204" pitchFamily="34" charset="0"/>
              </a:rPr>
              <a:t>中插入一个值为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b</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ij</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pt-BR" sz="2000" b="1" dirty="0">
                <a:latin typeface="Arial" panose="020B0604020202020204" pitchFamily="34" charset="0"/>
                <a:ea typeface="仿宋" panose="02010609060101010101" pitchFamily="49" charset="-122"/>
                <a:cs typeface="Arial" panose="020B0604020202020204" pitchFamily="34" charset="0"/>
              </a:rPr>
              <a:t>的结点；此时需要改变同一行中前一结点 </a:t>
            </a:r>
            <a:r>
              <a:rPr kumimoji="1" lang="pt-BR" altLang="zh-CN" sz="2000" b="1" dirty="0">
                <a:latin typeface="Arial" panose="020B0604020202020204" pitchFamily="34" charset="0"/>
                <a:ea typeface="仿宋" panose="02010609060101010101" pitchFamily="49" charset="-122"/>
                <a:cs typeface="Arial" panose="020B0604020202020204" pitchFamily="34" charset="0"/>
              </a:rPr>
              <a:t>right </a:t>
            </a:r>
            <a:r>
              <a:rPr kumimoji="1" lang="zh-CN" altLang="pt-BR" sz="2000" b="1" dirty="0">
                <a:latin typeface="Arial" panose="020B0604020202020204" pitchFamily="34" charset="0"/>
                <a:ea typeface="仿宋" panose="02010609060101010101" pitchFamily="49" charset="-122"/>
                <a:cs typeface="Arial" panose="020B0604020202020204" pitchFamily="34" charset="0"/>
              </a:rPr>
              <a:t>域的指针，以及同一列中前一结点 </a:t>
            </a:r>
            <a:r>
              <a:rPr kumimoji="1" lang="pt-BR" altLang="zh-CN" sz="2000" b="1" dirty="0">
                <a:latin typeface="Arial" panose="020B0604020202020204" pitchFamily="34" charset="0"/>
                <a:ea typeface="仿宋" panose="02010609060101010101" pitchFamily="49" charset="-122"/>
                <a:cs typeface="Arial" panose="020B0604020202020204" pitchFamily="34" charset="0"/>
              </a:rPr>
              <a:t>down </a:t>
            </a:r>
            <a:r>
              <a:rPr kumimoji="1" lang="zh-CN" altLang="pt-BR" sz="2000" b="1" dirty="0">
                <a:latin typeface="Arial" panose="020B0604020202020204" pitchFamily="34" charset="0"/>
                <a:ea typeface="仿宋" panose="02010609060101010101" pitchFamily="49" charset="-122"/>
                <a:cs typeface="Arial" panose="020B0604020202020204" pitchFamily="34" charset="0"/>
              </a:rPr>
              <a:t>域的指针。</a:t>
            </a:r>
          </a:p>
        </p:txBody>
      </p:sp>
      <p:sp>
        <p:nvSpPr>
          <p:cNvPr id="24" name="Text Box 3"/>
          <p:cNvSpPr txBox="1">
            <a:spLocks noChangeArrowheads="1"/>
          </p:cNvSpPr>
          <p:nvPr/>
        </p:nvSpPr>
        <p:spPr bwMode="auto">
          <a:xfrm>
            <a:off x="179388" y="3068638"/>
            <a:ext cx="8785225" cy="94615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a:lnSpc>
                <a:spcPct val="140000"/>
              </a:lnSpc>
              <a:defRPr/>
            </a:pPr>
            <a:r>
              <a:rPr kumimoji="1" lang="pt-BR" altLang="zh-CN" sz="2000" b="1">
                <a:solidFill>
                  <a:srgbClr val="3333FF"/>
                </a:solidFill>
                <a:latin typeface="Arial" panose="020B0604020202020204" pitchFamily="34" charset="0"/>
                <a:ea typeface="仿宋" panose="02010609060101010101" pitchFamily="49" charset="-122"/>
                <a:cs typeface="Arial" panose="020B0604020202020204" pitchFamily="34" charset="0"/>
              </a:rPr>
              <a:t>        ② pa!=NULL </a:t>
            </a:r>
            <a:r>
              <a:rPr kumimoji="1" lang="zh-CN" altLang="pt-BR" sz="2000" b="1">
                <a:solidFill>
                  <a:srgbClr val="3333FF"/>
                </a:solidFill>
                <a:latin typeface="Arial" panose="020B0604020202020204" pitchFamily="34" charset="0"/>
                <a:ea typeface="仿宋" panose="02010609060101010101" pitchFamily="49" charset="-122"/>
                <a:cs typeface="Arial" panose="020B0604020202020204" pitchFamily="34" charset="0"/>
              </a:rPr>
              <a:t>且 </a:t>
            </a:r>
            <a:r>
              <a:rPr kumimoji="1" lang="pt-BR" altLang="zh-CN" sz="2000" b="1">
                <a:solidFill>
                  <a:srgbClr val="3333FF"/>
                </a:solidFill>
                <a:latin typeface="Arial" panose="020B0604020202020204" pitchFamily="34" charset="0"/>
                <a:ea typeface="仿宋" panose="02010609060101010101" pitchFamily="49" charset="-122"/>
                <a:cs typeface="Arial" panose="020B0604020202020204" pitchFamily="34" charset="0"/>
              </a:rPr>
              <a:t>(pa-&gt;col)&lt;(pb-&gt;col)</a:t>
            </a:r>
          </a:p>
          <a:p>
            <a:pPr algn="just">
              <a:lnSpc>
                <a:spcPct val="140000"/>
              </a:lnSpc>
              <a:defRPr/>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将 </a:t>
            </a:r>
            <a:r>
              <a:rPr kumimoji="1" lang="pt-BR" altLang="zh-CN" sz="2000" b="1">
                <a:latin typeface="Arial" panose="020B0604020202020204" pitchFamily="34" charset="0"/>
                <a:ea typeface="仿宋" panose="02010609060101010101" pitchFamily="49" charset="-122"/>
                <a:cs typeface="Arial" panose="020B0604020202020204" pitchFamily="34" charset="0"/>
              </a:rPr>
              <a:t>pa </a:t>
            </a:r>
            <a:r>
              <a:rPr kumimoji="1" lang="zh-CN" altLang="pt-BR" sz="2000" b="1">
                <a:latin typeface="Arial" panose="020B0604020202020204" pitchFamily="34" charset="0"/>
                <a:ea typeface="仿宋" panose="02010609060101010101" pitchFamily="49" charset="-122"/>
                <a:cs typeface="Arial" panose="020B0604020202020204" pitchFamily="34" charset="0"/>
              </a:rPr>
              <a:t>指向本行的下一个非零元素结点。</a:t>
            </a:r>
          </a:p>
        </p:txBody>
      </p:sp>
      <p:sp>
        <p:nvSpPr>
          <p:cNvPr id="27" name="Text Box 4"/>
          <p:cNvSpPr txBox="1">
            <a:spLocks noChangeArrowheads="1"/>
          </p:cNvSpPr>
          <p:nvPr/>
        </p:nvSpPr>
        <p:spPr bwMode="auto">
          <a:xfrm>
            <a:off x="179388" y="3933825"/>
            <a:ext cx="8785225" cy="954088"/>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a:lnSpc>
                <a:spcPct val="140000"/>
              </a:lnSpc>
              <a:defRPr/>
            </a:pPr>
            <a:r>
              <a:rPr kumimoji="1" lang="pt-BR" altLang="zh-CN" sz="2000" b="1">
                <a:solidFill>
                  <a:srgbClr val="FF00FF"/>
                </a:solidFill>
                <a:latin typeface="Arial" panose="020B0604020202020204" pitchFamily="34" charset="0"/>
                <a:ea typeface="仿宋" panose="02010609060101010101" pitchFamily="49" charset="-122"/>
                <a:cs typeface="Arial" panose="020B0604020202020204" pitchFamily="34" charset="0"/>
              </a:rPr>
              <a:t>        ③</a:t>
            </a:r>
            <a:r>
              <a:rPr kumimoji="1" lang="pt-BR" altLang="zh-CN" sz="2000">
                <a:solidFill>
                  <a:srgbClr val="FF00FF"/>
                </a:solidFill>
                <a:latin typeface="Arial" panose="020B0604020202020204" pitchFamily="34" charset="0"/>
                <a:ea typeface="仿宋" panose="02010609060101010101" pitchFamily="49" charset="-122"/>
                <a:cs typeface="Arial" panose="020B0604020202020204" pitchFamily="34" charset="0"/>
              </a:rPr>
              <a:t> </a:t>
            </a:r>
            <a:r>
              <a:rPr kumimoji="1" lang="pt-BR" altLang="zh-CN" sz="2000" b="1">
                <a:solidFill>
                  <a:srgbClr val="FF00FF"/>
                </a:solidFill>
                <a:latin typeface="Arial" panose="020B0604020202020204" pitchFamily="34" charset="0"/>
                <a:ea typeface="仿宋" panose="02010609060101010101" pitchFamily="49" charset="-122"/>
                <a:cs typeface="Arial" panose="020B0604020202020204" pitchFamily="34" charset="0"/>
              </a:rPr>
              <a:t>(pa-&gt;col)==(pb-&gt;col) </a:t>
            </a:r>
            <a:r>
              <a:rPr kumimoji="1" lang="zh-CN" altLang="pt-BR" sz="2000" b="1">
                <a:solidFill>
                  <a:srgbClr val="FF00FF"/>
                </a:solidFill>
                <a:latin typeface="Arial" panose="020B0604020202020204" pitchFamily="34" charset="0"/>
                <a:ea typeface="仿宋" panose="02010609060101010101" pitchFamily="49" charset="-122"/>
                <a:cs typeface="Arial" panose="020B0604020202020204" pitchFamily="34" charset="0"/>
              </a:rPr>
              <a:t>且 </a:t>
            </a:r>
            <a:r>
              <a:rPr kumimoji="1" lang="pt-BR" altLang="zh-CN" sz="2000" b="1">
                <a:solidFill>
                  <a:srgbClr val="FF00FF"/>
                </a:solidFill>
                <a:latin typeface="Arial" panose="020B0604020202020204" pitchFamily="34" charset="0"/>
                <a:ea typeface="仿宋" panose="02010609060101010101" pitchFamily="49" charset="-122"/>
                <a:cs typeface="Arial" panose="020B0604020202020204" pitchFamily="34" charset="0"/>
              </a:rPr>
              <a:t>((pa-&gt;e)+(pb-&gt;e))!=0</a:t>
            </a:r>
          </a:p>
          <a:p>
            <a:pPr algn="just">
              <a:lnSpc>
                <a:spcPct val="140000"/>
              </a:lnSpc>
              <a:defRPr/>
            </a:pPr>
            <a:r>
              <a:rPr kumimoji="1" lang="zh-CN" altLang="pt-BR" sz="2000" b="1">
                <a:latin typeface="Arial" panose="020B0604020202020204" pitchFamily="34" charset="0"/>
                <a:ea typeface="仿宋" panose="02010609060101010101" pitchFamily="49" charset="-122"/>
                <a:cs typeface="Arial" panose="020B0604020202020204" pitchFamily="34" charset="0"/>
              </a:rPr>
              <a:t>        将 </a:t>
            </a:r>
            <a:r>
              <a:rPr kumimoji="1" lang="pt-BR" altLang="zh-CN" sz="2000" b="1">
                <a:latin typeface="Arial" panose="020B0604020202020204" pitchFamily="34" charset="0"/>
                <a:ea typeface="仿宋" panose="02010609060101010101" pitchFamily="49" charset="-122"/>
                <a:cs typeface="Arial" panose="020B0604020202020204" pitchFamily="34" charset="0"/>
              </a:rPr>
              <a:t>a</a:t>
            </a:r>
            <a:r>
              <a:rPr kumimoji="1" lang="pt-BR" altLang="zh-CN" sz="2000" b="1" baseline="-25000">
                <a:latin typeface="Arial" panose="020B0604020202020204" pitchFamily="34" charset="0"/>
                <a:ea typeface="仿宋" panose="02010609060101010101" pitchFamily="49" charset="-122"/>
                <a:cs typeface="Arial" panose="020B0604020202020204" pitchFamily="34" charset="0"/>
              </a:rPr>
              <a:t>ij</a:t>
            </a:r>
            <a:r>
              <a:rPr kumimoji="1" lang="pt-BR" altLang="zh-CN" sz="2000" b="1">
                <a:latin typeface="Arial" panose="020B0604020202020204" pitchFamily="34" charset="0"/>
                <a:ea typeface="仿宋" panose="02010609060101010101" pitchFamily="49" charset="-122"/>
                <a:cs typeface="Arial" panose="020B0604020202020204" pitchFamily="34" charset="0"/>
              </a:rPr>
              <a:t>+b</a:t>
            </a:r>
            <a:r>
              <a:rPr kumimoji="1" lang="pt-BR" altLang="zh-CN" sz="2000" b="1" baseline="-25000">
                <a:latin typeface="Arial" panose="020B0604020202020204" pitchFamily="34" charset="0"/>
                <a:ea typeface="仿宋" panose="02010609060101010101" pitchFamily="49" charset="-122"/>
                <a:cs typeface="Arial" panose="020B0604020202020204" pitchFamily="34" charset="0"/>
              </a:rPr>
              <a:t>ij</a:t>
            </a:r>
            <a:r>
              <a:rPr kumimoji="1" lang="pt-BR"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pt-BR" sz="2000" b="1">
                <a:latin typeface="Arial" panose="020B0604020202020204" pitchFamily="34" charset="0"/>
                <a:ea typeface="仿宋" panose="02010609060101010101" pitchFamily="49" charset="-122"/>
                <a:cs typeface="Arial" panose="020B0604020202020204" pitchFamily="34" charset="0"/>
              </a:rPr>
              <a:t>的值赋给 </a:t>
            </a:r>
            <a:r>
              <a:rPr kumimoji="1" lang="pt-BR" altLang="zh-CN" sz="2000" b="1">
                <a:latin typeface="Arial" panose="020B0604020202020204" pitchFamily="34" charset="0"/>
                <a:ea typeface="仿宋" panose="02010609060101010101" pitchFamily="49" charset="-122"/>
                <a:cs typeface="Arial" panose="020B0604020202020204" pitchFamily="34" charset="0"/>
              </a:rPr>
              <a:t>pa </a:t>
            </a:r>
            <a:r>
              <a:rPr kumimoji="1" lang="zh-CN" altLang="pt-BR" sz="2000" b="1">
                <a:latin typeface="Arial" panose="020B0604020202020204" pitchFamily="34" charset="0"/>
                <a:ea typeface="仿宋" panose="02010609060101010101" pitchFamily="49" charset="-122"/>
                <a:cs typeface="Arial" panose="020B0604020202020204" pitchFamily="34" charset="0"/>
              </a:rPr>
              <a:t>所指结点的 </a:t>
            </a:r>
            <a:r>
              <a:rPr kumimoji="1" lang="pt-BR" altLang="zh-CN" sz="2000" b="1">
                <a:latin typeface="Arial" panose="020B0604020202020204" pitchFamily="34" charset="0"/>
                <a:ea typeface="仿宋" panose="02010609060101010101" pitchFamily="49" charset="-122"/>
                <a:cs typeface="Arial" panose="020B0604020202020204" pitchFamily="34" charset="0"/>
              </a:rPr>
              <a:t>e </a:t>
            </a:r>
            <a:r>
              <a:rPr kumimoji="1" lang="zh-CN" altLang="pt-BR" sz="2000" b="1">
                <a:latin typeface="Arial" panose="020B0604020202020204" pitchFamily="34" charset="0"/>
                <a:ea typeface="仿宋" panose="02010609060101010101" pitchFamily="49" charset="-122"/>
                <a:cs typeface="Arial" panose="020B0604020202020204" pitchFamily="34" charset="0"/>
              </a:rPr>
              <a:t>域即可，其他所有域的值均不变。</a:t>
            </a:r>
          </a:p>
        </p:txBody>
      </p:sp>
      <p:sp>
        <p:nvSpPr>
          <p:cNvPr id="28" name="Text Box 5"/>
          <p:cNvSpPr txBox="1">
            <a:spLocks noChangeArrowheads="1"/>
          </p:cNvSpPr>
          <p:nvPr/>
        </p:nvSpPr>
        <p:spPr bwMode="auto">
          <a:xfrm>
            <a:off x="179388" y="4802188"/>
            <a:ext cx="8785225" cy="137318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a:lnSpc>
                <a:spcPct val="140000"/>
              </a:lnSpc>
              <a:defRPr/>
            </a:pPr>
            <a:r>
              <a:rPr kumimoji="1" lang="pt-BR" altLang="zh-CN" sz="2000" b="1">
                <a:solidFill>
                  <a:srgbClr val="CC6600"/>
                </a:solidFill>
                <a:latin typeface="Arial" panose="020B0604020202020204" pitchFamily="34" charset="0"/>
                <a:ea typeface="仿宋" panose="02010609060101010101" pitchFamily="49" charset="-122"/>
                <a:cs typeface="Arial" panose="020B0604020202020204" pitchFamily="34" charset="0"/>
              </a:rPr>
              <a:t>        ④</a:t>
            </a:r>
            <a:r>
              <a:rPr kumimoji="1" lang="pt-BR" altLang="zh-CN" sz="2000">
                <a:solidFill>
                  <a:srgbClr val="CC6600"/>
                </a:solidFill>
                <a:latin typeface="Arial" panose="020B0604020202020204" pitchFamily="34" charset="0"/>
                <a:ea typeface="仿宋" panose="02010609060101010101" pitchFamily="49" charset="-122"/>
                <a:cs typeface="Arial" panose="020B0604020202020204" pitchFamily="34" charset="0"/>
              </a:rPr>
              <a:t> </a:t>
            </a:r>
            <a:r>
              <a:rPr kumimoji="1" lang="pt-BR" altLang="zh-CN" sz="2000" b="1">
                <a:solidFill>
                  <a:srgbClr val="CC6600"/>
                </a:solidFill>
                <a:latin typeface="Arial" panose="020B0604020202020204" pitchFamily="34" charset="0"/>
                <a:ea typeface="仿宋" panose="02010609060101010101" pitchFamily="49" charset="-122"/>
                <a:cs typeface="Arial" panose="020B0604020202020204" pitchFamily="34" charset="0"/>
              </a:rPr>
              <a:t>(pa-&gt;col)==(pb-&gt;col) </a:t>
            </a:r>
            <a:r>
              <a:rPr kumimoji="1" lang="zh-CN" altLang="pt-BR" sz="2000" b="1">
                <a:solidFill>
                  <a:srgbClr val="CC6600"/>
                </a:solidFill>
                <a:latin typeface="Arial" panose="020B0604020202020204" pitchFamily="34" charset="0"/>
                <a:ea typeface="仿宋" panose="02010609060101010101" pitchFamily="49" charset="-122"/>
                <a:cs typeface="Arial" panose="020B0604020202020204" pitchFamily="34" charset="0"/>
              </a:rPr>
              <a:t>且 </a:t>
            </a:r>
            <a:r>
              <a:rPr kumimoji="1" lang="pt-BR" altLang="zh-CN" sz="2000" b="1">
                <a:solidFill>
                  <a:srgbClr val="CC6600"/>
                </a:solidFill>
                <a:latin typeface="Arial" panose="020B0604020202020204" pitchFamily="34" charset="0"/>
                <a:ea typeface="仿宋" panose="02010609060101010101" pitchFamily="49" charset="-122"/>
                <a:cs typeface="Arial" panose="020B0604020202020204" pitchFamily="34" charset="0"/>
              </a:rPr>
              <a:t>((pa-&gt;e)+(pb-&gt;e))==0</a:t>
            </a:r>
          </a:p>
          <a:p>
            <a:pPr algn="just">
              <a:lnSpc>
                <a:spcPct val="140000"/>
              </a:lnSpc>
              <a:defRPr/>
            </a:pPr>
            <a:r>
              <a:rPr kumimoji="1" lang="zh-CN" altLang="pt-BR" sz="2000" b="1">
                <a:latin typeface="Arial" panose="020B0604020202020204" pitchFamily="34" charset="0"/>
                <a:ea typeface="仿宋" panose="02010609060101010101" pitchFamily="49" charset="-122"/>
                <a:cs typeface="Arial" panose="020B0604020202020204" pitchFamily="34" charset="0"/>
              </a:rPr>
              <a:t>        删除 </a:t>
            </a:r>
            <a:r>
              <a:rPr kumimoji="1" lang="pt-BR" altLang="zh-CN" sz="2000" b="1">
                <a:latin typeface="Arial" panose="020B0604020202020204" pitchFamily="34" charset="0"/>
                <a:ea typeface="仿宋" panose="02010609060101010101" pitchFamily="49" charset="-122"/>
                <a:cs typeface="Arial" panose="020B0604020202020204" pitchFamily="34" charset="0"/>
              </a:rPr>
              <a:t>A </a:t>
            </a:r>
            <a:r>
              <a:rPr kumimoji="1" lang="zh-CN" altLang="pt-BR" sz="2000" b="1">
                <a:latin typeface="Arial" panose="020B0604020202020204" pitchFamily="34" charset="0"/>
                <a:ea typeface="仿宋" panose="02010609060101010101" pitchFamily="49" charset="-122"/>
                <a:cs typeface="Arial" panose="020B0604020202020204" pitchFamily="34" charset="0"/>
              </a:rPr>
              <a:t>中 </a:t>
            </a:r>
            <a:r>
              <a:rPr kumimoji="1" lang="pt-BR" altLang="zh-CN" sz="2000" b="1">
                <a:latin typeface="Arial" panose="020B0604020202020204" pitchFamily="34" charset="0"/>
                <a:ea typeface="仿宋" panose="02010609060101010101" pitchFamily="49" charset="-122"/>
                <a:cs typeface="Arial" panose="020B0604020202020204" pitchFamily="34" charset="0"/>
              </a:rPr>
              <a:t>pa </a:t>
            </a:r>
            <a:r>
              <a:rPr kumimoji="1" lang="zh-CN" altLang="pt-BR" sz="2000" b="1">
                <a:latin typeface="Arial" panose="020B0604020202020204" pitchFamily="34" charset="0"/>
                <a:ea typeface="仿宋" panose="02010609060101010101" pitchFamily="49" charset="-122"/>
                <a:cs typeface="Arial" panose="020B0604020202020204" pitchFamily="34" charset="0"/>
              </a:rPr>
              <a:t>所指结点；此时需要改变同一行中前一结点 </a:t>
            </a:r>
            <a:r>
              <a:rPr kumimoji="1" lang="pt-BR" altLang="zh-CN" sz="2000" b="1">
                <a:latin typeface="Arial" panose="020B0604020202020204" pitchFamily="34" charset="0"/>
                <a:ea typeface="仿宋" panose="02010609060101010101" pitchFamily="49" charset="-122"/>
                <a:cs typeface="Arial" panose="020B0604020202020204" pitchFamily="34" charset="0"/>
              </a:rPr>
              <a:t>right </a:t>
            </a:r>
            <a:r>
              <a:rPr kumimoji="1" lang="zh-CN" altLang="pt-BR" sz="2000" b="1">
                <a:latin typeface="Arial" panose="020B0604020202020204" pitchFamily="34" charset="0"/>
                <a:ea typeface="仿宋" panose="02010609060101010101" pitchFamily="49" charset="-122"/>
                <a:cs typeface="Arial" panose="020B0604020202020204" pitchFamily="34" charset="0"/>
              </a:rPr>
              <a:t>域的指针，以及同一列中前一结点 </a:t>
            </a:r>
            <a:r>
              <a:rPr kumimoji="1" lang="pt-BR" altLang="zh-CN" sz="2000" b="1">
                <a:latin typeface="Arial" panose="020B0604020202020204" pitchFamily="34" charset="0"/>
                <a:ea typeface="仿宋" panose="02010609060101010101" pitchFamily="49" charset="-122"/>
                <a:cs typeface="Arial" panose="020B0604020202020204" pitchFamily="34" charset="0"/>
              </a:rPr>
              <a:t>down </a:t>
            </a:r>
            <a:r>
              <a:rPr kumimoji="1" lang="zh-CN" altLang="pt-BR" sz="2000" b="1">
                <a:latin typeface="Arial" panose="020B0604020202020204" pitchFamily="34" charset="0"/>
                <a:ea typeface="仿宋" panose="02010609060101010101" pitchFamily="49" charset="-122"/>
                <a:cs typeface="Arial" panose="020B0604020202020204" pitchFamily="34" charset="0"/>
              </a:rPr>
              <a:t>域的指针。</a:t>
            </a:r>
            <a:endParaRPr kumimoji="1" lang="zh-CN" altLang="en-US" sz="2000" b="1">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linds(horizontal)">
                                      <p:cBhvr>
                                        <p:cTn id="12" dur="500"/>
                                        <p:tgtEl>
                                          <p:spTgt spid="2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blinds(horizontal)">
                                      <p:cBhvr>
                                        <p:cTn id="17" dur="500"/>
                                        <p:tgtEl>
                                          <p:spTgt spid="2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linds(horizontal)">
                                      <p:cBhvr>
                                        <p:cTn id="2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7" grpId="0"/>
      <p:bldP spid="2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514" name="组合 4"/>
          <p:cNvGrpSpPr>
            <a:grpSpLocks/>
          </p:cNvGrpSpPr>
          <p:nvPr/>
        </p:nvGrpSpPr>
        <p:grpSpPr bwMode="auto">
          <a:xfrm>
            <a:off x="34925" y="92075"/>
            <a:ext cx="7632700" cy="1601788"/>
            <a:chOff x="34925" y="92075"/>
            <a:chExt cx="7632700" cy="1601788"/>
          </a:xfrm>
        </p:grpSpPr>
        <p:grpSp>
          <p:nvGrpSpPr>
            <p:cNvPr id="64521" name="组合 3"/>
            <p:cNvGrpSpPr>
              <a:grpSpLocks/>
            </p:cNvGrpSpPr>
            <p:nvPr/>
          </p:nvGrpSpPr>
          <p:grpSpPr bwMode="auto">
            <a:xfrm>
              <a:off x="34925" y="92075"/>
              <a:ext cx="7632700" cy="1601788"/>
              <a:chOff x="34925" y="92075"/>
              <a:chExt cx="7632700" cy="1601788"/>
            </a:xfrm>
          </p:grpSpPr>
          <p:grpSp>
            <p:nvGrpSpPr>
              <p:cNvPr id="64523" name="组合 2"/>
              <p:cNvGrpSpPr>
                <a:grpSpLocks/>
              </p:cNvGrpSpPr>
              <p:nvPr/>
            </p:nvGrpSpPr>
            <p:grpSpPr bwMode="auto">
              <a:xfrm>
                <a:off x="34925" y="92075"/>
                <a:ext cx="7632700" cy="1025525"/>
                <a:chOff x="34925" y="92075"/>
                <a:chExt cx="7632700" cy="1025525"/>
              </a:xfrm>
            </p:grpSpPr>
            <p:grpSp>
              <p:nvGrpSpPr>
                <p:cNvPr id="64527" name="组合 1"/>
                <p:cNvGrpSpPr>
                  <a:grpSpLocks/>
                </p:cNvGrpSpPr>
                <p:nvPr/>
              </p:nvGrpSpPr>
              <p:grpSpPr bwMode="auto">
                <a:xfrm>
                  <a:off x="34925" y="92075"/>
                  <a:ext cx="7632700" cy="457200"/>
                  <a:chOff x="34925" y="92075"/>
                  <a:chExt cx="7632700" cy="457200"/>
                </a:xfrm>
              </p:grpSpPr>
              <p:sp>
                <p:nvSpPr>
                  <p:cNvPr id="64531"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4532"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64528" name="Group 3"/>
                <p:cNvGrpSpPr>
                  <a:grpSpLocks/>
                </p:cNvGrpSpPr>
                <p:nvPr/>
              </p:nvGrpSpPr>
              <p:grpSpPr bwMode="auto">
                <a:xfrm>
                  <a:off x="107950" y="620713"/>
                  <a:ext cx="4032250" cy="496887"/>
                  <a:chOff x="113" y="441"/>
                  <a:chExt cx="2098" cy="313"/>
                </a:xfrm>
              </p:grpSpPr>
              <p:sp>
                <p:nvSpPr>
                  <p:cNvPr id="64529"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64530"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64524" name="Group 6"/>
              <p:cNvGrpSpPr>
                <a:grpSpLocks/>
              </p:cNvGrpSpPr>
              <p:nvPr/>
            </p:nvGrpSpPr>
            <p:grpSpPr bwMode="auto">
              <a:xfrm>
                <a:off x="250824" y="1196975"/>
                <a:ext cx="3948643" cy="496888"/>
                <a:chOff x="113" y="441"/>
                <a:chExt cx="1440" cy="313"/>
              </a:xfrm>
            </p:grpSpPr>
            <p:sp>
              <p:nvSpPr>
                <p:cNvPr id="64525"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十字链表及操作实现</a:t>
                  </a:r>
                </a:p>
              </p:txBody>
            </p:sp>
            <p:sp>
              <p:nvSpPr>
                <p:cNvPr id="64526"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64522" name="Text Box 13"/>
            <p:cNvSpPr txBox="1">
              <a:spLocks noChangeArrowheads="1"/>
            </p:cNvSpPr>
            <p:nvPr/>
          </p:nvSpPr>
          <p:spPr bwMode="auto">
            <a:xfrm>
              <a:off x="3221833"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相加操作</a:t>
              </a:r>
            </a:p>
          </p:txBody>
        </p:sp>
      </p:grpSp>
      <p:grpSp>
        <p:nvGrpSpPr>
          <p:cNvPr id="26" name="Group 4"/>
          <p:cNvGrpSpPr>
            <a:grpSpLocks/>
          </p:cNvGrpSpPr>
          <p:nvPr/>
        </p:nvGrpSpPr>
        <p:grpSpPr bwMode="auto">
          <a:xfrm>
            <a:off x="7669213" y="692150"/>
            <a:ext cx="1295400" cy="1008063"/>
            <a:chOff x="4831" y="1253"/>
            <a:chExt cx="816" cy="726"/>
          </a:xfrm>
        </p:grpSpPr>
        <p:sp>
          <p:nvSpPr>
            <p:cNvPr id="64517"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4518"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9"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5-7</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64520"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 name="Text Box 20"/>
          <p:cNvSpPr txBox="1">
            <a:spLocks noChangeArrowheads="1"/>
          </p:cNvSpPr>
          <p:nvPr/>
        </p:nvSpPr>
        <p:spPr bwMode="auto">
          <a:xfrm>
            <a:off x="323850" y="1844675"/>
            <a:ext cx="8569325" cy="231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AddSMatrix_OL(CrossList &amp;A,CrossList B) {</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用</a:t>
            </a:r>
            <a:r>
              <a:rPr lang="en-US" altLang="zh-CN" sz="1600" b="1">
                <a:latin typeface="Courier New" panose="02070309020205020404" pitchFamily="49" charset="0"/>
                <a:ea typeface="仿宋" panose="02010609060101010101" pitchFamily="49" charset="-122"/>
                <a:cs typeface="Courier New" panose="02070309020205020404" pitchFamily="49" charset="0"/>
              </a:rPr>
              <a:t>A</a:t>
            </a:r>
            <a:r>
              <a:rPr lang="zh-CN" altLang="en-US" sz="1600" b="1">
                <a:latin typeface="Courier New" panose="02070309020205020404" pitchFamily="49" charset="0"/>
                <a:ea typeface="仿宋" panose="02010609060101010101" pitchFamily="49" charset="-122"/>
                <a:cs typeface="Courier New" panose="02070309020205020404" pitchFamily="49" charset="0"/>
              </a:rPr>
              <a:t>返回十字链表</a:t>
            </a:r>
            <a:r>
              <a:rPr lang="en-US" altLang="zh-CN" sz="1600" b="1">
                <a:latin typeface="Courier New" panose="02070309020205020404" pitchFamily="49" charset="0"/>
                <a:ea typeface="仿宋" panose="02010609060101010101" pitchFamily="49" charset="-122"/>
                <a:cs typeface="Courier New" panose="02070309020205020404" pitchFamily="49" charset="0"/>
              </a:rPr>
              <a:t>A</a:t>
            </a:r>
            <a:r>
              <a:rPr lang="zh-CN" altLang="sv-SE" sz="1600" b="1">
                <a:latin typeface="Courier New" panose="02070309020205020404" pitchFamily="49" charset="0"/>
                <a:ea typeface="仿宋" panose="02010609060101010101" pitchFamily="49" charset="-122"/>
                <a:cs typeface="Courier New" panose="02070309020205020404" pitchFamily="49" charset="0"/>
              </a:rPr>
              <a:t>与</a:t>
            </a:r>
            <a:r>
              <a:rPr lang="en-US" altLang="zh-CN" sz="1600" b="1">
                <a:latin typeface="Courier New" panose="02070309020205020404" pitchFamily="49" charset="0"/>
                <a:ea typeface="仿宋" panose="02010609060101010101" pitchFamily="49" charset="-122"/>
                <a:cs typeface="Courier New" panose="02070309020205020404" pitchFamily="49" charset="0"/>
              </a:rPr>
              <a:t>B</a:t>
            </a:r>
            <a:r>
              <a:rPr lang="zh-CN" altLang="sv-SE" sz="1600" b="1">
                <a:latin typeface="Courier New" panose="02070309020205020404" pitchFamily="49" charset="0"/>
                <a:ea typeface="仿宋" panose="02010609060101010101" pitchFamily="49" charset="-122"/>
                <a:cs typeface="Courier New" panose="02070309020205020404" pitchFamily="49" charset="0"/>
              </a:rPr>
              <a:t>之和</a:t>
            </a:r>
            <a:endParaRPr lang="zh-CN" altLang="en-US" sz="1600" b="1">
              <a:latin typeface="Courier New" panose="02070309020205020404" pitchFamily="49" charset="0"/>
              <a:ea typeface="仿宋" panose="02010609060101010101" pitchFamily="49" charset="-122"/>
              <a:cs typeface="Courier New" panose="02070309020205020404" pitchFamily="49" charset="0"/>
            </a:endParaRPr>
          </a:p>
          <a:p>
            <a:pPr>
              <a:lnSpc>
                <a:spcPct val="13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for(j=0;j&lt;M.nu;j++)  cp[j]=A.chead[j]; </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for(i=0;i&lt;A.mu;i++)  {</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pa=A.rhead[i];</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pb=B.rhead[i];</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pre=NULL;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290">
                                          <p:stCondLst>
                                            <p:cond delay="0"/>
                                          </p:stCondLst>
                                        </p:cTn>
                                        <p:tgtEl>
                                          <p:spTgt spid="26"/>
                                        </p:tgtEl>
                                      </p:cBhvr>
                                    </p:animEffect>
                                    <p:anim calcmode="lin" valueType="num">
                                      <p:cBhvr>
                                        <p:cTn id="8"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13" dur="13">
                                          <p:stCondLst>
                                            <p:cond delay="325"/>
                                          </p:stCondLst>
                                        </p:cTn>
                                        <p:tgtEl>
                                          <p:spTgt spid="26"/>
                                        </p:tgtEl>
                                      </p:cBhvr>
                                      <p:to x="100000" y="60000"/>
                                    </p:animScale>
                                    <p:animScale>
                                      <p:cBhvr>
                                        <p:cTn id="14" dur="83" decel="50000">
                                          <p:stCondLst>
                                            <p:cond delay="338"/>
                                          </p:stCondLst>
                                        </p:cTn>
                                        <p:tgtEl>
                                          <p:spTgt spid="26"/>
                                        </p:tgtEl>
                                      </p:cBhvr>
                                      <p:to x="100000" y="100000"/>
                                    </p:animScale>
                                    <p:animScale>
                                      <p:cBhvr>
                                        <p:cTn id="15" dur="13">
                                          <p:stCondLst>
                                            <p:cond delay="656"/>
                                          </p:stCondLst>
                                        </p:cTn>
                                        <p:tgtEl>
                                          <p:spTgt spid="26"/>
                                        </p:tgtEl>
                                      </p:cBhvr>
                                      <p:to x="100000" y="80000"/>
                                    </p:animScale>
                                    <p:animScale>
                                      <p:cBhvr>
                                        <p:cTn id="16" dur="83" decel="50000">
                                          <p:stCondLst>
                                            <p:cond delay="669"/>
                                          </p:stCondLst>
                                        </p:cTn>
                                        <p:tgtEl>
                                          <p:spTgt spid="26"/>
                                        </p:tgtEl>
                                      </p:cBhvr>
                                      <p:to x="100000" y="100000"/>
                                    </p:animScale>
                                    <p:animScale>
                                      <p:cBhvr>
                                        <p:cTn id="17" dur="13">
                                          <p:stCondLst>
                                            <p:cond delay="821"/>
                                          </p:stCondLst>
                                        </p:cTn>
                                        <p:tgtEl>
                                          <p:spTgt spid="26"/>
                                        </p:tgtEl>
                                      </p:cBhvr>
                                      <p:to x="100000" y="90000"/>
                                    </p:animScale>
                                    <p:animScale>
                                      <p:cBhvr>
                                        <p:cTn id="18" dur="83" decel="50000">
                                          <p:stCondLst>
                                            <p:cond delay="834"/>
                                          </p:stCondLst>
                                        </p:cTn>
                                        <p:tgtEl>
                                          <p:spTgt spid="26"/>
                                        </p:tgtEl>
                                      </p:cBhvr>
                                      <p:to x="100000" y="100000"/>
                                    </p:animScale>
                                    <p:animScale>
                                      <p:cBhvr>
                                        <p:cTn id="19" dur="13">
                                          <p:stCondLst>
                                            <p:cond delay="904"/>
                                          </p:stCondLst>
                                        </p:cTn>
                                        <p:tgtEl>
                                          <p:spTgt spid="26"/>
                                        </p:tgtEl>
                                      </p:cBhvr>
                                      <p:to x="100000" y="95000"/>
                                    </p:animScale>
                                    <p:animScale>
                                      <p:cBhvr>
                                        <p:cTn id="20" dur="83" decel="50000">
                                          <p:stCondLst>
                                            <p:cond delay="917"/>
                                          </p:stCondLst>
                                        </p:cTn>
                                        <p:tgtEl>
                                          <p:spTgt spid="26"/>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up)">
                                      <p:cBhvr>
                                        <p:cTn id="2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38" name="组合 5"/>
          <p:cNvGrpSpPr>
            <a:grpSpLocks/>
          </p:cNvGrpSpPr>
          <p:nvPr/>
        </p:nvGrpSpPr>
        <p:grpSpPr bwMode="auto">
          <a:xfrm>
            <a:off x="34925" y="92075"/>
            <a:ext cx="8929688" cy="1608138"/>
            <a:chOff x="34925" y="92075"/>
            <a:chExt cx="8929688" cy="1608138"/>
          </a:xfrm>
        </p:grpSpPr>
        <p:grpSp>
          <p:nvGrpSpPr>
            <p:cNvPr id="65540" name="组合 4"/>
            <p:cNvGrpSpPr>
              <a:grpSpLocks/>
            </p:cNvGrpSpPr>
            <p:nvPr/>
          </p:nvGrpSpPr>
          <p:grpSpPr bwMode="auto">
            <a:xfrm>
              <a:off x="34925" y="92075"/>
              <a:ext cx="7632700" cy="1601788"/>
              <a:chOff x="34925" y="92075"/>
              <a:chExt cx="7632700" cy="1601788"/>
            </a:xfrm>
          </p:grpSpPr>
          <p:grpSp>
            <p:nvGrpSpPr>
              <p:cNvPr id="65546" name="组合 3"/>
              <p:cNvGrpSpPr>
                <a:grpSpLocks/>
              </p:cNvGrpSpPr>
              <p:nvPr/>
            </p:nvGrpSpPr>
            <p:grpSpPr bwMode="auto">
              <a:xfrm>
                <a:off x="34925" y="92075"/>
                <a:ext cx="7632700" cy="1601788"/>
                <a:chOff x="34925" y="92075"/>
                <a:chExt cx="7632700" cy="1601788"/>
              </a:xfrm>
            </p:grpSpPr>
            <p:grpSp>
              <p:nvGrpSpPr>
                <p:cNvPr id="65548" name="组合 2"/>
                <p:cNvGrpSpPr>
                  <a:grpSpLocks/>
                </p:cNvGrpSpPr>
                <p:nvPr/>
              </p:nvGrpSpPr>
              <p:grpSpPr bwMode="auto">
                <a:xfrm>
                  <a:off x="34925" y="92075"/>
                  <a:ext cx="7632700" cy="1025525"/>
                  <a:chOff x="34925" y="92075"/>
                  <a:chExt cx="7632700" cy="1025525"/>
                </a:xfrm>
              </p:grpSpPr>
              <p:grpSp>
                <p:nvGrpSpPr>
                  <p:cNvPr id="65552" name="组合 1"/>
                  <p:cNvGrpSpPr>
                    <a:grpSpLocks/>
                  </p:cNvGrpSpPr>
                  <p:nvPr/>
                </p:nvGrpSpPr>
                <p:grpSpPr bwMode="auto">
                  <a:xfrm>
                    <a:off x="34925" y="92075"/>
                    <a:ext cx="7632700" cy="457200"/>
                    <a:chOff x="34925" y="92075"/>
                    <a:chExt cx="7632700" cy="457200"/>
                  </a:xfrm>
                </p:grpSpPr>
                <p:sp>
                  <p:nvSpPr>
                    <p:cNvPr id="65556"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5557"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65553" name="Group 3"/>
                  <p:cNvGrpSpPr>
                    <a:grpSpLocks/>
                  </p:cNvGrpSpPr>
                  <p:nvPr/>
                </p:nvGrpSpPr>
                <p:grpSpPr bwMode="auto">
                  <a:xfrm>
                    <a:off x="107950" y="620713"/>
                    <a:ext cx="4032250" cy="496887"/>
                    <a:chOff x="113" y="441"/>
                    <a:chExt cx="2098" cy="313"/>
                  </a:xfrm>
                </p:grpSpPr>
                <p:sp>
                  <p:nvSpPr>
                    <p:cNvPr id="65554"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65555"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65549" name="Group 6"/>
                <p:cNvGrpSpPr>
                  <a:grpSpLocks/>
                </p:cNvGrpSpPr>
                <p:nvPr/>
              </p:nvGrpSpPr>
              <p:grpSpPr bwMode="auto">
                <a:xfrm>
                  <a:off x="250824" y="1196975"/>
                  <a:ext cx="3948643" cy="496888"/>
                  <a:chOff x="113" y="441"/>
                  <a:chExt cx="1440" cy="313"/>
                </a:xfrm>
              </p:grpSpPr>
              <p:sp>
                <p:nvSpPr>
                  <p:cNvPr id="65550"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十字链表及操作实现</a:t>
                    </a:r>
                  </a:p>
                </p:txBody>
              </p:sp>
              <p:sp>
                <p:nvSpPr>
                  <p:cNvPr id="65551"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65547" name="Text Box 13"/>
              <p:cNvSpPr txBox="1">
                <a:spLocks noChangeArrowheads="1"/>
              </p:cNvSpPr>
              <p:nvPr/>
            </p:nvSpPr>
            <p:spPr bwMode="auto">
              <a:xfrm>
                <a:off x="3221833"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相加操作</a:t>
                </a:r>
              </a:p>
            </p:txBody>
          </p:sp>
        </p:grpSp>
        <p:grpSp>
          <p:nvGrpSpPr>
            <p:cNvPr id="65541" name="Group 4"/>
            <p:cNvGrpSpPr>
              <a:grpSpLocks/>
            </p:cNvGrpSpPr>
            <p:nvPr/>
          </p:nvGrpSpPr>
          <p:grpSpPr bwMode="auto">
            <a:xfrm>
              <a:off x="7669213" y="692150"/>
              <a:ext cx="1295400" cy="1008063"/>
              <a:chOff x="4831" y="1253"/>
              <a:chExt cx="816" cy="726"/>
            </a:xfrm>
          </p:grpSpPr>
          <p:sp>
            <p:nvSpPr>
              <p:cNvPr id="65542"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5543"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9"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5-7</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65545"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5" name="Text Box 21"/>
          <p:cNvSpPr txBox="1">
            <a:spLocks noChangeArrowheads="1"/>
          </p:cNvSpPr>
          <p:nvPr/>
        </p:nvSpPr>
        <p:spPr bwMode="auto">
          <a:xfrm>
            <a:off x="323850" y="1844675"/>
            <a:ext cx="8640763" cy="333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defRPr/>
            </a:pPr>
            <a:r>
              <a:rPr lang="en-US" altLang="zh-CN" sz="1600" b="1" dirty="0">
                <a:latin typeface="Courier New" panose="02070309020205020404" pitchFamily="49" charset="0"/>
              </a:rPr>
              <a:t>	while(</a:t>
            </a:r>
            <a:r>
              <a:rPr lang="en-US" altLang="zh-CN" sz="1600" b="1" dirty="0" err="1">
                <a:latin typeface="Courier New" panose="02070309020205020404" pitchFamily="49" charset="0"/>
              </a:rPr>
              <a:t>pb</a:t>
            </a:r>
            <a:r>
              <a:rPr lang="en-US" altLang="zh-CN" sz="1600" b="1" dirty="0">
                <a:latin typeface="Courier New" panose="02070309020205020404" pitchFamily="49" charset="0"/>
              </a:rPr>
              <a:t>) {</a:t>
            </a:r>
          </a:p>
          <a:p>
            <a:pPr>
              <a:lnSpc>
                <a:spcPct val="130000"/>
              </a:lnSpc>
              <a:defRPr/>
            </a:pPr>
            <a:r>
              <a:rPr lang="en-US" altLang="zh-CN" sz="1600" b="1" dirty="0">
                <a:solidFill>
                  <a:srgbClr val="FF0000"/>
                </a:solidFill>
                <a:latin typeface="Courier New" panose="02070309020205020404" pitchFamily="49" charset="0"/>
              </a:rPr>
              <a:t>	    if((pa==NULL)||(pa-&gt;col&gt;</a:t>
            </a:r>
            <a:r>
              <a:rPr lang="en-US" altLang="zh-CN" sz="1600" b="1" dirty="0" err="1">
                <a:solidFill>
                  <a:srgbClr val="FF0000"/>
                </a:solidFill>
                <a:latin typeface="Courier New" panose="02070309020205020404" pitchFamily="49" charset="0"/>
              </a:rPr>
              <a:t>pb</a:t>
            </a:r>
            <a:r>
              <a:rPr lang="en-US" altLang="zh-CN" sz="1600" b="1" dirty="0">
                <a:solidFill>
                  <a:srgbClr val="FF0000"/>
                </a:solidFill>
                <a:latin typeface="Courier New" panose="02070309020205020404" pitchFamily="49" charset="0"/>
              </a:rPr>
              <a:t>-&gt;col)) { </a:t>
            </a:r>
          </a:p>
          <a:p>
            <a:pPr>
              <a:lnSpc>
                <a:spcPct val="130000"/>
              </a:lnSpc>
              <a:defRPr/>
            </a:pPr>
            <a:r>
              <a:rPr lang="en-US" altLang="zh-CN" sz="1600" b="1" dirty="0">
                <a:latin typeface="Courier New" panose="02070309020205020404" pitchFamily="49" charset="0"/>
              </a:rPr>
              <a:t>		p=new(</a:t>
            </a:r>
            <a:r>
              <a:rPr lang="en-US" altLang="zh-CN" sz="1600" b="1" dirty="0" err="1">
                <a:latin typeface="Courier New" panose="02070309020205020404" pitchFamily="49" charset="0"/>
              </a:rPr>
              <a:t>OLNode</a:t>
            </a:r>
            <a:r>
              <a:rPr lang="en-US" altLang="zh-CN" sz="1600" b="1" dirty="0">
                <a:latin typeface="Courier New" panose="02070309020205020404" pitchFamily="49" charset="0"/>
              </a:rPr>
              <a:t>);</a:t>
            </a:r>
          </a:p>
          <a:p>
            <a:pPr>
              <a:lnSpc>
                <a:spcPct val="130000"/>
              </a:lnSpc>
              <a:defRPr/>
            </a:pPr>
            <a:r>
              <a:rPr lang="en-US" altLang="zh-CN" sz="1600" b="1" dirty="0">
                <a:latin typeface="Courier New" panose="02070309020205020404" pitchFamily="49" charset="0"/>
              </a:rPr>
              <a:t>		</a:t>
            </a:r>
            <a:r>
              <a:rPr lang="it-IT" altLang="zh-CN" sz="1600" b="1" dirty="0">
                <a:latin typeface="Courier New" panose="02070309020205020404" pitchFamily="49" charset="0"/>
              </a:rPr>
              <a:t>p-&gt;row=pb-&gt;row;</a:t>
            </a:r>
          </a:p>
          <a:p>
            <a:pPr>
              <a:lnSpc>
                <a:spcPct val="130000"/>
              </a:lnSpc>
              <a:defRPr/>
            </a:pPr>
            <a:r>
              <a:rPr lang="it-IT" altLang="zh-CN" sz="1600" b="1" dirty="0">
                <a:latin typeface="Courier New" panose="02070309020205020404" pitchFamily="49" charset="0"/>
              </a:rPr>
              <a:t>		p-&gt;col=pb-&gt;col;</a:t>
            </a:r>
          </a:p>
          <a:p>
            <a:pPr>
              <a:lnSpc>
                <a:spcPct val="130000"/>
              </a:lnSpc>
              <a:defRPr/>
            </a:pPr>
            <a:r>
              <a:rPr lang="it-IT" altLang="zh-CN" sz="1600" b="1" dirty="0">
                <a:latin typeface="Courier New" panose="02070309020205020404" pitchFamily="49" charset="0"/>
              </a:rPr>
              <a:t>		p-&gt;e=pb-&gt;e;</a:t>
            </a:r>
          </a:p>
          <a:p>
            <a:pPr>
              <a:lnSpc>
                <a:spcPct val="130000"/>
              </a:lnSpc>
              <a:defRPr/>
            </a:pPr>
            <a:r>
              <a:rPr lang="it-IT" altLang="zh-CN" sz="1600" b="1" dirty="0">
                <a:latin typeface="Courier New" panose="02070309020205020404" pitchFamily="49" charset="0"/>
              </a:rPr>
              <a:t>		if(!pre)  A.rhead[i]=p;	</a:t>
            </a:r>
            <a:r>
              <a:rPr lang="it-IT" altLang="zh-CN" sz="1600" b="1" dirty="0">
                <a:latin typeface="+mn-lt"/>
                <a:ea typeface="仿宋" panose="02010609060101010101" pitchFamily="49" charset="-122"/>
              </a:rPr>
              <a:t>// </a:t>
            </a:r>
            <a:r>
              <a:rPr lang="zh-CN" altLang="zh-CN" sz="1600" b="1" dirty="0">
                <a:latin typeface="+mn-lt"/>
                <a:ea typeface="仿宋" panose="02010609060101010101" pitchFamily="49" charset="-122"/>
              </a:rPr>
              <a:t>插入到</a:t>
            </a:r>
            <a:r>
              <a:rPr lang="it-IT" altLang="zh-CN" sz="1600" b="1" dirty="0">
                <a:latin typeface="+mn-lt"/>
                <a:ea typeface="仿宋" panose="02010609060101010101" pitchFamily="49" charset="-122"/>
              </a:rPr>
              <a:t>A</a:t>
            </a:r>
            <a:r>
              <a:rPr lang="zh-CN" altLang="zh-CN" sz="1600" b="1" dirty="0">
                <a:latin typeface="+mn-lt"/>
                <a:ea typeface="仿宋" panose="02010609060101010101" pitchFamily="49" charset="-122"/>
              </a:rPr>
              <a:t>的行链表中</a:t>
            </a:r>
            <a:endParaRPr lang="zh-CN" altLang="it-IT" sz="1600" b="1" dirty="0">
              <a:latin typeface="+mn-lt"/>
              <a:ea typeface="仿宋" panose="02010609060101010101" pitchFamily="49" charset="-122"/>
            </a:endParaRPr>
          </a:p>
          <a:p>
            <a:pPr>
              <a:lnSpc>
                <a:spcPct val="130000"/>
              </a:lnSpc>
              <a:defRPr/>
            </a:pPr>
            <a:r>
              <a:rPr lang="it-IT" altLang="zh-CN" sz="1600" b="1" dirty="0">
                <a:latin typeface="Courier New" panose="02070309020205020404" pitchFamily="49" charset="0"/>
              </a:rPr>
              <a:t>		else  pre-&gt;right=p; </a:t>
            </a:r>
          </a:p>
          <a:p>
            <a:pPr>
              <a:lnSpc>
                <a:spcPct val="130000"/>
              </a:lnSpc>
              <a:defRPr/>
            </a:pPr>
            <a:r>
              <a:rPr lang="it-IT" altLang="zh-CN" sz="1600" b="1" dirty="0">
                <a:latin typeface="Courier New" panose="02070309020205020404" pitchFamily="49" charset="0"/>
              </a:rPr>
              <a:t>		p-&gt;right=pa;</a:t>
            </a:r>
          </a:p>
          <a:p>
            <a:pPr>
              <a:lnSpc>
                <a:spcPct val="130000"/>
              </a:lnSpc>
              <a:defRPr/>
            </a:pPr>
            <a:r>
              <a:rPr lang="it-IT" altLang="zh-CN" sz="1600" b="1" dirty="0">
                <a:latin typeface="Courier New" panose="02070309020205020404" pitchFamily="49" charset="0"/>
              </a:rPr>
              <a:t> 		pre=p;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1"/>
          <p:cNvGrpSpPr>
            <a:grpSpLocks/>
          </p:cNvGrpSpPr>
          <p:nvPr/>
        </p:nvGrpSpPr>
        <p:grpSpPr bwMode="auto">
          <a:xfrm>
            <a:off x="34925" y="92075"/>
            <a:ext cx="7632700" cy="1025525"/>
            <a:chOff x="34925" y="92075"/>
            <a:chExt cx="7632700" cy="1025525"/>
          </a:xfrm>
        </p:grpSpPr>
        <p:grpSp>
          <p:nvGrpSpPr>
            <p:cNvPr id="11274" name="组合 1"/>
            <p:cNvGrpSpPr>
              <a:grpSpLocks/>
            </p:cNvGrpSpPr>
            <p:nvPr/>
          </p:nvGrpSpPr>
          <p:grpSpPr bwMode="auto">
            <a:xfrm>
              <a:off x="34925" y="92075"/>
              <a:ext cx="7632700" cy="457200"/>
              <a:chOff x="34925" y="92075"/>
              <a:chExt cx="7632700" cy="457200"/>
            </a:xfrm>
          </p:grpSpPr>
          <p:sp>
            <p:nvSpPr>
              <p:cNvPr id="11278"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279"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5.1  </a:t>
                </a:r>
                <a:r>
                  <a:rPr lang="zh-CN" altLang="en-US" sz="2400" b="1">
                    <a:solidFill>
                      <a:srgbClr val="FF0000"/>
                    </a:solidFill>
                    <a:latin typeface="黑体" panose="02010609060101010101" pitchFamily="49" charset="-122"/>
                    <a:ea typeface="黑体" panose="02010609060101010101" pitchFamily="49" charset="-122"/>
                  </a:rPr>
                  <a:t>数组</a:t>
                </a:r>
              </a:p>
            </p:txBody>
          </p:sp>
        </p:grpSp>
        <p:grpSp>
          <p:nvGrpSpPr>
            <p:cNvPr id="11275" name="Group 2"/>
            <p:cNvGrpSpPr>
              <a:grpSpLocks/>
            </p:cNvGrpSpPr>
            <p:nvPr/>
          </p:nvGrpSpPr>
          <p:grpSpPr bwMode="auto">
            <a:xfrm>
              <a:off x="107950" y="620713"/>
              <a:ext cx="3017838" cy="496887"/>
              <a:chOff x="68" y="391"/>
              <a:chExt cx="1901" cy="313"/>
            </a:xfrm>
          </p:grpSpPr>
          <p:sp>
            <p:nvSpPr>
              <p:cNvPr id="11276" name="Text Box 3"/>
              <p:cNvSpPr txBox="1">
                <a:spLocks noChangeArrowheads="1"/>
              </p:cNvSpPr>
              <p:nvPr/>
            </p:nvSpPr>
            <p:spPr bwMode="auto">
              <a:xfrm>
                <a:off x="68" y="39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5.1.1  </a:t>
                </a:r>
                <a:r>
                  <a:rPr kumimoji="1" lang="zh-CN" altLang="en-US" sz="2200" b="1">
                    <a:solidFill>
                      <a:srgbClr val="3333FF"/>
                    </a:solidFill>
                    <a:latin typeface="Arial" panose="020B0604020202020204" pitchFamily="34" charset="0"/>
                    <a:ea typeface="黑体" panose="02010609060101010101" pitchFamily="49" charset="-122"/>
                  </a:rPr>
                  <a:t>数组的类型定义</a:t>
                </a:r>
              </a:p>
            </p:txBody>
          </p:sp>
          <p:sp>
            <p:nvSpPr>
              <p:cNvPr id="11277" name="Rectangle 4"/>
              <p:cNvSpPr>
                <a:spLocks noChangeArrowheads="1"/>
              </p:cNvSpPr>
              <p:nvPr/>
            </p:nvSpPr>
            <p:spPr bwMode="auto">
              <a:xfrm>
                <a:off x="113" y="660"/>
                <a:ext cx="1601"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9" name="Group 2"/>
          <p:cNvGrpSpPr>
            <a:grpSpLocks/>
          </p:cNvGrpSpPr>
          <p:nvPr/>
        </p:nvGrpSpPr>
        <p:grpSpPr bwMode="auto">
          <a:xfrm>
            <a:off x="250825" y="1196975"/>
            <a:ext cx="4032250" cy="496888"/>
            <a:chOff x="113" y="441"/>
            <a:chExt cx="1440" cy="313"/>
          </a:xfrm>
        </p:grpSpPr>
        <p:sp>
          <p:nvSpPr>
            <p:cNvPr id="11272" name="Text Box 3"/>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数组的抽象数据类型</a:t>
              </a:r>
            </a:p>
          </p:txBody>
        </p:sp>
        <p:sp>
          <p:nvSpPr>
            <p:cNvPr id="11273" name="Rectangle 4"/>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3" name="Text Box 12"/>
          <p:cNvSpPr txBox="1">
            <a:spLocks noChangeArrowheads="1"/>
          </p:cNvSpPr>
          <p:nvPr/>
        </p:nvSpPr>
        <p:spPr bwMode="auto">
          <a:xfrm>
            <a:off x="138113" y="1773238"/>
            <a:ext cx="8912225" cy="475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4000"/>
              </a:lnSpc>
            </a:pPr>
            <a:r>
              <a:rPr lang="en-US" altLang="zh-CN" sz="1400" b="1" dirty="0">
                <a:latin typeface="Courier New" panose="02070309020205020404" pitchFamily="49" charset="0"/>
                <a:ea typeface="仿宋" panose="02010609060101010101" pitchFamily="49" charset="-122"/>
                <a:cs typeface="Courier New" panose="02070309020205020404" pitchFamily="49" charset="0"/>
              </a:rPr>
              <a:t>ADT Array {</a:t>
            </a:r>
          </a:p>
          <a:p>
            <a:pPr eaLnBrk="1" hangingPunct="1">
              <a:lnSpc>
                <a:spcPct val="114000"/>
              </a:lnSpc>
            </a:pPr>
            <a:r>
              <a:rPr lang="en-US" altLang="zh-CN" sz="1400" b="1" dirty="0">
                <a:latin typeface="Courier New" panose="02070309020205020404" pitchFamily="49" charset="0"/>
                <a:ea typeface="仿宋" panose="02010609060101010101" pitchFamily="49" charset="-122"/>
                <a:cs typeface="Courier New" panose="02070309020205020404" pitchFamily="49" charset="0"/>
              </a:rPr>
              <a:t>    Data</a:t>
            </a:r>
            <a:r>
              <a:rPr lang="zh-CN" altLang="en-US" sz="14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14000"/>
              </a:lnSpc>
            </a:pPr>
            <a:r>
              <a:rPr lang="zh-CN" altLang="en-US" sz="1400" b="1" dirty="0">
                <a:latin typeface="Courier New" panose="02070309020205020404" pitchFamily="49" charset="0"/>
                <a:ea typeface="仿宋" panose="02010609060101010101" pitchFamily="49" charset="-122"/>
                <a:cs typeface="Courier New" panose="02070309020205020404" pitchFamily="49" charset="0"/>
              </a:rPr>
              <a:t>	</a:t>
            </a:r>
            <a:r>
              <a:rPr lang="zh-CN" altLang="zh-CN" sz="1400" b="1" dirty="0">
                <a:latin typeface="Courier New" panose="02070309020205020404" pitchFamily="49" charset="0"/>
                <a:ea typeface="仿宋" panose="02010609060101010101" pitchFamily="49" charset="-122"/>
                <a:cs typeface="Courier New" panose="02070309020205020404" pitchFamily="49" charset="0"/>
              </a:rPr>
              <a:t>j=0,…,b</a:t>
            </a:r>
            <a:r>
              <a:rPr lang="zh-CN" altLang="zh-CN" sz="1400" b="1" baseline="-25000" dirty="0">
                <a:latin typeface="Courier New" panose="02070309020205020404" pitchFamily="49" charset="0"/>
                <a:ea typeface="仿宋" panose="02010609060101010101" pitchFamily="49" charset="-122"/>
                <a:cs typeface="Courier New" panose="02070309020205020404" pitchFamily="49" charset="0"/>
              </a:rPr>
              <a:t>i</a:t>
            </a:r>
            <a:r>
              <a:rPr lang="zh-CN" altLang="zh-CN" sz="1400" b="1" dirty="0">
                <a:latin typeface="Courier New" panose="02070309020205020404" pitchFamily="49" charset="0"/>
                <a:ea typeface="仿宋" panose="02010609060101010101" pitchFamily="49" charset="-122"/>
                <a:cs typeface="Courier New" panose="02070309020205020404" pitchFamily="49" charset="0"/>
              </a:rPr>
              <a:t>-1, i=1,2,…,n</a:t>
            </a:r>
            <a:endParaRPr lang="en-US" altLang="zh-CN" sz="1400" b="1" dirty="0">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14000"/>
              </a:lnSpc>
            </a:pPr>
            <a:r>
              <a:rPr lang="en-US" altLang="zh-CN" sz="1400" b="1" dirty="0">
                <a:latin typeface="Courier New" panose="02070309020205020404" pitchFamily="49" charset="0"/>
                <a:ea typeface="仿宋" panose="02010609060101010101" pitchFamily="49" charset="-122"/>
                <a:cs typeface="Courier New" panose="02070309020205020404" pitchFamily="49" charset="0"/>
              </a:rPr>
              <a:t>	</a:t>
            </a:r>
            <a:r>
              <a:rPr lang="zh-CN" altLang="zh-CN" sz="1400" b="1" dirty="0">
                <a:latin typeface="Courier New" panose="02070309020205020404" pitchFamily="49" charset="0"/>
                <a:ea typeface="仿宋" panose="02010609060101010101" pitchFamily="49" charset="-122"/>
                <a:cs typeface="Courier New" panose="02070309020205020404" pitchFamily="49" charset="0"/>
              </a:rPr>
              <a:t>D={a</a:t>
            </a:r>
            <a:r>
              <a:rPr lang="zh-CN" altLang="zh-CN" sz="1400" b="1" baseline="-25000" dirty="0">
                <a:latin typeface="Courier New" panose="02070309020205020404" pitchFamily="49" charset="0"/>
                <a:ea typeface="仿宋" panose="02010609060101010101" pitchFamily="49" charset="-122"/>
                <a:cs typeface="Courier New" panose="02070309020205020404" pitchFamily="49" charset="0"/>
              </a:rPr>
              <a:t>j1j2…jn</a:t>
            </a:r>
            <a:r>
              <a:rPr lang="zh-CN" altLang="zh-CN" sz="1400" b="1" dirty="0">
                <a:latin typeface="Courier New" panose="02070309020205020404" pitchFamily="49" charset="0"/>
                <a:ea typeface="仿宋" panose="02010609060101010101" pitchFamily="49" charset="-122"/>
                <a:cs typeface="Courier New" panose="02070309020205020404" pitchFamily="49" charset="0"/>
              </a:rPr>
              <a:t>|a</a:t>
            </a:r>
            <a:r>
              <a:rPr lang="zh-CN" altLang="zh-CN" sz="1400" b="1" baseline="-25000" dirty="0">
                <a:latin typeface="Courier New" panose="02070309020205020404" pitchFamily="49" charset="0"/>
                <a:ea typeface="仿宋" panose="02010609060101010101" pitchFamily="49" charset="-122"/>
                <a:cs typeface="Courier New" panose="02070309020205020404" pitchFamily="49" charset="0"/>
              </a:rPr>
              <a:t>j1j2…jn</a:t>
            </a:r>
            <a:r>
              <a:rPr lang="en-US" altLang="zh-CN" sz="1400" b="1" dirty="0">
                <a:latin typeface="Courier New" panose="02070309020205020404" pitchFamily="49" charset="0"/>
                <a:ea typeface="仿宋" panose="02010609060101010101" pitchFamily="49" charset="-122"/>
                <a:cs typeface="Courier New" panose="02070309020205020404" pitchFamily="49" charset="0"/>
                <a:sym typeface="Symbol" panose="05050102010706020507" pitchFamily="18" charset="2"/>
              </a:rPr>
              <a:t></a:t>
            </a:r>
            <a:r>
              <a:rPr lang="zh-CN" altLang="zh-CN" sz="1400" b="1" dirty="0">
                <a:latin typeface="Courier New" panose="02070309020205020404" pitchFamily="49" charset="0"/>
                <a:ea typeface="仿宋" panose="02010609060101010101" pitchFamily="49" charset="-122"/>
                <a:cs typeface="Courier New" panose="02070309020205020404" pitchFamily="49" charset="0"/>
              </a:rPr>
              <a:t>ElemSet,</a:t>
            </a:r>
            <a:endParaRPr lang="en-US" altLang="zh-CN" sz="1400" b="1" dirty="0">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14000"/>
              </a:lnSpc>
            </a:pPr>
            <a:r>
              <a:rPr lang="en-US" altLang="zh-CN" sz="1400" b="1" dirty="0">
                <a:latin typeface="Courier New" panose="02070309020205020404" pitchFamily="49" charset="0"/>
                <a:ea typeface="仿宋" panose="02010609060101010101" pitchFamily="49" charset="-122"/>
                <a:cs typeface="Courier New" panose="02070309020205020404" pitchFamily="49" charset="0"/>
              </a:rPr>
              <a:t>			</a:t>
            </a:r>
            <a:r>
              <a:rPr lang="zh-CN" altLang="zh-CN" sz="1400" b="1" dirty="0">
                <a:latin typeface="Courier New" panose="02070309020205020404" pitchFamily="49" charset="0"/>
                <a:ea typeface="仿宋" panose="02010609060101010101" pitchFamily="49" charset="-122"/>
                <a:cs typeface="Courier New" panose="02070309020205020404" pitchFamily="49" charset="0"/>
              </a:rPr>
              <a:t>其中：n（n&gt;0）是数组维数，b</a:t>
            </a:r>
            <a:r>
              <a:rPr lang="zh-CN" altLang="zh-CN" sz="1400" b="1" baseline="-25000" dirty="0">
                <a:latin typeface="Courier New" panose="02070309020205020404" pitchFamily="49" charset="0"/>
                <a:ea typeface="仿宋" panose="02010609060101010101" pitchFamily="49" charset="-122"/>
                <a:cs typeface="Courier New" panose="02070309020205020404" pitchFamily="49" charset="0"/>
              </a:rPr>
              <a:t>i</a:t>
            </a:r>
            <a:r>
              <a:rPr lang="zh-CN" altLang="zh-CN" sz="1400" b="1" dirty="0">
                <a:latin typeface="Courier New" panose="02070309020205020404" pitchFamily="49" charset="0"/>
                <a:ea typeface="仿宋" panose="02010609060101010101" pitchFamily="49" charset="-122"/>
                <a:cs typeface="Courier New" panose="02070309020205020404" pitchFamily="49" charset="0"/>
              </a:rPr>
              <a:t>是数组第i维长度，</a:t>
            </a:r>
            <a:r>
              <a:rPr lang="en-US" altLang="zh-CN" sz="1400" b="1" dirty="0" err="1">
                <a:latin typeface="Courier New" panose="02070309020205020404" pitchFamily="49" charset="0"/>
                <a:ea typeface="仿宋" panose="02010609060101010101" pitchFamily="49" charset="-122"/>
                <a:cs typeface="Courier New" panose="02070309020205020404" pitchFamily="49" charset="0"/>
              </a:rPr>
              <a:t>j</a:t>
            </a:r>
            <a:r>
              <a:rPr lang="en-US" altLang="zh-CN" sz="1400" b="1" baseline="-25000" dirty="0" err="1">
                <a:latin typeface="Courier New" panose="02070309020205020404" pitchFamily="49" charset="0"/>
                <a:ea typeface="仿宋" panose="02010609060101010101" pitchFamily="49" charset="-122"/>
                <a:cs typeface="Courier New" panose="02070309020205020404" pitchFamily="49" charset="0"/>
              </a:rPr>
              <a:t>i</a:t>
            </a:r>
            <a:r>
              <a:rPr lang="zh-CN" altLang="zh-CN" sz="1400" b="1" dirty="0">
                <a:latin typeface="Courier New" panose="02070309020205020404" pitchFamily="49" charset="0"/>
                <a:ea typeface="仿宋" panose="02010609060101010101" pitchFamily="49" charset="-122"/>
                <a:cs typeface="Courier New" panose="02070309020205020404" pitchFamily="49" charset="0"/>
              </a:rPr>
              <a:t>是数组元素第</a:t>
            </a:r>
            <a:r>
              <a:rPr lang="en-US" altLang="zh-CN" sz="1400" b="1" dirty="0" err="1">
                <a:latin typeface="Courier New" panose="02070309020205020404" pitchFamily="49" charset="0"/>
                <a:ea typeface="仿宋" panose="02010609060101010101" pitchFamily="49" charset="-122"/>
                <a:cs typeface="Courier New" panose="02070309020205020404" pitchFamily="49" charset="0"/>
              </a:rPr>
              <a:t>i</a:t>
            </a:r>
            <a:r>
              <a:rPr lang="zh-CN" altLang="zh-CN" sz="1400" b="1" dirty="0">
                <a:latin typeface="Courier New" panose="02070309020205020404" pitchFamily="49" charset="0"/>
                <a:ea typeface="仿宋" panose="02010609060101010101" pitchFamily="49" charset="-122"/>
                <a:cs typeface="Courier New" panose="02070309020205020404" pitchFamily="49" charset="0"/>
              </a:rPr>
              <a:t>维下标</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a:t>
            </a:r>
            <a:endParaRPr lang="zh-CN" altLang="en-US" sz="1400" b="1" dirty="0">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14000"/>
              </a:lnSpc>
            </a:pPr>
            <a:r>
              <a:rPr lang="zh-CN" altLang="en-US" sz="14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Relation</a:t>
            </a:r>
            <a:r>
              <a:rPr lang="zh-CN" altLang="en-US" sz="14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14000"/>
              </a:lnSpc>
            </a:pPr>
            <a:r>
              <a:rPr lang="zh-CN" altLang="en-US" sz="14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R={R</a:t>
            </a:r>
            <a:r>
              <a:rPr lang="en-US" altLang="zh-CN" sz="1400" b="1" baseline="-25000" dirty="0">
                <a:latin typeface="Courier New" panose="02070309020205020404" pitchFamily="49" charset="0"/>
                <a:ea typeface="仿宋" panose="02010609060101010101" pitchFamily="49" charset="-122"/>
                <a:cs typeface="Courier New" panose="02070309020205020404" pitchFamily="49" charset="0"/>
              </a:rPr>
              <a:t>1</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,R</a:t>
            </a:r>
            <a:r>
              <a:rPr lang="en-US" altLang="zh-CN" sz="1400" b="1" baseline="-25000" dirty="0">
                <a:latin typeface="Courier New" panose="02070309020205020404" pitchFamily="49" charset="0"/>
                <a:ea typeface="仿宋" panose="02010609060101010101" pitchFamily="49" charset="-122"/>
                <a:cs typeface="Courier New" panose="02070309020205020404" pitchFamily="49" charset="0"/>
              </a:rPr>
              <a:t>2</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,…,R</a:t>
            </a:r>
            <a:r>
              <a:rPr lang="en-US" altLang="zh-CN" sz="1400" b="1" baseline="-25000" dirty="0">
                <a:latin typeface="Courier New" panose="02070309020205020404" pitchFamily="49" charset="0"/>
                <a:ea typeface="仿宋" panose="02010609060101010101" pitchFamily="49" charset="-122"/>
                <a:cs typeface="Courier New" panose="02070309020205020404" pitchFamily="49" charset="0"/>
              </a:rPr>
              <a:t>n</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14000"/>
              </a:lnSpc>
            </a:pPr>
            <a:r>
              <a:rPr lang="en-US" altLang="zh-CN" sz="14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400" b="1" dirty="0" err="1">
                <a:latin typeface="Courier New" panose="02070309020205020404" pitchFamily="49" charset="0"/>
                <a:ea typeface="仿宋" panose="02010609060101010101" pitchFamily="49" charset="-122"/>
                <a:cs typeface="Courier New" panose="02070309020205020404" pitchFamily="49" charset="0"/>
              </a:rPr>
              <a:t>R</a:t>
            </a:r>
            <a:r>
              <a:rPr lang="en-US" altLang="zh-CN" sz="1400" b="1" baseline="-25000"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={&lt;a</a:t>
            </a:r>
            <a:r>
              <a:rPr lang="en-US" altLang="zh-CN" sz="1400" b="1" baseline="-25000" dirty="0">
                <a:latin typeface="Courier New" panose="02070309020205020404" pitchFamily="49" charset="0"/>
                <a:ea typeface="仿宋" panose="02010609060101010101" pitchFamily="49" charset="-122"/>
                <a:cs typeface="Courier New" panose="02070309020205020404" pitchFamily="49" charset="0"/>
              </a:rPr>
              <a:t>j1j2…jn</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,a</a:t>
            </a:r>
            <a:r>
              <a:rPr lang="en-US" altLang="zh-CN" sz="1400" b="1" baseline="-25000" dirty="0">
                <a:latin typeface="Courier New" panose="02070309020205020404" pitchFamily="49" charset="0"/>
                <a:ea typeface="仿宋" panose="02010609060101010101" pitchFamily="49" charset="-122"/>
                <a:cs typeface="Courier New" panose="02070309020205020404" pitchFamily="49" charset="0"/>
              </a:rPr>
              <a:t>j1j2…</a:t>
            </a:r>
            <a:r>
              <a:rPr lang="en-US" altLang="zh-CN" sz="1400" b="1" baseline="-25000" dirty="0" err="1">
                <a:latin typeface="Courier New" panose="02070309020205020404" pitchFamily="49" charset="0"/>
                <a:ea typeface="仿宋" panose="02010609060101010101" pitchFamily="49" charset="-122"/>
                <a:cs typeface="Courier New" panose="02070309020205020404" pitchFamily="49" charset="0"/>
              </a:rPr>
              <a:t>jn</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&gt;|0≤j</a:t>
            </a:r>
            <a:r>
              <a:rPr lang="en-US" altLang="zh-CN" sz="1400" b="1" baseline="-25000" dirty="0">
                <a:latin typeface="Courier New" panose="02070309020205020404" pitchFamily="49" charset="0"/>
                <a:ea typeface="仿宋" panose="02010609060101010101" pitchFamily="49" charset="-122"/>
                <a:cs typeface="Courier New" panose="02070309020205020404" pitchFamily="49" charset="0"/>
              </a:rPr>
              <a:t>k</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≤b</a:t>
            </a:r>
            <a:r>
              <a:rPr lang="en-US" altLang="zh-CN" sz="1400" b="1" baseline="-25000" dirty="0">
                <a:latin typeface="Courier New" panose="02070309020205020404" pitchFamily="49" charset="0"/>
                <a:ea typeface="仿宋" panose="02010609060101010101" pitchFamily="49" charset="-122"/>
                <a:cs typeface="Courier New" panose="02070309020205020404" pitchFamily="49" charset="0"/>
              </a:rPr>
              <a:t>k</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-1,1≤k≤n</a:t>
            </a:r>
            <a:r>
              <a:rPr lang="zh-CN" altLang="zh-CN" sz="1400" b="1" dirty="0">
                <a:latin typeface="Courier New" panose="02070309020205020404" pitchFamily="49" charset="0"/>
                <a:ea typeface="仿宋" panose="02010609060101010101" pitchFamily="49" charset="-122"/>
                <a:cs typeface="Courier New" panose="02070309020205020404" pitchFamily="49" charset="0"/>
              </a:rPr>
              <a:t>且</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k</a:t>
            </a:r>
            <a:r>
              <a:rPr lang="en-US" altLang="zh-CN" sz="1400" b="1" dirty="0">
                <a:latin typeface="Courier New" panose="02070309020205020404" pitchFamily="49" charset="0"/>
                <a:ea typeface="仿宋" panose="02010609060101010101" pitchFamily="49" charset="-122"/>
                <a:cs typeface="Courier New" panose="02070309020205020404" pitchFamily="49" charset="0"/>
                <a:sym typeface="Symbol" panose="05050102010706020507" pitchFamily="18" charset="2"/>
              </a:rPr>
              <a:t></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i,0≤j</a:t>
            </a:r>
            <a:r>
              <a:rPr lang="en-US" altLang="zh-CN" sz="1400" b="1" baseline="-25000" dirty="0">
                <a:latin typeface="Courier New" panose="02070309020205020404" pitchFamily="49" charset="0"/>
                <a:ea typeface="仿宋" panose="02010609060101010101" pitchFamily="49" charset="-122"/>
                <a:cs typeface="Courier New" panose="02070309020205020404" pitchFamily="49" charset="0"/>
              </a:rPr>
              <a:t>i</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≤b</a:t>
            </a:r>
            <a:r>
              <a:rPr lang="en-US" altLang="zh-CN" sz="1400" b="1" baseline="-25000" dirty="0">
                <a:latin typeface="Courier New" panose="02070309020205020404" pitchFamily="49" charset="0"/>
                <a:ea typeface="仿宋" panose="02010609060101010101" pitchFamily="49" charset="-122"/>
                <a:cs typeface="Courier New" panose="02070309020205020404" pitchFamily="49" charset="0"/>
              </a:rPr>
              <a:t>i</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-2,a</a:t>
            </a:r>
            <a:r>
              <a:rPr lang="en-US" altLang="zh-CN" sz="1400" b="1" baseline="-25000" dirty="0">
                <a:latin typeface="Courier New" panose="02070309020205020404" pitchFamily="49" charset="0"/>
                <a:ea typeface="仿宋" panose="02010609060101010101" pitchFamily="49" charset="-122"/>
                <a:cs typeface="Courier New" panose="02070309020205020404" pitchFamily="49" charset="0"/>
              </a:rPr>
              <a:t>j1j2…jn</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,a</a:t>
            </a:r>
            <a:r>
              <a:rPr lang="en-US" altLang="zh-CN" sz="1400" b="1" baseline="-25000" dirty="0">
                <a:latin typeface="Courier New" panose="02070309020205020404" pitchFamily="49" charset="0"/>
                <a:ea typeface="仿宋" panose="02010609060101010101" pitchFamily="49" charset="-122"/>
                <a:cs typeface="Courier New" panose="02070309020205020404" pitchFamily="49" charset="0"/>
              </a:rPr>
              <a:t>j1j2…</a:t>
            </a:r>
            <a:r>
              <a:rPr lang="en-US" altLang="zh-CN" sz="1400" b="1" baseline="-25000" dirty="0" err="1">
                <a:latin typeface="Courier New" panose="02070309020205020404" pitchFamily="49" charset="0"/>
                <a:ea typeface="仿宋" panose="02010609060101010101" pitchFamily="49" charset="-122"/>
                <a:cs typeface="Courier New" panose="02070309020205020404" pitchFamily="49" charset="0"/>
              </a:rPr>
              <a:t>jn</a:t>
            </a:r>
            <a:r>
              <a:rPr lang="en-US" altLang="zh-CN" sz="1400" b="1" dirty="0" err="1">
                <a:latin typeface="Courier New" panose="02070309020205020404" pitchFamily="49" charset="0"/>
                <a:ea typeface="仿宋" panose="02010609060101010101" pitchFamily="49" charset="-122"/>
                <a:cs typeface="Courier New" panose="02070309020205020404" pitchFamily="49" charset="0"/>
                <a:sym typeface="Symbol" panose="05050102010706020507" pitchFamily="18" charset="2"/>
              </a:rPr>
              <a:t></a:t>
            </a:r>
            <a:r>
              <a:rPr lang="en-US" altLang="zh-CN" sz="1400" b="1" dirty="0" err="1">
                <a:latin typeface="Courier New" panose="02070309020205020404" pitchFamily="49" charset="0"/>
                <a:ea typeface="仿宋" panose="02010609060101010101" pitchFamily="49" charset="-122"/>
                <a:cs typeface="Courier New" panose="02070309020205020404" pitchFamily="49" charset="0"/>
              </a:rPr>
              <a:t>D</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4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=2,…,n}</a:t>
            </a:r>
            <a:endParaRPr lang="zh-CN" altLang="en-US" sz="1400" b="1" dirty="0">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14000"/>
              </a:lnSpc>
            </a:pPr>
            <a:r>
              <a:rPr lang="zh-CN" altLang="en-US" sz="14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Operation</a:t>
            </a:r>
            <a:r>
              <a:rPr lang="zh-CN" altLang="en-US" sz="14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14000"/>
              </a:lnSpc>
            </a:pPr>
            <a:r>
              <a:rPr lang="zh-CN" altLang="en-US" sz="14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14000"/>
              </a:lnSpc>
            </a:pPr>
            <a:r>
              <a:rPr lang="en-US" altLang="zh-CN" sz="14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400" b="1" dirty="0" err="1">
                <a:latin typeface="Courier New" panose="02070309020205020404" pitchFamily="49" charset="0"/>
                <a:ea typeface="仿宋" panose="02010609060101010101" pitchFamily="49" charset="-122"/>
                <a:cs typeface="Courier New" panose="02070309020205020404" pitchFamily="49" charset="0"/>
              </a:rPr>
              <a:t>ValueArray</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(A,&amp;e,index1,…,</a:t>
            </a:r>
            <a:r>
              <a:rPr lang="en-US" altLang="zh-CN" sz="1400" b="1" dirty="0" err="1">
                <a:latin typeface="Courier New" panose="02070309020205020404" pitchFamily="49" charset="0"/>
                <a:ea typeface="仿宋" panose="02010609060101010101" pitchFamily="49" charset="-122"/>
                <a:cs typeface="Courier New" panose="02070309020205020404" pitchFamily="49" charset="0"/>
              </a:rPr>
              <a:t>indexn</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14000"/>
              </a:lnSpc>
            </a:pPr>
            <a:r>
              <a:rPr lang="en-US" altLang="zh-CN" sz="14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400" b="1" dirty="0">
                <a:latin typeface="Courier New" panose="02070309020205020404" pitchFamily="49" charset="0"/>
                <a:ea typeface="仿宋" panose="02010609060101010101" pitchFamily="49" charset="-122"/>
                <a:cs typeface="Courier New" panose="02070309020205020404" pitchFamily="49" charset="0"/>
              </a:rPr>
              <a:t>初始条件：</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n</a:t>
            </a:r>
            <a:r>
              <a:rPr lang="zh-CN" altLang="en-US" sz="1400" b="1" dirty="0">
                <a:latin typeface="Courier New" panose="02070309020205020404" pitchFamily="49" charset="0"/>
                <a:ea typeface="仿宋" panose="02010609060101010101" pitchFamily="49" charset="-122"/>
                <a:cs typeface="Courier New" panose="02070309020205020404" pitchFamily="49" charset="0"/>
              </a:rPr>
              <a:t>维数组</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A</a:t>
            </a:r>
            <a:r>
              <a:rPr lang="zh-CN" altLang="en-US" sz="1400" b="1" dirty="0">
                <a:latin typeface="Courier New" panose="02070309020205020404" pitchFamily="49" charset="0"/>
                <a:ea typeface="仿宋" panose="02010609060101010101" pitchFamily="49" charset="-122"/>
                <a:cs typeface="Courier New" panose="02070309020205020404" pitchFamily="49" charset="0"/>
              </a:rPr>
              <a:t>已经存在。</a:t>
            </a:r>
          </a:p>
          <a:p>
            <a:pPr eaLnBrk="1" hangingPunct="1">
              <a:lnSpc>
                <a:spcPct val="114000"/>
              </a:lnSpc>
            </a:pPr>
            <a:r>
              <a:rPr lang="zh-CN" altLang="en-US" sz="1400" b="1" dirty="0">
                <a:latin typeface="Courier New" panose="02070309020205020404" pitchFamily="49" charset="0"/>
                <a:ea typeface="仿宋" panose="02010609060101010101" pitchFamily="49" charset="-122"/>
                <a:cs typeface="Courier New" panose="02070309020205020404" pitchFamily="49" charset="0"/>
              </a:rPr>
              <a:t>	    操作结果：若给定的各下标值</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index1,…,</a:t>
            </a:r>
            <a:r>
              <a:rPr lang="en-US" altLang="zh-CN" sz="1400" b="1" dirty="0" err="1">
                <a:latin typeface="Courier New" panose="02070309020205020404" pitchFamily="49" charset="0"/>
                <a:ea typeface="仿宋" panose="02010609060101010101" pitchFamily="49" charset="-122"/>
                <a:cs typeface="Courier New" panose="02070309020205020404" pitchFamily="49" charset="0"/>
              </a:rPr>
              <a:t>indexn</a:t>
            </a:r>
            <a:r>
              <a:rPr lang="zh-CN" altLang="en-US" sz="1400" b="1" dirty="0">
                <a:latin typeface="Courier New" panose="02070309020205020404" pitchFamily="49" charset="0"/>
                <a:ea typeface="仿宋" panose="02010609060101010101" pitchFamily="49" charset="-122"/>
                <a:cs typeface="Courier New" panose="02070309020205020404" pitchFamily="49" charset="0"/>
              </a:rPr>
              <a:t>不超界，则用</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e</a:t>
            </a:r>
            <a:r>
              <a:rPr lang="zh-CN" altLang="en-US" sz="1400" b="1" dirty="0">
                <a:latin typeface="Courier New" panose="02070309020205020404" pitchFamily="49" charset="0"/>
                <a:ea typeface="仿宋" panose="02010609060101010101" pitchFamily="49" charset="-122"/>
                <a:cs typeface="Courier New" panose="02070309020205020404" pitchFamily="49" charset="0"/>
              </a:rPr>
              <a:t>返回给定下标值所</a:t>
            </a:r>
          </a:p>
          <a:p>
            <a:pPr eaLnBrk="1" hangingPunct="1">
              <a:lnSpc>
                <a:spcPct val="114000"/>
              </a:lnSpc>
            </a:pPr>
            <a:r>
              <a:rPr lang="zh-CN" altLang="en-US" sz="1400" b="1" dirty="0">
                <a:latin typeface="Courier New" panose="02070309020205020404" pitchFamily="49" charset="0"/>
                <a:ea typeface="仿宋" panose="02010609060101010101" pitchFamily="49" charset="-122"/>
                <a:cs typeface="Courier New" panose="02070309020205020404" pitchFamily="49" charset="0"/>
              </a:rPr>
              <a:t>                     指定的</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A</a:t>
            </a:r>
            <a:r>
              <a:rPr lang="zh-CN" altLang="en-US" sz="1400" b="1" dirty="0">
                <a:latin typeface="Courier New" panose="02070309020205020404" pitchFamily="49" charset="0"/>
                <a:ea typeface="仿宋" panose="02010609060101010101" pitchFamily="49" charset="-122"/>
                <a:cs typeface="Courier New" panose="02070309020205020404" pitchFamily="49" charset="0"/>
              </a:rPr>
              <a:t>的元素值。</a:t>
            </a:r>
          </a:p>
          <a:p>
            <a:pPr eaLnBrk="1" hangingPunct="1">
              <a:lnSpc>
                <a:spcPct val="114000"/>
              </a:lnSpc>
            </a:pPr>
            <a:r>
              <a:rPr lang="zh-CN" altLang="en-US" sz="14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400" b="1" dirty="0" err="1">
                <a:latin typeface="Courier New" panose="02070309020205020404" pitchFamily="49" charset="0"/>
                <a:ea typeface="仿宋" panose="02010609060101010101" pitchFamily="49" charset="-122"/>
                <a:cs typeface="Courier New" panose="02070309020205020404" pitchFamily="49" charset="0"/>
              </a:rPr>
              <a:t>AssignArray</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(&amp;A,e,index1,…,</a:t>
            </a:r>
            <a:r>
              <a:rPr lang="en-US" altLang="zh-CN" sz="1400" b="1" dirty="0" err="1">
                <a:latin typeface="Courier New" panose="02070309020205020404" pitchFamily="49" charset="0"/>
                <a:ea typeface="仿宋" panose="02010609060101010101" pitchFamily="49" charset="-122"/>
                <a:cs typeface="Courier New" panose="02070309020205020404" pitchFamily="49" charset="0"/>
              </a:rPr>
              <a:t>indexn</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14000"/>
              </a:lnSpc>
            </a:pPr>
            <a:r>
              <a:rPr lang="en-US" altLang="zh-CN" sz="14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400" b="1" dirty="0">
                <a:latin typeface="Courier New" panose="02070309020205020404" pitchFamily="49" charset="0"/>
                <a:ea typeface="仿宋" panose="02010609060101010101" pitchFamily="49" charset="-122"/>
                <a:cs typeface="Courier New" panose="02070309020205020404" pitchFamily="49" charset="0"/>
              </a:rPr>
              <a:t>初始条件：</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n</a:t>
            </a:r>
            <a:r>
              <a:rPr lang="zh-CN" altLang="en-US" sz="1400" b="1" dirty="0">
                <a:latin typeface="Courier New" panose="02070309020205020404" pitchFamily="49" charset="0"/>
                <a:ea typeface="仿宋" panose="02010609060101010101" pitchFamily="49" charset="-122"/>
                <a:cs typeface="Courier New" panose="02070309020205020404" pitchFamily="49" charset="0"/>
              </a:rPr>
              <a:t>维数组</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A</a:t>
            </a:r>
            <a:r>
              <a:rPr lang="zh-CN" altLang="en-US" sz="1400" b="1" dirty="0">
                <a:latin typeface="Courier New" panose="02070309020205020404" pitchFamily="49" charset="0"/>
                <a:ea typeface="仿宋" panose="02010609060101010101" pitchFamily="49" charset="-122"/>
                <a:cs typeface="Courier New" panose="02070309020205020404" pitchFamily="49" charset="0"/>
              </a:rPr>
              <a:t>已经存在。</a:t>
            </a:r>
          </a:p>
          <a:p>
            <a:pPr eaLnBrk="1" hangingPunct="1">
              <a:lnSpc>
                <a:spcPct val="114000"/>
              </a:lnSpc>
            </a:pPr>
            <a:r>
              <a:rPr lang="zh-CN" altLang="en-US" sz="1400" b="1" dirty="0">
                <a:latin typeface="Courier New" panose="02070309020205020404" pitchFamily="49" charset="0"/>
                <a:ea typeface="仿宋" panose="02010609060101010101" pitchFamily="49" charset="-122"/>
                <a:cs typeface="Courier New" panose="02070309020205020404" pitchFamily="49" charset="0"/>
              </a:rPr>
              <a:t>	    操作结果：若给定的各下标值</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index1,…,</a:t>
            </a:r>
            <a:r>
              <a:rPr lang="en-US" altLang="zh-CN" sz="1400" b="1" dirty="0" err="1">
                <a:latin typeface="Courier New" panose="02070309020205020404" pitchFamily="49" charset="0"/>
                <a:ea typeface="仿宋" panose="02010609060101010101" pitchFamily="49" charset="-122"/>
                <a:cs typeface="Courier New" panose="02070309020205020404" pitchFamily="49" charset="0"/>
              </a:rPr>
              <a:t>indexn</a:t>
            </a:r>
            <a:r>
              <a:rPr lang="zh-CN" altLang="en-US" sz="1400" b="1" dirty="0">
                <a:latin typeface="Courier New" panose="02070309020205020404" pitchFamily="49" charset="0"/>
                <a:ea typeface="仿宋" panose="02010609060101010101" pitchFamily="49" charset="-122"/>
                <a:cs typeface="Courier New" panose="02070309020205020404" pitchFamily="49" charset="0"/>
              </a:rPr>
              <a:t>不超界，则将</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e</a:t>
            </a:r>
            <a:r>
              <a:rPr lang="zh-CN" altLang="en-US" sz="1400" b="1" dirty="0">
                <a:latin typeface="Courier New" panose="02070309020205020404" pitchFamily="49" charset="0"/>
                <a:ea typeface="仿宋" panose="02010609060101010101" pitchFamily="49" charset="-122"/>
                <a:cs typeface="Courier New" panose="02070309020205020404" pitchFamily="49" charset="0"/>
              </a:rPr>
              <a:t>的值赋予给定下标</a:t>
            </a:r>
          </a:p>
          <a:p>
            <a:pPr eaLnBrk="1" hangingPunct="1">
              <a:lnSpc>
                <a:spcPct val="114000"/>
              </a:lnSpc>
            </a:pPr>
            <a:r>
              <a:rPr lang="zh-CN" altLang="en-US" sz="1400" b="1" dirty="0">
                <a:latin typeface="Courier New" panose="02070309020205020404" pitchFamily="49" charset="0"/>
                <a:ea typeface="仿宋" panose="02010609060101010101" pitchFamily="49" charset="-122"/>
                <a:cs typeface="Courier New" panose="02070309020205020404" pitchFamily="49" charset="0"/>
              </a:rPr>
              <a:t>                     值所指定的</a:t>
            </a:r>
            <a:r>
              <a:rPr lang="en-US" altLang="zh-CN" sz="1400" b="1" dirty="0">
                <a:latin typeface="Courier New" panose="02070309020205020404" pitchFamily="49" charset="0"/>
                <a:ea typeface="仿宋" panose="02010609060101010101" pitchFamily="49" charset="-122"/>
                <a:cs typeface="Courier New" panose="02070309020205020404" pitchFamily="49" charset="0"/>
              </a:rPr>
              <a:t>A</a:t>
            </a:r>
            <a:r>
              <a:rPr lang="zh-CN" altLang="en-US" sz="1400" b="1" dirty="0">
                <a:latin typeface="Courier New" panose="02070309020205020404" pitchFamily="49" charset="0"/>
                <a:ea typeface="仿宋" panose="02010609060101010101" pitchFamily="49" charset="-122"/>
                <a:cs typeface="Courier New" panose="02070309020205020404" pitchFamily="49" charset="0"/>
              </a:rPr>
              <a:t>的元素。</a:t>
            </a:r>
          </a:p>
          <a:p>
            <a:pPr eaLnBrk="1" hangingPunct="1">
              <a:lnSpc>
                <a:spcPct val="114000"/>
              </a:lnSpc>
            </a:pPr>
            <a:r>
              <a:rPr lang="en-US" altLang="zh-CN" sz="1400" b="1" dirty="0">
                <a:latin typeface="Courier New" panose="02070309020205020404" pitchFamily="49" charset="0"/>
                <a:ea typeface="仿宋" panose="02010609060101010101" pitchFamily="49" charset="-122"/>
                <a:cs typeface="Courier New" panose="02070309020205020404" pitchFamily="49" charset="0"/>
              </a:rPr>
              <a:t>} ADT Array</a:t>
            </a:r>
          </a:p>
        </p:txBody>
      </p:sp>
      <p:grpSp>
        <p:nvGrpSpPr>
          <p:cNvPr id="28" name="Group 13"/>
          <p:cNvGrpSpPr>
            <a:grpSpLocks/>
          </p:cNvGrpSpPr>
          <p:nvPr/>
        </p:nvGrpSpPr>
        <p:grpSpPr bwMode="auto">
          <a:xfrm>
            <a:off x="4775200" y="115888"/>
            <a:ext cx="4260850" cy="2238375"/>
            <a:chOff x="2963" y="73"/>
            <a:chExt cx="2684" cy="1410"/>
          </a:xfrm>
        </p:grpSpPr>
        <p:sp>
          <p:nvSpPr>
            <p:cNvPr id="31" name="AutoShape 14"/>
            <p:cNvSpPr>
              <a:spLocks noChangeArrowheads="1"/>
            </p:cNvSpPr>
            <p:nvPr/>
          </p:nvSpPr>
          <p:spPr bwMode="auto">
            <a:xfrm flipH="1">
              <a:off x="2963" y="73"/>
              <a:ext cx="2684" cy="1410"/>
            </a:xfrm>
            <a:prstGeom prst="wedgeRectCallout">
              <a:avLst>
                <a:gd name="adj1" fmla="val -949"/>
                <a:gd name="adj2" fmla="val 65560"/>
              </a:avLst>
            </a:prstGeom>
            <a:gradFill rotWithShape="0">
              <a:gsLst>
                <a:gs pos="0">
                  <a:srgbClr val="FFCCCC">
                    <a:gamma/>
                    <a:tint val="0"/>
                    <a:invGamma/>
                  </a:srgbClr>
                </a:gs>
                <a:gs pos="100000">
                  <a:srgbClr val="FFCCCC"/>
                </a:gs>
              </a:gsLst>
              <a:lin ang="18900000" scaled="1"/>
            </a:gradFill>
            <a:ln w="57150">
              <a:solidFill>
                <a:srgbClr val="FF0000"/>
              </a:solidFill>
              <a:miter lim="800000"/>
              <a:headEnd/>
              <a:tailEnd/>
            </a:ln>
            <a:effectLst/>
          </p:spPr>
          <p:txBody>
            <a:bodyPr/>
            <a:lstStyle/>
            <a:p>
              <a:pPr algn="ctr" eaLnBrk="1" hangingPunct="1">
                <a:lnSpc>
                  <a:spcPct val="140000"/>
                </a:lnSpc>
                <a:defRPr/>
              </a:pPr>
              <a:endParaRPr kumimoji="1" lang="zh-CN" altLang="zh-CN" sz="2000">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32" name="Text Box 15"/>
            <p:cNvSpPr txBox="1">
              <a:spLocks noChangeArrowheads="1"/>
            </p:cNvSpPr>
            <p:nvPr/>
          </p:nvSpPr>
          <p:spPr bwMode="auto">
            <a:xfrm>
              <a:off x="3144" y="136"/>
              <a:ext cx="2412" cy="1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eaLnBrk="1" hangingPunct="1">
                <a:lnSpc>
                  <a:spcPct val="130000"/>
                </a:lnSpc>
                <a:defRPr/>
              </a:pPr>
              <a:r>
                <a:rPr kumimoji="1" lang="zh-CN" altLang="en-US" sz="1900" b="1" dirty="0">
                  <a:solidFill>
                    <a:srgbClr val="FF0000"/>
                  </a:solidFill>
                  <a:latin typeface="Arial" panose="020B0604020202020204" pitchFamily="34" charset="0"/>
                  <a:ea typeface="楷体" panose="02010609060101010101" pitchFamily="49" charset="-122"/>
                  <a:cs typeface="Arial" panose="020B0604020202020204" pitchFamily="34" charset="0"/>
                </a:rPr>
                <a:t>数组运算通常只有两种：</a:t>
              </a:r>
            </a:p>
            <a:p>
              <a:pPr algn="just" eaLnBrk="1" hangingPunct="1">
                <a:lnSpc>
                  <a:spcPct val="130000"/>
                </a:lnSpc>
                <a:defRPr/>
              </a:pPr>
              <a:r>
                <a:rPr kumimoji="1" lang="zh-CN" altLang="en-US" sz="19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19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en-US" altLang="zh-CN" sz="19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1</a:t>
              </a:r>
              <a:r>
                <a:rPr kumimoji="1" lang="zh-CN" altLang="en-US" sz="19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）存取</a:t>
              </a:r>
              <a:r>
                <a:rPr kumimoji="1" lang="zh-CN" altLang="en-US" sz="1900" b="1" dirty="0">
                  <a:solidFill>
                    <a:srgbClr val="FF0000"/>
                  </a:solidFill>
                  <a:latin typeface="Arial" panose="020B0604020202020204" pitchFamily="34" charset="0"/>
                  <a:ea typeface="楷体" panose="02010609060101010101" pitchFamily="49" charset="-122"/>
                  <a:cs typeface="Arial" panose="020B0604020202020204" pitchFamily="34" charset="0"/>
                </a:rPr>
                <a:t>：给定一组下标，存取相应的数组元素；</a:t>
              </a:r>
            </a:p>
            <a:p>
              <a:pPr algn="just" eaLnBrk="1" hangingPunct="1">
                <a:lnSpc>
                  <a:spcPct val="130000"/>
                </a:lnSpc>
                <a:defRPr/>
              </a:pPr>
              <a:r>
                <a:rPr kumimoji="1" lang="zh-CN" altLang="en-US" sz="19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19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en-US" altLang="zh-CN" sz="19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2</a:t>
              </a:r>
              <a:r>
                <a:rPr kumimoji="1" lang="zh-CN" altLang="en-US" sz="19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）修改</a:t>
              </a:r>
              <a:r>
                <a:rPr kumimoji="1" lang="zh-CN" altLang="en-US" sz="1900" b="1" dirty="0">
                  <a:solidFill>
                    <a:srgbClr val="FF0000"/>
                  </a:solidFill>
                  <a:latin typeface="Arial" panose="020B0604020202020204" pitchFamily="34" charset="0"/>
                  <a:ea typeface="楷体" panose="02010609060101010101" pitchFamily="49" charset="-122"/>
                  <a:cs typeface="Arial" panose="020B0604020202020204" pitchFamily="34" charset="0"/>
                </a:rPr>
                <a:t>：给定一组下标，修改相应的数组元素值。</a:t>
              </a:r>
              <a:r>
                <a:rPr kumimoji="1" lang="zh-CN" altLang="en-US" sz="1900" dirty="0">
                  <a:solidFill>
                    <a:srgbClr val="FF0000"/>
                  </a:solidFill>
                  <a:latin typeface="Arial" panose="020B0604020202020204" pitchFamily="34" charset="0"/>
                  <a:ea typeface="楷体" panose="02010609060101010101" pitchFamily="49" charset="-122"/>
                  <a:cs typeface="Arial" panose="020B0604020202020204" pitchFamily="34" charset="0"/>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up)">
                                      <p:cBhvr>
                                        <p:cTn id="11" dur="500"/>
                                        <p:tgtEl>
                                          <p:spTgt spid="23"/>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8" presetClass="entr" presetSubtype="12" fill="hold" nodeType="click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strips(downLeft)">
                                      <p:cBhvr>
                                        <p:cTn id="1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21"/>
          <p:cNvSpPr txBox="1">
            <a:spLocks noChangeArrowheads="1"/>
          </p:cNvSpPr>
          <p:nvPr/>
        </p:nvSpPr>
        <p:spPr bwMode="auto">
          <a:xfrm>
            <a:off x="323850" y="1844675"/>
            <a:ext cx="8640763" cy="457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it-IT" altLang="zh-CN" sz="1600" b="1">
                <a:latin typeface="Courier New" panose="02070309020205020404" pitchFamily="49" charset="0"/>
              </a:rPr>
              <a:t>		if(!A.chead[p-&gt;col]) {		</a:t>
            </a:r>
            <a:r>
              <a:rPr lang="it-IT" altLang="zh-CN" sz="1600" b="1">
                <a:ea typeface="仿宋" panose="02010609060101010101" pitchFamily="49" charset="-122"/>
              </a:rPr>
              <a:t> // </a:t>
            </a:r>
            <a:r>
              <a:rPr lang="zh-CN" altLang="zh-CN" sz="1600" b="1">
                <a:ea typeface="仿宋" panose="02010609060101010101" pitchFamily="49" charset="-122"/>
              </a:rPr>
              <a:t>插入到</a:t>
            </a:r>
            <a:r>
              <a:rPr lang="it-IT" altLang="zh-CN" sz="1600" b="1">
                <a:ea typeface="仿宋" panose="02010609060101010101" pitchFamily="49" charset="-122"/>
              </a:rPr>
              <a:t>A</a:t>
            </a:r>
            <a:r>
              <a:rPr lang="zh-CN" altLang="zh-CN" sz="1600" b="1">
                <a:ea typeface="仿宋" panose="02010609060101010101" pitchFamily="49" charset="-122"/>
              </a:rPr>
              <a:t>的</a:t>
            </a:r>
            <a:r>
              <a:rPr lang="zh-CN" altLang="en-US" sz="1600" b="1">
                <a:ea typeface="仿宋" panose="02010609060101010101" pitchFamily="49" charset="-122"/>
              </a:rPr>
              <a:t>列</a:t>
            </a:r>
            <a:r>
              <a:rPr lang="zh-CN" altLang="zh-CN" sz="1600" b="1">
                <a:ea typeface="仿宋" panose="02010609060101010101" pitchFamily="49" charset="-122"/>
              </a:rPr>
              <a:t>链表中</a:t>
            </a:r>
            <a:endParaRPr lang="it-IT" altLang="zh-CN" sz="1600" b="1">
              <a:latin typeface="Courier New" panose="02070309020205020404" pitchFamily="49" charset="0"/>
            </a:endParaRPr>
          </a:p>
          <a:p>
            <a:pPr>
              <a:lnSpc>
                <a:spcPct val="130000"/>
              </a:lnSpc>
            </a:pPr>
            <a:r>
              <a:rPr lang="it-IT" altLang="zh-CN" sz="1600" b="1">
                <a:latin typeface="Courier New" panose="02070309020205020404" pitchFamily="49" charset="0"/>
              </a:rPr>
              <a:t>		    A.chead[p-&gt;col]=p;</a:t>
            </a:r>
          </a:p>
          <a:p>
            <a:pPr>
              <a:lnSpc>
                <a:spcPct val="130000"/>
              </a:lnSpc>
            </a:pPr>
            <a:r>
              <a:rPr lang="it-IT" altLang="zh-CN" sz="1600" b="1">
                <a:latin typeface="Courier New" panose="02070309020205020404" pitchFamily="49" charset="0"/>
              </a:rPr>
              <a:t>		    p-&gt;down=NULL; </a:t>
            </a:r>
          </a:p>
          <a:p>
            <a:pPr>
              <a:lnSpc>
                <a:spcPct val="130000"/>
              </a:lnSpc>
            </a:pPr>
            <a:r>
              <a:rPr lang="it-IT" altLang="zh-CN" sz="1600" b="1">
                <a:latin typeface="Courier New" panose="02070309020205020404" pitchFamily="49" charset="0"/>
              </a:rPr>
              <a:t>		}</a:t>
            </a:r>
          </a:p>
          <a:p>
            <a:pPr>
              <a:lnSpc>
                <a:spcPct val="130000"/>
              </a:lnSpc>
            </a:pPr>
            <a:r>
              <a:rPr lang="it-IT" altLang="zh-CN" sz="1600" b="1">
                <a:latin typeface="Courier New" panose="02070309020205020404" pitchFamily="49" charset="0"/>
              </a:rPr>
              <a:t>		else {</a:t>
            </a:r>
            <a:endParaRPr lang="en-US" altLang="zh-CN" sz="1600" b="1">
              <a:latin typeface="Courier New" panose="02070309020205020404" pitchFamily="49" charset="0"/>
            </a:endParaRPr>
          </a:p>
          <a:p>
            <a:pPr>
              <a:lnSpc>
                <a:spcPct val="130000"/>
              </a:lnSpc>
            </a:pPr>
            <a:r>
              <a:rPr lang="en-US" altLang="zh-CN" sz="1600" b="1">
                <a:latin typeface="Courier New" panose="02070309020205020404" pitchFamily="49" charset="0"/>
              </a:rPr>
              <a:t>		    while((cp[p-&gt;col]-&gt;down!=NULL)</a:t>
            </a:r>
          </a:p>
          <a:p>
            <a:pPr>
              <a:lnSpc>
                <a:spcPct val="130000"/>
              </a:lnSpc>
            </a:pPr>
            <a:r>
              <a:rPr lang="en-US" altLang="zh-CN" sz="1600" b="1">
                <a:latin typeface="Courier New" panose="02070309020205020404" pitchFamily="49" charset="0"/>
              </a:rPr>
              <a:t>				      &amp;&amp;(cp[p-&gt;col]-&gt;down-&gt;row&lt;p-&gt;row))</a:t>
            </a:r>
            <a:endParaRPr lang="it-IT" altLang="zh-CN" sz="1600" b="1">
              <a:latin typeface="Courier New" panose="02070309020205020404" pitchFamily="49" charset="0"/>
            </a:endParaRPr>
          </a:p>
          <a:p>
            <a:pPr>
              <a:lnSpc>
                <a:spcPct val="130000"/>
              </a:lnSpc>
            </a:pPr>
            <a:r>
              <a:rPr lang="it-IT" altLang="zh-CN" sz="1600" b="1">
                <a:latin typeface="Courier New" panose="02070309020205020404" pitchFamily="49" charset="0"/>
              </a:rPr>
              <a:t>			cp[p-&gt;col]=cp[p-&gt;col]-&gt;down;</a:t>
            </a:r>
          </a:p>
          <a:p>
            <a:pPr>
              <a:lnSpc>
                <a:spcPct val="130000"/>
              </a:lnSpc>
            </a:pPr>
            <a:r>
              <a:rPr lang="it-IT" altLang="zh-CN" sz="1600" b="1">
                <a:latin typeface="Courier New" panose="02070309020205020404" pitchFamily="49" charset="0"/>
              </a:rPr>
              <a:t>					</a:t>
            </a:r>
            <a:r>
              <a:rPr lang="it-IT" altLang="zh-CN" sz="1600" b="1">
                <a:ea typeface="仿宋" panose="02010609060101010101" pitchFamily="49" charset="-122"/>
              </a:rPr>
              <a:t> 	// </a:t>
            </a:r>
            <a:r>
              <a:rPr lang="zh-CN" altLang="en-US" sz="1600" b="1">
                <a:ea typeface="仿宋" panose="02010609060101010101" pitchFamily="49" charset="-122"/>
              </a:rPr>
              <a:t>寻找同一列中的前驱</a:t>
            </a:r>
            <a:endParaRPr lang="en-US" altLang="zh-CN" sz="1600" b="1">
              <a:latin typeface="Courier New" panose="02070309020205020404" pitchFamily="49" charset="0"/>
            </a:endParaRPr>
          </a:p>
          <a:p>
            <a:pPr>
              <a:lnSpc>
                <a:spcPct val="130000"/>
              </a:lnSpc>
            </a:pPr>
            <a:r>
              <a:rPr lang="en-US" altLang="zh-CN" sz="1600" b="1">
                <a:latin typeface="Courier New" panose="02070309020205020404" pitchFamily="49" charset="0"/>
              </a:rPr>
              <a:t>		    p-&gt;down=cp[p-&gt;col]-&gt;down; cp[p-&gt;col]-&gt;down=p; </a:t>
            </a:r>
          </a:p>
          <a:p>
            <a:pPr>
              <a:lnSpc>
                <a:spcPct val="130000"/>
              </a:lnSpc>
            </a:pPr>
            <a:r>
              <a:rPr lang="en-US" altLang="zh-CN" sz="1600" b="1">
                <a:latin typeface="Courier New" panose="02070309020205020404" pitchFamily="49" charset="0"/>
              </a:rPr>
              <a:t>		}</a:t>
            </a:r>
          </a:p>
          <a:p>
            <a:pPr>
              <a:lnSpc>
                <a:spcPct val="130000"/>
              </a:lnSpc>
            </a:pPr>
            <a:r>
              <a:rPr lang="en-US" altLang="zh-CN" sz="1600" b="1">
                <a:latin typeface="Courier New" panose="02070309020205020404" pitchFamily="49" charset="0"/>
              </a:rPr>
              <a:t>		cp[p-&gt;col]=p; </a:t>
            </a:r>
          </a:p>
          <a:p>
            <a:pPr>
              <a:lnSpc>
                <a:spcPct val="130000"/>
              </a:lnSpc>
            </a:pPr>
            <a:r>
              <a:rPr lang="en-US" altLang="zh-CN" sz="1600" b="1">
                <a:latin typeface="Courier New" panose="02070309020205020404" pitchFamily="49" charset="0"/>
              </a:rPr>
              <a:t>	    }</a:t>
            </a:r>
          </a:p>
          <a:p>
            <a:pPr>
              <a:lnSpc>
                <a:spcPct val="130000"/>
              </a:lnSpc>
            </a:pPr>
            <a:endParaRPr lang="it-IT" altLang="zh-CN" sz="1600" b="1">
              <a:latin typeface="Courier New" panose="02070309020205020404" pitchFamily="49" charset="0"/>
            </a:endParaRPr>
          </a:p>
        </p:txBody>
      </p:sp>
      <p:grpSp>
        <p:nvGrpSpPr>
          <p:cNvPr id="22" name="组合 5"/>
          <p:cNvGrpSpPr>
            <a:grpSpLocks/>
          </p:cNvGrpSpPr>
          <p:nvPr/>
        </p:nvGrpSpPr>
        <p:grpSpPr bwMode="auto">
          <a:xfrm>
            <a:off x="34925" y="92075"/>
            <a:ext cx="8929688" cy="1608138"/>
            <a:chOff x="34925" y="92075"/>
            <a:chExt cx="8929688" cy="1608138"/>
          </a:xfrm>
        </p:grpSpPr>
        <p:grpSp>
          <p:nvGrpSpPr>
            <p:cNvPr id="23" name="组合 4"/>
            <p:cNvGrpSpPr>
              <a:grpSpLocks/>
            </p:cNvGrpSpPr>
            <p:nvPr/>
          </p:nvGrpSpPr>
          <p:grpSpPr bwMode="auto">
            <a:xfrm>
              <a:off x="34925" y="92075"/>
              <a:ext cx="7632700" cy="1601788"/>
              <a:chOff x="34925" y="92075"/>
              <a:chExt cx="7632700" cy="1601788"/>
            </a:xfrm>
          </p:grpSpPr>
          <p:grpSp>
            <p:nvGrpSpPr>
              <p:cNvPr id="30" name="组合 3"/>
              <p:cNvGrpSpPr>
                <a:grpSpLocks/>
              </p:cNvGrpSpPr>
              <p:nvPr/>
            </p:nvGrpSpPr>
            <p:grpSpPr bwMode="auto">
              <a:xfrm>
                <a:off x="34925" y="92075"/>
                <a:ext cx="7632700" cy="1601788"/>
                <a:chOff x="34925" y="92075"/>
                <a:chExt cx="7632700" cy="1601788"/>
              </a:xfrm>
            </p:grpSpPr>
            <p:grpSp>
              <p:nvGrpSpPr>
                <p:cNvPr id="33" name="组合 2"/>
                <p:cNvGrpSpPr>
                  <a:grpSpLocks/>
                </p:cNvGrpSpPr>
                <p:nvPr/>
              </p:nvGrpSpPr>
              <p:grpSpPr bwMode="auto">
                <a:xfrm>
                  <a:off x="34925" y="92075"/>
                  <a:ext cx="7632700" cy="1025525"/>
                  <a:chOff x="34925" y="92075"/>
                  <a:chExt cx="7632700" cy="1025525"/>
                </a:xfrm>
              </p:grpSpPr>
              <p:grpSp>
                <p:nvGrpSpPr>
                  <p:cNvPr id="37" name="组合 1"/>
                  <p:cNvGrpSpPr>
                    <a:grpSpLocks/>
                  </p:cNvGrpSpPr>
                  <p:nvPr/>
                </p:nvGrpSpPr>
                <p:grpSpPr bwMode="auto">
                  <a:xfrm>
                    <a:off x="34925" y="92075"/>
                    <a:ext cx="7632700" cy="457200"/>
                    <a:chOff x="34925" y="92075"/>
                    <a:chExt cx="7632700" cy="457200"/>
                  </a:xfrm>
                </p:grpSpPr>
                <p:sp>
                  <p:nvSpPr>
                    <p:cNvPr id="41"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2"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38" name="Group 3"/>
                  <p:cNvGrpSpPr>
                    <a:grpSpLocks/>
                  </p:cNvGrpSpPr>
                  <p:nvPr/>
                </p:nvGrpSpPr>
                <p:grpSpPr bwMode="auto">
                  <a:xfrm>
                    <a:off x="107950" y="620713"/>
                    <a:ext cx="4032250" cy="496887"/>
                    <a:chOff x="113" y="441"/>
                    <a:chExt cx="2098" cy="313"/>
                  </a:xfrm>
                </p:grpSpPr>
                <p:sp>
                  <p:nvSpPr>
                    <p:cNvPr id="39"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40"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4" name="Group 6"/>
                <p:cNvGrpSpPr>
                  <a:grpSpLocks/>
                </p:cNvGrpSpPr>
                <p:nvPr/>
              </p:nvGrpSpPr>
              <p:grpSpPr bwMode="auto">
                <a:xfrm>
                  <a:off x="250824" y="1196975"/>
                  <a:ext cx="3948643" cy="496888"/>
                  <a:chOff x="113" y="441"/>
                  <a:chExt cx="1440" cy="313"/>
                </a:xfrm>
              </p:grpSpPr>
              <p:sp>
                <p:nvSpPr>
                  <p:cNvPr id="35"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十字链表及操作实现</a:t>
                    </a:r>
                  </a:p>
                </p:txBody>
              </p:sp>
              <p:sp>
                <p:nvSpPr>
                  <p:cNvPr id="36"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2" name="Text Box 13"/>
              <p:cNvSpPr txBox="1">
                <a:spLocks noChangeArrowheads="1"/>
              </p:cNvSpPr>
              <p:nvPr/>
            </p:nvSpPr>
            <p:spPr bwMode="auto">
              <a:xfrm>
                <a:off x="3221833"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相加操作</a:t>
                </a:r>
              </a:p>
            </p:txBody>
          </p:sp>
        </p:grpSp>
        <p:grpSp>
          <p:nvGrpSpPr>
            <p:cNvPr id="24" name="Group 4"/>
            <p:cNvGrpSpPr>
              <a:grpSpLocks/>
            </p:cNvGrpSpPr>
            <p:nvPr/>
          </p:nvGrpSpPr>
          <p:grpSpPr bwMode="auto">
            <a:xfrm>
              <a:off x="7669213" y="692150"/>
              <a:ext cx="1295400" cy="1008063"/>
              <a:chOff x="4831" y="1253"/>
              <a:chExt cx="816" cy="726"/>
            </a:xfrm>
          </p:grpSpPr>
          <p:sp>
            <p:nvSpPr>
              <p:cNvPr id="25"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6"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7"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5-7</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28"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21"/>
          <p:cNvSpPr txBox="1">
            <a:spLocks noChangeArrowheads="1"/>
          </p:cNvSpPr>
          <p:nvPr/>
        </p:nvSpPr>
        <p:spPr bwMode="auto">
          <a:xfrm>
            <a:off x="323850" y="1844675"/>
            <a:ext cx="8569325" cy="326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en-US" altLang="zh-CN" sz="1600" b="1">
                <a:solidFill>
                  <a:srgbClr val="3333FF"/>
                </a:solidFill>
                <a:latin typeface="Courier New" panose="02070309020205020404" pitchFamily="49" charset="0"/>
              </a:rPr>
              <a:t>	    else if(pa-&gt;col&lt;pb-&gt;col)  {	</a:t>
            </a:r>
            <a:r>
              <a:rPr lang="it-IT" altLang="zh-CN" sz="1600" b="1">
                <a:ea typeface="仿宋" panose="02010609060101010101" pitchFamily="49" charset="-122"/>
              </a:rPr>
              <a:t> // pa</a:t>
            </a:r>
            <a:r>
              <a:rPr lang="zh-CN" altLang="en-US" sz="1600" b="1">
                <a:ea typeface="仿宋" panose="02010609060101010101" pitchFamily="49" charset="-122"/>
              </a:rPr>
              <a:t>右移一步</a:t>
            </a:r>
            <a:endParaRPr lang="en-US" altLang="zh-CN" sz="1600" b="1">
              <a:solidFill>
                <a:srgbClr val="3333FF"/>
              </a:solidFill>
              <a:latin typeface="Courier New" panose="02070309020205020404" pitchFamily="49" charset="0"/>
            </a:endParaRPr>
          </a:p>
          <a:p>
            <a:pPr>
              <a:lnSpc>
                <a:spcPct val="130000"/>
              </a:lnSpc>
            </a:pPr>
            <a:r>
              <a:rPr lang="en-US" altLang="zh-CN" sz="1600" b="1">
                <a:latin typeface="Courier New" panose="02070309020205020404" pitchFamily="49" charset="0"/>
              </a:rPr>
              <a:t>		pre=pa;</a:t>
            </a:r>
          </a:p>
          <a:p>
            <a:pPr>
              <a:lnSpc>
                <a:spcPct val="130000"/>
              </a:lnSpc>
            </a:pPr>
            <a:r>
              <a:rPr lang="en-US" altLang="zh-CN" sz="1600" b="1">
                <a:latin typeface="Courier New" panose="02070309020205020404" pitchFamily="49" charset="0"/>
              </a:rPr>
              <a:t>		pa=pa-&gt;right;</a:t>
            </a:r>
          </a:p>
          <a:p>
            <a:pPr>
              <a:lnSpc>
                <a:spcPct val="130000"/>
              </a:lnSpc>
            </a:pPr>
            <a:r>
              <a:rPr lang="en-US" altLang="zh-CN" sz="1600" b="1">
                <a:latin typeface="Courier New" panose="02070309020205020404" pitchFamily="49" charset="0"/>
              </a:rPr>
              <a:t>	    }</a:t>
            </a:r>
          </a:p>
          <a:p>
            <a:pPr>
              <a:lnSpc>
                <a:spcPct val="130000"/>
              </a:lnSpc>
            </a:pPr>
            <a:r>
              <a:rPr lang="en-US" altLang="zh-CN" sz="1600" b="1">
                <a:solidFill>
                  <a:srgbClr val="FF00FF"/>
                </a:solidFill>
                <a:latin typeface="Courier New" panose="02070309020205020404" pitchFamily="49" charset="0"/>
              </a:rPr>
              <a:t> 	    else if(pa-&gt;e+pb-&gt;e)  {		</a:t>
            </a:r>
            <a:r>
              <a:rPr lang="it-IT" altLang="zh-CN" sz="1600" b="1">
                <a:ea typeface="仿宋" panose="02010609060101010101" pitchFamily="49" charset="-122"/>
              </a:rPr>
              <a:t> // </a:t>
            </a:r>
            <a:r>
              <a:rPr lang="zh-CN" altLang="en-US" sz="1600" b="1">
                <a:ea typeface="仿宋" panose="02010609060101010101" pitchFamily="49" charset="-122"/>
              </a:rPr>
              <a:t>直接相加</a:t>
            </a:r>
            <a:endParaRPr lang="en-US" altLang="zh-CN" sz="1600" b="1">
              <a:solidFill>
                <a:srgbClr val="FF00FF"/>
              </a:solidFill>
              <a:latin typeface="Courier New" panose="02070309020205020404" pitchFamily="49" charset="0"/>
            </a:endParaRPr>
          </a:p>
          <a:p>
            <a:pPr>
              <a:lnSpc>
                <a:spcPct val="130000"/>
              </a:lnSpc>
            </a:pPr>
            <a:r>
              <a:rPr lang="en-US" altLang="zh-CN" sz="1600" b="1">
                <a:latin typeface="Courier New" panose="02070309020205020404" pitchFamily="49" charset="0"/>
              </a:rPr>
              <a:t>		pa-&gt;e+=pb-&gt;e;</a:t>
            </a:r>
          </a:p>
          <a:p>
            <a:pPr>
              <a:lnSpc>
                <a:spcPct val="130000"/>
              </a:lnSpc>
            </a:pPr>
            <a:r>
              <a:rPr lang="en-US" altLang="zh-CN" sz="1600" b="1">
                <a:latin typeface="Courier New" panose="02070309020205020404" pitchFamily="49" charset="0"/>
              </a:rPr>
              <a:t>		pre=pa;</a:t>
            </a:r>
          </a:p>
          <a:p>
            <a:pPr>
              <a:lnSpc>
                <a:spcPct val="130000"/>
              </a:lnSpc>
            </a:pPr>
            <a:r>
              <a:rPr lang="en-US" altLang="zh-CN" sz="1600" b="1">
                <a:latin typeface="Courier New" panose="02070309020205020404" pitchFamily="49" charset="0"/>
              </a:rPr>
              <a:t>		pa=pa-&gt;right;</a:t>
            </a:r>
          </a:p>
          <a:p>
            <a:pPr>
              <a:lnSpc>
                <a:spcPct val="130000"/>
              </a:lnSpc>
            </a:pPr>
            <a:r>
              <a:rPr lang="en-US" altLang="zh-CN" sz="1600" b="1">
                <a:latin typeface="Courier New" panose="02070309020205020404" pitchFamily="49" charset="0"/>
              </a:rPr>
              <a:t>		pb=pb-&gt;right;</a:t>
            </a:r>
          </a:p>
          <a:p>
            <a:pPr>
              <a:lnSpc>
                <a:spcPct val="130000"/>
              </a:lnSpc>
            </a:pPr>
            <a:r>
              <a:rPr lang="en-US" altLang="zh-CN" sz="1600" b="1">
                <a:latin typeface="Courier New" panose="02070309020205020404" pitchFamily="49" charset="0"/>
              </a:rPr>
              <a:t>	    }</a:t>
            </a:r>
          </a:p>
        </p:txBody>
      </p:sp>
      <p:grpSp>
        <p:nvGrpSpPr>
          <p:cNvPr id="22" name="组合 5"/>
          <p:cNvGrpSpPr>
            <a:grpSpLocks/>
          </p:cNvGrpSpPr>
          <p:nvPr/>
        </p:nvGrpSpPr>
        <p:grpSpPr bwMode="auto">
          <a:xfrm>
            <a:off x="34925" y="92075"/>
            <a:ext cx="8929688" cy="1608138"/>
            <a:chOff x="34925" y="92075"/>
            <a:chExt cx="8929688" cy="1608138"/>
          </a:xfrm>
        </p:grpSpPr>
        <p:grpSp>
          <p:nvGrpSpPr>
            <p:cNvPr id="23" name="组合 4"/>
            <p:cNvGrpSpPr>
              <a:grpSpLocks/>
            </p:cNvGrpSpPr>
            <p:nvPr/>
          </p:nvGrpSpPr>
          <p:grpSpPr bwMode="auto">
            <a:xfrm>
              <a:off x="34925" y="92075"/>
              <a:ext cx="7632700" cy="1601788"/>
              <a:chOff x="34925" y="92075"/>
              <a:chExt cx="7632700" cy="1601788"/>
            </a:xfrm>
          </p:grpSpPr>
          <p:grpSp>
            <p:nvGrpSpPr>
              <p:cNvPr id="31" name="组合 3"/>
              <p:cNvGrpSpPr>
                <a:grpSpLocks/>
              </p:cNvGrpSpPr>
              <p:nvPr/>
            </p:nvGrpSpPr>
            <p:grpSpPr bwMode="auto">
              <a:xfrm>
                <a:off x="34925" y="92075"/>
                <a:ext cx="7632700" cy="1601788"/>
                <a:chOff x="34925" y="92075"/>
                <a:chExt cx="7632700" cy="1601788"/>
              </a:xfrm>
            </p:grpSpPr>
            <p:grpSp>
              <p:nvGrpSpPr>
                <p:cNvPr id="33" name="组合 2"/>
                <p:cNvGrpSpPr>
                  <a:grpSpLocks/>
                </p:cNvGrpSpPr>
                <p:nvPr/>
              </p:nvGrpSpPr>
              <p:grpSpPr bwMode="auto">
                <a:xfrm>
                  <a:off x="34925" y="92075"/>
                  <a:ext cx="7632700" cy="1025525"/>
                  <a:chOff x="34925" y="92075"/>
                  <a:chExt cx="7632700" cy="1025525"/>
                </a:xfrm>
              </p:grpSpPr>
              <p:grpSp>
                <p:nvGrpSpPr>
                  <p:cNvPr id="37" name="组合 1"/>
                  <p:cNvGrpSpPr>
                    <a:grpSpLocks/>
                  </p:cNvGrpSpPr>
                  <p:nvPr/>
                </p:nvGrpSpPr>
                <p:grpSpPr bwMode="auto">
                  <a:xfrm>
                    <a:off x="34925" y="92075"/>
                    <a:ext cx="7632700" cy="457200"/>
                    <a:chOff x="34925" y="92075"/>
                    <a:chExt cx="7632700" cy="457200"/>
                  </a:xfrm>
                </p:grpSpPr>
                <p:sp>
                  <p:nvSpPr>
                    <p:cNvPr id="41"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2"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38" name="Group 3"/>
                  <p:cNvGrpSpPr>
                    <a:grpSpLocks/>
                  </p:cNvGrpSpPr>
                  <p:nvPr/>
                </p:nvGrpSpPr>
                <p:grpSpPr bwMode="auto">
                  <a:xfrm>
                    <a:off x="107950" y="620713"/>
                    <a:ext cx="4032250" cy="496887"/>
                    <a:chOff x="113" y="441"/>
                    <a:chExt cx="2098" cy="313"/>
                  </a:xfrm>
                </p:grpSpPr>
                <p:sp>
                  <p:nvSpPr>
                    <p:cNvPr id="39"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40"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4" name="Group 6"/>
                <p:cNvGrpSpPr>
                  <a:grpSpLocks/>
                </p:cNvGrpSpPr>
                <p:nvPr/>
              </p:nvGrpSpPr>
              <p:grpSpPr bwMode="auto">
                <a:xfrm>
                  <a:off x="250824" y="1196975"/>
                  <a:ext cx="3948643" cy="496888"/>
                  <a:chOff x="113" y="441"/>
                  <a:chExt cx="1440" cy="313"/>
                </a:xfrm>
              </p:grpSpPr>
              <p:sp>
                <p:nvSpPr>
                  <p:cNvPr id="35"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十字链表及操作实现</a:t>
                    </a:r>
                  </a:p>
                </p:txBody>
              </p:sp>
              <p:sp>
                <p:nvSpPr>
                  <p:cNvPr id="36"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2" name="Text Box 13"/>
              <p:cNvSpPr txBox="1">
                <a:spLocks noChangeArrowheads="1"/>
              </p:cNvSpPr>
              <p:nvPr/>
            </p:nvSpPr>
            <p:spPr bwMode="auto">
              <a:xfrm>
                <a:off x="3221833"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相加操作</a:t>
                </a:r>
              </a:p>
            </p:txBody>
          </p:sp>
        </p:grpSp>
        <p:grpSp>
          <p:nvGrpSpPr>
            <p:cNvPr id="24" name="Group 4"/>
            <p:cNvGrpSpPr>
              <a:grpSpLocks/>
            </p:cNvGrpSpPr>
            <p:nvPr/>
          </p:nvGrpSpPr>
          <p:grpSpPr bwMode="auto">
            <a:xfrm>
              <a:off x="7669213" y="692150"/>
              <a:ext cx="1295400" cy="1008063"/>
              <a:chOff x="4831" y="1253"/>
              <a:chExt cx="816" cy="726"/>
            </a:xfrm>
          </p:grpSpPr>
          <p:sp>
            <p:nvSpPr>
              <p:cNvPr id="26"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7"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8"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5-7</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30"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21"/>
          <p:cNvSpPr txBox="1">
            <a:spLocks noChangeArrowheads="1"/>
          </p:cNvSpPr>
          <p:nvPr/>
        </p:nvSpPr>
        <p:spPr bwMode="auto">
          <a:xfrm>
            <a:off x="323850" y="1844675"/>
            <a:ext cx="8569325" cy="453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en-US" altLang="zh-CN" sz="1600" b="1">
                <a:solidFill>
                  <a:srgbClr val="CC6600"/>
                </a:solidFill>
                <a:latin typeface="Courier New" panose="02070309020205020404" pitchFamily="49" charset="0"/>
              </a:rPr>
              <a:t>	    else  {				</a:t>
            </a:r>
            <a:r>
              <a:rPr lang="it-IT" altLang="zh-CN" sz="1600" b="1">
                <a:ea typeface="仿宋" panose="02010609060101010101" pitchFamily="49" charset="-122"/>
              </a:rPr>
              <a:t> // </a:t>
            </a:r>
            <a:r>
              <a:rPr lang="zh-CN" altLang="en-US" sz="1600" b="1">
                <a:ea typeface="仿宋" panose="02010609060101010101" pitchFamily="49" charset="-122"/>
              </a:rPr>
              <a:t>从行、列链表中删除</a:t>
            </a:r>
            <a:endParaRPr lang="en-US" altLang="zh-CN" sz="1600" b="1">
              <a:solidFill>
                <a:srgbClr val="CC6600"/>
              </a:solidFill>
              <a:latin typeface="Courier New" panose="02070309020205020404" pitchFamily="49" charset="0"/>
            </a:endParaRPr>
          </a:p>
          <a:p>
            <a:pPr>
              <a:lnSpc>
                <a:spcPct val="130000"/>
              </a:lnSpc>
            </a:pPr>
            <a:r>
              <a:rPr lang="en-US" altLang="zh-CN" sz="1600" b="1">
                <a:latin typeface="Courier New" panose="02070309020205020404" pitchFamily="49" charset="0"/>
              </a:rPr>
              <a:t>		if(!pre)</a:t>
            </a:r>
          </a:p>
          <a:p>
            <a:pPr>
              <a:lnSpc>
                <a:spcPct val="130000"/>
              </a:lnSpc>
            </a:pPr>
            <a:r>
              <a:rPr lang="en-US" altLang="zh-CN" sz="1600" b="1">
                <a:latin typeface="Courier New" panose="02070309020205020404" pitchFamily="49" charset="0"/>
              </a:rPr>
              <a:t>		    A.rhead[i]=pa-&gt;right; </a:t>
            </a:r>
          </a:p>
          <a:p>
            <a:pPr>
              <a:lnSpc>
                <a:spcPct val="130000"/>
              </a:lnSpc>
            </a:pPr>
            <a:r>
              <a:rPr lang="en-US" altLang="zh-CN" sz="1600" b="1">
                <a:latin typeface="Courier New" panose="02070309020205020404" pitchFamily="49" charset="0"/>
              </a:rPr>
              <a:t>		else</a:t>
            </a:r>
          </a:p>
          <a:p>
            <a:pPr>
              <a:lnSpc>
                <a:spcPct val="130000"/>
              </a:lnSpc>
            </a:pPr>
            <a:r>
              <a:rPr lang="en-US" altLang="zh-CN" sz="1600" b="1">
                <a:latin typeface="Courier New" panose="02070309020205020404" pitchFamily="49" charset="0"/>
              </a:rPr>
              <a:t>		    pre-&gt;right=pa-&gt;right; </a:t>
            </a:r>
          </a:p>
          <a:p>
            <a:pPr>
              <a:lnSpc>
                <a:spcPct val="130000"/>
              </a:lnSpc>
            </a:pPr>
            <a:r>
              <a:rPr lang="en-US" altLang="zh-CN" sz="1600" b="1">
                <a:latin typeface="Courier New" panose="02070309020205020404" pitchFamily="49" charset="0"/>
              </a:rPr>
              <a:t>		p=pa;  pa=pa-&gt;right; </a:t>
            </a:r>
          </a:p>
          <a:p>
            <a:pPr>
              <a:lnSpc>
                <a:spcPct val="130000"/>
              </a:lnSpc>
            </a:pPr>
            <a:r>
              <a:rPr lang="en-US" altLang="zh-CN" sz="1600" b="1">
                <a:latin typeface="Courier New" panose="02070309020205020404" pitchFamily="49" charset="0"/>
              </a:rPr>
              <a:t>		if(A.chead[p-&gt;col]==p) </a:t>
            </a:r>
          </a:p>
          <a:p>
            <a:pPr>
              <a:lnSpc>
                <a:spcPct val="130000"/>
              </a:lnSpc>
            </a:pPr>
            <a:r>
              <a:rPr lang="en-US" altLang="zh-CN" sz="1600" b="1">
                <a:latin typeface="Courier New" panose="02070309020205020404" pitchFamily="49" charset="0"/>
              </a:rPr>
              <a:t>		    A.chead[p-&gt;col]=cp[p-&gt;col]=p-&gt;down; </a:t>
            </a:r>
          </a:p>
          <a:p>
            <a:pPr>
              <a:lnSpc>
                <a:spcPct val="130000"/>
              </a:lnSpc>
            </a:pPr>
            <a:r>
              <a:rPr lang="en-US" altLang="zh-CN" sz="1600" b="1">
                <a:latin typeface="Courier New" panose="02070309020205020404" pitchFamily="49" charset="0"/>
              </a:rPr>
              <a:t>		else  cp[p-&gt;col]-&gt;down=p-&gt;down; </a:t>
            </a:r>
          </a:p>
          <a:p>
            <a:pPr>
              <a:lnSpc>
                <a:spcPct val="130000"/>
              </a:lnSpc>
            </a:pPr>
            <a:r>
              <a:rPr lang="en-US" altLang="zh-CN" sz="1600" b="1">
                <a:latin typeface="Courier New" panose="02070309020205020404" pitchFamily="49" charset="0"/>
              </a:rPr>
              <a:t>		de</a:t>
            </a:r>
            <a:r>
              <a:rPr lang="sv-SE" altLang="zh-CN" sz="1600" b="1">
                <a:latin typeface="Courier New" panose="02070309020205020404" pitchFamily="49" charset="0"/>
              </a:rPr>
              <a:t>lete p;</a:t>
            </a:r>
          </a:p>
          <a:p>
            <a:pPr>
              <a:lnSpc>
                <a:spcPct val="130000"/>
              </a:lnSpc>
            </a:pPr>
            <a:r>
              <a:rPr lang="sv-SE" altLang="zh-CN" sz="1600" b="1">
                <a:latin typeface="Courier New" panose="02070309020205020404" pitchFamily="49" charset="0"/>
              </a:rPr>
              <a:t>	    } </a:t>
            </a:r>
          </a:p>
          <a:p>
            <a:pPr>
              <a:lnSpc>
                <a:spcPct val="130000"/>
              </a:lnSpc>
            </a:pPr>
            <a:r>
              <a:rPr lang="sv-SE" altLang="zh-CN" sz="1600" b="1">
                <a:latin typeface="Courier New" panose="02070309020205020404" pitchFamily="49" charset="0"/>
              </a:rPr>
              <a:t>	} </a:t>
            </a:r>
          </a:p>
          <a:p>
            <a:pPr>
              <a:lnSpc>
                <a:spcPct val="130000"/>
              </a:lnSpc>
            </a:pPr>
            <a:r>
              <a:rPr lang="sv-SE" altLang="zh-CN" sz="1600" b="1">
                <a:latin typeface="Courier New" panose="02070309020205020404" pitchFamily="49" charset="0"/>
              </a:rPr>
              <a:t>    } </a:t>
            </a:r>
          </a:p>
          <a:p>
            <a:pPr>
              <a:lnSpc>
                <a:spcPct val="130000"/>
              </a:lnSpc>
            </a:pPr>
            <a:r>
              <a:rPr lang="sv-SE" altLang="zh-CN" sz="1600" b="1">
                <a:latin typeface="Courier New" panose="02070309020205020404" pitchFamily="49" charset="0"/>
              </a:rPr>
              <a:t>} // AddSMatrix_OL</a:t>
            </a:r>
            <a:endParaRPr lang="en-US" altLang="zh-CN" sz="1600" b="1">
              <a:latin typeface="Courier New" panose="02070309020205020404" pitchFamily="49" charset="0"/>
            </a:endParaRPr>
          </a:p>
        </p:txBody>
      </p:sp>
      <p:grpSp>
        <p:nvGrpSpPr>
          <p:cNvPr id="22" name="组合 5"/>
          <p:cNvGrpSpPr>
            <a:grpSpLocks/>
          </p:cNvGrpSpPr>
          <p:nvPr/>
        </p:nvGrpSpPr>
        <p:grpSpPr bwMode="auto">
          <a:xfrm>
            <a:off x="34925" y="92075"/>
            <a:ext cx="8929688" cy="1608138"/>
            <a:chOff x="34925" y="92075"/>
            <a:chExt cx="8929688" cy="1608138"/>
          </a:xfrm>
        </p:grpSpPr>
        <p:grpSp>
          <p:nvGrpSpPr>
            <p:cNvPr id="23" name="组合 4"/>
            <p:cNvGrpSpPr>
              <a:grpSpLocks/>
            </p:cNvGrpSpPr>
            <p:nvPr/>
          </p:nvGrpSpPr>
          <p:grpSpPr bwMode="auto">
            <a:xfrm>
              <a:off x="34925" y="92075"/>
              <a:ext cx="7632700" cy="1601788"/>
              <a:chOff x="34925" y="92075"/>
              <a:chExt cx="7632700" cy="1601788"/>
            </a:xfrm>
          </p:grpSpPr>
          <p:grpSp>
            <p:nvGrpSpPr>
              <p:cNvPr id="30" name="组合 3"/>
              <p:cNvGrpSpPr>
                <a:grpSpLocks/>
              </p:cNvGrpSpPr>
              <p:nvPr/>
            </p:nvGrpSpPr>
            <p:grpSpPr bwMode="auto">
              <a:xfrm>
                <a:off x="34925" y="92075"/>
                <a:ext cx="7632700" cy="1601788"/>
                <a:chOff x="34925" y="92075"/>
                <a:chExt cx="7632700" cy="1601788"/>
              </a:xfrm>
            </p:grpSpPr>
            <p:grpSp>
              <p:nvGrpSpPr>
                <p:cNvPr id="33" name="组合 2"/>
                <p:cNvGrpSpPr>
                  <a:grpSpLocks/>
                </p:cNvGrpSpPr>
                <p:nvPr/>
              </p:nvGrpSpPr>
              <p:grpSpPr bwMode="auto">
                <a:xfrm>
                  <a:off x="34925" y="92075"/>
                  <a:ext cx="7632700" cy="1025525"/>
                  <a:chOff x="34925" y="92075"/>
                  <a:chExt cx="7632700" cy="1025525"/>
                </a:xfrm>
              </p:grpSpPr>
              <p:grpSp>
                <p:nvGrpSpPr>
                  <p:cNvPr id="37" name="组合 1"/>
                  <p:cNvGrpSpPr>
                    <a:grpSpLocks/>
                  </p:cNvGrpSpPr>
                  <p:nvPr/>
                </p:nvGrpSpPr>
                <p:grpSpPr bwMode="auto">
                  <a:xfrm>
                    <a:off x="34925" y="92075"/>
                    <a:ext cx="7632700" cy="457200"/>
                    <a:chOff x="34925" y="92075"/>
                    <a:chExt cx="7632700" cy="457200"/>
                  </a:xfrm>
                </p:grpSpPr>
                <p:sp>
                  <p:nvSpPr>
                    <p:cNvPr id="41"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2"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38" name="Group 3"/>
                  <p:cNvGrpSpPr>
                    <a:grpSpLocks/>
                  </p:cNvGrpSpPr>
                  <p:nvPr/>
                </p:nvGrpSpPr>
                <p:grpSpPr bwMode="auto">
                  <a:xfrm>
                    <a:off x="107950" y="620713"/>
                    <a:ext cx="4032250" cy="496887"/>
                    <a:chOff x="113" y="441"/>
                    <a:chExt cx="2098" cy="313"/>
                  </a:xfrm>
                </p:grpSpPr>
                <p:sp>
                  <p:nvSpPr>
                    <p:cNvPr id="39"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40"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4" name="Group 6"/>
                <p:cNvGrpSpPr>
                  <a:grpSpLocks/>
                </p:cNvGrpSpPr>
                <p:nvPr/>
              </p:nvGrpSpPr>
              <p:grpSpPr bwMode="auto">
                <a:xfrm>
                  <a:off x="250824" y="1196975"/>
                  <a:ext cx="3948643" cy="496888"/>
                  <a:chOff x="113" y="441"/>
                  <a:chExt cx="1440" cy="313"/>
                </a:xfrm>
              </p:grpSpPr>
              <p:sp>
                <p:nvSpPr>
                  <p:cNvPr id="35"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十字链表及操作实现</a:t>
                    </a:r>
                  </a:p>
                </p:txBody>
              </p:sp>
              <p:sp>
                <p:nvSpPr>
                  <p:cNvPr id="36"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2" name="Text Box 13"/>
              <p:cNvSpPr txBox="1">
                <a:spLocks noChangeArrowheads="1"/>
              </p:cNvSpPr>
              <p:nvPr/>
            </p:nvSpPr>
            <p:spPr bwMode="auto">
              <a:xfrm>
                <a:off x="3221833"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相加操作</a:t>
                </a:r>
              </a:p>
            </p:txBody>
          </p:sp>
        </p:grpSp>
        <p:grpSp>
          <p:nvGrpSpPr>
            <p:cNvPr id="24" name="Group 4"/>
            <p:cNvGrpSpPr>
              <a:grpSpLocks/>
            </p:cNvGrpSpPr>
            <p:nvPr/>
          </p:nvGrpSpPr>
          <p:grpSpPr bwMode="auto">
            <a:xfrm>
              <a:off x="7669213" y="692150"/>
              <a:ext cx="1295400" cy="1008063"/>
              <a:chOff x="4831" y="1253"/>
              <a:chExt cx="816" cy="726"/>
            </a:xfrm>
          </p:grpSpPr>
          <p:sp>
            <p:nvSpPr>
              <p:cNvPr id="25"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6"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7"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5-7</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28"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34" name="组合 4"/>
          <p:cNvGrpSpPr>
            <a:grpSpLocks/>
          </p:cNvGrpSpPr>
          <p:nvPr/>
        </p:nvGrpSpPr>
        <p:grpSpPr bwMode="auto">
          <a:xfrm>
            <a:off x="34925" y="92075"/>
            <a:ext cx="7632700" cy="1601788"/>
            <a:chOff x="34925" y="92075"/>
            <a:chExt cx="7632700" cy="1601788"/>
          </a:xfrm>
        </p:grpSpPr>
        <p:grpSp>
          <p:nvGrpSpPr>
            <p:cNvPr id="69641" name="组合 3"/>
            <p:cNvGrpSpPr>
              <a:grpSpLocks/>
            </p:cNvGrpSpPr>
            <p:nvPr/>
          </p:nvGrpSpPr>
          <p:grpSpPr bwMode="auto">
            <a:xfrm>
              <a:off x="34925" y="92075"/>
              <a:ext cx="7632700" cy="1601788"/>
              <a:chOff x="34925" y="92075"/>
              <a:chExt cx="7632700" cy="1601788"/>
            </a:xfrm>
          </p:grpSpPr>
          <p:grpSp>
            <p:nvGrpSpPr>
              <p:cNvPr id="69643" name="组合 2"/>
              <p:cNvGrpSpPr>
                <a:grpSpLocks/>
              </p:cNvGrpSpPr>
              <p:nvPr/>
            </p:nvGrpSpPr>
            <p:grpSpPr bwMode="auto">
              <a:xfrm>
                <a:off x="34925" y="92075"/>
                <a:ext cx="7632700" cy="1025525"/>
                <a:chOff x="34925" y="92075"/>
                <a:chExt cx="7632700" cy="1025525"/>
              </a:xfrm>
            </p:grpSpPr>
            <p:grpSp>
              <p:nvGrpSpPr>
                <p:cNvPr id="69647" name="组合 1"/>
                <p:cNvGrpSpPr>
                  <a:grpSpLocks/>
                </p:cNvGrpSpPr>
                <p:nvPr/>
              </p:nvGrpSpPr>
              <p:grpSpPr bwMode="auto">
                <a:xfrm>
                  <a:off x="34925" y="92075"/>
                  <a:ext cx="7632700" cy="457200"/>
                  <a:chOff x="34925" y="92075"/>
                  <a:chExt cx="7632700" cy="457200"/>
                </a:xfrm>
              </p:grpSpPr>
              <p:sp>
                <p:nvSpPr>
                  <p:cNvPr id="69651"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9652"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69648" name="Group 3"/>
                <p:cNvGrpSpPr>
                  <a:grpSpLocks/>
                </p:cNvGrpSpPr>
                <p:nvPr/>
              </p:nvGrpSpPr>
              <p:grpSpPr bwMode="auto">
                <a:xfrm>
                  <a:off x="107950" y="620713"/>
                  <a:ext cx="4032250" cy="496887"/>
                  <a:chOff x="113" y="441"/>
                  <a:chExt cx="2098" cy="313"/>
                </a:xfrm>
              </p:grpSpPr>
              <p:sp>
                <p:nvSpPr>
                  <p:cNvPr id="69649"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69650"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69644" name="Group 6"/>
              <p:cNvGrpSpPr>
                <a:grpSpLocks/>
              </p:cNvGrpSpPr>
              <p:nvPr/>
            </p:nvGrpSpPr>
            <p:grpSpPr bwMode="auto">
              <a:xfrm>
                <a:off x="250824" y="1196975"/>
                <a:ext cx="3948643" cy="496888"/>
                <a:chOff x="113" y="441"/>
                <a:chExt cx="1440" cy="313"/>
              </a:xfrm>
            </p:grpSpPr>
            <p:sp>
              <p:nvSpPr>
                <p:cNvPr id="69645"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十字链表及操作实现</a:t>
                  </a:r>
                </a:p>
              </p:txBody>
            </p:sp>
            <p:sp>
              <p:nvSpPr>
                <p:cNvPr id="69646"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69642" name="Text Box 13"/>
            <p:cNvSpPr txBox="1">
              <a:spLocks noChangeArrowheads="1"/>
            </p:cNvSpPr>
            <p:nvPr/>
          </p:nvSpPr>
          <p:spPr bwMode="auto">
            <a:xfrm>
              <a:off x="3221833" y="1171575"/>
              <a:ext cx="41767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方正舒体" panose="02010601030101010101" pitchFamily="2" charset="-122"/>
                  <a:ea typeface="方正舒体" panose="02010601030101010101" pitchFamily="2" charset="-122"/>
                  <a:sym typeface="Symbol" panose="05050102010706020507" pitchFamily="18" charset="2"/>
                </a:rPr>
                <a:t> </a:t>
              </a:r>
              <a:r>
                <a:rPr kumimoji="1" lang="zh-CN" altLang="en-US" sz="2400" b="1">
                  <a:solidFill>
                    <a:srgbClr val="339933"/>
                  </a:solidFill>
                  <a:latin typeface="方正舒体" panose="02010601030101010101" pitchFamily="2" charset="-122"/>
                  <a:ea typeface="方正舒体" panose="02010601030101010101" pitchFamily="2" charset="-122"/>
                </a:rPr>
                <a:t>相加操作</a:t>
              </a:r>
            </a:p>
          </p:txBody>
        </p:sp>
      </p:grpSp>
      <p:grpSp>
        <p:nvGrpSpPr>
          <p:cNvPr id="21" name="组合 20"/>
          <p:cNvGrpSpPr>
            <a:grpSpLocks/>
          </p:cNvGrpSpPr>
          <p:nvPr/>
        </p:nvGrpSpPr>
        <p:grpSpPr bwMode="auto">
          <a:xfrm>
            <a:off x="7669213" y="731838"/>
            <a:ext cx="1295400" cy="968375"/>
            <a:chOff x="7669213" y="731152"/>
            <a:chExt cx="1295400" cy="969061"/>
          </a:xfrm>
        </p:grpSpPr>
        <p:sp>
          <p:nvSpPr>
            <p:cNvPr id="69637"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9638"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639"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69640" name="图片 1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 name="Text Box 6"/>
          <p:cNvSpPr txBox="1">
            <a:spLocks noChangeArrowheads="1"/>
          </p:cNvSpPr>
          <p:nvPr/>
        </p:nvSpPr>
        <p:spPr bwMode="auto">
          <a:xfrm>
            <a:off x="179388" y="1773238"/>
            <a:ext cx="8785225" cy="2246312"/>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稀疏矩阵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B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非零元素的</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个数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A.tu</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B.tu</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基本操作：逐行扫描，元素相加；</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时间分析：从一个结点来看，进行比较、修改指针所需要的时间是一个常数；整个运算过程在于</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对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B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十字链表逐行扫描，其循环次数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取决于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A.tu</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B.tu</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A.tu+B.tu</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290">
                                          <p:stCondLst>
                                            <p:cond delay="0"/>
                                          </p:stCondLst>
                                        </p:cTn>
                                        <p:tgtEl>
                                          <p:spTgt spid="21"/>
                                        </p:tgtEl>
                                      </p:cBhvr>
                                    </p:animEffect>
                                    <p:anim calcmode="lin" valueType="num">
                                      <p:cBhvr>
                                        <p:cTn id="8"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13" dur="13">
                                          <p:stCondLst>
                                            <p:cond delay="325"/>
                                          </p:stCondLst>
                                        </p:cTn>
                                        <p:tgtEl>
                                          <p:spTgt spid="21"/>
                                        </p:tgtEl>
                                      </p:cBhvr>
                                      <p:to x="100000" y="60000"/>
                                    </p:animScale>
                                    <p:animScale>
                                      <p:cBhvr>
                                        <p:cTn id="14" dur="83" decel="50000">
                                          <p:stCondLst>
                                            <p:cond delay="338"/>
                                          </p:stCondLst>
                                        </p:cTn>
                                        <p:tgtEl>
                                          <p:spTgt spid="21"/>
                                        </p:tgtEl>
                                      </p:cBhvr>
                                      <p:to x="100000" y="100000"/>
                                    </p:animScale>
                                    <p:animScale>
                                      <p:cBhvr>
                                        <p:cTn id="15" dur="13">
                                          <p:stCondLst>
                                            <p:cond delay="656"/>
                                          </p:stCondLst>
                                        </p:cTn>
                                        <p:tgtEl>
                                          <p:spTgt spid="21"/>
                                        </p:tgtEl>
                                      </p:cBhvr>
                                      <p:to x="100000" y="80000"/>
                                    </p:animScale>
                                    <p:animScale>
                                      <p:cBhvr>
                                        <p:cTn id="16" dur="83" decel="50000">
                                          <p:stCondLst>
                                            <p:cond delay="669"/>
                                          </p:stCondLst>
                                        </p:cTn>
                                        <p:tgtEl>
                                          <p:spTgt spid="21"/>
                                        </p:tgtEl>
                                      </p:cBhvr>
                                      <p:to x="100000" y="100000"/>
                                    </p:animScale>
                                    <p:animScale>
                                      <p:cBhvr>
                                        <p:cTn id="17" dur="13">
                                          <p:stCondLst>
                                            <p:cond delay="821"/>
                                          </p:stCondLst>
                                        </p:cTn>
                                        <p:tgtEl>
                                          <p:spTgt spid="21"/>
                                        </p:tgtEl>
                                      </p:cBhvr>
                                      <p:to x="100000" y="90000"/>
                                    </p:animScale>
                                    <p:animScale>
                                      <p:cBhvr>
                                        <p:cTn id="18" dur="83" decel="50000">
                                          <p:stCondLst>
                                            <p:cond delay="834"/>
                                          </p:stCondLst>
                                        </p:cTn>
                                        <p:tgtEl>
                                          <p:spTgt spid="21"/>
                                        </p:tgtEl>
                                      </p:cBhvr>
                                      <p:to x="100000" y="100000"/>
                                    </p:animScale>
                                    <p:animScale>
                                      <p:cBhvr>
                                        <p:cTn id="19" dur="13">
                                          <p:stCondLst>
                                            <p:cond delay="904"/>
                                          </p:stCondLst>
                                        </p:cTn>
                                        <p:tgtEl>
                                          <p:spTgt spid="21"/>
                                        </p:tgtEl>
                                      </p:cBhvr>
                                      <p:to x="100000" y="95000"/>
                                    </p:animScale>
                                    <p:animScale>
                                      <p:cBhvr>
                                        <p:cTn id="20" dur="83" decel="50000">
                                          <p:stCondLst>
                                            <p:cond delay="917"/>
                                          </p:stCondLst>
                                        </p:cTn>
                                        <p:tgtEl>
                                          <p:spTgt spid="21"/>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2">
                                            <p:txEl>
                                              <p:pRg st="0" end="0"/>
                                            </p:txEl>
                                          </p:spTgt>
                                        </p:tgtEl>
                                        <p:attrNameLst>
                                          <p:attrName>style.visibility</p:attrName>
                                        </p:attrNameLst>
                                      </p:cBhvr>
                                      <p:to>
                                        <p:strVal val="visible"/>
                                      </p:to>
                                    </p:set>
                                    <p:animEffect transition="in" filter="slide(fromBottom)">
                                      <p:cBhvr>
                                        <p:cTn id="25" dur="500"/>
                                        <p:tgtEl>
                                          <p:spTgt spid="32">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2">
                                            <p:txEl>
                                              <p:pRg st="1" end="1"/>
                                            </p:txEl>
                                          </p:spTgt>
                                        </p:tgtEl>
                                        <p:attrNameLst>
                                          <p:attrName>style.visibility</p:attrName>
                                        </p:attrNameLst>
                                      </p:cBhvr>
                                      <p:to>
                                        <p:strVal val="visible"/>
                                      </p:to>
                                    </p:set>
                                    <p:animEffect transition="in" filter="slide(fromBottom)">
                                      <p:cBhvr>
                                        <p:cTn id="30" dur="500"/>
                                        <p:tgtEl>
                                          <p:spTgt spid="32">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2">
                                            <p:txEl>
                                              <p:pRg st="2" end="2"/>
                                            </p:txEl>
                                          </p:spTgt>
                                        </p:tgtEl>
                                        <p:attrNameLst>
                                          <p:attrName>style.visibility</p:attrName>
                                        </p:attrNameLst>
                                      </p:cBhvr>
                                      <p:to>
                                        <p:strVal val="visible"/>
                                      </p:to>
                                    </p:set>
                                    <p:animEffect transition="in" filter="slide(fromBottom)">
                                      <p:cBhvr>
                                        <p:cTn id="35" dur="500"/>
                                        <p:tgtEl>
                                          <p:spTgt spid="3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658" name="组合 3"/>
          <p:cNvGrpSpPr>
            <a:grpSpLocks/>
          </p:cNvGrpSpPr>
          <p:nvPr/>
        </p:nvGrpSpPr>
        <p:grpSpPr bwMode="auto">
          <a:xfrm>
            <a:off x="34925" y="92075"/>
            <a:ext cx="7632700" cy="1601788"/>
            <a:chOff x="34925" y="92075"/>
            <a:chExt cx="7632700" cy="1601788"/>
          </a:xfrm>
        </p:grpSpPr>
        <p:grpSp>
          <p:nvGrpSpPr>
            <p:cNvPr id="70667" name="组合 2"/>
            <p:cNvGrpSpPr>
              <a:grpSpLocks/>
            </p:cNvGrpSpPr>
            <p:nvPr/>
          </p:nvGrpSpPr>
          <p:grpSpPr bwMode="auto">
            <a:xfrm>
              <a:off x="34925" y="92075"/>
              <a:ext cx="7632700" cy="1025525"/>
              <a:chOff x="34925" y="92075"/>
              <a:chExt cx="7632700" cy="1025525"/>
            </a:xfrm>
          </p:grpSpPr>
          <p:grpSp>
            <p:nvGrpSpPr>
              <p:cNvPr id="70671" name="组合 1"/>
              <p:cNvGrpSpPr>
                <a:grpSpLocks/>
              </p:cNvGrpSpPr>
              <p:nvPr/>
            </p:nvGrpSpPr>
            <p:grpSpPr bwMode="auto">
              <a:xfrm>
                <a:off x="34925" y="92075"/>
                <a:ext cx="7632700" cy="457200"/>
                <a:chOff x="34925" y="92075"/>
                <a:chExt cx="7632700" cy="457200"/>
              </a:xfrm>
            </p:grpSpPr>
            <p:sp>
              <p:nvSpPr>
                <p:cNvPr id="70675"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0676"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70672" name="Group 3"/>
              <p:cNvGrpSpPr>
                <a:grpSpLocks/>
              </p:cNvGrpSpPr>
              <p:nvPr/>
            </p:nvGrpSpPr>
            <p:grpSpPr bwMode="auto">
              <a:xfrm>
                <a:off x="107950" y="620713"/>
                <a:ext cx="4032250" cy="496887"/>
                <a:chOff x="113" y="441"/>
                <a:chExt cx="2098" cy="313"/>
              </a:xfrm>
            </p:grpSpPr>
            <p:sp>
              <p:nvSpPr>
                <p:cNvPr id="70673"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70674"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70668" name="Group 6"/>
            <p:cNvGrpSpPr>
              <a:grpSpLocks/>
            </p:cNvGrpSpPr>
            <p:nvPr/>
          </p:nvGrpSpPr>
          <p:grpSpPr bwMode="auto">
            <a:xfrm>
              <a:off x="250824" y="1196975"/>
              <a:ext cx="3948643" cy="496888"/>
              <a:chOff x="113" y="441"/>
              <a:chExt cx="1440" cy="313"/>
            </a:xfrm>
          </p:grpSpPr>
          <p:sp>
            <p:nvSpPr>
              <p:cNvPr id="70669"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十字链表及操作实现</a:t>
                </a:r>
              </a:p>
            </p:txBody>
          </p:sp>
          <p:sp>
            <p:nvSpPr>
              <p:cNvPr id="70670"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6" name="Text Box 7"/>
          <p:cNvSpPr txBox="1">
            <a:spLocks noChangeArrowheads="1"/>
          </p:cNvSpPr>
          <p:nvPr/>
        </p:nvSpPr>
        <p:spPr bwMode="auto">
          <a:xfrm>
            <a:off x="228600" y="1749425"/>
            <a:ext cx="86868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5-2</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创建十字链表</a:t>
            </a:r>
            <a:r>
              <a:rPr kumimoji="1" lang="zh-CN" altLang="en-US" sz="2000" b="1" dirty="0">
                <a:solidFill>
                  <a:srgbClr val="000000"/>
                </a:solidFill>
                <a:latin typeface="+mj-lt"/>
                <a:ea typeface="仿宋" panose="02010609060101010101" pitchFamily="49" charset="-122"/>
              </a:rPr>
              <a:t>。</a:t>
            </a:r>
            <a:endParaRPr kumimoji="1" lang="zh-CN" altLang="en-US" sz="2000" b="1" dirty="0" smtClean="0">
              <a:latin typeface="+mj-lt"/>
              <a:ea typeface="仿宋" panose="02010609060101010101" pitchFamily="49" charset="-122"/>
            </a:endParaRPr>
          </a:p>
        </p:txBody>
      </p:sp>
      <p:cxnSp>
        <p:nvCxnSpPr>
          <p:cNvPr id="27" name="直接连接符 26"/>
          <p:cNvCxnSpPr/>
          <p:nvPr/>
        </p:nvCxnSpPr>
        <p:spPr>
          <a:xfrm>
            <a:off x="92075" y="2271713"/>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35" name="Group 15"/>
          <p:cNvGrpSpPr>
            <a:grpSpLocks/>
          </p:cNvGrpSpPr>
          <p:nvPr/>
        </p:nvGrpSpPr>
        <p:grpSpPr bwMode="auto">
          <a:xfrm>
            <a:off x="7669213" y="620713"/>
            <a:ext cx="1295400" cy="1227137"/>
            <a:chOff x="4831" y="391"/>
            <a:chExt cx="816" cy="773"/>
          </a:xfrm>
        </p:grpSpPr>
        <p:sp>
          <p:nvSpPr>
            <p:cNvPr id="70663" name="Oval 1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70664" name="Freeform 17"/>
            <p:cNvSpPr>
              <a:spLocks/>
            </p:cNvSpPr>
            <p:nvPr/>
          </p:nvSpPr>
          <p:spPr bwMode="gray">
            <a:xfrm>
              <a:off x="4925" y="628"/>
              <a:ext cx="629" cy="206"/>
            </a:xfrm>
            <a:custGeom>
              <a:avLst/>
              <a:gdLst>
                <a:gd name="T0" fmla="*/ 3 w 1321"/>
                <a:gd name="T1" fmla="*/ 0 h 712"/>
                <a:gd name="T2" fmla="*/ 3 w 1321"/>
                <a:gd name="T3" fmla="*/ 0 h 712"/>
                <a:gd name="T4" fmla="*/ 3 w 1321"/>
                <a:gd name="T5" fmla="*/ 0 h 712"/>
                <a:gd name="T6" fmla="*/ 3 w 1321"/>
                <a:gd name="T7" fmla="*/ 0 h 712"/>
                <a:gd name="T8" fmla="*/ 3 w 1321"/>
                <a:gd name="T9" fmla="*/ 0 h 712"/>
                <a:gd name="T10" fmla="*/ 3 w 1321"/>
                <a:gd name="T11" fmla="*/ 0 h 712"/>
                <a:gd name="T12" fmla="*/ 3 w 1321"/>
                <a:gd name="T13" fmla="*/ 0 h 712"/>
                <a:gd name="T14" fmla="*/ 3 w 1321"/>
                <a:gd name="T15" fmla="*/ 0 h 712"/>
                <a:gd name="T16" fmla="*/ 3 w 1321"/>
                <a:gd name="T17" fmla="*/ 0 h 712"/>
                <a:gd name="T18" fmla="*/ 3 w 1321"/>
                <a:gd name="T19" fmla="*/ 0 h 712"/>
                <a:gd name="T20" fmla="*/ 3 w 1321"/>
                <a:gd name="T21" fmla="*/ 0 h 712"/>
                <a:gd name="T22" fmla="*/ 2 w 1321"/>
                <a:gd name="T23" fmla="*/ 0 h 712"/>
                <a:gd name="T24" fmla="*/ 2 w 1321"/>
                <a:gd name="T25" fmla="*/ 0 h 712"/>
                <a:gd name="T26" fmla="*/ 2 w 1321"/>
                <a:gd name="T27" fmla="*/ 0 h 712"/>
                <a:gd name="T28" fmla="*/ 2 w 1321"/>
                <a:gd name="T29" fmla="*/ 0 h 712"/>
                <a:gd name="T30" fmla="*/ 1 w 1321"/>
                <a:gd name="T31" fmla="*/ 0 h 712"/>
                <a:gd name="T32" fmla="*/ 1 w 1321"/>
                <a:gd name="T33" fmla="*/ 0 h 712"/>
                <a:gd name="T34" fmla="*/ 1 w 1321"/>
                <a:gd name="T35" fmla="*/ 0 h 712"/>
                <a:gd name="T36" fmla="*/ 1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1 w 1321"/>
                <a:gd name="T75" fmla="*/ 0 h 712"/>
                <a:gd name="T76" fmla="*/ 1 w 1321"/>
                <a:gd name="T77" fmla="*/ 0 h 712"/>
                <a:gd name="T78" fmla="*/ 1 w 1321"/>
                <a:gd name="T79" fmla="*/ 0 h 712"/>
                <a:gd name="T80" fmla="*/ 1 w 1321"/>
                <a:gd name="T81" fmla="*/ 0 h 712"/>
                <a:gd name="T82" fmla="*/ 2 w 1321"/>
                <a:gd name="T83" fmla="*/ 0 h 712"/>
                <a:gd name="T84" fmla="*/ 2 w 1321"/>
                <a:gd name="T85" fmla="*/ 0 h 712"/>
                <a:gd name="T86" fmla="*/ 2 w 1321"/>
                <a:gd name="T87" fmla="*/ 0 h 712"/>
                <a:gd name="T88" fmla="*/ 2 w 1321"/>
                <a:gd name="T89" fmla="*/ 0 h 712"/>
                <a:gd name="T90" fmla="*/ 2 w 1321"/>
                <a:gd name="T91" fmla="*/ 0 h 712"/>
                <a:gd name="T92" fmla="*/ 3 w 1321"/>
                <a:gd name="T93" fmla="*/ 0 h 712"/>
                <a:gd name="T94" fmla="*/ 3 w 1321"/>
                <a:gd name="T95" fmla="*/ 0 h 712"/>
                <a:gd name="T96" fmla="*/ 3 w 1321"/>
                <a:gd name="T97" fmla="*/ 0 h 712"/>
                <a:gd name="T98" fmla="*/ 3 w 1321"/>
                <a:gd name="T99" fmla="*/ 0 h 712"/>
                <a:gd name="T100" fmla="*/ 3 w 1321"/>
                <a:gd name="T101" fmla="*/ 0 h 712"/>
                <a:gd name="T102" fmla="*/ 3 w 1321"/>
                <a:gd name="T103" fmla="*/ 0 h 712"/>
                <a:gd name="T104" fmla="*/ 3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70665" name="Picture 18"/>
            <p:cNvPicPr>
              <a:picLocks noChangeAspect="1" noChangeArrowheads="1"/>
            </p:cNvPicPr>
            <p:nvPr/>
          </p:nvPicPr>
          <p:blipFill>
            <a:blip r:embed="rId2" cstate="print">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6" name="Text Box 19"/>
            <p:cNvSpPr txBox="1">
              <a:spLocks noChangeArrowheads="1"/>
            </p:cNvSpPr>
            <p:nvPr/>
          </p:nvSpPr>
          <p:spPr bwMode="gray">
            <a:xfrm>
              <a:off x="4967" y="804"/>
              <a:ext cx="545" cy="269"/>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43" name="Text Box 6"/>
          <p:cNvSpPr txBox="1">
            <a:spLocks noChangeArrowheads="1"/>
          </p:cNvSpPr>
          <p:nvPr/>
        </p:nvSpPr>
        <p:spPr bwMode="auto">
          <a:xfrm>
            <a:off x="179388" y="2306638"/>
            <a:ext cx="8785225" cy="22479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mj-lt"/>
                <a:ea typeface="仿宋" panose="02010609060101010101" pitchFamily="49" charset="-122"/>
              </a:rPr>
              <a:t>        ①</a:t>
            </a:r>
            <a:r>
              <a:rPr kumimoji="1" lang="zh-CN" altLang="en-US" sz="2000" b="1" dirty="0">
                <a:latin typeface="仿宋" panose="02010609060101010101" pitchFamily="49" charset="-122"/>
                <a:ea typeface="仿宋" panose="02010609060101010101" pitchFamily="49" charset="-122"/>
              </a:rPr>
              <a:t> </a:t>
            </a:r>
            <a:r>
              <a:rPr kumimoji="1" lang="zh-CN" altLang="en-US" sz="2000" b="1" dirty="0">
                <a:latin typeface="+mj-lt"/>
                <a:ea typeface="仿宋" panose="02010609060101010101" pitchFamily="49" charset="-122"/>
              </a:rPr>
              <a:t>初始化行链表的头指针数组和列链表的头指针数组；</a:t>
            </a:r>
          </a:p>
          <a:p>
            <a:pPr algn="just" eaLnBrk="1" hangingPunct="1">
              <a:lnSpc>
                <a:spcPct val="140000"/>
              </a:lnSpc>
              <a:defRPr/>
            </a:pPr>
            <a:r>
              <a:rPr kumimoji="1" lang="zh-CN" altLang="en-US" sz="2000" b="1" dirty="0">
                <a:latin typeface="+mj-lt"/>
                <a:ea typeface="仿宋" panose="02010609060101010101" pitchFamily="49" charset="-122"/>
              </a:rPr>
              <a:t>        ② 将非零元结点插入行链表：如果行链表为空，则直接插入；如果行链表非空，则先寻找插入位置，后插入之；</a:t>
            </a:r>
          </a:p>
          <a:p>
            <a:pPr algn="just" eaLnBrk="1" hangingPunct="1">
              <a:lnSpc>
                <a:spcPct val="140000"/>
              </a:lnSpc>
              <a:defRPr/>
            </a:pPr>
            <a:r>
              <a:rPr kumimoji="1" lang="zh-CN" altLang="en-US" sz="2000" b="1" dirty="0">
                <a:latin typeface="+mj-lt"/>
                <a:ea typeface="仿宋" panose="02010609060101010101" pitchFamily="49" charset="-122"/>
              </a:rPr>
              <a:t>        ③ 将非零元结点插入列链表：如果列链表为空，则直接插入；如果列链表非空，则先寻找插入位置，后插入之。</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slide(fromBottom)">
                                      <p:cBhvr>
                                        <p:cTn id="7" dur="500"/>
                                        <p:tgtEl>
                                          <p:spTgt spid="26"/>
                                        </p:tgtEl>
                                      </p:cBhvr>
                                    </p:animEffect>
                                  </p:childTnLst>
                                </p:cTn>
                              </p:par>
                              <p:par>
                                <p:cTn id="8" presetID="6" presetClass="entr" presetSubtype="32"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circle(out)">
                                      <p:cBhvr>
                                        <p:cTn id="10" dur="2000"/>
                                        <p:tgtEl>
                                          <p:spTgt spid="2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6" presetClass="entr" presetSubtype="0"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down)">
                                      <p:cBhvr>
                                        <p:cTn id="15" dur="290">
                                          <p:stCondLst>
                                            <p:cond delay="0"/>
                                          </p:stCondLst>
                                        </p:cTn>
                                        <p:tgtEl>
                                          <p:spTgt spid="35"/>
                                        </p:tgtEl>
                                      </p:cBhvr>
                                    </p:animEffect>
                                    <p:anim calcmode="lin" valueType="num">
                                      <p:cBhvr>
                                        <p:cTn id="16" dur="911"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17" dur="332"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18" dur="332" tmFilter="0, 0; 0.125,0.2665; 0.25,0.4; 0.375,0.465; 0.5,0.5;  0.625,0.535; 0.75,0.6; 0.875,0.7335; 1,1">
                                          <p:stCondLst>
                                            <p:cond delay="332"/>
                                          </p:stCondLst>
                                        </p:cTn>
                                        <p:tgtEl>
                                          <p:spTgt spid="35"/>
                                        </p:tgtEl>
                                        <p:attrNameLst>
                                          <p:attrName>ppt_y</p:attrName>
                                        </p:attrNameLst>
                                      </p:cBhvr>
                                      <p:tavLst>
                                        <p:tav tm="0" fmla="#ppt_y-sin(pi*$)/9">
                                          <p:val>
                                            <p:fltVal val="0"/>
                                          </p:val>
                                        </p:tav>
                                        <p:tav tm="100000">
                                          <p:val>
                                            <p:fltVal val="1"/>
                                          </p:val>
                                        </p:tav>
                                      </p:tavLst>
                                    </p:anim>
                                    <p:anim calcmode="lin" valueType="num">
                                      <p:cBhvr>
                                        <p:cTn id="19" dur="166" tmFilter="0, 0; 0.125,0.2665; 0.25,0.4; 0.375,0.465; 0.5,0.5;  0.625,0.535; 0.75,0.6; 0.875,0.7335; 1,1">
                                          <p:stCondLst>
                                            <p:cond delay="662"/>
                                          </p:stCondLst>
                                        </p:cTn>
                                        <p:tgtEl>
                                          <p:spTgt spid="35"/>
                                        </p:tgtEl>
                                        <p:attrNameLst>
                                          <p:attrName>ppt_y</p:attrName>
                                        </p:attrNameLst>
                                      </p:cBhvr>
                                      <p:tavLst>
                                        <p:tav tm="0" fmla="#ppt_y-sin(pi*$)/27">
                                          <p:val>
                                            <p:fltVal val="0"/>
                                          </p:val>
                                        </p:tav>
                                        <p:tav tm="100000">
                                          <p:val>
                                            <p:fltVal val="1"/>
                                          </p:val>
                                        </p:tav>
                                      </p:tavLst>
                                    </p:anim>
                                    <p:anim calcmode="lin" valueType="num">
                                      <p:cBhvr>
                                        <p:cTn id="20" dur="82" tmFilter="0, 0; 0.125,0.2665; 0.25,0.4; 0.375,0.465; 0.5,0.5;  0.625,0.535; 0.75,0.6; 0.875,0.7335; 1,1">
                                          <p:stCondLst>
                                            <p:cond delay="828"/>
                                          </p:stCondLst>
                                        </p:cTn>
                                        <p:tgtEl>
                                          <p:spTgt spid="35"/>
                                        </p:tgtEl>
                                        <p:attrNameLst>
                                          <p:attrName>ppt_y</p:attrName>
                                        </p:attrNameLst>
                                      </p:cBhvr>
                                      <p:tavLst>
                                        <p:tav tm="0" fmla="#ppt_y-sin(pi*$)/81">
                                          <p:val>
                                            <p:fltVal val="0"/>
                                          </p:val>
                                        </p:tav>
                                        <p:tav tm="100000">
                                          <p:val>
                                            <p:fltVal val="1"/>
                                          </p:val>
                                        </p:tav>
                                      </p:tavLst>
                                    </p:anim>
                                    <p:animScale>
                                      <p:cBhvr>
                                        <p:cTn id="21" dur="13">
                                          <p:stCondLst>
                                            <p:cond delay="325"/>
                                          </p:stCondLst>
                                        </p:cTn>
                                        <p:tgtEl>
                                          <p:spTgt spid="35"/>
                                        </p:tgtEl>
                                      </p:cBhvr>
                                      <p:to x="100000" y="60000"/>
                                    </p:animScale>
                                    <p:animScale>
                                      <p:cBhvr>
                                        <p:cTn id="22" dur="83" decel="50000">
                                          <p:stCondLst>
                                            <p:cond delay="338"/>
                                          </p:stCondLst>
                                        </p:cTn>
                                        <p:tgtEl>
                                          <p:spTgt spid="35"/>
                                        </p:tgtEl>
                                      </p:cBhvr>
                                      <p:to x="100000" y="100000"/>
                                    </p:animScale>
                                    <p:animScale>
                                      <p:cBhvr>
                                        <p:cTn id="23" dur="13">
                                          <p:stCondLst>
                                            <p:cond delay="656"/>
                                          </p:stCondLst>
                                        </p:cTn>
                                        <p:tgtEl>
                                          <p:spTgt spid="35"/>
                                        </p:tgtEl>
                                      </p:cBhvr>
                                      <p:to x="100000" y="80000"/>
                                    </p:animScale>
                                    <p:animScale>
                                      <p:cBhvr>
                                        <p:cTn id="24" dur="83" decel="50000">
                                          <p:stCondLst>
                                            <p:cond delay="669"/>
                                          </p:stCondLst>
                                        </p:cTn>
                                        <p:tgtEl>
                                          <p:spTgt spid="35"/>
                                        </p:tgtEl>
                                      </p:cBhvr>
                                      <p:to x="100000" y="100000"/>
                                    </p:animScale>
                                    <p:animScale>
                                      <p:cBhvr>
                                        <p:cTn id="25" dur="13">
                                          <p:stCondLst>
                                            <p:cond delay="821"/>
                                          </p:stCondLst>
                                        </p:cTn>
                                        <p:tgtEl>
                                          <p:spTgt spid="35"/>
                                        </p:tgtEl>
                                      </p:cBhvr>
                                      <p:to x="100000" y="90000"/>
                                    </p:animScale>
                                    <p:animScale>
                                      <p:cBhvr>
                                        <p:cTn id="26" dur="83" decel="50000">
                                          <p:stCondLst>
                                            <p:cond delay="834"/>
                                          </p:stCondLst>
                                        </p:cTn>
                                        <p:tgtEl>
                                          <p:spTgt spid="35"/>
                                        </p:tgtEl>
                                      </p:cBhvr>
                                      <p:to x="100000" y="100000"/>
                                    </p:animScale>
                                    <p:animScale>
                                      <p:cBhvr>
                                        <p:cTn id="27" dur="13">
                                          <p:stCondLst>
                                            <p:cond delay="904"/>
                                          </p:stCondLst>
                                        </p:cTn>
                                        <p:tgtEl>
                                          <p:spTgt spid="35"/>
                                        </p:tgtEl>
                                      </p:cBhvr>
                                      <p:to x="100000" y="95000"/>
                                    </p:animScale>
                                    <p:animScale>
                                      <p:cBhvr>
                                        <p:cTn id="28" dur="83" decel="50000">
                                          <p:stCondLst>
                                            <p:cond delay="917"/>
                                          </p:stCondLst>
                                        </p:cTn>
                                        <p:tgtEl>
                                          <p:spTgt spid="35"/>
                                        </p:tgtEl>
                                      </p:cBhvr>
                                      <p:to x="100000" y="100000"/>
                                    </p:animScale>
                                  </p:childTnLst>
                                </p:cTn>
                              </p:par>
                            </p:childTnLst>
                          </p:cTn>
                        </p:par>
                      </p:childTnLst>
                    </p:cTn>
                  </p:par>
                  <p:par>
                    <p:cTn id="29" fill="hold" nodeType="clickPar">
                      <p:stCondLst>
                        <p:cond delay="indefinite"/>
                      </p:stCondLst>
                      <p:childTnLst>
                        <p:par>
                          <p:cTn id="30" fill="hold" nodeType="withGroup">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43">
                                            <p:txEl>
                                              <p:pRg st="0" end="0"/>
                                            </p:txEl>
                                          </p:spTgt>
                                        </p:tgtEl>
                                        <p:attrNameLst>
                                          <p:attrName>style.visibility</p:attrName>
                                        </p:attrNameLst>
                                      </p:cBhvr>
                                      <p:to>
                                        <p:strVal val="visible"/>
                                      </p:to>
                                    </p:set>
                                    <p:animEffect transition="in" filter="slide(fromBottom)">
                                      <p:cBhvr>
                                        <p:cTn id="33" dur="500"/>
                                        <p:tgtEl>
                                          <p:spTgt spid="43">
                                            <p:txEl>
                                              <p:pRg st="0" end="0"/>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43">
                                            <p:txEl>
                                              <p:pRg st="1" end="1"/>
                                            </p:txEl>
                                          </p:spTgt>
                                        </p:tgtEl>
                                        <p:attrNameLst>
                                          <p:attrName>style.visibility</p:attrName>
                                        </p:attrNameLst>
                                      </p:cBhvr>
                                      <p:to>
                                        <p:strVal val="visible"/>
                                      </p:to>
                                    </p:set>
                                    <p:animEffect transition="in" filter="slide(fromBottom)">
                                      <p:cBhvr>
                                        <p:cTn id="38" dur="500"/>
                                        <p:tgtEl>
                                          <p:spTgt spid="43">
                                            <p:txEl>
                                              <p:pRg st="1" end="1"/>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43">
                                            <p:txEl>
                                              <p:pRg st="2" end="2"/>
                                            </p:txEl>
                                          </p:spTgt>
                                        </p:tgtEl>
                                        <p:attrNameLst>
                                          <p:attrName>style.visibility</p:attrName>
                                        </p:attrNameLst>
                                      </p:cBhvr>
                                      <p:to>
                                        <p:strVal val="visible"/>
                                      </p:to>
                                    </p:set>
                                    <p:animEffect transition="in" filter="slide(fromBottom)">
                                      <p:cBhvr>
                                        <p:cTn id="43" dur="500"/>
                                        <p:tgtEl>
                                          <p:spTgt spid="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82" name="组合 4"/>
          <p:cNvGrpSpPr>
            <a:grpSpLocks/>
          </p:cNvGrpSpPr>
          <p:nvPr/>
        </p:nvGrpSpPr>
        <p:grpSpPr bwMode="auto">
          <a:xfrm>
            <a:off x="34925" y="92075"/>
            <a:ext cx="8963025" cy="2179638"/>
            <a:chOff x="34925" y="92075"/>
            <a:chExt cx="8963025" cy="2180168"/>
          </a:xfrm>
        </p:grpSpPr>
        <p:grpSp>
          <p:nvGrpSpPr>
            <p:cNvPr id="71689" name="组合 3"/>
            <p:cNvGrpSpPr>
              <a:grpSpLocks/>
            </p:cNvGrpSpPr>
            <p:nvPr/>
          </p:nvGrpSpPr>
          <p:grpSpPr bwMode="auto">
            <a:xfrm>
              <a:off x="34925" y="92075"/>
              <a:ext cx="7632700" cy="1601788"/>
              <a:chOff x="34925" y="92075"/>
              <a:chExt cx="7632700" cy="1601788"/>
            </a:xfrm>
          </p:grpSpPr>
          <p:grpSp>
            <p:nvGrpSpPr>
              <p:cNvPr id="71692" name="组合 2"/>
              <p:cNvGrpSpPr>
                <a:grpSpLocks/>
              </p:cNvGrpSpPr>
              <p:nvPr/>
            </p:nvGrpSpPr>
            <p:grpSpPr bwMode="auto">
              <a:xfrm>
                <a:off x="34925" y="92075"/>
                <a:ext cx="7632700" cy="1025525"/>
                <a:chOff x="34925" y="92075"/>
                <a:chExt cx="7632700" cy="1025525"/>
              </a:xfrm>
            </p:grpSpPr>
            <p:grpSp>
              <p:nvGrpSpPr>
                <p:cNvPr id="71696" name="组合 1"/>
                <p:cNvGrpSpPr>
                  <a:grpSpLocks/>
                </p:cNvGrpSpPr>
                <p:nvPr/>
              </p:nvGrpSpPr>
              <p:grpSpPr bwMode="auto">
                <a:xfrm>
                  <a:off x="34925" y="92075"/>
                  <a:ext cx="7632700" cy="457200"/>
                  <a:chOff x="34925" y="92075"/>
                  <a:chExt cx="7632700" cy="457200"/>
                </a:xfrm>
              </p:grpSpPr>
              <p:sp>
                <p:nvSpPr>
                  <p:cNvPr id="71700"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1701"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71697" name="Group 3"/>
                <p:cNvGrpSpPr>
                  <a:grpSpLocks/>
                </p:cNvGrpSpPr>
                <p:nvPr/>
              </p:nvGrpSpPr>
              <p:grpSpPr bwMode="auto">
                <a:xfrm>
                  <a:off x="107950" y="620713"/>
                  <a:ext cx="4032250" cy="496887"/>
                  <a:chOff x="113" y="441"/>
                  <a:chExt cx="2098" cy="313"/>
                </a:xfrm>
              </p:grpSpPr>
              <p:sp>
                <p:nvSpPr>
                  <p:cNvPr id="71698"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71699"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71693" name="Group 6"/>
              <p:cNvGrpSpPr>
                <a:grpSpLocks/>
              </p:cNvGrpSpPr>
              <p:nvPr/>
            </p:nvGrpSpPr>
            <p:grpSpPr bwMode="auto">
              <a:xfrm>
                <a:off x="250824" y="1196975"/>
                <a:ext cx="3948643" cy="496888"/>
                <a:chOff x="113" y="441"/>
                <a:chExt cx="1440" cy="313"/>
              </a:xfrm>
            </p:grpSpPr>
            <p:sp>
              <p:nvSpPr>
                <p:cNvPr id="71694"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十字链表及操作实现</a:t>
                  </a:r>
                </a:p>
              </p:txBody>
            </p:sp>
            <p:sp>
              <p:nvSpPr>
                <p:cNvPr id="71695"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6" name="Text Box 7"/>
            <p:cNvSpPr txBox="1">
              <a:spLocks noChangeArrowheads="1"/>
            </p:cNvSpPr>
            <p:nvPr/>
          </p:nvSpPr>
          <p:spPr bwMode="auto">
            <a:xfrm>
              <a:off x="228600" y="1749828"/>
              <a:ext cx="8686800" cy="492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5-2</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创建十字链表</a:t>
              </a:r>
              <a:r>
                <a:rPr kumimoji="1" lang="zh-CN" altLang="en-US" sz="2000" b="1" dirty="0">
                  <a:solidFill>
                    <a:srgbClr val="000000"/>
                  </a:solidFill>
                  <a:latin typeface="+mj-lt"/>
                  <a:ea typeface="仿宋" panose="02010609060101010101" pitchFamily="49" charset="-122"/>
                </a:rPr>
                <a:t>。</a:t>
              </a:r>
              <a:endParaRPr kumimoji="1" lang="zh-CN" altLang="en-US" sz="2000" b="1" dirty="0" smtClean="0">
                <a:latin typeface="+mj-lt"/>
                <a:ea typeface="仿宋" panose="02010609060101010101" pitchFamily="49" charset="-122"/>
              </a:endParaRPr>
            </a:p>
          </p:txBody>
        </p:sp>
        <p:cxnSp>
          <p:nvCxnSpPr>
            <p:cNvPr id="27" name="直接连接符 26"/>
            <p:cNvCxnSpPr/>
            <p:nvPr/>
          </p:nvCxnSpPr>
          <p:spPr>
            <a:xfrm>
              <a:off x="92075" y="2272243"/>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22" name="Group 4"/>
          <p:cNvGrpSpPr>
            <a:grpSpLocks/>
          </p:cNvGrpSpPr>
          <p:nvPr/>
        </p:nvGrpSpPr>
        <p:grpSpPr bwMode="auto">
          <a:xfrm>
            <a:off x="7669213" y="692150"/>
            <a:ext cx="1295400" cy="1008063"/>
            <a:chOff x="4831" y="1253"/>
            <a:chExt cx="816" cy="726"/>
          </a:xfrm>
        </p:grpSpPr>
        <p:sp>
          <p:nvSpPr>
            <p:cNvPr id="71685"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1686"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5-8</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71688"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9" name="Text Box 20"/>
          <p:cNvSpPr txBox="1">
            <a:spLocks noChangeArrowheads="1"/>
          </p:cNvSpPr>
          <p:nvPr/>
        </p:nvSpPr>
        <p:spPr bwMode="auto">
          <a:xfrm>
            <a:off x="239713" y="2335213"/>
            <a:ext cx="8569325" cy="361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CreateSMatrix_OL(CrossList &amp;M)  {</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按任意次序输入非零元，创建稀疏矩阵的十字链表</a:t>
            </a:r>
            <a:r>
              <a:rPr lang="en-US" altLang="zh-CN" sz="1600" b="1">
                <a:latin typeface="Courier New" panose="02070309020205020404" pitchFamily="49" charset="0"/>
                <a:ea typeface="仿宋" panose="02010609060101010101" pitchFamily="49" charset="-122"/>
                <a:cs typeface="Courier New" panose="02070309020205020404" pitchFamily="49" charset="0"/>
              </a:rPr>
              <a:t>M</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cin&gt;&gt;m&gt;&gt;n&gt;&gt;t;		// </a:t>
            </a:r>
            <a:r>
              <a:rPr lang="zh-CN" altLang="en-US" sz="1600" b="1">
                <a:latin typeface="Courier New" panose="02070309020205020404" pitchFamily="49" charset="0"/>
                <a:ea typeface="仿宋" panose="02010609060101010101" pitchFamily="49" charset="-122"/>
                <a:cs typeface="Courier New" panose="02070309020205020404" pitchFamily="49" charset="0"/>
              </a:rPr>
              <a:t>输入稀疏矩阵总行数、列数和非零元个数</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M.mu=m;  M.nu=n;  M.tu=t;</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M.rhead=new OLNode[m+1];		</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M.rhead[]=NULL;		// </a:t>
            </a:r>
            <a:r>
              <a:rPr lang="zh-CN" altLang="en-US" sz="1600" b="1">
                <a:latin typeface="Courier New" panose="02070309020205020404" pitchFamily="49" charset="0"/>
                <a:ea typeface="仿宋" panose="02010609060101010101" pitchFamily="49" charset="-122"/>
                <a:cs typeface="Courier New" panose="02070309020205020404" pitchFamily="49" charset="0"/>
              </a:rPr>
              <a:t>初始化行头指针向量；各行链表为空链表</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M.chead=new OLNode[n+1];</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M.chead[]=NULL;		// </a:t>
            </a:r>
            <a:r>
              <a:rPr lang="zh-CN" altLang="en-US" sz="1600" b="1">
                <a:latin typeface="Courier New" panose="02070309020205020404" pitchFamily="49" charset="0"/>
                <a:ea typeface="仿宋" panose="02010609060101010101" pitchFamily="49" charset="-122"/>
                <a:cs typeface="Courier New" panose="02070309020205020404" pitchFamily="49" charset="0"/>
              </a:rPr>
              <a:t>初始化列头指针向量；各列链表为空链表</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for(cin&gt;&gt;i&gt;&gt;j&gt;&gt;e; e!=0; cin&gt;&gt;i&gt;&gt;j&gt;&gt;e)  {</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p=new OLNode;		// </a:t>
            </a:r>
            <a:r>
              <a:rPr lang="zh-CN" altLang="en-US" sz="1600" b="1">
                <a:latin typeface="Courier New" panose="02070309020205020404" pitchFamily="49" charset="0"/>
                <a:ea typeface="仿宋" panose="02010609060101010101" pitchFamily="49" charset="-122"/>
                <a:cs typeface="Courier New" panose="02070309020205020404" pitchFamily="49" charset="0"/>
              </a:rPr>
              <a:t>生成新结点</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p-&gt;row=i;  p-&gt;col=j;  p-&gt;e=e;</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290">
                                          <p:stCondLst>
                                            <p:cond delay="0"/>
                                          </p:stCondLst>
                                        </p:cTn>
                                        <p:tgtEl>
                                          <p:spTgt spid="22"/>
                                        </p:tgtEl>
                                      </p:cBhvr>
                                    </p:animEffect>
                                    <p:anim calcmode="lin" valueType="num">
                                      <p:cBhvr>
                                        <p:cTn id="8" dur="911"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2"/>
                                        </p:tgtEl>
                                        <p:attrNameLst>
                                          <p:attrName>ppt_y</p:attrName>
                                        </p:attrNameLst>
                                      </p:cBhvr>
                                      <p:tavLst>
                                        <p:tav tm="0" fmla="#ppt_y-sin(pi*$)/81">
                                          <p:val>
                                            <p:fltVal val="0"/>
                                          </p:val>
                                        </p:tav>
                                        <p:tav tm="100000">
                                          <p:val>
                                            <p:fltVal val="1"/>
                                          </p:val>
                                        </p:tav>
                                      </p:tavLst>
                                    </p:anim>
                                    <p:animScale>
                                      <p:cBhvr>
                                        <p:cTn id="13" dur="13">
                                          <p:stCondLst>
                                            <p:cond delay="325"/>
                                          </p:stCondLst>
                                        </p:cTn>
                                        <p:tgtEl>
                                          <p:spTgt spid="22"/>
                                        </p:tgtEl>
                                      </p:cBhvr>
                                      <p:to x="100000" y="60000"/>
                                    </p:animScale>
                                    <p:animScale>
                                      <p:cBhvr>
                                        <p:cTn id="14" dur="83" decel="50000">
                                          <p:stCondLst>
                                            <p:cond delay="338"/>
                                          </p:stCondLst>
                                        </p:cTn>
                                        <p:tgtEl>
                                          <p:spTgt spid="22"/>
                                        </p:tgtEl>
                                      </p:cBhvr>
                                      <p:to x="100000" y="100000"/>
                                    </p:animScale>
                                    <p:animScale>
                                      <p:cBhvr>
                                        <p:cTn id="15" dur="13">
                                          <p:stCondLst>
                                            <p:cond delay="656"/>
                                          </p:stCondLst>
                                        </p:cTn>
                                        <p:tgtEl>
                                          <p:spTgt spid="22"/>
                                        </p:tgtEl>
                                      </p:cBhvr>
                                      <p:to x="100000" y="80000"/>
                                    </p:animScale>
                                    <p:animScale>
                                      <p:cBhvr>
                                        <p:cTn id="16" dur="83" decel="50000">
                                          <p:stCondLst>
                                            <p:cond delay="669"/>
                                          </p:stCondLst>
                                        </p:cTn>
                                        <p:tgtEl>
                                          <p:spTgt spid="22"/>
                                        </p:tgtEl>
                                      </p:cBhvr>
                                      <p:to x="100000" y="100000"/>
                                    </p:animScale>
                                    <p:animScale>
                                      <p:cBhvr>
                                        <p:cTn id="17" dur="13">
                                          <p:stCondLst>
                                            <p:cond delay="821"/>
                                          </p:stCondLst>
                                        </p:cTn>
                                        <p:tgtEl>
                                          <p:spTgt spid="22"/>
                                        </p:tgtEl>
                                      </p:cBhvr>
                                      <p:to x="100000" y="90000"/>
                                    </p:animScale>
                                    <p:animScale>
                                      <p:cBhvr>
                                        <p:cTn id="18" dur="83" decel="50000">
                                          <p:stCondLst>
                                            <p:cond delay="834"/>
                                          </p:stCondLst>
                                        </p:cTn>
                                        <p:tgtEl>
                                          <p:spTgt spid="22"/>
                                        </p:tgtEl>
                                      </p:cBhvr>
                                      <p:to x="100000" y="100000"/>
                                    </p:animScale>
                                    <p:animScale>
                                      <p:cBhvr>
                                        <p:cTn id="19" dur="13">
                                          <p:stCondLst>
                                            <p:cond delay="904"/>
                                          </p:stCondLst>
                                        </p:cTn>
                                        <p:tgtEl>
                                          <p:spTgt spid="22"/>
                                        </p:tgtEl>
                                      </p:cBhvr>
                                      <p:to x="100000" y="95000"/>
                                    </p:animScale>
                                    <p:animScale>
                                      <p:cBhvr>
                                        <p:cTn id="20" dur="83" decel="50000">
                                          <p:stCondLst>
                                            <p:cond delay="917"/>
                                          </p:stCondLst>
                                        </p:cTn>
                                        <p:tgtEl>
                                          <p:spTgt spid="22"/>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up)">
                                      <p:cBhvr>
                                        <p:cTn id="2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6" name="组合 5"/>
          <p:cNvGrpSpPr>
            <a:grpSpLocks/>
          </p:cNvGrpSpPr>
          <p:nvPr/>
        </p:nvGrpSpPr>
        <p:grpSpPr bwMode="auto">
          <a:xfrm>
            <a:off x="34925" y="92075"/>
            <a:ext cx="8963025" cy="2179638"/>
            <a:chOff x="34925" y="92075"/>
            <a:chExt cx="8963025" cy="2180168"/>
          </a:xfrm>
        </p:grpSpPr>
        <p:grpSp>
          <p:nvGrpSpPr>
            <p:cNvPr id="72708" name="组合 4"/>
            <p:cNvGrpSpPr>
              <a:grpSpLocks/>
            </p:cNvGrpSpPr>
            <p:nvPr/>
          </p:nvGrpSpPr>
          <p:grpSpPr bwMode="auto">
            <a:xfrm>
              <a:off x="34925" y="92075"/>
              <a:ext cx="8963025" cy="2180168"/>
              <a:chOff x="34925" y="92075"/>
              <a:chExt cx="8963025" cy="2180168"/>
            </a:xfrm>
          </p:grpSpPr>
          <p:grpSp>
            <p:nvGrpSpPr>
              <p:cNvPr id="72714" name="组合 3"/>
              <p:cNvGrpSpPr>
                <a:grpSpLocks/>
              </p:cNvGrpSpPr>
              <p:nvPr/>
            </p:nvGrpSpPr>
            <p:grpSpPr bwMode="auto">
              <a:xfrm>
                <a:off x="34925" y="92075"/>
                <a:ext cx="7632700" cy="1601788"/>
                <a:chOff x="34925" y="92075"/>
                <a:chExt cx="7632700" cy="1601788"/>
              </a:xfrm>
            </p:grpSpPr>
            <p:grpSp>
              <p:nvGrpSpPr>
                <p:cNvPr id="72717" name="组合 2"/>
                <p:cNvGrpSpPr>
                  <a:grpSpLocks/>
                </p:cNvGrpSpPr>
                <p:nvPr/>
              </p:nvGrpSpPr>
              <p:grpSpPr bwMode="auto">
                <a:xfrm>
                  <a:off x="34925" y="92075"/>
                  <a:ext cx="7632700" cy="1025525"/>
                  <a:chOff x="34925" y="92075"/>
                  <a:chExt cx="7632700" cy="1025525"/>
                </a:xfrm>
              </p:grpSpPr>
              <p:grpSp>
                <p:nvGrpSpPr>
                  <p:cNvPr id="72721" name="组合 1"/>
                  <p:cNvGrpSpPr>
                    <a:grpSpLocks/>
                  </p:cNvGrpSpPr>
                  <p:nvPr/>
                </p:nvGrpSpPr>
                <p:grpSpPr bwMode="auto">
                  <a:xfrm>
                    <a:off x="34925" y="92075"/>
                    <a:ext cx="7632700" cy="457200"/>
                    <a:chOff x="34925" y="92075"/>
                    <a:chExt cx="7632700" cy="457200"/>
                  </a:xfrm>
                </p:grpSpPr>
                <p:sp>
                  <p:nvSpPr>
                    <p:cNvPr id="72725"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2726"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72722" name="Group 3"/>
                  <p:cNvGrpSpPr>
                    <a:grpSpLocks/>
                  </p:cNvGrpSpPr>
                  <p:nvPr/>
                </p:nvGrpSpPr>
                <p:grpSpPr bwMode="auto">
                  <a:xfrm>
                    <a:off x="107950" y="620713"/>
                    <a:ext cx="4032250" cy="496887"/>
                    <a:chOff x="113" y="441"/>
                    <a:chExt cx="2098" cy="313"/>
                  </a:xfrm>
                </p:grpSpPr>
                <p:sp>
                  <p:nvSpPr>
                    <p:cNvPr id="72723"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72724"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72718" name="Group 6"/>
                <p:cNvGrpSpPr>
                  <a:grpSpLocks/>
                </p:cNvGrpSpPr>
                <p:nvPr/>
              </p:nvGrpSpPr>
              <p:grpSpPr bwMode="auto">
                <a:xfrm>
                  <a:off x="250824" y="1196975"/>
                  <a:ext cx="3948643" cy="496888"/>
                  <a:chOff x="113" y="441"/>
                  <a:chExt cx="1440" cy="313"/>
                </a:xfrm>
              </p:grpSpPr>
              <p:sp>
                <p:nvSpPr>
                  <p:cNvPr id="72719"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十字链表及操作实现</a:t>
                    </a:r>
                  </a:p>
                </p:txBody>
              </p:sp>
              <p:sp>
                <p:nvSpPr>
                  <p:cNvPr id="72720"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6" name="Text Box 7"/>
              <p:cNvSpPr txBox="1">
                <a:spLocks noChangeArrowheads="1"/>
              </p:cNvSpPr>
              <p:nvPr/>
            </p:nvSpPr>
            <p:spPr bwMode="auto">
              <a:xfrm>
                <a:off x="228600" y="1749828"/>
                <a:ext cx="8686800" cy="492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5-2</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创建十字链表</a:t>
                </a:r>
                <a:r>
                  <a:rPr kumimoji="1" lang="zh-CN" altLang="en-US" sz="2000" b="1" dirty="0">
                    <a:solidFill>
                      <a:srgbClr val="000000"/>
                    </a:solidFill>
                    <a:latin typeface="+mj-lt"/>
                    <a:ea typeface="仿宋" panose="02010609060101010101" pitchFamily="49" charset="-122"/>
                  </a:rPr>
                  <a:t>。</a:t>
                </a:r>
                <a:endParaRPr kumimoji="1" lang="zh-CN" altLang="en-US" sz="2000" b="1" dirty="0" smtClean="0">
                  <a:latin typeface="+mj-lt"/>
                  <a:ea typeface="仿宋" panose="02010609060101010101" pitchFamily="49" charset="-122"/>
                </a:endParaRPr>
              </a:p>
            </p:txBody>
          </p:sp>
          <p:cxnSp>
            <p:nvCxnSpPr>
              <p:cNvPr id="27" name="直接连接符 26"/>
              <p:cNvCxnSpPr/>
              <p:nvPr/>
            </p:nvCxnSpPr>
            <p:spPr>
              <a:xfrm>
                <a:off x="92075" y="2272243"/>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72709" name="Group 4"/>
            <p:cNvGrpSpPr>
              <a:grpSpLocks/>
            </p:cNvGrpSpPr>
            <p:nvPr/>
          </p:nvGrpSpPr>
          <p:grpSpPr bwMode="auto">
            <a:xfrm>
              <a:off x="7669213" y="692150"/>
              <a:ext cx="1295400" cy="1008063"/>
              <a:chOff x="4831" y="1253"/>
              <a:chExt cx="816" cy="726"/>
            </a:xfrm>
          </p:grpSpPr>
          <p:sp>
            <p:nvSpPr>
              <p:cNvPr id="72710"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2711"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 name="Text Box 7"/>
              <p:cNvSpPr txBox="1">
                <a:spLocks noChangeArrowheads="1"/>
              </p:cNvSpPr>
              <p:nvPr/>
            </p:nvSpPr>
            <p:spPr bwMode="gray">
              <a:xfrm>
                <a:off x="4850" y="1632"/>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5-8</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72713"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9" name="Text Box 20"/>
          <p:cNvSpPr txBox="1">
            <a:spLocks noChangeArrowheads="1"/>
          </p:cNvSpPr>
          <p:nvPr/>
        </p:nvSpPr>
        <p:spPr bwMode="auto">
          <a:xfrm>
            <a:off x="239713" y="2335213"/>
            <a:ext cx="8904287" cy="361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if(M.rhead[i]==NULL)  {	    // </a:t>
            </a:r>
            <a:r>
              <a:rPr lang="zh-CN" altLang="en-US" sz="1600" b="1">
                <a:latin typeface="Courier New" panose="02070309020205020404" pitchFamily="49" charset="0"/>
                <a:ea typeface="仿宋" panose="02010609060101010101" pitchFamily="49" charset="-122"/>
                <a:cs typeface="Courier New" panose="02070309020205020404" pitchFamily="49" charset="0"/>
              </a:rPr>
              <a:t>完成行插入</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M.rhead[i]=p;  p-&gt;right=NULL;</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else if(M.rhead[i]-&gt;col&gt;j)  {	    // </a:t>
            </a:r>
            <a:r>
              <a:rPr lang="zh-CN" altLang="en-US" sz="1600" b="1">
                <a:latin typeface="Courier New" panose="02070309020205020404" pitchFamily="49" charset="0"/>
                <a:ea typeface="仿宋" panose="02010609060101010101" pitchFamily="49" charset="-122"/>
                <a:cs typeface="Courier New" panose="02070309020205020404" pitchFamily="49" charset="0"/>
              </a:rPr>
              <a:t>寻找在行链表中的插入位置</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p-&gt;right=M.rhead[i];  M.rhead[i]=p</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else  { </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for(q=M.rhead[i];(q-&gt;right)&amp;&amp;(q-&gt;right-&gt;col&lt;j);q=q-&gt;right);</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p-&gt;right=q-&gt;right;</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q-&gt;right=p;</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Box 20"/>
          <p:cNvSpPr txBox="1">
            <a:spLocks noChangeArrowheads="1"/>
          </p:cNvSpPr>
          <p:nvPr/>
        </p:nvSpPr>
        <p:spPr bwMode="auto">
          <a:xfrm>
            <a:off x="239713" y="2335213"/>
            <a:ext cx="8904287" cy="425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6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if(</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M.chead</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[j]==NULL)  {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完成列插入</a:t>
            </a:r>
          </a:p>
          <a:p>
            <a:pPr>
              <a:lnSpc>
                <a:spcPct val="126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M.chead</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[j]=p;  p-&gt;down=NULL;</a:t>
            </a:r>
          </a:p>
          <a:p>
            <a:pPr>
              <a:lnSpc>
                <a:spcPct val="126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p>
          <a:p>
            <a:pPr>
              <a:lnSpc>
                <a:spcPct val="126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else if(</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M.chead</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[j]-&gt;row&gt;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寻找在列链表中的插入位置</a:t>
            </a:r>
          </a:p>
          <a:p>
            <a:pPr>
              <a:lnSpc>
                <a:spcPct val="126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p-&gt;down=</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M.chead</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[j];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M.chead</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[j]=p</a:t>
            </a:r>
          </a:p>
          <a:p>
            <a:pPr>
              <a:lnSpc>
                <a:spcPct val="126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a:lnSpc>
                <a:spcPct val="126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else  { </a:t>
            </a:r>
          </a:p>
          <a:p>
            <a:pPr>
              <a:lnSpc>
                <a:spcPct val="126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for(q=</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M.chead</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[j];(q-&gt;down)&amp;&amp;(q-&gt;down-&gt;row&lt;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);q=q-&gt;down);</a:t>
            </a:r>
          </a:p>
          <a:p>
            <a:pPr>
              <a:lnSpc>
                <a:spcPct val="126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p-&gt;down=q-&gt;down;</a:t>
            </a:r>
          </a:p>
          <a:p>
            <a:pPr>
              <a:lnSpc>
                <a:spcPct val="126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q-&gt;down=p;</a:t>
            </a:r>
          </a:p>
          <a:p>
            <a:pPr>
              <a:lnSpc>
                <a:spcPct val="126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a:lnSpc>
                <a:spcPct val="126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a:lnSpc>
                <a:spcPct val="126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CreateSMatrix_OL</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23" name="组合 5"/>
          <p:cNvGrpSpPr>
            <a:grpSpLocks/>
          </p:cNvGrpSpPr>
          <p:nvPr/>
        </p:nvGrpSpPr>
        <p:grpSpPr bwMode="auto">
          <a:xfrm>
            <a:off x="34925" y="92075"/>
            <a:ext cx="8963025" cy="2179638"/>
            <a:chOff x="34925" y="92075"/>
            <a:chExt cx="8963025" cy="2180168"/>
          </a:xfrm>
        </p:grpSpPr>
        <p:grpSp>
          <p:nvGrpSpPr>
            <p:cNvPr id="24" name="组合 4"/>
            <p:cNvGrpSpPr>
              <a:grpSpLocks/>
            </p:cNvGrpSpPr>
            <p:nvPr/>
          </p:nvGrpSpPr>
          <p:grpSpPr bwMode="auto">
            <a:xfrm>
              <a:off x="34925" y="92075"/>
              <a:ext cx="8963025" cy="2180168"/>
              <a:chOff x="34925" y="92075"/>
              <a:chExt cx="8963025" cy="2180168"/>
            </a:xfrm>
          </p:grpSpPr>
          <p:grpSp>
            <p:nvGrpSpPr>
              <p:cNvPr id="34" name="组合 3"/>
              <p:cNvGrpSpPr>
                <a:grpSpLocks/>
              </p:cNvGrpSpPr>
              <p:nvPr/>
            </p:nvGrpSpPr>
            <p:grpSpPr bwMode="auto">
              <a:xfrm>
                <a:off x="34925" y="92075"/>
                <a:ext cx="7632700" cy="1601788"/>
                <a:chOff x="34925" y="92075"/>
                <a:chExt cx="7632700" cy="1601788"/>
              </a:xfrm>
            </p:grpSpPr>
            <p:grpSp>
              <p:nvGrpSpPr>
                <p:cNvPr id="37" name="组合 2"/>
                <p:cNvGrpSpPr>
                  <a:grpSpLocks/>
                </p:cNvGrpSpPr>
                <p:nvPr/>
              </p:nvGrpSpPr>
              <p:grpSpPr bwMode="auto">
                <a:xfrm>
                  <a:off x="34925" y="92075"/>
                  <a:ext cx="7632700" cy="1025525"/>
                  <a:chOff x="34925" y="92075"/>
                  <a:chExt cx="7632700" cy="1025525"/>
                </a:xfrm>
              </p:grpSpPr>
              <p:grpSp>
                <p:nvGrpSpPr>
                  <p:cNvPr id="41" name="组合 1"/>
                  <p:cNvGrpSpPr>
                    <a:grpSpLocks/>
                  </p:cNvGrpSpPr>
                  <p:nvPr/>
                </p:nvGrpSpPr>
                <p:grpSpPr bwMode="auto">
                  <a:xfrm>
                    <a:off x="34925" y="92075"/>
                    <a:ext cx="7632700" cy="457200"/>
                    <a:chOff x="34925" y="92075"/>
                    <a:chExt cx="7632700" cy="457200"/>
                  </a:xfrm>
                </p:grpSpPr>
                <p:sp>
                  <p:nvSpPr>
                    <p:cNvPr id="45"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6"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42" name="Group 3"/>
                  <p:cNvGrpSpPr>
                    <a:grpSpLocks/>
                  </p:cNvGrpSpPr>
                  <p:nvPr/>
                </p:nvGrpSpPr>
                <p:grpSpPr bwMode="auto">
                  <a:xfrm>
                    <a:off x="107950" y="620713"/>
                    <a:ext cx="4032250" cy="496887"/>
                    <a:chOff x="113" y="441"/>
                    <a:chExt cx="2098" cy="313"/>
                  </a:xfrm>
                </p:grpSpPr>
                <p:sp>
                  <p:nvSpPr>
                    <p:cNvPr id="43"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44"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8" name="Group 6"/>
                <p:cNvGrpSpPr>
                  <a:grpSpLocks/>
                </p:cNvGrpSpPr>
                <p:nvPr/>
              </p:nvGrpSpPr>
              <p:grpSpPr bwMode="auto">
                <a:xfrm>
                  <a:off x="250824" y="1196975"/>
                  <a:ext cx="3948643" cy="496888"/>
                  <a:chOff x="113" y="441"/>
                  <a:chExt cx="1440" cy="313"/>
                </a:xfrm>
              </p:grpSpPr>
              <p:sp>
                <p:nvSpPr>
                  <p:cNvPr id="39"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十字链表及操作实现</a:t>
                    </a:r>
                  </a:p>
                </p:txBody>
              </p:sp>
              <p:sp>
                <p:nvSpPr>
                  <p:cNvPr id="40"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5" name="Text Box 7"/>
              <p:cNvSpPr txBox="1">
                <a:spLocks noChangeArrowheads="1"/>
              </p:cNvSpPr>
              <p:nvPr/>
            </p:nvSpPr>
            <p:spPr bwMode="auto">
              <a:xfrm>
                <a:off x="228600" y="1749828"/>
                <a:ext cx="8686800" cy="492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5-2</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创建十字链表</a:t>
                </a:r>
                <a:r>
                  <a:rPr kumimoji="1" lang="zh-CN" altLang="en-US" sz="2000" b="1" dirty="0">
                    <a:solidFill>
                      <a:srgbClr val="000000"/>
                    </a:solidFill>
                    <a:latin typeface="+mj-lt"/>
                    <a:ea typeface="仿宋" panose="02010609060101010101" pitchFamily="49" charset="-122"/>
                  </a:rPr>
                  <a:t>。</a:t>
                </a:r>
                <a:endParaRPr kumimoji="1" lang="zh-CN" altLang="en-US" sz="2000" b="1" dirty="0" smtClean="0">
                  <a:latin typeface="+mj-lt"/>
                  <a:ea typeface="仿宋" panose="02010609060101010101" pitchFamily="49" charset="-122"/>
                </a:endParaRPr>
              </a:p>
            </p:txBody>
          </p:sp>
          <p:cxnSp>
            <p:nvCxnSpPr>
              <p:cNvPr id="36" name="直接连接符 35"/>
              <p:cNvCxnSpPr/>
              <p:nvPr/>
            </p:nvCxnSpPr>
            <p:spPr>
              <a:xfrm>
                <a:off x="92075" y="2272243"/>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28" name="Group 4"/>
            <p:cNvGrpSpPr>
              <a:grpSpLocks/>
            </p:cNvGrpSpPr>
            <p:nvPr/>
          </p:nvGrpSpPr>
          <p:grpSpPr bwMode="auto">
            <a:xfrm>
              <a:off x="7669213" y="692150"/>
              <a:ext cx="1295400" cy="1008063"/>
              <a:chOff x="4831" y="1253"/>
              <a:chExt cx="816" cy="726"/>
            </a:xfrm>
          </p:grpSpPr>
          <p:sp>
            <p:nvSpPr>
              <p:cNvPr id="30"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1"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2" name="Text Box 7"/>
              <p:cNvSpPr txBox="1">
                <a:spLocks noChangeArrowheads="1"/>
              </p:cNvSpPr>
              <p:nvPr/>
            </p:nvSpPr>
            <p:spPr bwMode="gray">
              <a:xfrm>
                <a:off x="4850" y="1632"/>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5-8</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33"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754" name="组合 4"/>
          <p:cNvGrpSpPr>
            <a:grpSpLocks/>
          </p:cNvGrpSpPr>
          <p:nvPr/>
        </p:nvGrpSpPr>
        <p:grpSpPr bwMode="auto">
          <a:xfrm>
            <a:off x="34925" y="92075"/>
            <a:ext cx="8963025" cy="2179638"/>
            <a:chOff x="34925" y="92075"/>
            <a:chExt cx="8963025" cy="2180168"/>
          </a:xfrm>
        </p:grpSpPr>
        <p:grpSp>
          <p:nvGrpSpPr>
            <p:cNvPr id="74761" name="组合 3"/>
            <p:cNvGrpSpPr>
              <a:grpSpLocks/>
            </p:cNvGrpSpPr>
            <p:nvPr/>
          </p:nvGrpSpPr>
          <p:grpSpPr bwMode="auto">
            <a:xfrm>
              <a:off x="34925" y="92075"/>
              <a:ext cx="7632700" cy="1601788"/>
              <a:chOff x="34925" y="92075"/>
              <a:chExt cx="7632700" cy="1601788"/>
            </a:xfrm>
          </p:grpSpPr>
          <p:grpSp>
            <p:nvGrpSpPr>
              <p:cNvPr id="74764" name="组合 2"/>
              <p:cNvGrpSpPr>
                <a:grpSpLocks/>
              </p:cNvGrpSpPr>
              <p:nvPr/>
            </p:nvGrpSpPr>
            <p:grpSpPr bwMode="auto">
              <a:xfrm>
                <a:off x="34925" y="92075"/>
                <a:ext cx="7632700" cy="1025525"/>
                <a:chOff x="34925" y="92075"/>
                <a:chExt cx="7632700" cy="1025525"/>
              </a:xfrm>
            </p:grpSpPr>
            <p:grpSp>
              <p:nvGrpSpPr>
                <p:cNvPr id="74768" name="组合 1"/>
                <p:cNvGrpSpPr>
                  <a:grpSpLocks/>
                </p:cNvGrpSpPr>
                <p:nvPr/>
              </p:nvGrpSpPr>
              <p:grpSpPr bwMode="auto">
                <a:xfrm>
                  <a:off x="34925" y="92075"/>
                  <a:ext cx="7632700" cy="457200"/>
                  <a:chOff x="34925" y="92075"/>
                  <a:chExt cx="7632700" cy="457200"/>
                </a:xfrm>
              </p:grpSpPr>
              <p:sp>
                <p:nvSpPr>
                  <p:cNvPr id="74772"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4773"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5.2  </a:t>
                    </a:r>
                    <a:r>
                      <a:rPr lang="zh-CN" altLang="en-US" sz="2400" b="1">
                        <a:solidFill>
                          <a:srgbClr val="FF0000"/>
                        </a:solidFill>
                        <a:latin typeface="黑体" panose="02010609060101010101" pitchFamily="49" charset="-122"/>
                        <a:ea typeface="黑体" panose="02010609060101010101" pitchFamily="49" charset="-122"/>
                      </a:rPr>
                      <a:t>矩阵的压缩存储</a:t>
                    </a:r>
                  </a:p>
                </p:txBody>
              </p:sp>
            </p:grpSp>
            <p:grpSp>
              <p:nvGrpSpPr>
                <p:cNvPr id="74769" name="Group 3"/>
                <p:cNvGrpSpPr>
                  <a:grpSpLocks/>
                </p:cNvGrpSpPr>
                <p:nvPr/>
              </p:nvGrpSpPr>
              <p:grpSpPr bwMode="auto">
                <a:xfrm>
                  <a:off x="107950" y="620713"/>
                  <a:ext cx="4032250" cy="496887"/>
                  <a:chOff x="113" y="441"/>
                  <a:chExt cx="2098" cy="313"/>
                </a:xfrm>
              </p:grpSpPr>
              <p:sp>
                <p:nvSpPr>
                  <p:cNvPr id="74770" name="Text Box 4"/>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5.2.2  </a:t>
                    </a:r>
                    <a:r>
                      <a:rPr kumimoji="1" lang="zh-CN" altLang="en-US" sz="2200" b="1">
                        <a:solidFill>
                          <a:srgbClr val="3333FF"/>
                        </a:solidFill>
                        <a:latin typeface="Arial" panose="020B0604020202020204" pitchFamily="34" charset="0"/>
                        <a:ea typeface="黑体" panose="02010609060101010101" pitchFamily="49" charset="-122"/>
                      </a:rPr>
                      <a:t>稀疏矩阵的压缩存储</a:t>
                    </a:r>
                  </a:p>
                </p:txBody>
              </p:sp>
              <p:sp>
                <p:nvSpPr>
                  <p:cNvPr id="74771" name="Rectangle 5"/>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74765" name="Group 6"/>
              <p:cNvGrpSpPr>
                <a:grpSpLocks/>
              </p:cNvGrpSpPr>
              <p:nvPr/>
            </p:nvGrpSpPr>
            <p:grpSpPr bwMode="auto">
              <a:xfrm>
                <a:off x="250824" y="1196975"/>
                <a:ext cx="3948643" cy="496888"/>
                <a:chOff x="113" y="441"/>
                <a:chExt cx="1440" cy="313"/>
              </a:xfrm>
            </p:grpSpPr>
            <p:sp>
              <p:nvSpPr>
                <p:cNvPr id="74766"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十字链表及操作实现</a:t>
                  </a:r>
                </a:p>
              </p:txBody>
            </p:sp>
            <p:sp>
              <p:nvSpPr>
                <p:cNvPr id="74767" name="Rectangle 8"/>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6" name="Text Box 7"/>
            <p:cNvSpPr txBox="1">
              <a:spLocks noChangeArrowheads="1"/>
            </p:cNvSpPr>
            <p:nvPr/>
          </p:nvSpPr>
          <p:spPr bwMode="auto">
            <a:xfrm>
              <a:off x="228600" y="1749828"/>
              <a:ext cx="8686800" cy="492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5-2</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创建十字链表</a:t>
              </a:r>
              <a:r>
                <a:rPr kumimoji="1" lang="zh-CN" altLang="en-US" sz="2000" b="1" dirty="0">
                  <a:solidFill>
                    <a:srgbClr val="000000"/>
                  </a:solidFill>
                  <a:latin typeface="+mj-lt"/>
                  <a:ea typeface="仿宋" panose="02010609060101010101" pitchFamily="49" charset="-122"/>
                </a:rPr>
                <a:t>。</a:t>
              </a:r>
              <a:endParaRPr kumimoji="1" lang="zh-CN" altLang="en-US" sz="2000" b="1" dirty="0" smtClean="0">
                <a:latin typeface="+mj-lt"/>
                <a:ea typeface="仿宋" panose="02010609060101010101" pitchFamily="49" charset="-122"/>
              </a:endParaRPr>
            </a:p>
          </p:txBody>
        </p:sp>
        <p:cxnSp>
          <p:nvCxnSpPr>
            <p:cNvPr id="27" name="直接连接符 26"/>
            <p:cNvCxnSpPr/>
            <p:nvPr/>
          </p:nvCxnSpPr>
          <p:spPr>
            <a:xfrm>
              <a:off x="92075" y="2272243"/>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30" name="组合 29"/>
          <p:cNvGrpSpPr>
            <a:grpSpLocks/>
          </p:cNvGrpSpPr>
          <p:nvPr/>
        </p:nvGrpSpPr>
        <p:grpSpPr bwMode="auto">
          <a:xfrm>
            <a:off x="7669213" y="731838"/>
            <a:ext cx="1295400" cy="968375"/>
            <a:chOff x="7669213" y="731152"/>
            <a:chExt cx="1295400" cy="969061"/>
          </a:xfrm>
        </p:grpSpPr>
        <p:sp>
          <p:nvSpPr>
            <p:cNvPr id="74757"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4758"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759"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74760" name="图片 1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5" name="Text Box 6"/>
          <p:cNvSpPr txBox="1">
            <a:spLocks noChangeArrowheads="1"/>
          </p:cNvSpPr>
          <p:nvPr/>
        </p:nvSpPr>
        <p:spPr bwMode="auto">
          <a:xfrm>
            <a:off x="179388" y="2324100"/>
            <a:ext cx="8785225" cy="2677656"/>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问题规模：待创建稀疏矩阵的总行数、总列数及非零元个数（分别设置</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m</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a:t>
            </a:r>
            <a:r>
              <a:rPr kumimoji="1" lang="zh-CN" altLang="en-US" sz="2000" b="1" dirty="0">
                <a:latin typeface="+mn-ea"/>
                <a:ea typeface="+mn-ea"/>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基本操作：在十字链表中建立非零元结点；</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时间分析：算法时间主要</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花费在建立</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非零元结点上</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。每</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建立一个非零元结点都需先寻找它在行列链表</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中的插入</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位置，再完成插入</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；对于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m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行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列</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，且</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有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非零元的稀疏矩阵，</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算法执行</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t</a:t>
            </a:r>
            <a:r>
              <a:rPr kumimoji="1" lang="en-US" altLang="zh-CN" sz="2000" b="1" dirty="0" err="1">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s</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s=Max{m, 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290">
                                          <p:stCondLst>
                                            <p:cond delay="0"/>
                                          </p:stCondLst>
                                        </p:cTn>
                                        <p:tgtEl>
                                          <p:spTgt spid="30"/>
                                        </p:tgtEl>
                                      </p:cBhvr>
                                    </p:animEffect>
                                    <p:anim calcmode="lin" valueType="num">
                                      <p:cBhvr>
                                        <p:cTn id="8" dur="911"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0"/>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0"/>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0"/>
                                        </p:tgtEl>
                                        <p:attrNameLst>
                                          <p:attrName>ppt_y</p:attrName>
                                        </p:attrNameLst>
                                      </p:cBhvr>
                                      <p:tavLst>
                                        <p:tav tm="0" fmla="#ppt_y-sin(pi*$)/81">
                                          <p:val>
                                            <p:fltVal val="0"/>
                                          </p:val>
                                        </p:tav>
                                        <p:tav tm="100000">
                                          <p:val>
                                            <p:fltVal val="1"/>
                                          </p:val>
                                        </p:tav>
                                      </p:tavLst>
                                    </p:anim>
                                    <p:animScale>
                                      <p:cBhvr>
                                        <p:cTn id="13" dur="13">
                                          <p:stCondLst>
                                            <p:cond delay="325"/>
                                          </p:stCondLst>
                                        </p:cTn>
                                        <p:tgtEl>
                                          <p:spTgt spid="30"/>
                                        </p:tgtEl>
                                      </p:cBhvr>
                                      <p:to x="100000" y="60000"/>
                                    </p:animScale>
                                    <p:animScale>
                                      <p:cBhvr>
                                        <p:cTn id="14" dur="83" decel="50000">
                                          <p:stCondLst>
                                            <p:cond delay="338"/>
                                          </p:stCondLst>
                                        </p:cTn>
                                        <p:tgtEl>
                                          <p:spTgt spid="30"/>
                                        </p:tgtEl>
                                      </p:cBhvr>
                                      <p:to x="100000" y="100000"/>
                                    </p:animScale>
                                    <p:animScale>
                                      <p:cBhvr>
                                        <p:cTn id="15" dur="13">
                                          <p:stCondLst>
                                            <p:cond delay="656"/>
                                          </p:stCondLst>
                                        </p:cTn>
                                        <p:tgtEl>
                                          <p:spTgt spid="30"/>
                                        </p:tgtEl>
                                      </p:cBhvr>
                                      <p:to x="100000" y="80000"/>
                                    </p:animScale>
                                    <p:animScale>
                                      <p:cBhvr>
                                        <p:cTn id="16" dur="83" decel="50000">
                                          <p:stCondLst>
                                            <p:cond delay="669"/>
                                          </p:stCondLst>
                                        </p:cTn>
                                        <p:tgtEl>
                                          <p:spTgt spid="30"/>
                                        </p:tgtEl>
                                      </p:cBhvr>
                                      <p:to x="100000" y="100000"/>
                                    </p:animScale>
                                    <p:animScale>
                                      <p:cBhvr>
                                        <p:cTn id="17" dur="13">
                                          <p:stCondLst>
                                            <p:cond delay="821"/>
                                          </p:stCondLst>
                                        </p:cTn>
                                        <p:tgtEl>
                                          <p:spTgt spid="30"/>
                                        </p:tgtEl>
                                      </p:cBhvr>
                                      <p:to x="100000" y="90000"/>
                                    </p:animScale>
                                    <p:animScale>
                                      <p:cBhvr>
                                        <p:cTn id="18" dur="83" decel="50000">
                                          <p:stCondLst>
                                            <p:cond delay="834"/>
                                          </p:stCondLst>
                                        </p:cTn>
                                        <p:tgtEl>
                                          <p:spTgt spid="30"/>
                                        </p:tgtEl>
                                      </p:cBhvr>
                                      <p:to x="100000" y="100000"/>
                                    </p:animScale>
                                    <p:animScale>
                                      <p:cBhvr>
                                        <p:cTn id="19" dur="13">
                                          <p:stCondLst>
                                            <p:cond delay="904"/>
                                          </p:stCondLst>
                                        </p:cTn>
                                        <p:tgtEl>
                                          <p:spTgt spid="30"/>
                                        </p:tgtEl>
                                      </p:cBhvr>
                                      <p:to x="100000" y="95000"/>
                                    </p:animScale>
                                    <p:animScale>
                                      <p:cBhvr>
                                        <p:cTn id="20" dur="83" decel="50000">
                                          <p:stCondLst>
                                            <p:cond delay="917"/>
                                          </p:stCondLst>
                                        </p:cTn>
                                        <p:tgtEl>
                                          <p:spTgt spid="30"/>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5">
                                            <p:txEl>
                                              <p:pRg st="0" end="0"/>
                                            </p:txEl>
                                          </p:spTgt>
                                        </p:tgtEl>
                                        <p:attrNameLst>
                                          <p:attrName>style.visibility</p:attrName>
                                        </p:attrNameLst>
                                      </p:cBhvr>
                                      <p:to>
                                        <p:strVal val="visible"/>
                                      </p:to>
                                    </p:set>
                                    <p:animEffect transition="in" filter="slide(fromBottom)">
                                      <p:cBhvr>
                                        <p:cTn id="25" dur="500"/>
                                        <p:tgtEl>
                                          <p:spTgt spid="35">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5">
                                            <p:txEl>
                                              <p:pRg st="1" end="1"/>
                                            </p:txEl>
                                          </p:spTgt>
                                        </p:tgtEl>
                                        <p:attrNameLst>
                                          <p:attrName>style.visibility</p:attrName>
                                        </p:attrNameLst>
                                      </p:cBhvr>
                                      <p:to>
                                        <p:strVal val="visible"/>
                                      </p:to>
                                    </p:set>
                                    <p:animEffect transition="in" filter="slide(fromBottom)">
                                      <p:cBhvr>
                                        <p:cTn id="30" dur="500"/>
                                        <p:tgtEl>
                                          <p:spTgt spid="35">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5">
                                            <p:txEl>
                                              <p:pRg st="2" end="2"/>
                                            </p:txEl>
                                          </p:spTgt>
                                        </p:tgtEl>
                                        <p:attrNameLst>
                                          <p:attrName>style.visibility</p:attrName>
                                        </p:attrNameLst>
                                      </p:cBhvr>
                                      <p:to>
                                        <p:strVal val="visible"/>
                                      </p:to>
                                    </p:set>
                                    <p:animEffect transition="in" filter="slide(fromBottom)">
                                      <p:cBhvr>
                                        <p:cTn id="35" dur="500"/>
                                        <p:tgtEl>
                                          <p:spTgt spid="3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3"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nvGrpSpPr>
          <p:cNvPr id="8" name="Group 4"/>
          <p:cNvGrpSpPr>
            <a:grpSpLocks/>
          </p:cNvGrpSpPr>
          <p:nvPr/>
        </p:nvGrpSpPr>
        <p:grpSpPr bwMode="auto">
          <a:xfrm>
            <a:off x="1835150" y="476250"/>
            <a:ext cx="5761038" cy="5803900"/>
            <a:chOff x="1156" y="300"/>
            <a:chExt cx="3629" cy="3656"/>
          </a:xfrm>
        </p:grpSpPr>
        <p:pic>
          <p:nvPicPr>
            <p:cNvPr id="10" name="Picture 5" descr="09"/>
            <p:cNvPicPr>
              <a:picLocks noChangeAspect="1" noChangeArrowheads="1" noCrop="1"/>
            </p:cNvPicPr>
            <p:nvPr/>
          </p:nvPicPr>
          <p:blipFill>
            <a:blip r:embed="rId3">
              <a:lum bright="-6000" contrast="24000"/>
              <a:extLst>
                <a:ext uri="{28A0092B-C50C-407E-A947-70E740481C1C}">
                  <a14:useLocalDpi xmlns:a14="http://schemas.microsoft.com/office/drawing/2010/main" val="0"/>
                </a:ext>
              </a:extLst>
            </a:blip>
            <a:srcRect/>
            <a:stretch>
              <a:fillRect/>
            </a:stretch>
          </p:blipFill>
          <p:spPr bwMode="auto">
            <a:xfrm>
              <a:off x="1156" y="300"/>
              <a:ext cx="3629" cy="3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6"/>
            <p:cNvSpPr txBox="1">
              <a:spLocks noChangeArrowheads="1"/>
            </p:cNvSpPr>
            <p:nvPr/>
          </p:nvSpPr>
          <p:spPr bwMode="auto">
            <a:xfrm>
              <a:off x="1791" y="1497"/>
              <a:ext cx="2586" cy="16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5000"/>
                </a:lnSpc>
              </a:pP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广义表，又称列表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(Lists)</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，是线性表的一种推广和扩充，即在广义表中取消了对线性表元素的原子限制，允许它们具有其自身结构；但是广义表又区别于数组，即不要求</a:t>
              </a:r>
              <a:r>
                <a:rPr kumimoji="1" lang="zh-CN" altLang="sv-SE" sz="2000" b="1">
                  <a:solidFill>
                    <a:srgbClr val="3333FF"/>
                  </a:solidFill>
                  <a:latin typeface="Arial" panose="020B0604020202020204" pitchFamily="34" charset="0"/>
                  <a:ea typeface="楷体" panose="02010609060101010101" pitchFamily="49" charset="-122"/>
                  <a:cs typeface="Arial" panose="020B0604020202020204" pitchFamily="34" charset="0"/>
                </a:rPr>
                <a:t>每个元素具有相同类型。</a:t>
              </a:r>
              <a:r>
                <a:rPr kumimoji="1" lang="zh-CN" altLang="sv-SE" sz="2000">
                  <a:solidFill>
                    <a:srgbClr val="3333FF"/>
                  </a:solidFill>
                  <a:latin typeface="Arial" panose="020B0604020202020204" pitchFamily="34" charset="0"/>
                  <a:ea typeface="楷体" panose="02010609060101010101" pitchFamily="49" charset="-122"/>
                  <a:cs typeface="Arial" panose="020B0604020202020204" pitchFamily="34" charset="0"/>
                </a:rPr>
                <a:t> </a:t>
              </a:r>
              <a:endParaRPr kumimoji="1" lang="zh-CN" altLang="en-US" sz="2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Effect transition="in" filter="fade">
                                      <p:cBhvr>
                                        <p:cTn id="7" dur="100"/>
                                        <p:tgtEl>
                                          <p:spTgt spid="13"/>
                                        </p:tgtEl>
                                      </p:cBhvr>
                                    </p:animEffect>
                                    <p:anim calcmode="lin" valueType="num">
                                      <p:cBhvr>
                                        <p:cTn id="8" dur="400" fill="hold"/>
                                        <p:tgtEl>
                                          <p:spTgt spid="13"/>
                                        </p:tgtEl>
                                        <p:attrNameLst>
                                          <p:attrName>ppt_x</p:attrName>
                                        </p:attrNameLst>
                                      </p:cBhvr>
                                      <p:tavLst>
                                        <p:tav tm="0">
                                          <p:val>
                                            <p:strVal val="#ppt_x"/>
                                          </p:val>
                                        </p:tav>
                                        <p:tav tm="100000">
                                          <p:val>
                                            <p:strVal val="#ppt_x"/>
                                          </p:val>
                                        </p:tav>
                                      </p:tavLst>
                                    </p:anim>
                                    <p:anim calcmode="lin" valueType="num">
                                      <p:cBhvr>
                                        <p:cTn id="9" dur="400" fill="hold"/>
                                        <p:tgtEl>
                                          <p:spTgt spid="13"/>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1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1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par>
                          <p:cTn id="16" fill="hold">
                            <p:stCondLst>
                              <p:cond delay="2000"/>
                            </p:stCondLst>
                            <p:childTnLst>
                              <p:par>
                                <p:cTn id="17" presetID="18" presetClass="entr" presetSubtype="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strips(downRigh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
          <p:cNvGrpSpPr>
            <a:grpSpLocks/>
          </p:cNvGrpSpPr>
          <p:nvPr/>
        </p:nvGrpSpPr>
        <p:grpSpPr bwMode="auto">
          <a:xfrm>
            <a:off x="34925" y="92075"/>
            <a:ext cx="7632700" cy="457200"/>
            <a:chOff x="34925" y="92075"/>
            <a:chExt cx="7632700" cy="457200"/>
          </a:xfrm>
        </p:grpSpPr>
        <p:sp>
          <p:nvSpPr>
            <p:cNvPr id="12301"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2302"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5.1  </a:t>
              </a:r>
              <a:r>
                <a:rPr lang="zh-CN" altLang="en-US" sz="2400" b="1">
                  <a:solidFill>
                    <a:srgbClr val="FF0000"/>
                  </a:solidFill>
                  <a:latin typeface="黑体" panose="02010609060101010101" pitchFamily="49" charset="-122"/>
                  <a:ea typeface="黑体" panose="02010609060101010101" pitchFamily="49" charset="-122"/>
                </a:rPr>
                <a:t>数组</a:t>
              </a:r>
            </a:p>
          </p:txBody>
        </p:sp>
      </p:grpSp>
      <p:grpSp>
        <p:nvGrpSpPr>
          <p:cNvPr id="18" name="Group 2"/>
          <p:cNvGrpSpPr>
            <a:grpSpLocks/>
          </p:cNvGrpSpPr>
          <p:nvPr/>
        </p:nvGrpSpPr>
        <p:grpSpPr bwMode="auto">
          <a:xfrm>
            <a:off x="107950" y="620713"/>
            <a:ext cx="5545138" cy="496887"/>
            <a:chOff x="113" y="441"/>
            <a:chExt cx="2098" cy="313"/>
          </a:xfrm>
        </p:grpSpPr>
        <p:sp>
          <p:nvSpPr>
            <p:cNvPr id="12299"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5.1.2  </a:t>
              </a:r>
              <a:r>
                <a:rPr kumimoji="1" lang="zh-CN" altLang="en-US" sz="2200" b="1">
                  <a:solidFill>
                    <a:srgbClr val="3333FF"/>
                  </a:solidFill>
                  <a:latin typeface="Arial" panose="020B0604020202020204" pitchFamily="34" charset="0"/>
                  <a:ea typeface="黑体" panose="02010609060101010101" pitchFamily="49" charset="-122"/>
                </a:rPr>
                <a:t>数组的顺序存储表示及操作实现</a:t>
              </a:r>
            </a:p>
          </p:txBody>
        </p:sp>
        <p:sp>
          <p:nvSpPr>
            <p:cNvPr id="12300"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2" name="Group 5"/>
          <p:cNvGrpSpPr>
            <a:grpSpLocks/>
          </p:cNvGrpSpPr>
          <p:nvPr/>
        </p:nvGrpSpPr>
        <p:grpSpPr bwMode="auto">
          <a:xfrm>
            <a:off x="250825" y="1196975"/>
            <a:ext cx="3240088" cy="496888"/>
            <a:chOff x="113" y="441"/>
            <a:chExt cx="1440" cy="313"/>
          </a:xfrm>
        </p:grpSpPr>
        <p:sp>
          <p:nvSpPr>
            <p:cNvPr id="12297" name="Text Box 6"/>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数组顺序表的定义</a:t>
              </a:r>
            </a:p>
          </p:txBody>
        </p:sp>
        <p:sp>
          <p:nvSpPr>
            <p:cNvPr id="12298"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5" name="Text Box 8"/>
          <p:cNvSpPr txBox="1">
            <a:spLocks noChangeArrowheads="1"/>
          </p:cNvSpPr>
          <p:nvPr/>
        </p:nvSpPr>
        <p:spPr bwMode="auto">
          <a:xfrm>
            <a:off x="179388" y="1773238"/>
            <a:ext cx="8785225" cy="95408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数组中的元素按照逻辑次序依次存放在一组地址连续的存储单元里的方式称为</a:t>
            </a:r>
            <a:r>
              <a:rPr kumimoji="1" lang="zh-CN" altLang="en-US" sz="2000" b="1">
                <a:solidFill>
                  <a:srgbClr val="FF0000"/>
                </a:solidFill>
                <a:latin typeface="黑体" panose="02010609060101010101" pitchFamily="49" charset="-122"/>
                <a:ea typeface="黑体" panose="02010609060101010101" pitchFamily="49" charset="-122"/>
                <a:cs typeface="Arial" panose="020B0604020202020204" pitchFamily="34" charset="0"/>
              </a:rPr>
              <a:t>数组顺序表</a:t>
            </a:r>
            <a:r>
              <a:rPr kumimoji="1" lang="zh-CN" altLang="en-US" sz="2000" b="1">
                <a:latin typeface="Arial" panose="020B0604020202020204" pitchFamily="34" charset="0"/>
                <a:ea typeface="仿宋" panose="02010609060101010101" pitchFamily="49" charset="-122"/>
                <a:cs typeface="Arial" panose="020B0604020202020204" pitchFamily="34" charset="0"/>
              </a:rPr>
              <a:t>。</a:t>
            </a:r>
          </a:p>
        </p:txBody>
      </p:sp>
      <p:grpSp>
        <p:nvGrpSpPr>
          <p:cNvPr id="16" name="Group 9"/>
          <p:cNvGrpSpPr>
            <a:grpSpLocks/>
          </p:cNvGrpSpPr>
          <p:nvPr/>
        </p:nvGrpSpPr>
        <p:grpSpPr bwMode="auto">
          <a:xfrm>
            <a:off x="515938" y="3290887"/>
            <a:ext cx="8159750" cy="1773237"/>
            <a:chOff x="95" y="3114"/>
            <a:chExt cx="5565" cy="870"/>
          </a:xfrm>
        </p:grpSpPr>
        <p:sp>
          <p:nvSpPr>
            <p:cNvPr id="17" name="AutoShape 10"/>
            <p:cNvSpPr>
              <a:spLocks noChangeArrowheads="1"/>
            </p:cNvSpPr>
            <p:nvPr/>
          </p:nvSpPr>
          <p:spPr bwMode="auto">
            <a:xfrm flipH="1" flipV="1">
              <a:off x="95" y="3114"/>
              <a:ext cx="5565" cy="870"/>
            </a:xfrm>
            <a:prstGeom prst="wedgeRectCallout">
              <a:avLst>
                <a:gd name="adj1" fmla="val -6569"/>
                <a:gd name="adj2" fmla="val 78056"/>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a:solidFill>
                  <a:schemeClr val="hlink"/>
                </a:solidFill>
                <a:latin typeface="Arial" panose="020B0604020202020204" pitchFamily="34" charset="0"/>
                <a:ea typeface="楷体" panose="02010609060101010101" pitchFamily="49" charset="-122"/>
                <a:cs typeface="Arial" panose="020B0604020202020204" pitchFamily="34" charset="0"/>
              </a:endParaRPr>
            </a:p>
          </p:txBody>
        </p:sp>
        <p:sp>
          <p:nvSpPr>
            <p:cNvPr id="19" name="Text Box 11"/>
            <p:cNvSpPr txBox="1">
              <a:spLocks noChangeArrowheads="1"/>
            </p:cNvSpPr>
            <p:nvPr/>
          </p:nvSpPr>
          <p:spPr bwMode="auto">
            <a:xfrm>
              <a:off x="205" y="3203"/>
              <a:ext cx="5352" cy="654"/>
            </a:xfrm>
            <a:prstGeom prst="rect">
              <a:avLst/>
            </a:prstGeom>
            <a:noFill/>
            <a:ln>
              <a:noFill/>
            </a:ln>
            <a:extLst>
              <a:ext uri="{909E8E84-426E-40DD-AFC4-6F175D3DCCD1}">
                <a14:hiddenFill xmlns:a14="http://schemas.microsoft.com/office/drawing/2010/main">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14:hiddenFill>
              </a:ext>
              <a:ext uri="{91240B29-F687-4F45-9708-019B960494DF}">
                <a14:hiddenLine xmlns:a14="http://schemas.microsoft.com/office/drawing/2010/main" w="57150">
                  <a:solidFill>
                    <a:srgbClr val="FFFF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多维数组是多维结构，采用顺序存储结构存储的数组首先需要将多维结构映射到一维结构。常用的映射方法有两种：按行优先和按列优先。</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Effect transition="in" filter="blinds(horizontal)">
                                      <p:cBhvr>
                                        <p:cTn id="17" dur="500"/>
                                        <p:tgtEl>
                                          <p:spTgt spid="1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9"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strips(up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812" name="组合 1"/>
          <p:cNvGrpSpPr>
            <a:grpSpLocks/>
          </p:cNvGrpSpPr>
          <p:nvPr/>
        </p:nvGrpSpPr>
        <p:grpSpPr bwMode="auto">
          <a:xfrm>
            <a:off x="34925" y="92075"/>
            <a:ext cx="7632700" cy="457200"/>
            <a:chOff x="34925" y="92075"/>
            <a:chExt cx="7632700" cy="457200"/>
          </a:xfrm>
        </p:grpSpPr>
        <p:sp>
          <p:nvSpPr>
            <p:cNvPr id="76821"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6822"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10" name="Group 2"/>
          <p:cNvGrpSpPr>
            <a:grpSpLocks/>
          </p:cNvGrpSpPr>
          <p:nvPr/>
        </p:nvGrpSpPr>
        <p:grpSpPr bwMode="auto">
          <a:xfrm>
            <a:off x="107950" y="620713"/>
            <a:ext cx="3744913" cy="496887"/>
            <a:chOff x="113" y="441"/>
            <a:chExt cx="2098" cy="313"/>
          </a:xfrm>
        </p:grpSpPr>
        <p:sp>
          <p:nvSpPr>
            <p:cNvPr id="76819"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5.3.1  </a:t>
              </a:r>
              <a:r>
                <a:rPr kumimoji="1" lang="zh-CN" altLang="en-US" sz="2200" b="1">
                  <a:solidFill>
                    <a:srgbClr val="3333FF"/>
                  </a:solidFill>
                  <a:latin typeface="Arial" panose="020B0604020202020204" pitchFamily="34" charset="0"/>
                  <a:ea typeface="黑体" panose="02010609060101010101" pitchFamily="49" charset="-122"/>
                </a:rPr>
                <a:t>广义表的类型定义</a:t>
              </a:r>
            </a:p>
          </p:txBody>
        </p:sp>
        <p:sp>
          <p:nvSpPr>
            <p:cNvPr id="76820"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5" name="Group 5"/>
          <p:cNvGrpSpPr>
            <a:grpSpLocks/>
          </p:cNvGrpSpPr>
          <p:nvPr/>
        </p:nvGrpSpPr>
        <p:grpSpPr bwMode="auto">
          <a:xfrm>
            <a:off x="250825" y="1196975"/>
            <a:ext cx="2592388" cy="496888"/>
            <a:chOff x="113" y="441"/>
            <a:chExt cx="1440" cy="313"/>
          </a:xfrm>
        </p:grpSpPr>
        <p:sp>
          <p:nvSpPr>
            <p:cNvPr id="76817" name="Text Box 6"/>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广义表的定义</a:t>
              </a:r>
            </a:p>
          </p:txBody>
        </p:sp>
        <p:sp>
          <p:nvSpPr>
            <p:cNvPr id="76818"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46" name="Text Box 18"/>
          <p:cNvSpPr txBox="1">
            <a:spLocks noChangeArrowheads="1"/>
          </p:cNvSpPr>
          <p:nvPr/>
        </p:nvSpPr>
        <p:spPr bwMode="auto">
          <a:xfrm>
            <a:off x="179388" y="4216400"/>
            <a:ext cx="8713787"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楷体" panose="02010609060101010101" pitchFamily="49" charset="-122"/>
                <a:cs typeface="Arial" panose="020B0604020202020204" pitchFamily="34" charset="0"/>
              </a:rPr>
              <a:t>        (1) A=() 			(4) D=(A, B, C)</a:t>
            </a:r>
            <a:r>
              <a:rPr kumimoji="1" lang="en-US" altLang="zh-CN" sz="2000">
                <a:latin typeface="Arial" panose="020B0604020202020204" pitchFamily="34" charset="0"/>
                <a:ea typeface="楷体" panose="02010609060101010101" pitchFamily="49" charset="-122"/>
                <a:cs typeface="Arial" panose="020B0604020202020204" pitchFamily="34" charset="0"/>
              </a:rPr>
              <a:t> </a:t>
            </a:r>
            <a:endParaRPr kumimoji="1" lang="en-US" altLang="zh-CN" sz="2000" b="1">
              <a:latin typeface="Arial" panose="020B0604020202020204" pitchFamily="34" charset="0"/>
              <a:ea typeface="楷体" panose="02010609060101010101" pitchFamily="49" charset="-122"/>
              <a:cs typeface="Arial" panose="020B0604020202020204" pitchFamily="34" charset="0"/>
            </a:endParaRPr>
          </a:p>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楷体" panose="02010609060101010101" pitchFamily="49" charset="-122"/>
                <a:cs typeface="Arial" panose="020B0604020202020204" pitchFamily="34" charset="0"/>
              </a:rPr>
              <a:t>        (2) B=(e) 			(5) E=(a, E)</a:t>
            </a:r>
          </a:p>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楷体" panose="02010609060101010101" pitchFamily="49" charset="-122"/>
                <a:cs typeface="Arial" panose="020B0604020202020204" pitchFamily="34" charset="0"/>
              </a:rPr>
              <a:t>        (3) C=(a, (b, c, d)) 	 	(6) F=(())</a:t>
            </a:r>
          </a:p>
        </p:txBody>
      </p:sp>
      <p:sp>
        <p:nvSpPr>
          <p:cNvPr id="47" name="Text Box 19"/>
          <p:cNvSpPr txBox="1">
            <a:spLocks noChangeArrowheads="1"/>
          </p:cNvSpPr>
          <p:nvPr/>
        </p:nvSpPr>
        <p:spPr bwMode="auto">
          <a:xfrm>
            <a:off x="179388" y="3763963"/>
            <a:ext cx="8713787"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cs typeface="Arial" panose="020B0604020202020204" pitchFamily="34" charset="0"/>
              </a:rPr>
              <a:t>        </a:t>
            </a:r>
            <a:r>
              <a:rPr kumimoji="1" lang="zh-CN" altLang="en-US" sz="2000" b="1">
                <a:solidFill>
                  <a:srgbClr val="FF0000"/>
                </a:solidFill>
                <a:latin typeface="Arial" panose="020B0604020202020204" pitchFamily="34" charset="0"/>
                <a:ea typeface="黑体" panose="02010609060101010101" pitchFamily="49" charset="-122"/>
                <a:cs typeface="Arial" panose="020B0604020202020204" pitchFamily="34" charset="0"/>
              </a:rPr>
              <a:t>例如：</a:t>
            </a:r>
            <a:r>
              <a:rPr kumimoji="1" lang="zh-CN" altLang="en-US" sz="2000" b="1">
                <a:latin typeface="Arial" panose="020B0604020202020204" pitchFamily="34" charset="0"/>
                <a:ea typeface="仿宋" panose="02010609060101010101" pitchFamily="49" charset="-122"/>
                <a:cs typeface="Arial" panose="020B0604020202020204" pitchFamily="34" charset="0"/>
              </a:rPr>
              <a:t>下面是 </a:t>
            </a:r>
            <a:r>
              <a:rPr kumimoji="1" lang="en-US" altLang="zh-CN" sz="2000" b="1">
                <a:latin typeface="Arial" panose="020B0604020202020204" pitchFamily="34" charset="0"/>
                <a:ea typeface="仿宋" panose="02010609060101010101" pitchFamily="49" charset="-122"/>
                <a:cs typeface="Arial" panose="020B0604020202020204" pitchFamily="34" charset="0"/>
              </a:rPr>
              <a:t>6 </a:t>
            </a:r>
            <a:r>
              <a:rPr kumimoji="1" lang="zh-CN" altLang="en-US" sz="2000" b="1">
                <a:latin typeface="Arial" panose="020B0604020202020204" pitchFamily="34" charset="0"/>
                <a:ea typeface="仿宋" panose="02010609060101010101" pitchFamily="49" charset="-122"/>
                <a:cs typeface="Arial" panose="020B0604020202020204" pitchFamily="34" charset="0"/>
              </a:rPr>
              <a:t>种形式的广义表。</a:t>
            </a:r>
            <a:r>
              <a:rPr kumimoji="1" lang="zh-CN" altLang="en-US" sz="2000">
                <a:latin typeface="Arial" panose="020B0604020202020204" pitchFamily="34" charset="0"/>
                <a:ea typeface="仿宋" panose="02010609060101010101" pitchFamily="49" charset="-122"/>
                <a:cs typeface="Arial" panose="020B0604020202020204" pitchFamily="34" charset="0"/>
              </a:rPr>
              <a:t> </a:t>
            </a:r>
          </a:p>
        </p:txBody>
      </p:sp>
      <p:grpSp>
        <p:nvGrpSpPr>
          <p:cNvPr id="48" name="Group 12"/>
          <p:cNvGrpSpPr>
            <a:grpSpLocks/>
          </p:cNvGrpSpPr>
          <p:nvPr/>
        </p:nvGrpSpPr>
        <p:grpSpPr bwMode="auto">
          <a:xfrm>
            <a:off x="611188" y="4294188"/>
            <a:ext cx="8064500" cy="1724025"/>
            <a:chOff x="385" y="2251"/>
            <a:chExt cx="5080" cy="1132"/>
          </a:xfrm>
        </p:grpSpPr>
        <p:sp>
          <p:nvSpPr>
            <p:cNvPr id="49" name="AutoShape 13"/>
            <p:cNvSpPr>
              <a:spLocks noChangeArrowheads="1"/>
            </p:cNvSpPr>
            <p:nvPr/>
          </p:nvSpPr>
          <p:spPr bwMode="auto">
            <a:xfrm flipH="1" flipV="1">
              <a:off x="385" y="2251"/>
              <a:ext cx="5080" cy="1132"/>
            </a:xfrm>
            <a:prstGeom prst="wedgeRectCallout">
              <a:avLst>
                <a:gd name="adj1" fmla="val -5625"/>
                <a:gd name="adj2" fmla="val 76588"/>
              </a:avLst>
            </a:prstGeom>
            <a:gradFill rotWithShape="0">
              <a:gsLst>
                <a:gs pos="0">
                  <a:srgbClr val="FFFFFF"/>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50" name="Text Box 14"/>
            <p:cNvSpPr txBox="1">
              <a:spLocks noChangeArrowheads="1"/>
            </p:cNvSpPr>
            <p:nvPr/>
          </p:nvSpPr>
          <p:spPr bwMode="auto">
            <a:xfrm>
              <a:off x="526" y="2340"/>
              <a:ext cx="4797" cy="957"/>
            </a:xfrm>
            <a:prstGeom prst="rect">
              <a:avLst/>
            </a:prstGeom>
            <a:noFill/>
            <a:ln>
              <a:noFill/>
            </a:ln>
            <a:extLst>
              <a:ext uri="{909E8E84-426E-40DD-AFC4-6F175D3DCCD1}">
                <a14:hiddenFill xmlns:a14="http://schemas.microsoft.com/office/drawing/2010/main">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14:hiddenFill>
              </a:ext>
              <a:ext uri="{91240B29-F687-4F45-9708-019B960494DF}">
                <a14:hiddenLine xmlns:a14="http://schemas.microsoft.com/office/drawing/2010/main" w="76200">
                  <a:solidFill>
                    <a:srgbClr val="FFFF00"/>
                  </a:solidFill>
                  <a:miter lim="800000"/>
                  <a:headEnd/>
                  <a:tailEnd/>
                </a14:hiddenLine>
              </a:ext>
            </a:extLst>
          </p:spPr>
          <p:txBody>
            <a:bodyPr lIns="180000" tIns="46800" rIns="180000" bIns="108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显然，广义表是一种递归定义的数据结构。虽然它也是一种线性结构，但和线性表有着明显的差别，正是这一特点使得广义表在处理有层次特点的线性结构问题时有着独特的功能。</a:t>
              </a:r>
              <a:r>
                <a:rPr kumimoji="1" lang="zh-CN" altLang="en-US" sz="2000">
                  <a:solidFill>
                    <a:srgbClr val="FF0000"/>
                  </a:solidFill>
                  <a:latin typeface="Arial" panose="020B0604020202020204" pitchFamily="34" charset="0"/>
                  <a:ea typeface="楷体" panose="02010609060101010101" pitchFamily="49" charset="-122"/>
                  <a:cs typeface="Arial" panose="020B0604020202020204" pitchFamily="34" charset="0"/>
                </a:rPr>
                <a:t> </a:t>
              </a:r>
            </a:p>
          </p:txBody>
        </p:sp>
      </p:grpSp>
      <p:grpSp>
        <p:nvGrpSpPr>
          <p:cNvPr id="51" name="Group 15"/>
          <p:cNvGrpSpPr>
            <a:grpSpLocks/>
          </p:cNvGrpSpPr>
          <p:nvPr/>
        </p:nvGrpSpPr>
        <p:grpSpPr bwMode="auto">
          <a:xfrm>
            <a:off x="323850" y="4297363"/>
            <a:ext cx="8569325" cy="1724025"/>
            <a:chOff x="521" y="1708"/>
            <a:chExt cx="4899" cy="1132"/>
          </a:xfrm>
        </p:grpSpPr>
        <p:sp>
          <p:nvSpPr>
            <p:cNvPr id="52" name="AutoShape 16"/>
            <p:cNvSpPr>
              <a:spLocks noChangeArrowheads="1"/>
            </p:cNvSpPr>
            <p:nvPr/>
          </p:nvSpPr>
          <p:spPr bwMode="auto">
            <a:xfrm flipH="1" flipV="1">
              <a:off x="521" y="1708"/>
              <a:ext cx="4899" cy="1132"/>
            </a:xfrm>
            <a:prstGeom prst="wedgeRectCallout">
              <a:avLst>
                <a:gd name="adj1" fmla="val -5625"/>
                <a:gd name="adj2" fmla="val 76588"/>
              </a:avLst>
            </a:prstGeom>
            <a:gradFill rotWithShape="0">
              <a:gsLst>
                <a:gs pos="0">
                  <a:srgbClr val="FFFFFF"/>
                </a:gs>
                <a:gs pos="100000">
                  <a:srgbClr val="CCFFCC"/>
                </a:gs>
              </a:gsLst>
              <a:lin ang="2700000" scaled="1"/>
            </a:gradFill>
            <a:ln w="57150">
              <a:solidFill>
                <a:srgbClr val="339933"/>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53" name="Text Box 17"/>
            <p:cNvSpPr txBox="1">
              <a:spLocks noChangeArrowheads="1"/>
            </p:cNvSpPr>
            <p:nvPr/>
          </p:nvSpPr>
          <p:spPr bwMode="auto">
            <a:xfrm>
              <a:off x="657" y="1797"/>
              <a:ext cx="4626" cy="957"/>
            </a:xfrm>
            <a:prstGeom prst="rect">
              <a:avLst/>
            </a:prstGeom>
            <a:noFill/>
            <a:ln>
              <a:noFill/>
            </a:ln>
            <a:extLst>
              <a:ext uri="{909E8E84-426E-40DD-AFC4-6F175D3DCCD1}">
                <a14:hiddenFill xmlns:a14="http://schemas.microsoft.com/office/drawing/2010/main">
                  <a:solidFill>
                    <a:srgbClr val="000082"/>
                  </a:solidFill>
                </a14:hiddenFill>
              </a:ext>
              <a:ext uri="{91240B29-F687-4F45-9708-019B960494DF}">
                <a14:hiddenLine xmlns:a14="http://schemas.microsoft.com/office/drawing/2010/main" w="76200">
                  <a:solidFill>
                    <a:srgbClr val="FFFF00"/>
                  </a:solidFill>
                  <a:miter lim="800000"/>
                  <a:headEnd/>
                  <a:tailEnd/>
                </a14:hiddenLine>
              </a:ext>
            </a:extLst>
          </p:spPr>
          <p:txBody>
            <a:bodyPr lIns="0" tIns="46800" rIns="0" bIns="108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当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LS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非空时，第一个直接元素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a:solidFill>
                    <a:srgbClr val="339933"/>
                  </a:solidFill>
                  <a:latin typeface="Arial" panose="020B0604020202020204" pitchFamily="34" charset="0"/>
                  <a:ea typeface="楷体" panose="02010609060101010101" pitchFamily="49" charset="-122"/>
                  <a:cs typeface="Arial" panose="020B0604020202020204" pitchFamily="34" charset="0"/>
                </a:rPr>
                <a:t>1</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称为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LS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的表头，其余的直接元素组成的表（</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a:solidFill>
                    <a:srgbClr val="339933"/>
                  </a:solidFill>
                  <a:latin typeface="Arial" panose="020B0604020202020204" pitchFamily="34" charset="0"/>
                  <a:ea typeface="楷体" panose="02010609060101010101" pitchFamily="49" charset="-122"/>
                  <a:cs typeface="Arial" panose="020B0604020202020204" pitchFamily="34" charset="0"/>
                </a:rPr>
                <a:t>2</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 a</a:t>
              </a:r>
              <a:r>
                <a:rPr kumimoji="1" lang="en-US" altLang="zh-CN" sz="2000" b="1" baseline="-25000">
                  <a:solidFill>
                    <a:srgbClr val="339933"/>
                  </a:solidFill>
                  <a:latin typeface="Arial" panose="020B0604020202020204" pitchFamily="34" charset="0"/>
                  <a:ea typeface="楷体" panose="02010609060101010101" pitchFamily="49" charset="-122"/>
                  <a:cs typeface="Arial" panose="020B0604020202020204" pitchFamily="34" charset="0"/>
                </a:rPr>
                <a:t>3</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 … , a</a:t>
              </a:r>
              <a:r>
                <a:rPr kumimoji="1" lang="en-US" altLang="zh-CN" sz="2000" b="1" baseline="-25000">
                  <a:solidFill>
                    <a:srgbClr val="339933"/>
                  </a:solidFill>
                  <a:latin typeface="Arial" panose="020B0604020202020204" pitchFamily="34" charset="0"/>
                  <a:ea typeface="楷体" panose="02010609060101010101" pitchFamily="49" charset="-122"/>
                  <a:cs typeface="Arial" panose="020B0604020202020204" pitchFamily="34" charset="0"/>
                </a:rPr>
                <a:t>n</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）称为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LS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的表尾。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LS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中直接元素的个数称为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LS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的长度，</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LS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中括号的最大嵌套层数成为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LS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的深度。</a:t>
              </a:r>
            </a:p>
          </p:txBody>
        </p:sp>
      </p:grpSp>
      <p:grpSp>
        <p:nvGrpSpPr>
          <p:cNvPr id="54" name="Group 20"/>
          <p:cNvGrpSpPr>
            <a:grpSpLocks/>
          </p:cNvGrpSpPr>
          <p:nvPr/>
        </p:nvGrpSpPr>
        <p:grpSpPr bwMode="auto">
          <a:xfrm>
            <a:off x="2124075" y="5268913"/>
            <a:ext cx="5040313" cy="608012"/>
            <a:chOff x="1338" y="507"/>
            <a:chExt cx="2722" cy="474"/>
          </a:xfrm>
        </p:grpSpPr>
        <p:sp>
          <p:nvSpPr>
            <p:cNvPr id="55" name="AutoShape 21"/>
            <p:cNvSpPr>
              <a:spLocks noChangeArrowheads="1"/>
            </p:cNvSpPr>
            <p:nvPr/>
          </p:nvSpPr>
          <p:spPr bwMode="auto">
            <a:xfrm flipV="1">
              <a:off x="1406" y="507"/>
              <a:ext cx="2563" cy="474"/>
            </a:xfrm>
            <a:prstGeom prst="wedgeRectCallout">
              <a:avLst>
                <a:gd name="adj1" fmla="val -35597"/>
                <a:gd name="adj2" fmla="val 128903"/>
              </a:avLst>
            </a:prstGeom>
            <a:gradFill rotWithShape="0">
              <a:gsLst>
                <a:gs pos="0">
                  <a:srgbClr val="FFFFFF"/>
                </a:gs>
                <a:gs pos="100000">
                  <a:srgbClr val="FFCCFF"/>
                </a:gs>
              </a:gsLst>
              <a:lin ang="2700000" scaled="1"/>
            </a:gradFill>
            <a:ln w="57150">
              <a:solidFill>
                <a:srgbClr val="FF33CC"/>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latin typeface="Arial" panose="020B0604020202020204" pitchFamily="34" charset="0"/>
                <a:ea typeface="楷体" panose="02010609060101010101" pitchFamily="49" charset="-122"/>
                <a:cs typeface="Arial" panose="020B0604020202020204" pitchFamily="34" charset="0"/>
              </a:endParaRPr>
            </a:p>
          </p:txBody>
        </p:sp>
        <p:sp>
          <p:nvSpPr>
            <p:cNvPr id="56" name="Text Box 22"/>
            <p:cNvSpPr txBox="1">
              <a:spLocks noChangeArrowheads="1"/>
            </p:cNvSpPr>
            <p:nvPr/>
          </p:nvSpPr>
          <p:spPr bwMode="auto">
            <a:xfrm>
              <a:off x="1338" y="543"/>
              <a:ext cx="2722" cy="4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en-US" altLang="zh-CN" sz="2000" b="1">
                  <a:solidFill>
                    <a:srgbClr val="FF33CC"/>
                  </a:solidFill>
                  <a:latin typeface="Arial" panose="020B0604020202020204" pitchFamily="34" charset="0"/>
                  <a:ea typeface="楷体" panose="02010609060101010101" pitchFamily="49" charset="-122"/>
                  <a:cs typeface="Arial" panose="020B0604020202020204" pitchFamily="34" charset="0"/>
                </a:rPr>
                <a:t>A </a:t>
              </a:r>
              <a:r>
                <a:rPr kumimoji="1" lang="zh-CN" altLang="en-US" sz="2000" b="1">
                  <a:solidFill>
                    <a:srgbClr val="FF33CC"/>
                  </a:solidFill>
                  <a:latin typeface="Arial" panose="020B0604020202020204" pitchFamily="34" charset="0"/>
                  <a:ea typeface="楷体" panose="02010609060101010101" pitchFamily="49" charset="-122"/>
                  <a:cs typeface="Arial" panose="020B0604020202020204" pitchFamily="34" charset="0"/>
                </a:rPr>
                <a:t>是一个空表，长度为 </a:t>
              </a:r>
              <a:r>
                <a:rPr kumimoji="1" lang="en-US" altLang="zh-CN" sz="2000" b="1">
                  <a:solidFill>
                    <a:srgbClr val="FF33CC"/>
                  </a:solidFill>
                  <a:latin typeface="Arial" panose="020B0604020202020204" pitchFamily="34" charset="0"/>
                  <a:ea typeface="楷体" panose="02010609060101010101" pitchFamily="49" charset="-122"/>
                  <a:cs typeface="Arial" panose="020B0604020202020204" pitchFamily="34" charset="0"/>
                </a:rPr>
                <a:t>0</a:t>
              </a:r>
              <a:r>
                <a:rPr kumimoji="1" lang="zh-CN" altLang="en-US" sz="2000" b="1">
                  <a:solidFill>
                    <a:srgbClr val="FF33CC"/>
                  </a:solidFill>
                  <a:latin typeface="Arial" panose="020B0604020202020204" pitchFamily="34" charset="0"/>
                  <a:ea typeface="楷体" panose="02010609060101010101" pitchFamily="49" charset="-122"/>
                  <a:cs typeface="Arial" panose="020B0604020202020204" pitchFamily="34" charset="0"/>
                </a:rPr>
                <a:t>，深度为 </a:t>
              </a:r>
              <a:r>
                <a:rPr kumimoji="1" lang="en-US" altLang="zh-CN" sz="2000" b="1">
                  <a:solidFill>
                    <a:srgbClr val="FF33CC"/>
                  </a:solidFill>
                  <a:latin typeface="Arial" panose="020B0604020202020204" pitchFamily="34" charset="0"/>
                  <a:ea typeface="楷体" panose="02010609060101010101" pitchFamily="49" charset="-122"/>
                  <a:cs typeface="Arial" panose="020B0604020202020204" pitchFamily="34" charset="0"/>
                </a:rPr>
                <a:t>1</a:t>
              </a:r>
              <a:r>
                <a:rPr kumimoji="1" lang="zh-CN" altLang="en-US" sz="2000" b="1">
                  <a:solidFill>
                    <a:srgbClr val="FF33CC"/>
                  </a:solidFill>
                  <a:latin typeface="Arial" panose="020B0604020202020204" pitchFamily="34" charset="0"/>
                  <a:ea typeface="楷体" panose="02010609060101010101" pitchFamily="49" charset="-122"/>
                  <a:cs typeface="Arial" panose="020B0604020202020204" pitchFamily="34" charset="0"/>
                </a:rPr>
                <a:t>。 </a:t>
              </a:r>
            </a:p>
          </p:txBody>
        </p:sp>
      </p:grpSp>
      <p:grpSp>
        <p:nvGrpSpPr>
          <p:cNvPr id="57" name="Group 24"/>
          <p:cNvGrpSpPr>
            <a:grpSpLocks/>
          </p:cNvGrpSpPr>
          <p:nvPr/>
        </p:nvGrpSpPr>
        <p:grpSpPr bwMode="auto">
          <a:xfrm>
            <a:off x="2125663" y="5268913"/>
            <a:ext cx="5399087" cy="608012"/>
            <a:chOff x="930" y="2004"/>
            <a:chExt cx="2857" cy="474"/>
          </a:xfrm>
        </p:grpSpPr>
        <p:sp>
          <p:nvSpPr>
            <p:cNvPr id="58" name="AutoShape 25"/>
            <p:cNvSpPr>
              <a:spLocks noChangeArrowheads="1"/>
            </p:cNvSpPr>
            <p:nvPr/>
          </p:nvSpPr>
          <p:spPr bwMode="auto">
            <a:xfrm flipV="1">
              <a:off x="1001" y="2004"/>
              <a:ext cx="2689" cy="474"/>
            </a:xfrm>
            <a:prstGeom prst="wedgeRectCallout">
              <a:avLst>
                <a:gd name="adj1" fmla="val -35597"/>
                <a:gd name="adj2" fmla="val 128903"/>
              </a:avLst>
            </a:prstGeom>
            <a:gradFill rotWithShape="0">
              <a:gsLst>
                <a:gs pos="0">
                  <a:srgbClr val="FFFFFF"/>
                </a:gs>
                <a:gs pos="100000">
                  <a:srgbClr val="66FFFF"/>
                </a:gs>
              </a:gsLst>
              <a:lin ang="2700000" scaled="1"/>
            </a:gradFill>
            <a:ln w="57150">
              <a:solidFill>
                <a:srgbClr val="3333FF"/>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latin typeface="Arial" panose="020B0604020202020204" pitchFamily="34" charset="0"/>
                <a:ea typeface="楷体" panose="02010609060101010101" pitchFamily="49" charset="-122"/>
                <a:cs typeface="Arial" panose="020B0604020202020204" pitchFamily="34" charset="0"/>
              </a:endParaRPr>
            </a:p>
          </p:txBody>
        </p:sp>
        <p:sp>
          <p:nvSpPr>
            <p:cNvPr id="59" name="Text Box 26"/>
            <p:cNvSpPr txBox="1">
              <a:spLocks noChangeArrowheads="1"/>
            </p:cNvSpPr>
            <p:nvPr/>
          </p:nvSpPr>
          <p:spPr bwMode="auto">
            <a:xfrm>
              <a:off x="930" y="2040"/>
              <a:ext cx="2857" cy="4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B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只有一个原子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e</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，长度为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1</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，深度为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1</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 </a:t>
              </a:r>
            </a:p>
          </p:txBody>
        </p:sp>
      </p:grpSp>
      <p:grpSp>
        <p:nvGrpSpPr>
          <p:cNvPr id="60" name="Group 27"/>
          <p:cNvGrpSpPr>
            <a:grpSpLocks/>
          </p:cNvGrpSpPr>
          <p:nvPr/>
        </p:nvGrpSpPr>
        <p:grpSpPr bwMode="auto">
          <a:xfrm>
            <a:off x="3389313" y="5300663"/>
            <a:ext cx="5214937" cy="1152525"/>
            <a:chOff x="1973" y="3248"/>
            <a:chExt cx="3104" cy="726"/>
          </a:xfrm>
        </p:grpSpPr>
        <p:sp>
          <p:nvSpPr>
            <p:cNvPr id="61" name="AutoShape 28"/>
            <p:cNvSpPr>
              <a:spLocks noChangeArrowheads="1"/>
            </p:cNvSpPr>
            <p:nvPr/>
          </p:nvSpPr>
          <p:spPr bwMode="auto">
            <a:xfrm flipV="1">
              <a:off x="1973" y="3248"/>
              <a:ext cx="3104" cy="726"/>
            </a:xfrm>
            <a:prstGeom prst="wedgeRectCallout">
              <a:avLst>
                <a:gd name="adj1" fmla="val -57250"/>
                <a:gd name="adj2" fmla="val 39255"/>
              </a:avLst>
            </a:prstGeom>
            <a:gradFill rotWithShape="0">
              <a:gsLst>
                <a:gs pos="0">
                  <a:srgbClr val="FFFFFF"/>
                </a:gs>
                <a:gs pos="100000">
                  <a:srgbClr val="FFCCCC"/>
                </a:gs>
              </a:gsLst>
              <a:lin ang="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latin typeface="Arial" panose="020B0604020202020204" pitchFamily="34" charset="0"/>
                <a:ea typeface="楷体" panose="02010609060101010101" pitchFamily="49" charset="-122"/>
                <a:cs typeface="Arial" panose="020B0604020202020204" pitchFamily="34" charset="0"/>
              </a:endParaRPr>
            </a:p>
          </p:txBody>
        </p:sp>
        <p:sp>
          <p:nvSpPr>
            <p:cNvPr id="62" name="Text Box 29"/>
            <p:cNvSpPr txBox="1">
              <a:spLocks noChangeArrowheads="1"/>
            </p:cNvSpPr>
            <p:nvPr/>
          </p:nvSpPr>
          <p:spPr bwMode="auto">
            <a:xfrm>
              <a:off x="2110" y="3284"/>
              <a:ext cx="2857" cy="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C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有两个直接元素，分别为原子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a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和子表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(b, c, d)</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，长度为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2</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，深度为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2</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a:t>
              </a:r>
            </a:p>
          </p:txBody>
        </p:sp>
      </p:grpSp>
      <p:grpSp>
        <p:nvGrpSpPr>
          <p:cNvPr id="63" name="Group 30"/>
          <p:cNvGrpSpPr>
            <a:grpSpLocks/>
          </p:cNvGrpSpPr>
          <p:nvPr/>
        </p:nvGrpSpPr>
        <p:grpSpPr bwMode="auto">
          <a:xfrm>
            <a:off x="2987675" y="4868863"/>
            <a:ext cx="5832475" cy="1587500"/>
            <a:chOff x="1791" y="3067"/>
            <a:chExt cx="3811" cy="1000"/>
          </a:xfrm>
        </p:grpSpPr>
        <p:sp>
          <p:nvSpPr>
            <p:cNvPr id="64" name="AutoShape 31"/>
            <p:cNvSpPr>
              <a:spLocks noChangeArrowheads="1"/>
            </p:cNvSpPr>
            <p:nvPr/>
          </p:nvSpPr>
          <p:spPr bwMode="auto">
            <a:xfrm flipH="1" flipV="1">
              <a:off x="1791" y="3067"/>
              <a:ext cx="3811" cy="1000"/>
            </a:xfrm>
            <a:prstGeom prst="wedgeRectCallout">
              <a:avLst>
                <a:gd name="adj1" fmla="val -2324"/>
                <a:gd name="adj2" fmla="val 76199"/>
              </a:avLst>
            </a:prstGeom>
            <a:gradFill rotWithShape="0">
              <a:gsLst>
                <a:gs pos="0">
                  <a:srgbClr val="FDFFFD"/>
                </a:gs>
                <a:gs pos="100000">
                  <a:srgbClr val="CCFFCC"/>
                </a:gs>
              </a:gsLst>
              <a:lin ang="2700000" scaled="1"/>
            </a:gradFill>
            <a:ln w="57150">
              <a:solidFill>
                <a:srgbClr val="339933"/>
              </a:solidFill>
              <a:miter lim="800000"/>
              <a:headEnd/>
              <a:tailEnd/>
            </a:ln>
            <a:effectLst>
              <a:outerShdw dist="17961" dir="2700000" algn="ctr" rotWithShape="0">
                <a:schemeClr val="tx1"/>
              </a:outerShdw>
            </a:effectLst>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latin typeface="Arial" panose="020B0604020202020204" pitchFamily="34" charset="0"/>
                <a:ea typeface="楷体" panose="02010609060101010101" pitchFamily="49" charset="-122"/>
                <a:cs typeface="Arial" panose="020B0604020202020204" pitchFamily="34" charset="0"/>
              </a:endParaRPr>
            </a:p>
          </p:txBody>
        </p:sp>
        <p:sp>
          <p:nvSpPr>
            <p:cNvPr id="65" name="Text Box 32"/>
            <p:cNvSpPr txBox="1">
              <a:spLocks noChangeArrowheads="1"/>
            </p:cNvSpPr>
            <p:nvPr/>
          </p:nvSpPr>
          <p:spPr bwMode="auto">
            <a:xfrm>
              <a:off x="1882" y="3113"/>
              <a:ext cx="3633" cy="8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chemeClr val="hlink"/>
                  </a:solidFill>
                  <a:latin typeface="Arial" panose="020B0604020202020204" pitchFamily="34" charset="0"/>
                  <a:ea typeface="楷体" panose="02010609060101010101" pitchFamily="49" charset="-122"/>
                  <a:cs typeface="Arial" panose="020B0604020202020204" pitchFamily="34" charset="0"/>
                </a:rPr>
                <a:t>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D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有三个直接元素，分别为子表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A</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B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和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C</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，长度为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3</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；将上面所述三个子表代入后，则有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D=((), (e), (a, (b, c, d)))</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，因此深度为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3</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a:t>
              </a:r>
            </a:p>
          </p:txBody>
        </p:sp>
      </p:grpSp>
      <p:grpSp>
        <p:nvGrpSpPr>
          <p:cNvPr id="66" name="Group 33"/>
          <p:cNvGrpSpPr>
            <a:grpSpLocks/>
          </p:cNvGrpSpPr>
          <p:nvPr/>
        </p:nvGrpSpPr>
        <p:grpSpPr bwMode="auto">
          <a:xfrm>
            <a:off x="215900" y="5300663"/>
            <a:ext cx="8748713" cy="1152525"/>
            <a:chOff x="339" y="3339"/>
            <a:chExt cx="5353" cy="726"/>
          </a:xfrm>
        </p:grpSpPr>
        <p:sp>
          <p:nvSpPr>
            <p:cNvPr id="67" name="AutoShape 34"/>
            <p:cNvSpPr>
              <a:spLocks noChangeArrowheads="1"/>
            </p:cNvSpPr>
            <p:nvPr/>
          </p:nvSpPr>
          <p:spPr bwMode="auto">
            <a:xfrm flipH="1" flipV="1">
              <a:off x="339" y="3339"/>
              <a:ext cx="5353" cy="726"/>
            </a:xfrm>
            <a:prstGeom prst="wedgeRectCallout">
              <a:avLst>
                <a:gd name="adj1" fmla="val -7296"/>
                <a:gd name="adj2" fmla="val 81815"/>
              </a:avLst>
            </a:prstGeom>
            <a:gradFill rotWithShape="0">
              <a:gsLst>
                <a:gs pos="0">
                  <a:srgbClr val="FFFFFD"/>
                </a:gs>
                <a:gs pos="100000">
                  <a:srgbClr val="FFFFCC"/>
                </a:gs>
              </a:gsLst>
              <a:lin ang="2700000" scaled="1"/>
            </a:gradFill>
            <a:ln w="57150">
              <a:solidFill>
                <a:srgbClr val="CC66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latin typeface="Arial" panose="020B0604020202020204" pitchFamily="34" charset="0"/>
                <a:ea typeface="楷体" panose="02010609060101010101" pitchFamily="49" charset="-122"/>
                <a:cs typeface="Arial" panose="020B0604020202020204" pitchFamily="34" charset="0"/>
              </a:endParaRPr>
            </a:p>
          </p:txBody>
        </p:sp>
        <p:sp>
          <p:nvSpPr>
            <p:cNvPr id="68" name="Text Box 35"/>
            <p:cNvSpPr txBox="1">
              <a:spLocks noChangeArrowheads="1"/>
            </p:cNvSpPr>
            <p:nvPr/>
          </p:nvSpPr>
          <p:spPr bwMode="auto">
            <a:xfrm>
              <a:off x="432" y="3416"/>
              <a:ext cx="5167" cy="5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        E </a:t>
              </a:r>
              <a:r>
                <a:rPr kumimoji="1" lang="zh-CN" altLang="en-US" sz="2000" b="1">
                  <a:solidFill>
                    <a:srgbClr val="CC6600"/>
                  </a:solidFill>
                  <a:latin typeface="Arial" panose="020B0604020202020204" pitchFamily="34" charset="0"/>
                  <a:ea typeface="楷体" panose="02010609060101010101" pitchFamily="49" charset="-122"/>
                  <a:cs typeface="Arial" panose="020B0604020202020204" pitchFamily="34" charset="0"/>
                </a:rPr>
                <a:t>有两个直接元素，分别为原子 </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a </a:t>
              </a:r>
              <a:r>
                <a:rPr kumimoji="1" lang="zh-CN" altLang="en-US" sz="2000" b="1">
                  <a:solidFill>
                    <a:srgbClr val="CC6600"/>
                  </a:solidFill>
                  <a:latin typeface="Arial" panose="020B0604020202020204" pitchFamily="34" charset="0"/>
                  <a:ea typeface="楷体" panose="02010609060101010101" pitchFamily="49" charset="-122"/>
                  <a:cs typeface="Arial" panose="020B0604020202020204" pitchFamily="34" charset="0"/>
                </a:rPr>
                <a:t>和自身，长度为 </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2</a:t>
              </a:r>
              <a:r>
                <a:rPr kumimoji="1" lang="zh-CN" altLang="en-US" sz="2000" b="1">
                  <a:solidFill>
                    <a:srgbClr val="CC66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E </a:t>
              </a:r>
              <a:r>
                <a:rPr kumimoji="1" lang="zh-CN" altLang="en-US" sz="2000" b="1">
                  <a:solidFill>
                    <a:srgbClr val="CC6600"/>
                  </a:solidFill>
                  <a:latin typeface="Arial" panose="020B0604020202020204" pitchFamily="34" charset="0"/>
                  <a:ea typeface="楷体" panose="02010609060101010101" pitchFamily="49" charset="-122"/>
                  <a:cs typeface="Arial" panose="020B0604020202020204" pitchFamily="34" charset="0"/>
                </a:rPr>
                <a:t>是一个递归表，展开后是一个无限广义表 </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E=(a, (a, (a, … )))</a:t>
              </a:r>
              <a:r>
                <a:rPr kumimoji="1" lang="zh-CN" altLang="en-US" sz="2000" b="1">
                  <a:solidFill>
                    <a:srgbClr val="CC6600"/>
                  </a:solidFill>
                  <a:latin typeface="Arial" panose="020B0604020202020204" pitchFamily="34" charset="0"/>
                  <a:ea typeface="楷体" panose="02010609060101010101" pitchFamily="49" charset="-122"/>
                  <a:cs typeface="Arial" panose="020B0604020202020204" pitchFamily="34" charset="0"/>
                </a:rPr>
                <a:t>，因此深度为无穷大。</a:t>
              </a:r>
              <a:endParaRPr kumimoji="1" lang="zh-CN" altLang="en-US" sz="2000">
                <a:solidFill>
                  <a:srgbClr val="CC6600"/>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69" name="Group 36"/>
          <p:cNvGrpSpPr>
            <a:grpSpLocks/>
          </p:cNvGrpSpPr>
          <p:nvPr/>
        </p:nvGrpSpPr>
        <p:grpSpPr bwMode="auto">
          <a:xfrm>
            <a:off x="684213" y="5805488"/>
            <a:ext cx="6696075" cy="647700"/>
            <a:chOff x="204" y="3249"/>
            <a:chExt cx="5353" cy="771"/>
          </a:xfrm>
        </p:grpSpPr>
        <p:sp>
          <p:nvSpPr>
            <p:cNvPr id="70" name="AutoShape 37"/>
            <p:cNvSpPr>
              <a:spLocks noChangeArrowheads="1"/>
            </p:cNvSpPr>
            <p:nvPr/>
          </p:nvSpPr>
          <p:spPr bwMode="auto">
            <a:xfrm flipV="1">
              <a:off x="204" y="3249"/>
              <a:ext cx="5353" cy="771"/>
            </a:xfrm>
            <a:prstGeom prst="wedgeRectCallout">
              <a:avLst>
                <a:gd name="adj1" fmla="val -4718"/>
                <a:gd name="adj2" fmla="val 80088"/>
              </a:avLst>
            </a:prstGeom>
            <a:gradFill rotWithShape="0">
              <a:gsLst>
                <a:gs pos="0">
                  <a:srgbClr val="FFCCFF"/>
                </a:gs>
                <a:gs pos="100000">
                  <a:srgbClr val="FFFDFF"/>
                </a:gs>
              </a:gsLst>
              <a:lin ang="18900000" scaled="1"/>
            </a:gradFill>
            <a:ln w="57150">
              <a:solidFill>
                <a:srgbClr val="FF33CC"/>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latin typeface="Arial" panose="020B0604020202020204" pitchFamily="34" charset="0"/>
                <a:ea typeface="楷体" panose="02010609060101010101" pitchFamily="49" charset="-122"/>
                <a:cs typeface="Arial" panose="020B0604020202020204" pitchFamily="34" charset="0"/>
              </a:endParaRPr>
            </a:p>
          </p:txBody>
        </p:sp>
        <p:sp>
          <p:nvSpPr>
            <p:cNvPr id="71" name="Text Box 38"/>
            <p:cNvSpPr txBox="1">
              <a:spLocks noChangeArrowheads="1"/>
            </p:cNvSpPr>
            <p:nvPr/>
          </p:nvSpPr>
          <p:spPr bwMode="auto">
            <a:xfrm>
              <a:off x="295" y="3292"/>
              <a:ext cx="5170" cy="6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en-US" altLang="zh-CN" sz="2000" b="1">
                  <a:solidFill>
                    <a:srgbClr val="FF33CC"/>
                  </a:solidFill>
                  <a:latin typeface="Arial" panose="020B0604020202020204" pitchFamily="34" charset="0"/>
                  <a:ea typeface="楷体" panose="02010609060101010101" pitchFamily="49" charset="-122"/>
                  <a:cs typeface="Arial" panose="020B0604020202020204" pitchFamily="34" charset="0"/>
                </a:rPr>
                <a:t>F </a:t>
              </a:r>
              <a:r>
                <a:rPr kumimoji="1" lang="zh-CN" altLang="en-US" sz="2000" b="1">
                  <a:solidFill>
                    <a:srgbClr val="FF33CC"/>
                  </a:solidFill>
                  <a:latin typeface="Arial" panose="020B0604020202020204" pitchFamily="34" charset="0"/>
                  <a:ea typeface="楷体" panose="02010609060101010101" pitchFamily="49" charset="-122"/>
                  <a:cs typeface="Arial" panose="020B0604020202020204" pitchFamily="34" charset="0"/>
                </a:rPr>
                <a:t>有一个直接元素，是一个空表，长度为 </a:t>
              </a:r>
              <a:r>
                <a:rPr kumimoji="1" lang="en-US" altLang="zh-CN" sz="2000" b="1">
                  <a:solidFill>
                    <a:srgbClr val="FF33CC"/>
                  </a:solidFill>
                  <a:latin typeface="Arial" panose="020B0604020202020204" pitchFamily="34" charset="0"/>
                  <a:ea typeface="楷体" panose="02010609060101010101" pitchFamily="49" charset="-122"/>
                  <a:cs typeface="Arial" panose="020B0604020202020204" pitchFamily="34" charset="0"/>
                </a:rPr>
                <a:t>1</a:t>
              </a:r>
              <a:r>
                <a:rPr kumimoji="1" lang="zh-CN" altLang="en-US" sz="2000" b="1">
                  <a:solidFill>
                    <a:srgbClr val="FF33CC"/>
                  </a:solidFill>
                  <a:latin typeface="Arial" panose="020B0604020202020204" pitchFamily="34" charset="0"/>
                  <a:ea typeface="楷体" panose="02010609060101010101" pitchFamily="49" charset="-122"/>
                  <a:cs typeface="Arial" panose="020B0604020202020204" pitchFamily="34" charset="0"/>
                </a:rPr>
                <a:t>，深度为 </a:t>
              </a:r>
              <a:r>
                <a:rPr kumimoji="1" lang="en-US" altLang="zh-CN" sz="2000" b="1">
                  <a:solidFill>
                    <a:srgbClr val="FF33CC"/>
                  </a:solidFill>
                  <a:latin typeface="Arial" panose="020B0604020202020204" pitchFamily="34" charset="0"/>
                  <a:ea typeface="楷体" panose="02010609060101010101" pitchFamily="49" charset="-122"/>
                  <a:cs typeface="Arial" panose="020B0604020202020204" pitchFamily="34" charset="0"/>
                </a:rPr>
                <a:t>2</a:t>
              </a:r>
              <a:r>
                <a:rPr kumimoji="1" lang="zh-CN" altLang="en-US" sz="2000" b="1">
                  <a:solidFill>
                    <a:srgbClr val="FF33CC"/>
                  </a:solidFill>
                  <a:latin typeface="Arial" panose="020B0604020202020204" pitchFamily="34" charset="0"/>
                  <a:ea typeface="楷体" panose="02010609060101010101" pitchFamily="49" charset="-122"/>
                  <a:cs typeface="Arial" panose="020B0604020202020204" pitchFamily="34" charset="0"/>
                </a:rPr>
                <a:t>。</a:t>
              </a:r>
              <a:endParaRPr kumimoji="1" lang="zh-CN" altLang="en-US" sz="2000">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grpSp>
      <p:sp>
        <p:nvSpPr>
          <p:cNvPr id="72" name="Text Box 8"/>
          <p:cNvSpPr txBox="1">
            <a:spLocks noChangeArrowheads="1"/>
          </p:cNvSpPr>
          <p:nvPr/>
        </p:nvSpPr>
        <p:spPr bwMode="auto">
          <a:xfrm>
            <a:off x="179388" y="1773238"/>
            <a:ext cx="8713787"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FF0000"/>
                </a:solidFill>
                <a:latin typeface="黑体" panose="02010609060101010101" pitchFamily="49" charset="-122"/>
                <a:ea typeface="黑体" panose="02010609060101010101" pitchFamily="49" charset="-122"/>
                <a:cs typeface="Arial" panose="020B0604020202020204" pitchFamily="34" charset="0"/>
              </a:rPr>
              <a:t>广义表</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是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 (n≥0)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个元素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1</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2</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 , a</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的有限序列，通常记做 </a:t>
            </a:r>
          </a:p>
          <a:p>
            <a:pPr algn="ctr" eaLnBrk="1" hangingPunct="1">
              <a:lnSpc>
                <a:spcPct val="140000"/>
              </a:lnSpc>
              <a:buClr>
                <a:schemeClr val="accent2"/>
              </a:buClr>
              <a:buSzPct val="80000"/>
              <a:buFont typeface="Wingdings" panose="05000000000000000000" pitchFamily="2" charset="2"/>
              <a:buNone/>
            </a:pPr>
            <a:r>
              <a:rPr kumimoji="1" lang="en-US" altLang="zh-CN" sz="2000" b="1" dirty="0">
                <a:latin typeface="Arial" panose="020B0604020202020204" pitchFamily="34" charset="0"/>
                <a:ea typeface="仿宋" panose="02010609060101010101" pitchFamily="49" charset="-122"/>
                <a:cs typeface="Arial" panose="020B0604020202020204" pitchFamily="34" charset="0"/>
              </a:rPr>
              <a:t>LS=(a</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1</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2</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 … , a</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p>
          <a:p>
            <a:pPr algn="just" eaLnBrk="1" hangingPunct="1">
              <a:lnSpc>
                <a:spcPct val="140000"/>
              </a:lnSpc>
              <a:buClr>
                <a:schemeClr val="accent2"/>
              </a:buClr>
              <a:buSzPct val="80000"/>
              <a:buFont typeface="Wingdings" panose="05000000000000000000" pitchFamily="2" charset="2"/>
              <a:buNone/>
            </a:pPr>
            <a:r>
              <a:rPr kumimoji="1" lang="zh-CN" altLang="en-US" sz="2000" b="1" dirty="0">
                <a:latin typeface="Arial" panose="020B0604020202020204" pitchFamily="34" charset="0"/>
                <a:ea typeface="仿宋" panose="02010609060101010101" pitchFamily="49" charset="-122"/>
                <a:cs typeface="Arial" panose="020B0604020202020204" pitchFamily="34" charset="0"/>
              </a:rPr>
              <a:t>其中：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LS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是广义表名称；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是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LS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长度；</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是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LS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成员（直接元素），可以是单个元素，也可以是广义表，分别称为广义表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LS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的原子和子表。 </a:t>
            </a:r>
          </a:p>
        </p:txBody>
      </p:sp>
      <p:sp>
        <p:nvSpPr>
          <p:cNvPr id="73" name="Line 23"/>
          <p:cNvSpPr>
            <a:spLocks noChangeShapeType="1"/>
          </p:cNvSpPr>
          <p:nvPr/>
        </p:nvSpPr>
        <p:spPr bwMode="auto">
          <a:xfrm>
            <a:off x="0" y="3717925"/>
            <a:ext cx="9144000" cy="0"/>
          </a:xfrm>
          <a:prstGeom prst="line">
            <a:avLst/>
          </a:prstGeom>
          <a:noFill/>
          <a:ln w="1905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blinds(horizontal)">
                                      <p:cBhvr>
                                        <p:cTn id="17" dur="500"/>
                                        <p:tgtEl>
                                          <p:spTgt spid="72"/>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9" fill="hold" nodeType="click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strips(upLeft)">
                                      <p:cBhvr>
                                        <p:cTn id="22" dur="500"/>
                                        <p:tgtEl>
                                          <p:spTgt spid="51"/>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p:stCondLst>
                        <p:cond delay="indefinite"/>
                      </p:stCondLst>
                      <p:childTnLst>
                        <p:par>
                          <p:cTn id="24" fill="hold">
                            <p:stCondLst>
                              <p:cond delay="0"/>
                            </p:stCondLst>
                            <p:childTnLst>
                              <p:par>
                                <p:cTn id="25" presetID="18" presetClass="exit" presetSubtype="9" fill="hold" nodeType="clickEffect">
                                  <p:stCondLst>
                                    <p:cond delay="0"/>
                                  </p:stCondLst>
                                  <p:childTnLst>
                                    <p:animEffect transition="out" filter="strips(upLeft)">
                                      <p:cBhvr>
                                        <p:cTn id="26" dur="500"/>
                                        <p:tgtEl>
                                          <p:spTgt spid="51"/>
                                        </p:tgtEl>
                                      </p:cBhvr>
                                    </p:animEffect>
                                    <p:set>
                                      <p:cBhvr>
                                        <p:cTn id="27" dur="1" fill="hold">
                                          <p:stCondLst>
                                            <p:cond delay="499"/>
                                          </p:stCondLst>
                                        </p:cTn>
                                        <p:tgtEl>
                                          <p:spTgt spid="51"/>
                                        </p:tgtEl>
                                        <p:attrNameLst>
                                          <p:attrName>style.visibility</p:attrName>
                                        </p:attrNameLst>
                                      </p:cBhvr>
                                      <p:to>
                                        <p:strVal val="hidden"/>
                                      </p:to>
                                    </p:set>
                                  </p:childTnLst>
                                </p:cTn>
                              </p:par>
                            </p:childTnLst>
                          </p:cTn>
                        </p:par>
                        <p:par>
                          <p:cTn id="28" fill="hold">
                            <p:stCondLst>
                              <p:cond delay="500"/>
                            </p:stCondLst>
                            <p:childTnLst>
                              <p:par>
                                <p:cTn id="29" presetID="18" presetClass="entr" presetSubtype="9" fill="hold"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strips(upLeft)">
                                      <p:cBhvr>
                                        <p:cTn id="31" dur="500"/>
                                        <p:tgtEl>
                                          <p:spTgt spid="48"/>
                                        </p:tgtEl>
                                      </p:cBhvr>
                                    </p:animEffect>
                                  </p:childTnLst>
                                  <p:subTnLst>
                                    <p:audio>
                                      <p:cMediaNode>
                                        <p:cTn display="0" masterRel="sameClick">
                                          <p:stCondLst>
                                            <p:cond evt="begin" delay="0">
                                              <p:tn val="29"/>
                                            </p:cond>
                                          </p:stCondLst>
                                          <p:endCondLst>
                                            <p:cond evt="onStopAudio" delay="0">
                                              <p:tgtEl>
                                                <p:sldTgt/>
                                              </p:tgtEl>
                                            </p:cond>
                                          </p:endCondLst>
                                        </p:cTn>
                                        <p:tgtEl>
                                          <p:sndTgt r:embed="rId3" name="camera.wav"/>
                                        </p:tgtEl>
                                      </p:cMediaNode>
                                    </p:audio>
                                  </p:subTnLst>
                                </p:cTn>
                              </p:par>
                            </p:childTnLst>
                          </p:cTn>
                        </p:par>
                      </p:childTnLst>
                    </p:cTn>
                  </p:par>
                  <p:par>
                    <p:cTn id="32" fill="hold">
                      <p:stCondLst>
                        <p:cond delay="indefinite"/>
                      </p:stCondLst>
                      <p:childTnLst>
                        <p:par>
                          <p:cTn id="33" fill="hold">
                            <p:stCondLst>
                              <p:cond delay="0"/>
                            </p:stCondLst>
                            <p:childTnLst>
                              <p:par>
                                <p:cTn id="34" presetID="18" presetClass="exit" presetSubtype="9" fill="hold" nodeType="clickEffect">
                                  <p:stCondLst>
                                    <p:cond delay="0"/>
                                  </p:stCondLst>
                                  <p:childTnLst>
                                    <p:animEffect transition="out" filter="strips(upLeft)">
                                      <p:cBhvr>
                                        <p:cTn id="35" dur="500"/>
                                        <p:tgtEl>
                                          <p:spTgt spid="48"/>
                                        </p:tgtEl>
                                      </p:cBhvr>
                                    </p:animEffect>
                                    <p:set>
                                      <p:cBhvr>
                                        <p:cTn id="36" dur="1" fill="hold">
                                          <p:stCondLst>
                                            <p:cond delay="499"/>
                                          </p:stCondLst>
                                        </p:cTn>
                                        <p:tgtEl>
                                          <p:spTgt spid="48"/>
                                        </p:tgtEl>
                                        <p:attrNameLst>
                                          <p:attrName>style.visibility</p:attrName>
                                        </p:attrNameLst>
                                      </p:cBhvr>
                                      <p:to>
                                        <p:strVal val="hidden"/>
                                      </p:to>
                                    </p:set>
                                  </p:childTnLst>
                                </p:cTn>
                              </p:par>
                            </p:childTnLst>
                          </p:cTn>
                        </p:par>
                        <p:par>
                          <p:cTn id="37" fill="hold">
                            <p:stCondLst>
                              <p:cond delay="500"/>
                            </p:stCondLst>
                            <p:childTnLst>
                              <p:par>
                                <p:cTn id="38" presetID="4" presetClass="entr" presetSubtype="32" fill="hold" grpId="0"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box(out)">
                                      <p:cBhvr>
                                        <p:cTn id="40" dur="500"/>
                                        <p:tgtEl>
                                          <p:spTgt spid="73"/>
                                        </p:tgtEl>
                                      </p:cBhvr>
                                    </p:animEffect>
                                  </p:childTnLst>
                                </p:cTn>
                              </p:par>
                            </p:childTnLst>
                          </p:cTn>
                        </p:par>
                        <p:par>
                          <p:cTn id="41" fill="hold">
                            <p:stCondLst>
                              <p:cond delay="1000"/>
                            </p:stCondLst>
                            <p:childTnLst>
                              <p:par>
                                <p:cTn id="42" presetID="3" presetClass="entr" presetSubtype="10" fill="hold" grpId="0" nodeType="after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blinds(horizontal)">
                                      <p:cBhvr>
                                        <p:cTn id="44" dur="500"/>
                                        <p:tgtEl>
                                          <p:spTgt spid="47"/>
                                        </p:tgtEl>
                                      </p:cBhvr>
                                    </p:animEffect>
                                  </p:childTnLst>
                                </p:cTn>
                              </p:par>
                            </p:childTnLst>
                          </p:cTn>
                        </p:par>
                        <p:par>
                          <p:cTn id="45" fill="hold">
                            <p:stCondLst>
                              <p:cond delay="1500"/>
                            </p:stCondLst>
                            <p:childTnLst>
                              <p:par>
                                <p:cTn id="46" presetID="3" presetClass="entr" presetSubtype="10"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blinds(horizontal)">
                                      <p:cBhvr>
                                        <p:cTn id="48" dur="500"/>
                                        <p:tgtEl>
                                          <p:spTgt spid="46"/>
                                        </p:tgtEl>
                                      </p:cBhvr>
                                    </p:animEffect>
                                  </p:childTnLst>
                                </p:cTn>
                              </p:par>
                            </p:childTnLst>
                          </p:cTn>
                        </p:par>
                      </p:childTnLst>
                    </p:cTn>
                  </p:par>
                  <p:par>
                    <p:cTn id="49" fill="hold">
                      <p:stCondLst>
                        <p:cond delay="indefinite"/>
                      </p:stCondLst>
                      <p:childTnLst>
                        <p:par>
                          <p:cTn id="50" fill="hold">
                            <p:stCondLst>
                              <p:cond delay="0"/>
                            </p:stCondLst>
                            <p:childTnLst>
                              <p:par>
                                <p:cTn id="51" presetID="18" presetClass="entr" presetSubtype="9" fill="hold" nodeType="click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strips(upLeft)">
                                      <p:cBhvr>
                                        <p:cTn id="53" dur="500"/>
                                        <p:tgtEl>
                                          <p:spTgt spid="54"/>
                                        </p:tgtEl>
                                      </p:cBhvr>
                                    </p:animEffect>
                                  </p:childTnLst>
                                  <p:subTnLst>
                                    <p:audio>
                                      <p:cMediaNode>
                                        <p:cTn display="0" masterRel="sameClick">
                                          <p:stCondLst>
                                            <p:cond evt="begin" delay="0">
                                              <p:tn val="51"/>
                                            </p:cond>
                                          </p:stCondLst>
                                          <p:endCondLst>
                                            <p:cond evt="onStopAudio" delay="0">
                                              <p:tgtEl>
                                                <p:sldTgt/>
                                              </p:tgtEl>
                                            </p:cond>
                                          </p:endCondLst>
                                        </p:cTn>
                                        <p:tgtEl>
                                          <p:sndTgt r:embed="rId3" name="camera.wav"/>
                                        </p:tgtEl>
                                      </p:cMediaNode>
                                    </p:audio>
                                  </p:subTnLst>
                                </p:cTn>
                              </p:par>
                            </p:childTnLst>
                          </p:cTn>
                        </p:par>
                      </p:childTnLst>
                    </p:cTn>
                  </p:par>
                  <p:par>
                    <p:cTn id="54" fill="hold">
                      <p:stCondLst>
                        <p:cond delay="indefinite"/>
                      </p:stCondLst>
                      <p:childTnLst>
                        <p:par>
                          <p:cTn id="55" fill="hold">
                            <p:stCondLst>
                              <p:cond delay="0"/>
                            </p:stCondLst>
                            <p:childTnLst>
                              <p:par>
                                <p:cTn id="56" presetID="18" presetClass="exit" presetSubtype="9" fill="hold" nodeType="clickEffect">
                                  <p:stCondLst>
                                    <p:cond delay="0"/>
                                  </p:stCondLst>
                                  <p:childTnLst>
                                    <p:animEffect transition="out" filter="strips(upLeft)">
                                      <p:cBhvr>
                                        <p:cTn id="57" dur="500"/>
                                        <p:tgtEl>
                                          <p:spTgt spid="54"/>
                                        </p:tgtEl>
                                      </p:cBhvr>
                                    </p:animEffect>
                                    <p:set>
                                      <p:cBhvr>
                                        <p:cTn id="58" dur="1" fill="hold">
                                          <p:stCondLst>
                                            <p:cond delay="499"/>
                                          </p:stCondLst>
                                        </p:cTn>
                                        <p:tgtEl>
                                          <p:spTgt spid="54"/>
                                        </p:tgtEl>
                                        <p:attrNameLst>
                                          <p:attrName>style.visibility</p:attrName>
                                        </p:attrNameLst>
                                      </p:cBhvr>
                                      <p:to>
                                        <p:strVal val="hidden"/>
                                      </p:to>
                                    </p:set>
                                  </p:childTnLst>
                                </p:cTn>
                              </p:par>
                            </p:childTnLst>
                          </p:cTn>
                        </p:par>
                        <p:par>
                          <p:cTn id="59" fill="hold">
                            <p:stCondLst>
                              <p:cond delay="500"/>
                            </p:stCondLst>
                            <p:childTnLst>
                              <p:par>
                                <p:cTn id="60" presetID="18" presetClass="entr" presetSubtype="9" fill="hold" nodeType="after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strips(upLeft)">
                                      <p:cBhvr>
                                        <p:cTn id="62" dur="500"/>
                                        <p:tgtEl>
                                          <p:spTgt spid="57"/>
                                        </p:tgtEl>
                                      </p:cBhvr>
                                    </p:animEffect>
                                  </p:childTnLst>
                                  <p:subTnLst>
                                    <p:audio>
                                      <p:cMediaNode>
                                        <p:cTn display="0" masterRel="sameClick">
                                          <p:stCondLst>
                                            <p:cond evt="begin" delay="0">
                                              <p:tn val="60"/>
                                            </p:cond>
                                          </p:stCondLst>
                                          <p:endCondLst>
                                            <p:cond evt="onStopAudio" delay="0">
                                              <p:tgtEl>
                                                <p:sldTgt/>
                                              </p:tgtEl>
                                            </p:cond>
                                          </p:endCondLst>
                                        </p:cTn>
                                        <p:tgtEl>
                                          <p:sndTgt r:embed="rId3" name="camera.wav"/>
                                        </p:tgtEl>
                                      </p:cMediaNode>
                                    </p:audio>
                                  </p:subTnLst>
                                </p:cTn>
                              </p:par>
                            </p:childTnLst>
                          </p:cTn>
                        </p:par>
                      </p:childTnLst>
                    </p:cTn>
                  </p:par>
                  <p:par>
                    <p:cTn id="63" fill="hold">
                      <p:stCondLst>
                        <p:cond delay="indefinite"/>
                      </p:stCondLst>
                      <p:childTnLst>
                        <p:par>
                          <p:cTn id="64" fill="hold">
                            <p:stCondLst>
                              <p:cond delay="0"/>
                            </p:stCondLst>
                            <p:childTnLst>
                              <p:par>
                                <p:cTn id="65" presetID="18" presetClass="exit" presetSubtype="9" fill="hold" nodeType="clickEffect">
                                  <p:stCondLst>
                                    <p:cond delay="0"/>
                                  </p:stCondLst>
                                  <p:childTnLst>
                                    <p:animEffect transition="out" filter="strips(upLeft)">
                                      <p:cBhvr>
                                        <p:cTn id="66" dur="500"/>
                                        <p:tgtEl>
                                          <p:spTgt spid="57"/>
                                        </p:tgtEl>
                                      </p:cBhvr>
                                    </p:animEffect>
                                    <p:set>
                                      <p:cBhvr>
                                        <p:cTn id="67" dur="1" fill="hold">
                                          <p:stCondLst>
                                            <p:cond delay="499"/>
                                          </p:stCondLst>
                                        </p:cTn>
                                        <p:tgtEl>
                                          <p:spTgt spid="57"/>
                                        </p:tgtEl>
                                        <p:attrNameLst>
                                          <p:attrName>style.visibility</p:attrName>
                                        </p:attrNameLst>
                                      </p:cBhvr>
                                      <p:to>
                                        <p:strVal val="hidden"/>
                                      </p:to>
                                    </p:set>
                                  </p:childTnLst>
                                </p:cTn>
                              </p:par>
                            </p:childTnLst>
                          </p:cTn>
                        </p:par>
                        <p:par>
                          <p:cTn id="68" fill="hold">
                            <p:stCondLst>
                              <p:cond delay="500"/>
                            </p:stCondLst>
                            <p:childTnLst>
                              <p:par>
                                <p:cTn id="69" presetID="22" presetClass="entr" presetSubtype="2"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right)">
                                      <p:cBhvr>
                                        <p:cTn id="71" dur="500"/>
                                        <p:tgtEl>
                                          <p:spTgt spid="60"/>
                                        </p:tgtEl>
                                      </p:cBhvr>
                                    </p:animEffect>
                                  </p:childTnLst>
                                  <p:subTnLst>
                                    <p:audio>
                                      <p:cMediaNode>
                                        <p:cTn display="0" masterRel="sameClick">
                                          <p:stCondLst>
                                            <p:cond evt="begin" delay="0">
                                              <p:tn val="69"/>
                                            </p:cond>
                                          </p:stCondLst>
                                          <p:endCondLst>
                                            <p:cond evt="onStopAudio" delay="0">
                                              <p:tgtEl>
                                                <p:sldTgt/>
                                              </p:tgtEl>
                                            </p:cond>
                                          </p:endCondLst>
                                        </p:cTn>
                                        <p:tgtEl>
                                          <p:sndTgt r:embed="rId3" name="camera.wav"/>
                                        </p:tgtEl>
                                      </p:cMediaNode>
                                    </p:audio>
                                  </p:subTnLst>
                                </p:cTn>
                              </p:par>
                            </p:childTnLst>
                          </p:cTn>
                        </p:par>
                      </p:childTnLst>
                    </p:cTn>
                  </p:par>
                  <p:par>
                    <p:cTn id="72" fill="hold">
                      <p:stCondLst>
                        <p:cond delay="indefinite"/>
                      </p:stCondLst>
                      <p:childTnLst>
                        <p:par>
                          <p:cTn id="73" fill="hold">
                            <p:stCondLst>
                              <p:cond delay="0"/>
                            </p:stCondLst>
                            <p:childTnLst>
                              <p:par>
                                <p:cTn id="74" presetID="22" presetClass="exit" presetSubtype="8" fill="hold" nodeType="clickEffect">
                                  <p:stCondLst>
                                    <p:cond delay="0"/>
                                  </p:stCondLst>
                                  <p:childTnLst>
                                    <p:animEffect transition="out" filter="wipe(left)">
                                      <p:cBhvr>
                                        <p:cTn id="75" dur="500"/>
                                        <p:tgtEl>
                                          <p:spTgt spid="60"/>
                                        </p:tgtEl>
                                      </p:cBhvr>
                                    </p:animEffect>
                                    <p:set>
                                      <p:cBhvr>
                                        <p:cTn id="76" dur="1" fill="hold">
                                          <p:stCondLst>
                                            <p:cond delay="499"/>
                                          </p:stCondLst>
                                        </p:cTn>
                                        <p:tgtEl>
                                          <p:spTgt spid="60"/>
                                        </p:tgtEl>
                                        <p:attrNameLst>
                                          <p:attrName>style.visibility</p:attrName>
                                        </p:attrNameLst>
                                      </p:cBhvr>
                                      <p:to>
                                        <p:strVal val="hidden"/>
                                      </p:to>
                                    </p:set>
                                  </p:childTnLst>
                                </p:cTn>
                              </p:par>
                            </p:childTnLst>
                          </p:cTn>
                        </p:par>
                        <p:par>
                          <p:cTn id="77" fill="hold">
                            <p:stCondLst>
                              <p:cond delay="500"/>
                            </p:stCondLst>
                            <p:childTnLst>
                              <p:par>
                                <p:cTn id="78" presetID="18" presetClass="entr" presetSubtype="9" fill="hold" nodeType="afterEffect">
                                  <p:stCondLst>
                                    <p:cond delay="0"/>
                                  </p:stCondLst>
                                  <p:childTnLst>
                                    <p:set>
                                      <p:cBhvr>
                                        <p:cTn id="79" dur="1" fill="hold">
                                          <p:stCondLst>
                                            <p:cond delay="0"/>
                                          </p:stCondLst>
                                        </p:cTn>
                                        <p:tgtEl>
                                          <p:spTgt spid="63"/>
                                        </p:tgtEl>
                                        <p:attrNameLst>
                                          <p:attrName>style.visibility</p:attrName>
                                        </p:attrNameLst>
                                      </p:cBhvr>
                                      <p:to>
                                        <p:strVal val="visible"/>
                                      </p:to>
                                    </p:set>
                                    <p:animEffect transition="in" filter="strips(upLeft)">
                                      <p:cBhvr>
                                        <p:cTn id="80" dur="500"/>
                                        <p:tgtEl>
                                          <p:spTgt spid="63"/>
                                        </p:tgtEl>
                                      </p:cBhvr>
                                    </p:animEffect>
                                  </p:childTnLst>
                                  <p:subTnLst>
                                    <p:audio>
                                      <p:cMediaNode>
                                        <p:cTn display="0" masterRel="sameClick">
                                          <p:stCondLst>
                                            <p:cond evt="begin" delay="0">
                                              <p:tn val="78"/>
                                            </p:cond>
                                          </p:stCondLst>
                                          <p:endCondLst>
                                            <p:cond evt="onStopAudio" delay="0">
                                              <p:tgtEl>
                                                <p:sldTgt/>
                                              </p:tgtEl>
                                            </p:cond>
                                          </p:endCondLst>
                                        </p:cTn>
                                        <p:tgtEl>
                                          <p:sndTgt r:embed="rId3" name="camera.wav"/>
                                        </p:tgtEl>
                                      </p:cMediaNode>
                                    </p:audio>
                                  </p:subTnLst>
                                </p:cTn>
                              </p:par>
                            </p:childTnLst>
                          </p:cTn>
                        </p:par>
                      </p:childTnLst>
                    </p:cTn>
                  </p:par>
                  <p:par>
                    <p:cTn id="81" fill="hold">
                      <p:stCondLst>
                        <p:cond delay="indefinite"/>
                      </p:stCondLst>
                      <p:childTnLst>
                        <p:par>
                          <p:cTn id="82" fill="hold">
                            <p:stCondLst>
                              <p:cond delay="0"/>
                            </p:stCondLst>
                            <p:childTnLst>
                              <p:par>
                                <p:cTn id="83" presetID="18" presetClass="exit" presetSubtype="9" fill="hold" nodeType="clickEffect">
                                  <p:stCondLst>
                                    <p:cond delay="0"/>
                                  </p:stCondLst>
                                  <p:childTnLst>
                                    <p:animEffect transition="out" filter="strips(upLeft)">
                                      <p:cBhvr>
                                        <p:cTn id="84" dur="500"/>
                                        <p:tgtEl>
                                          <p:spTgt spid="63"/>
                                        </p:tgtEl>
                                      </p:cBhvr>
                                    </p:animEffect>
                                    <p:set>
                                      <p:cBhvr>
                                        <p:cTn id="85" dur="1" fill="hold">
                                          <p:stCondLst>
                                            <p:cond delay="499"/>
                                          </p:stCondLst>
                                        </p:cTn>
                                        <p:tgtEl>
                                          <p:spTgt spid="63"/>
                                        </p:tgtEl>
                                        <p:attrNameLst>
                                          <p:attrName>style.visibility</p:attrName>
                                        </p:attrNameLst>
                                      </p:cBhvr>
                                      <p:to>
                                        <p:strVal val="hidden"/>
                                      </p:to>
                                    </p:set>
                                  </p:childTnLst>
                                </p:cTn>
                              </p:par>
                            </p:childTnLst>
                          </p:cTn>
                        </p:par>
                        <p:par>
                          <p:cTn id="86" fill="hold">
                            <p:stCondLst>
                              <p:cond delay="500"/>
                            </p:stCondLst>
                            <p:childTnLst>
                              <p:par>
                                <p:cTn id="87" presetID="18" presetClass="entr" presetSubtype="9" fill="hold" nodeType="afterEffect">
                                  <p:stCondLst>
                                    <p:cond delay="0"/>
                                  </p:stCondLst>
                                  <p:childTnLst>
                                    <p:set>
                                      <p:cBhvr>
                                        <p:cTn id="88" dur="1" fill="hold">
                                          <p:stCondLst>
                                            <p:cond delay="0"/>
                                          </p:stCondLst>
                                        </p:cTn>
                                        <p:tgtEl>
                                          <p:spTgt spid="66"/>
                                        </p:tgtEl>
                                        <p:attrNameLst>
                                          <p:attrName>style.visibility</p:attrName>
                                        </p:attrNameLst>
                                      </p:cBhvr>
                                      <p:to>
                                        <p:strVal val="visible"/>
                                      </p:to>
                                    </p:set>
                                    <p:animEffect transition="in" filter="strips(upLeft)">
                                      <p:cBhvr>
                                        <p:cTn id="89" dur="500"/>
                                        <p:tgtEl>
                                          <p:spTgt spid="66"/>
                                        </p:tgtEl>
                                      </p:cBhvr>
                                    </p:animEffect>
                                  </p:childTnLst>
                                  <p:subTnLst>
                                    <p:audio>
                                      <p:cMediaNode>
                                        <p:cTn display="0" masterRel="sameClick">
                                          <p:stCondLst>
                                            <p:cond evt="begin" delay="0">
                                              <p:tn val="87"/>
                                            </p:cond>
                                          </p:stCondLst>
                                          <p:endCondLst>
                                            <p:cond evt="onStopAudio" delay="0">
                                              <p:tgtEl>
                                                <p:sldTgt/>
                                              </p:tgtEl>
                                            </p:cond>
                                          </p:endCondLst>
                                        </p:cTn>
                                        <p:tgtEl>
                                          <p:sndTgt r:embed="rId3" name="camera.wav"/>
                                        </p:tgtEl>
                                      </p:cMediaNode>
                                    </p:audio>
                                  </p:subTnLst>
                                </p:cTn>
                              </p:par>
                            </p:childTnLst>
                          </p:cTn>
                        </p:par>
                      </p:childTnLst>
                    </p:cTn>
                  </p:par>
                  <p:par>
                    <p:cTn id="90" fill="hold">
                      <p:stCondLst>
                        <p:cond delay="indefinite"/>
                      </p:stCondLst>
                      <p:childTnLst>
                        <p:par>
                          <p:cTn id="91" fill="hold">
                            <p:stCondLst>
                              <p:cond delay="0"/>
                            </p:stCondLst>
                            <p:childTnLst>
                              <p:par>
                                <p:cTn id="92" presetID="18" presetClass="exit" presetSubtype="9" fill="hold" nodeType="clickEffect">
                                  <p:stCondLst>
                                    <p:cond delay="0"/>
                                  </p:stCondLst>
                                  <p:childTnLst>
                                    <p:animEffect transition="out" filter="strips(upLeft)">
                                      <p:cBhvr>
                                        <p:cTn id="93" dur="500"/>
                                        <p:tgtEl>
                                          <p:spTgt spid="66"/>
                                        </p:tgtEl>
                                      </p:cBhvr>
                                    </p:animEffect>
                                    <p:set>
                                      <p:cBhvr>
                                        <p:cTn id="94" dur="1" fill="hold">
                                          <p:stCondLst>
                                            <p:cond delay="499"/>
                                          </p:stCondLst>
                                        </p:cTn>
                                        <p:tgtEl>
                                          <p:spTgt spid="66"/>
                                        </p:tgtEl>
                                        <p:attrNameLst>
                                          <p:attrName>style.visibility</p:attrName>
                                        </p:attrNameLst>
                                      </p:cBhvr>
                                      <p:to>
                                        <p:strVal val="hidden"/>
                                      </p:to>
                                    </p:set>
                                  </p:childTnLst>
                                </p:cTn>
                              </p:par>
                            </p:childTnLst>
                          </p:cTn>
                        </p:par>
                        <p:par>
                          <p:cTn id="95" fill="hold">
                            <p:stCondLst>
                              <p:cond delay="500"/>
                            </p:stCondLst>
                            <p:childTnLst>
                              <p:par>
                                <p:cTn id="96" presetID="18" presetClass="entr" presetSubtype="3" fill="hold" nodeType="afterEffect">
                                  <p:stCondLst>
                                    <p:cond delay="0"/>
                                  </p:stCondLst>
                                  <p:childTnLst>
                                    <p:set>
                                      <p:cBhvr>
                                        <p:cTn id="97" dur="1" fill="hold">
                                          <p:stCondLst>
                                            <p:cond delay="0"/>
                                          </p:stCondLst>
                                        </p:cTn>
                                        <p:tgtEl>
                                          <p:spTgt spid="69"/>
                                        </p:tgtEl>
                                        <p:attrNameLst>
                                          <p:attrName>style.visibility</p:attrName>
                                        </p:attrNameLst>
                                      </p:cBhvr>
                                      <p:to>
                                        <p:strVal val="visible"/>
                                      </p:to>
                                    </p:set>
                                    <p:animEffect transition="in" filter="strips(upRight)">
                                      <p:cBhvr>
                                        <p:cTn id="98" dur="500"/>
                                        <p:tgtEl>
                                          <p:spTgt spid="69"/>
                                        </p:tgtEl>
                                      </p:cBhvr>
                                    </p:animEffect>
                                  </p:childTnLst>
                                  <p:subTnLst>
                                    <p:audio>
                                      <p:cMediaNode>
                                        <p:cTn display="0" masterRel="sameClick">
                                          <p:stCondLst>
                                            <p:cond evt="begin" delay="0">
                                              <p:tn val="96"/>
                                            </p:cond>
                                          </p:stCondLst>
                                          <p:endCondLst>
                                            <p:cond evt="onStopAudio" delay="0">
                                              <p:tgtEl>
                                                <p:sldTgt/>
                                              </p:tgtEl>
                                            </p:cond>
                                          </p:endCondLst>
                                        </p:cTn>
                                        <p:tgtEl>
                                          <p:sndTgt r:embed="rId3" name="camera.wav"/>
                                        </p:tgtEl>
                                      </p:cMediaNode>
                                    </p:audio>
                                  </p:subTnLst>
                                </p:cTn>
                              </p:par>
                            </p:childTnLst>
                          </p:cTn>
                        </p:par>
                      </p:childTnLst>
                    </p:cTn>
                  </p:par>
                  <p:par>
                    <p:cTn id="99" fill="hold">
                      <p:stCondLst>
                        <p:cond delay="indefinite"/>
                      </p:stCondLst>
                      <p:childTnLst>
                        <p:par>
                          <p:cTn id="100" fill="hold">
                            <p:stCondLst>
                              <p:cond delay="0"/>
                            </p:stCondLst>
                            <p:childTnLst>
                              <p:par>
                                <p:cTn id="101" presetID="18" presetClass="exit" presetSubtype="3" fill="hold" nodeType="clickEffect">
                                  <p:stCondLst>
                                    <p:cond delay="0"/>
                                  </p:stCondLst>
                                  <p:childTnLst>
                                    <p:animEffect transition="out" filter="strips(upRight)">
                                      <p:cBhvr>
                                        <p:cTn id="102" dur="500"/>
                                        <p:tgtEl>
                                          <p:spTgt spid="69"/>
                                        </p:tgtEl>
                                      </p:cBhvr>
                                    </p:animEffect>
                                    <p:set>
                                      <p:cBhvr>
                                        <p:cTn id="103" dur="1" fill="hold">
                                          <p:stCondLst>
                                            <p:cond delay="499"/>
                                          </p:stCondLst>
                                        </p:cTn>
                                        <p:tgtEl>
                                          <p:spTgt spid="6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utoUpdateAnimBg="0"/>
      <p:bldP spid="47" grpId="0" autoUpdateAnimBg="0"/>
      <p:bldP spid="72" grpId="0" autoUpdateAnimBg="0"/>
      <p:bldP spid="73"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6" name="组合 2"/>
          <p:cNvGrpSpPr>
            <a:grpSpLocks/>
          </p:cNvGrpSpPr>
          <p:nvPr/>
        </p:nvGrpSpPr>
        <p:grpSpPr bwMode="auto">
          <a:xfrm>
            <a:off x="34925" y="92075"/>
            <a:ext cx="7632700" cy="1025525"/>
            <a:chOff x="34925" y="92075"/>
            <a:chExt cx="7632700" cy="1025525"/>
          </a:xfrm>
        </p:grpSpPr>
        <p:grpSp>
          <p:nvGrpSpPr>
            <p:cNvPr id="77849" name="组合 1"/>
            <p:cNvGrpSpPr>
              <a:grpSpLocks/>
            </p:cNvGrpSpPr>
            <p:nvPr/>
          </p:nvGrpSpPr>
          <p:grpSpPr bwMode="auto">
            <a:xfrm>
              <a:off x="34925" y="92075"/>
              <a:ext cx="7632700" cy="457200"/>
              <a:chOff x="34925" y="92075"/>
              <a:chExt cx="7632700" cy="457200"/>
            </a:xfrm>
          </p:grpSpPr>
          <p:sp>
            <p:nvSpPr>
              <p:cNvPr id="77853"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7854"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77850" name="Group 2"/>
            <p:cNvGrpSpPr>
              <a:grpSpLocks/>
            </p:cNvGrpSpPr>
            <p:nvPr/>
          </p:nvGrpSpPr>
          <p:grpSpPr bwMode="auto">
            <a:xfrm>
              <a:off x="107950" y="620713"/>
              <a:ext cx="3744913" cy="496887"/>
              <a:chOff x="113" y="441"/>
              <a:chExt cx="2098" cy="313"/>
            </a:xfrm>
          </p:grpSpPr>
          <p:sp>
            <p:nvSpPr>
              <p:cNvPr id="7785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5.3.1  </a:t>
                </a:r>
                <a:r>
                  <a:rPr kumimoji="1" lang="zh-CN" altLang="en-US" sz="2200" b="1">
                    <a:solidFill>
                      <a:srgbClr val="3333FF"/>
                    </a:solidFill>
                    <a:latin typeface="Arial" panose="020B0604020202020204" pitchFamily="34" charset="0"/>
                    <a:ea typeface="黑体" panose="02010609060101010101" pitchFamily="49" charset="-122"/>
                  </a:rPr>
                  <a:t>广义表的类型定义</a:t>
                </a:r>
              </a:p>
            </p:txBody>
          </p:sp>
          <p:sp>
            <p:nvSpPr>
              <p:cNvPr id="77852"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5" name="Group 5"/>
          <p:cNvGrpSpPr>
            <a:grpSpLocks/>
          </p:cNvGrpSpPr>
          <p:nvPr/>
        </p:nvGrpSpPr>
        <p:grpSpPr bwMode="auto">
          <a:xfrm>
            <a:off x="250825" y="1196975"/>
            <a:ext cx="3529013" cy="769938"/>
            <a:chOff x="113" y="441"/>
            <a:chExt cx="1440" cy="485"/>
          </a:xfrm>
        </p:grpSpPr>
        <p:sp>
          <p:nvSpPr>
            <p:cNvPr id="77847" name="Text Box 6"/>
            <p:cNvSpPr txBox="1">
              <a:spLocks noChangeArrowheads="1"/>
            </p:cNvSpPr>
            <p:nvPr/>
          </p:nvSpPr>
          <p:spPr bwMode="auto">
            <a:xfrm>
              <a:off x="113" y="441"/>
              <a:ext cx="1440"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广义表的主要特性</a:t>
              </a:r>
            </a:p>
          </p:txBody>
        </p:sp>
        <p:sp>
          <p:nvSpPr>
            <p:cNvPr id="77848"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31" name="Text Box 12"/>
          <p:cNvSpPr txBox="1">
            <a:spLocks noChangeArrowheads="1"/>
          </p:cNvSpPr>
          <p:nvPr/>
        </p:nvSpPr>
        <p:spPr bwMode="auto">
          <a:xfrm>
            <a:off x="179388" y="1773238"/>
            <a:ext cx="87137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en-US" altLang="zh-CN" sz="2000" b="1">
                <a:solidFill>
                  <a:srgbClr val="FF33CC"/>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广义线性性。 </a:t>
            </a:r>
          </a:p>
        </p:txBody>
      </p:sp>
      <p:sp>
        <p:nvSpPr>
          <p:cNvPr id="32" name="Text Box 13"/>
          <p:cNvSpPr txBox="1">
            <a:spLocks noChangeArrowheads="1"/>
          </p:cNvSpPr>
          <p:nvPr/>
        </p:nvSpPr>
        <p:spPr bwMode="auto">
          <a:xfrm>
            <a:off x="179388" y="2190750"/>
            <a:ext cx="87137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en-US" altLang="zh-CN" sz="2000" b="1">
                <a:solidFill>
                  <a:srgbClr val="339933"/>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元素复合性。 </a:t>
            </a:r>
          </a:p>
        </p:txBody>
      </p:sp>
      <p:sp>
        <p:nvSpPr>
          <p:cNvPr id="33" name="Text Box 14"/>
          <p:cNvSpPr txBox="1">
            <a:spLocks noChangeArrowheads="1"/>
          </p:cNvSpPr>
          <p:nvPr/>
        </p:nvSpPr>
        <p:spPr bwMode="auto">
          <a:xfrm>
            <a:off x="179388" y="2622550"/>
            <a:ext cx="87137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en-US" altLang="zh-CN" sz="2000" b="1">
                <a:solidFill>
                  <a:srgbClr val="CC66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元素递归性。 </a:t>
            </a:r>
          </a:p>
        </p:txBody>
      </p:sp>
      <p:sp>
        <p:nvSpPr>
          <p:cNvPr id="34" name="Text Box 15"/>
          <p:cNvSpPr txBox="1">
            <a:spLocks noChangeArrowheads="1"/>
          </p:cNvSpPr>
          <p:nvPr/>
        </p:nvSpPr>
        <p:spPr bwMode="auto">
          <a:xfrm>
            <a:off x="179388" y="3054350"/>
            <a:ext cx="87137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en-US" altLang="zh-CN" sz="2000" b="1">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元素共享性。 </a:t>
            </a:r>
          </a:p>
        </p:txBody>
      </p:sp>
      <p:grpSp>
        <p:nvGrpSpPr>
          <p:cNvPr id="35" name="Group 16"/>
          <p:cNvGrpSpPr>
            <a:grpSpLocks/>
          </p:cNvGrpSpPr>
          <p:nvPr/>
        </p:nvGrpSpPr>
        <p:grpSpPr bwMode="auto">
          <a:xfrm>
            <a:off x="538163" y="2709863"/>
            <a:ext cx="8137525" cy="719137"/>
            <a:chOff x="339" y="2750"/>
            <a:chExt cx="5126" cy="453"/>
          </a:xfrm>
        </p:grpSpPr>
        <p:sp>
          <p:nvSpPr>
            <p:cNvPr id="36" name="AutoShape 17"/>
            <p:cNvSpPr>
              <a:spLocks noChangeArrowheads="1"/>
            </p:cNvSpPr>
            <p:nvPr/>
          </p:nvSpPr>
          <p:spPr bwMode="auto">
            <a:xfrm flipH="1" flipV="1">
              <a:off x="339" y="2750"/>
              <a:ext cx="5126" cy="453"/>
            </a:xfrm>
            <a:prstGeom prst="wedgeRectCallout">
              <a:avLst>
                <a:gd name="adj1" fmla="val -2440"/>
                <a:gd name="adj2" fmla="val 113352"/>
              </a:avLst>
            </a:prstGeom>
            <a:gradFill rotWithShape="0">
              <a:gsLst>
                <a:gs pos="0">
                  <a:srgbClr val="FFFDFF"/>
                </a:gs>
                <a:gs pos="100000">
                  <a:srgbClr val="FFCCFF"/>
                </a:gs>
              </a:gsLst>
              <a:lin ang="2700000" scaled="1"/>
            </a:gradFill>
            <a:ln w="57150">
              <a:solidFill>
                <a:srgbClr val="FF33CC"/>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latin typeface="Arial" panose="020B0604020202020204" pitchFamily="34" charset="0"/>
                <a:ea typeface="楷体" panose="02010609060101010101" pitchFamily="49" charset="-122"/>
                <a:cs typeface="Arial" panose="020B0604020202020204" pitchFamily="34" charset="0"/>
              </a:endParaRPr>
            </a:p>
          </p:txBody>
        </p:sp>
        <p:sp>
          <p:nvSpPr>
            <p:cNvPr id="37" name="Text Box 18"/>
            <p:cNvSpPr txBox="1">
              <a:spLocks noChangeArrowheads="1"/>
            </p:cNvSpPr>
            <p:nvPr/>
          </p:nvSpPr>
          <p:spPr bwMode="auto">
            <a:xfrm>
              <a:off x="417" y="2786"/>
              <a:ext cx="5016" cy="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33CC"/>
                  </a:solidFill>
                  <a:latin typeface="Arial" panose="020B0604020202020204" pitchFamily="34" charset="0"/>
                  <a:ea typeface="楷体" panose="02010609060101010101" pitchFamily="49" charset="-122"/>
                  <a:cs typeface="Arial" panose="020B0604020202020204" pitchFamily="34" charset="0"/>
                </a:rPr>
                <a:t>广义表中的直接元素彼此之间有着固定的相对次序，如同线性表。</a:t>
              </a:r>
            </a:p>
          </p:txBody>
        </p:sp>
      </p:grpSp>
      <p:grpSp>
        <p:nvGrpSpPr>
          <p:cNvPr id="38" name="Group 19"/>
          <p:cNvGrpSpPr>
            <a:grpSpLocks/>
          </p:cNvGrpSpPr>
          <p:nvPr/>
        </p:nvGrpSpPr>
        <p:grpSpPr bwMode="auto">
          <a:xfrm>
            <a:off x="539750" y="3068638"/>
            <a:ext cx="8137525" cy="719137"/>
            <a:chOff x="339" y="2750"/>
            <a:chExt cx="5126" cy="453"/>
          </a:xfrm>
        </p:grpSpPr>
        <p:sp>
          <p:nvSpPr>
            <p:cNvPr id="39" name="AutoShape 20"/>
            <p:cNvSpPr>
              <a:spLocks noChangeArrowheads="1"/>
            </p:cNvSpPr>
            <p:nvPr/>
          </p:nvSpPr>
          <p:spPr bwMode="auto">
            <a:xfrm flipH="1" flipV="1">
              <a:off x="339" y="2750"/>
              <a:ext cx="5126" cy="453"/>
            </a:xfrm>
            <a:prstGeom prst="wedgeRectCallout">
              <a:avLst>
                <a:gd name="adj1" fmla="val -2440"/>
                <a:gd name="adj2" fmla="val 113352"/>
              </a:avLst>
            </a:prstGeom>
            <a:gradFill rotWithShape="0">
              <a:gsLst>
                <a:gs pos="0">
                  <a:srgbClr val="FDFFFD"/>
                </a:gs>
                <a:gs pos="100000">
                  <a:srgbClr val="CCFFCC"/>
                </a:gs>
              </a:gsLst>
              <a:lin ang="2700000" scaled="1"/>
            </a:gradFill>
            <a:ln w="57150">
              <a:solidFill>
                <a:srgbClr val="339933"/>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latin typeface="Arial" panose="020B0604020202020204" pitchFamily="34" charset="0"/>
                <a:ea typeface="楷体" panose="02010609060101010101" pitchFamily="49" charset="-122"/>
                <a:cs typeface="Arial" panose="020B0604020202020204" pitchFamily="34" charset="0"/>
              </a:endParaRPr>
            </a:p>
          </p:txBody>
        </p:sp>
        <p:sp>
          <p:nvSpPr>
            <p:cNvPr id="40" name="Text Box 21"/>
            <p:cNvSpPr txBox="1">
              <a:spLocks noChangeArrowheads="1"/>
            </p:cNvSpPr>
            <p:nvPr/>
          </p:nvSpPr>
          <p:spPr bwMode="auto">
            <a:xfrm>
              <a:off x="417" y="2786"/>
              <a:ext cx="5016" cy="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广义表中的元素类型可以不统一，可以是原子，也可以是子表。</a:t>
              </a:r>
            </a:p>
          </p:txBody>
        </p:sp>
      </p:grpSp>
      <p:grpSp>
        <p:nvGrpSpPr>
          <p:cNvPr id="41" name="Group 22"/>
          <p:cNvGrpSpPr>
            <a:grpSpLocks/>
          </p:cNvGrpSpPr>
          <p:nvPr/>
        </p:nvGrpSpPr>
        <p:grpSpPr bwMode="auto">
          <a:xfrm>
            <a:off x="1260475" y="3429000"/>
            <a:ext cx="6551613" cy="719138"/>
            <a:chOff x="339" y="2750"/>
            <a:chExt cx="5126" cy="453"/>
          </a:xfrm>
        </p:grpSpPr>
        <p:sp>
          <p:nvSpPr>
            <p:cNvPr id="42" name="AutoShape 23"/>
            <p:cNvSpPr>
              <a:spLocks noChangeArrowheads="1"/>
            </p:cNvSpPr>
            <p:nvPr/>
          </p:nvSpPr>
          <p:spPr bwMode="auto">
            <a:xfrm flipH="1" flipV="1">
              <a:off x="339" y="2750"/>
              <a:ext cx="5126" cy="453"/>
            </a:xfrm>
            <a:prstGeom prst="wedgeRectCallout">
              <a:avLst>
                <a:gd name="adj1" fmla="val -2440"/>
                <a:gd name="adj2" fmla="val 113352"/>
              </a:avLst>
            </a:prstGeom>
            <a:gradFill rotWithShape="0">
              <a:gsLst>
                <a:gs pos="0">
                  <a:srgbClr val="FFFFFD"/>
                </a:gs>
                <a:gs pos="100000">
                  <a:srgbClr val="FFFFCC"/>
                </a:gs>
              </a:gsLst>
              <a:lin ang="2700000" scaled="1"/>
            </a:gradFill>
            <a:ln w="57150">
              <a:solidFill>
                <a:srgbClr val="CC6600"/>
              </a:solidFill>
              <a:miter lim="800000"/>
              <a:headEnd/>
              <a:tailEnd/>
            </a:ln>
            <a:effectLst>
              <a:outerShdw dist="17961" dir="2700000" algn="ctr" rotWithShape="0">
                <a:schemeClr val="tx1"/>
              </a:outerShdw>
            </a:effectLst>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latin typeface="Arial" panose="020B0604020202020204" pitchFamily="34" charset="0"/>
                <a:ea typeface="楷体" panose="02010609060101010101" pitchFamily="49" charset="-122"/>
                <a:cs typeface="Arial" panose="020B0604020202020204" pitchFamily="34" charset="0"/>
              </a:endParaRPr>
            </a:p>
          </p:txBody>
        </p:sp>
        <p:sp>
          <p:nvSpPr>
            <p:cNvPr id="43" name="Text Box 24"/>
            <p:cNvSpPr txBox="1">
              <a:spLocks noChangeArrowheads="1"/>
            </p:cNvSpPr>
            <p:nvPr/>
          </p:nvSpPr>
          <p:spPr bwMode="auto">
            <a:xfrm>
              <a:off x="417" y="2786"/>
              <a:ext cx="5014" cy="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CC6600"/>
                  </a:solidFill>
                  <a:latin typeface="Arial" panose="020B0604020202020204" pitchFamily="34" charset="0"/>
                  <a:ea typeface="楷体" panose="02010609060101010101" pitchFamily="49" charset="-122"/>
                  <a:cs typeface="Arial" panose="020B0604020202020204" pitchFamily="34" charset="0"/>
                </a:rPr>
                <a:t>广义表可以是递归的，因此具有较强的表达能力。</a:t>
              </a:r>
            </a:p>
          </p:txBody>
        </p:sp>
      </p:grpSp>
      <p:grpSp>
        <p:nvGrpSpPr>
          <p:cNvPr id="44" name="Group 25"/>
          <p:cNvGrpSpPr>
            <a:grpSpLocks/>
          </p:cNvGrpSpPr>
          <p:nvPr/>
        </p:nvGrpSpPr>
        <p:grpSpPr bwMode="auto">
          <a:xfrm>
            <a:off x="1258888" y="3790950"/>
            <a:ext cx="6551612" cy="719138"/>
            <a:chOff x="339" y="2750"/>
            <a:chExt cx="5126" cy="453"/>
          </a:xfrm>
        </p:grpSpPr>
        <p:sp>
          <p:nvSpPr>
            <p:cNvPr id="45" name="AutoShape 26"/>
            <p:cNvSpPr>
              <a:spLocks noChangeArrowheads="1"/>
            </p:cNvSpPr>
            <p:nvPr/>
          </p:nvSpPr>
          <p:spPr bwMode="auto">
            <a:xfrm flipH="1" flipV="1">
              <a:off x="339" y="2750"/>
              <a:ext cx="5126" cy="453"/>
            </a:xfrm>
            <a:prstGeom prst="wedgeRectCallout">
              <a:avLst>
                <a:gd name="adj1" fmla="val -2440"/>
                <a:gd name="adj2" fmla="val 113352"/>
              </a:avLst>
            </a:prstGeom>
            <a:gradFill rotWithShape="0">
              <a:gsLst>
                <a:gs pos="0">
                  <a:srgbClr val="FFFDFD"/>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latin typeface="Arial" panose="020B0604020202020204" pitchFamily="34" charset="0"/>
                <a:ea typeface="楷体" panose="02010609060101010101" pitchFamily="49" charset="-122"/>
                <a:cs typeface="Arial" panose="020B0604020202020204" pitchFamily="34" charset="0"/>
              </a:endParaRPr>
            </a:p>
          </p:txBody>
        </p:sp>
        <p:sp>
          <p:nvSpPr>
            <p:cNvPr id="65" name="Text Box 27"/>
            <p:cNvSpPr txBox="1">
              <a:spLocks noChangeArrowheads="1"/>
            </p:cNvSpPr>
            <p:nvPr/>
          </p:nvSpPr>
          <p:spPr bwMode="auto">
            <a:xfrm>
              <a:off x="417" y="2786"/>
              <a:ext cx="5014" cy="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可以减少存储结构中的数据冗余，以节约存储空间。</a:t>
              </a:r>
            </a:p>
          </p:txBody>
        </p:sp>
      </p:grpSp>
      <p:grpSp>
        <p:nvGrpSpPr>
          <p:cNvPr id="66" name="Group 28"/>
          <p:cNvGrpSpPr>
            <a:grpSpLocks/>
          </p:cNvGrpSpPr>
          <p:nvPr/>
        </p:nvGrpSpPr>
        <p:grpSpPr bwMode="auto">
          <a:xfrm>
            <a:off x="2052638" y="4652963"/>
            <a:ext cx="5688012" cy="1384300"/>
            <a:chOff x="1292" y="2931"/>
            <a:chExt cx="3583" cy="872"/>
          </a:xfrm>
        </p:grpSpPr>
        <p:sp>
          <p:nvSpPr>
            <p:cNvPr id="67" name="Text Box 29"/>
            <p:cNvSpPr txBox="1">
              <a:spLocks noChangeArrowheads="1"/>
            </p:cNvSpPr>
            <p:nvPr/>
          </p:nvSpPr>
          <p:spPr bwMode="auto">
            <a:xfrm>
              <a:off x="1292" y="2931"/>
              <a:ext cx="3583" cy="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solidFill>
                    <a:srgbClr val="FF0000"/>
                  </a:solidFill>
                  <a:latin typeface="Arial" panose="020B0604020202020204" pitchFamily="34" charset="0"/>
                  <a:ea typeface="仿宋" panose="02010609060101010101" pitchFamily="49" charset="-122"/>
                  <a:cs typeface="Arial" panose="020B0604020202020204" pitchFamily="34" charset="0"/>
                </a:rPr>
                <a:t>A=() 		</a:t>
              </a:r>
            </a:p>
            <a:p>
              <a:pPr algn="just" eaLnBrk="1" hangingPunct="1">
                <a:lnSpc>
                  <a:spcPct val="140000"/>
                </a:lnSpc>
                <a:buClr>
                  <a:schemeClr val="accent2"/>
                </a:buClr>
                <a:buSzPct val="80000"/>
                <a:buFont typeface="Wingdings" panose="05000000000000000000" pitchFamily="2" charset="2"/>
                <a:buNone/>
              </a:pPr>
              <a:r>
                <a:rPr kumimoji="1" lang="en-US" altLang="zh-CN" sz="2000" b="1">
                  <a:solidFill>
                    <a:srgbClr val="FF0000"/>
                  </a:solidFill>
                  <a:latin typeface="Arial" panose="020B0604020202020204" pitchFamily="34" charset="0"/>
                  <a:ea typeface="仿宋" panose="02010609060101010101" pitchFamily="49" charset="-122"/>
                  <a:cs typeface="Arial" panose="020B0604020202020204" pitchFamily="34" charset="0"/>
                </a:rPr>
                <a:t>B=(e)		    </a:t>
              </a:r>
              <a:r>
                <a:rPr kumimoji="1" lang="zh-CN" altLang="en-US" sz="2000" b="1">
                  <a:solidFill>
                    <a:srgbClr val="FF0000"/>
                  </a:solidFill>
                  <a:latin typeface="Arial" panose="020B0604020202020204" pitchFamily="34" charset="0"/>
                  <a:ea typeface="仿宋" panose="02010609060101010101" pitchFamily="49" charset="-122"/>
                  <a:cs typeface="Arial" panose="020B0604020202020204" pitchFamily="34" charset="0"/>
                </a:rPr>
                <a:t>是 </a:t>
              </a:r>
              <a:r>
                <a:rPr kumimoji="1" lang="en-US" altLang="zh-CN" sz="2000" b="1">
                  <a:solidFill>
                    <a:srgbClr val="FF0000"/>
                  </a:solidFill>
                  <a:latin typeface="Arial" panose="020B0604020202020204" pitchFamily="34" charset="0"/>
                  <a:ea typeface="仿宋" panose="02010609060101010101" pitchFamily="49" charset="-122"/>
                  <a:cs typeface="Arial" panose="020B0604020202020204" pitchFamily="34" charset="0"/>
                </a:rPr>
                <a:t>D=(A, B, C) </a:t>
              </a:r>
              <a:r>
                <a:rPr kumimoji="1" lang="zh-CN" altLang="en-US" sz="2000" b="1">
                  <a:solidFill>
                    <a:srgbClr val="FF0000"/>
                  </a:solidFill>
                  <a:latin typeface="Arial" panose="020B0604020202020204" pitchFamily="34" charset="0"/>
                  <a:ea typeface="仿宋" panose="02010609060101010101" pitchFamily="49" charset="-122"/>
                  <a:cs typeface="Arial" panose="020B0604020202020204" pitchFamily="34" charset="0"/>
                </a:rPr>
                <a:t>的共享子表</a:t>
              </a:r>
            </a:p>
            <a:p>
              <a:pPr algn="just" eaLnBrk="1" hangingPunct="1">
                <a:lnSpc>
                  <a:spcPct val="140000"/>
                </a:lnSpc>
                <a:buClr>
                  <a:schemeClr val="accent2"/>
                </a:buClr>
                <a:buSzPct val="80000"/>
                <a:buFont typeface="Wingdings" panose="05000000000000000000" pitchFamily="2" charset="2"/>
                <a:buNone/>
              </a:pPr>
              <a:r>
                <a:rPr kumimoji="1" lang="en-US" altLang="zh-CN" sz="2000" b="1">
                  <a:solidFill>
                    <a:srgbClr val="FF0000"/>
                  </a:solidFill>
                  <a:latin typeface="Arial" panose="020B0604020202020204" pitchFamily="34" charset="0"/>
                  <a:ea typeface="仿宋" panose="02010609060101010101" pitchFamily="49" charset="-122"/>
                  <a:cs typeface="Arial" panose="020B0604020202020204" pitchFamily="34" charset="0"/>
                </a:rPr>
                <a:t>C=(a, (b, c, d))</a:t>
              </a:r>
            </a:p>
          </p:txBody>
        </p:sp>
        <p:sp>
          <p:nvSpPr>
            <p:cNvPr id="68" name="AutoShape 30"/>
            <p:cNvSpPr>
              <a:spLocks/>
            </p:cNvSpPr>
            <p:nvPr/>
          </p:nvSpPr>
          <p:spPr bwMode="auto">
            <a:xfrm>
              <a:off x="2517" y="3022"/>
              <a:ext cx="90" cy="726"/>
            </a:xfrm>
            <a:prstGeom prst="rightBrace">
              <a:avLst>
                <a:gd name="adj1" fmla="val 67222"/>
                <a:gd name="adj2" fmla="val 50000"/>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 panose="02010609060101010101" pitchFamily="49" charset="-122"/>
                <a:cs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blinds(horizontal)">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9"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strips(upLeft)">
                                      <p:cBhvr>
                                        <p:cTn id="17" dur="500"/>
                                        <p:tgtEl>
                                          <p:spTgt spid="35"/>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18" presetClass="exit" presetSubtype="9" fill="hold" nodeType="clickEffect">
                                  <p:stCondLst>
                                    <p:cond delay="0"/>
                                  </p:stCondLst>
                                  <p:childTnLst>
                                    <p:animEffect transition="out" filter="strips(upLeft)">
                                      <p:cBhvr>
                                        <p:cTn id="21" dur="500"/>
                                        <p:tgtEl>
                                          <p:spTgt spid="35"/>
                                        </p:tgtEl>
                                      </p:cBhvr>
                                    </p:animEffect>
                                    <p:set>
                                      <p:cBhvr>
                                        <p:cTn id="22" dur="1" fill="hold">
                                          <p:stCondLst>
                                            <p:cond delay="499"/>
                                          </p:stCondLst>
                                        </p:cTn>
                                        <p:tgtEl>
                                          <p:spTgt spid="35"/>
                                        </p:tgtEl>
                                        <p:attrNameLst>
                                          <p:attrName>style.visibility</p:attrName>
                                        </p:attrNameLst>
                                      </p:cBhvr>
                                      <p:to>
                                        <p:strVal val="hidden"/>
                                      </p:to>
                                    </p:set>
                                  </p:childTnLst>
                                </p:cTn>
                              </p:par>
                            </p:childTnLst>
                          </p:cTn>
                        </p:par>
                        <p:par>
                          <p:cTn id="23" fill="hold">
                            <p:stCondLst>
                              <p:cond delay="500"/>
                            </p:stCondLst>
                            <p:childTnLst>
                              <p:par>
                                <p:cTn id="24" presetID="3" presetClass="entr" presetSubtype="10"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blinds(horizontal)">
                                      <p:cBhvr>
                                        <p:cTn id="26" dur="500"/>
                                        <p:tgtEl>
                                          <p:spTgt spid="32"/>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ntr" presetSubtype="9" fill="hold" nodeType="click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strips(upLeft)">
                                      <p:cBhvr>
                                        <p:cTn id="31" dur="500"/>
                                        <p:tgtEl>
                                          <p:spTgt spid="38"/>
                                        </p:tgtEl>
                                      </p:cBhvr>
                                    </p:animEffect>
                                  </p:childTnLst>
                                  <p:subTnLst>
                                    <p:audio>
                                      <p:cMediaNode>
                                        <p:cTn display="0" masterRel="sameClick">
                                          <p:stCondLst>
                                            <p:cond evt="begin" delay="0">
                                              <p:tn val="29"/>
                                            </p:cond>
                                          </p:stCondLst>
                                          <p:endCondLst>
                                            <p:cond evt="onStopAudio" delay="0">
                                              <p:tgtEl>
                                                <p:sldTgt/>
                                              </p:tgtEl>
                                            </p:cond>
                                          </p:endCondLst>
                                        </p:cTn>
                                        <p:tgtEl>
                                          <p:sndTgt r:embed="rId2" name="camera.wav"/>
                                        </p:tgtEl>
                                      </p:cMediaNode>
                                    </p:audio>
                                  </p:subTnLst>
                                </p:cTn>
                              </p:par>
                            </p:childTnLst>
                          </p:cTn>
                        </p:par>
                      </p:childTnLst>
                    </p:cTn>
                  </p:par>
                  <p:par>
                    <p:cTn id="32" fill="hold">
                      <p:stCondLst>
                        <p:cond delay="indefinite"/>
                      </p:stCondLst>
                      <p:childTnLst>
                        <p:par>
                          <p:cTn id="33" fill="hold">
                            <p:stCondLst>
                              <p:cond delay="0"/>
                            </p:stCondLst>
                            <p:childTnLst>
                              <p:par>
                                <p:cTn id="34" presetID="18" presetClass="exit" presetSubtype="9" fill="hold" nodeType="clickEffect">
                                  <p:stCondLst>
                                    <p:cond delay="0"/>
                                  </p:stCondLst>
                                  <p:childTnLst>
                                    <p:animEffect transition="out" filter="strips(upLeft)">
                                      <p:cBhvr>
                                        <p:cTn id="35" dur="500"/>
                                        <p:tgtEl>
                                          <p:spTgt spid="38"/>
                                        </p:tgtEl>
                                      </p:cBhvr>
                                    </p:animEffect>
                                    <p:set>
                                      <p:cBhvr>
                                        <p:cTn id="36" dur="1" fill="hold">
                                          <p:stCondLst>
                                            <p:cond delay="499"/>
                                          </p:stCondLst>
                                        </p:cTn>
                                        <p:tgtEl>
                                          <p:spTgt spid="38"/>
                                        </p:tgtEl>
                                        <p:attrNameLst>
                                          <p:attrName>style.visibility</p:attrName>
                                        </p:attrNameLst>
                                      </p:cBhvr>
                                      <p:to>
                                        <p:strVal val="hidden"/>
                                      </p:to>
                                    </p:set>
                                  </p:childTnLst>
                                </p:cTn>
                              </p:par>
                            </p:childTnLst>
                          </p:cTn>
                        </p:par>
                        <p:par>
                          <p:cTn id="37" fill="hold">
                            <p:stCondLst>
                              <p:cond delay="500"/>
                            </p:stCondLst>
                            <p:childTnLst>
                              <p:par>
                                <p:cTn id="38" presetID="3" presetClass="entr" presetSubtype="1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blinds(horizontal)">
                                      <p:cBhvr>
                                        <p:cTn id="40" dur="500"/>
                                        <p:tgtEl>
                                          <p:spTgt spid="33"/>
                                        </p:tgtEl>
                                      </p:cBhvr>
                                    </p:animEffect>
                                  </p:childTnLst>
                                </p:cTn>
                              </p:par>
                            </p:childTnLst>
                          </p:cTn>
                        </p:par>
                      </p:childTnLst>
                    </p:cTn>
                  </p:par>
                  <p:par>
                    <p:cTn id="41" fill="hold">
                      <p:stCondLst>
                        <p:cond delay="indefinite"/>
                      </p:stCondLst>
                      <p:childTnLst>
                        <p:par>
                          <p:cTn id="42" fill="hold">
                            <p:stCondLst>
                              <p:cond delay="0"/>
                            </p:stCondLst>
                            <p:childTnLst>
                              <p:par>
                                <p:cTn id="43" presetID="18" presetClass="entr" presetSubtype="9" fill="hold" nodeType="click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strips(upLeft)">
                                      <p:cBhvr>
                                        <p:cTn id="45" dur="500"/>
                                        <p:tgtEl>
                                          <p:spTgt spid="41"/>
                                        </p:tgtEl>
                                      </p:cBhvr>
                                    </p:animEffect>
                                  </p:childTnLst>
                                  <p:subTnLst>
                                    <p:audio>
                                      <p:cMediaNode>
                                        <p:cTn display="0" masterRel="sameClick">
                                          <p:stCondLst>
                                            <p:cond evt="begin" delay="0">
                                              <p:tn val="43"/>
                                            </p:cond>
                                          </p:stCondLst>
                                          <p:endCondLst>
                                            <p:cond evt="onStopAudio" delay="0">
                                              <p:tgtEl>
                                                <p:sldTgt/>
                                              </p:tgtEl>
                                            </p:cond>
                                          </p:endCondLst>
                                        </p:cTn>
                                        <p:tgtEl>
                                          <p:sndTgt r:embed="rId2" name="camera.wav"/>
                                        </p:tgtEl>
                                      </p:cMediaNode>
                                    </p:audio>
                                  </p:subTnLst>
                                </p:cTn>
                              </p:par>
                            </p:childTnLst>
                          </p:cTn>
                        </p:par>
                      </p:childTnLst>
                    </p:cTn>
                  </p:par>
                  <p:par>
                    <p:cTn id="46" fill="hold">
                      <p:stCondLst>
                        <p:cond delay="indefinite"/>
                      </p:stCondLst>
                      <p:childTnLst>
                        <p:par>
                          <p:cTn id="47" fill="hold">
                            <p:stCondLst>
                              <p:cond delay="0"/>
                            </p:stCondLst>
                            <p:childTnLst>
                              <p:par>
                                <p:cTn id="48" presetID="18" presetClass="exit" presetSubtype="9" fill="hold" nodeType="clickEffect">
                                  <p:stCondLst>
                                    <p:cond delay="0"/>
                                  </p:stCondLst>
                                  <p:childTnLst>
                                    <p:animEffect transition="out" filter="strips(upLeft)">
                                      <p:cBhvr>
                                        <p:cTn id="49" dur="500"/>
                                        <p:tgtEl>
                                          <p:spTgt spid="41"/>
                                        </p:tgtEl>
                                      </p:cBhvr>
                                    </p:animEffect>
                                    <p:set>
                                      <p:cBhvr>
                                        <p:cTn id="50" dur="1" fill="hold">
                                          <p:stCondLst>
                                            <p:cond delay="499"/>
                                          </p:stCondLst>
                                        </p:cTn>
                                        <p:tgtEl>
                                          <p:spTgt spid="41"/>
                                        </p:tgtEl>
                                        <p:attrNameLst>
                                          <p:attrName>style.visibility</p:attrName>
                                        </p:attrNameLst>
                                      </p:cBhvr>
                                      <p:to>
                                        <p:strVal val="hidden"/>
                                      </p:to>
                                    </p:set>
                                  </p:childTnLst>
                                </p:cTn>
                              </p:par>
                            </p:childTnLst>
                          </p:cTn>
                        </p:par>
                        <p:par>
                          <p:cTn id="51" fill="hold">
                            <p:stCondLst>
                              <p:cond delay="500"/>
                            </p:stCondLst>
                            <p:childTnLst>
                              <p:par>
                                <p:cTn id="52" presetID="3" presetClass="entr" presetSubtype="10"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blinds(horizontal)">
                                      <p:cBhvr>
                                        <p:cTn id="54" dur="500"/>
                                        <p:tgtEl>
                                          <p:spTgt spid="34"/>
                                        </p:tgtEl>
                                      </p:cBhvr>
                                    </p:animEffect>
                                  </p:childTnLst>
                                </p:cTn>
                              </p:par>
                            </p:childTnLst>
                          </p:cTn>
                        </p:par>
                      </p:childTnLst>
                    </p:cTn>
                  </p:par>
                  <p:par>
                    <p:cTn id="55" fill="hold">
                      <p:stCondLst>
                        <p:cond delay="indefinite"/>
                      </p:stCondLst>
                      <p:childTnLst>
                        <p:par>
                          <p:cTn id="56" fill="hold">
                            <p:stCondLst>
                              <p:cond delay="0"/>
                            </p:stCondLst>
                            <p:childTnLst>
                              <p:par>
                                <p:cTn id="57" presetID="18" presetClass="entr" presetSubtype="9" fill="hold" nodeType="click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strips(upLeft)">
                                      <p:cBhvr>
                                        <p:cTn id="59" dur="500"/>
                                        <p:tgtEl>
                                          <p:spTgt spid="44"/>
                                        </p:tgtEl>
                                      </p:cBhvr>
                                    </p:animEffect>
                                  </p:childTnLst>
                                  <p:subTnLst>
                                    <p:audio>
                                      <p:cMediaNode>
                                        <p:cTn display="0" masterRel="sameClick">
                                          <p:stCondLst>
                                            <p:cond evt="begin" delay="0">
                                              <p:tn val="57"/>
                                            </p:cond>
                                          </p:stCondLst>
                                          <p:endCondLst>
                                            <p:cond evt="onStopAudio" delay="0">
                                              <p:tgtEl>
                                                <p:sldTgt/>
                                              </p:tgtEl>
                                            </p:cond>
                                          </p:endCondLst>
                                        </p:cTn>
                                        <p:tgtEl>
                                          <p:sndTgt r:embed="rId2" name="camera.wav"/>
                                        </p:tgtEl>
                                      </p:cMediaNode>
                                    </p:audio>
                                  </p:subTnLst>
                                </p:cTn>
                              </p:par>
                            </p:childTnLst>
                          </p:cTn>
                        </p:par>
                      </p:childTnLst>
                    </p:cTn>
                  </p:par>
                  <p:par>
                    <p:cTn id="60" fill="hold">
                      <p:stCondLst>
                        <p:cond delay="indefinite"/>
                      </p:stCondLst>
                      <p:childTnLst>
                        <p:par>
                          <p:cTn id="61" fill="hold">
                            <p:stCondLst>
                              <p:cond delay="0"/>
                            </p:stCondLst>
                            <p:childTnLst>
                              <p:par>
                                <p:cTn id="62" presetID="9" presetClass="entr" presetSubtype="0" fill="hold" nodeType="click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dissolve">
                                      <p:cBhvr>
                                        <p:cTn id="64" dur="500"/>
                                        <p:tgtEl>
                                          <p:spTgt spid="66"/>
                                        </p:tgtEl>
                                      </p:cBhvr>
                                    </p:animEffect>
                                  </p:childTnLst>
                                </p:cTn>
                              </p:par>
                            </p:childTnLst>
                          </p:cTn>
                        </p:par>
                      </p:childTnLst>
                    </p:cTn>
                  </p:par>
                  <p:par>
                    <p:cTn id="65" fill="hold">
                      <p:stCondLst>
                        <p:cond delay="indefinite"/>
                      </p:stCondLst>
                      <p:childTnLst>
                        <p:par>
                          <p:cTn id="66" fill="hold">
                            <p:stCondLst>
                              <p:cond delay="0"/>
                            </p:stCondLst>
                            <p:childTnLst>
                              <p:par>
                                <p:cTn id="67" presetID="18" presetClass="exit" presetSubtype="9" fill="hold" nodeType="clickEffect">
                                  <p:stCondLst>
                                    <p:cond delay="0"/>
                                  </p:stCondLst>
                                  <p:childTnLst>
                                    <p:animEffect transition="out" filter="strips(upLeft)">
                                      <p:cBhvr>
                                        <p:cTn id="68" dur="500"/>
                                        <p:tgtEl>
                                          <p:spTgt spid="44"/>
                                        </p:tgtEl>
                                      </p:cBhvr>
                                    </p:animEffect>
                                    <p:set>
                                      <p:cBhvr>
                                        <p:cTn id="69" dur="1" fill="hold">
                                          <p:stCondLst>
                                            <p:cond delay="499"/>
                                          </p:stCondLst>
                                        </p:cTn>
                                        <p:tgtEl>
                                          <p:spTgt spid="44"/>
                                        </p:tgtEl>
                                        <p:attrNameLst>
                                          <p:attrName>style.visibility</p:attrName>
                                        </p:attrNameLst>
                                      </p:cBhvr>
                                      <p:to>
                                        <p:strVal val="hidden"/>
                                      </p:to>
                                    </p:set>
                                  </p:childTnLst>
                                </p:cTn>
                              </p:par>
                              <p:par>
                                <p:cTn id="70" presetID="4" presetClass="exit" presetSubtype="16" fill="hold" nodeType="withEffect">
                                  <p:stCondLst>
                                    <p:cond delay="0"/>
                                  </p:stCondLst>
                                  <p:childTnLst>
                                    <p:animEffect transition="out" filter="box(in)">
                                      <p:cBhvr>
                                        <p:cTn id="71" dur="500"/>
                                        <p:tgtEl>
                                          <p:spTgt spid="66"/>
                                        </p:tgtEl>
                                      </p:cBhvr>
                                    </p:animEffect>
                                    <p:set>
                                      <p:cBhvr>
                                        <p:cTn id="72" dur="1" fill="hold">
                                          <p:stCondLst>
                                            <p:cond delay="499"/>
                                          </p:stCondLst>
                                        </p:cTn>
                                        <p:tgtEl>
                                          <p:spTgt spid="6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utoUpdateAnimBg="0"/>
      <p:bldP spid="32" grpId="0" autoUpdateAnimBg="0"/>
      <p:bldP spid="33" grpId="0" autoUpdateAnimBg="0"/>
      <p:bldP spid="34" grpId="0"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850" name="组合 2"/>
          <p:cNvGrpSpPr>
            <a:grpSpLocks/>
          </p:cNvGrpSpPr>
          <p:nvPr/>
        </p:nvGrpSpPr>
        <p:grpSpPr bwMode="auto">
          <a:xfrm>
            <a:off x="34925" y="92075"/>
            <a:ext cx="7632700" cy="1025525"/>
            <a:chOff x="34925" y="92075"/>
            <a:chExt cx="7632700" cy="1025525"/>
          </a:xfrm>
        </p:grpSpPr>
        <p:grpSp>
          <p:nvGrpSpPr>
            <p:cNvPr id="78884" name="组合 1"/>
            <p:cNvGrpSpPr>
              <a:grpSpLocks/>
            </p:cNvGrpSpPr>
            <p:nvPr/>
          </p:nvGrpSpPr>
          <p:grpSpPr bwMode="auto">
            <a:xfrm>
              <a:off x="34925" y="92075"/>
              <a:ext cx="7632700" cy="457200"/>
              <a:chOff x="34925" y="92075"/>
              <a:chExt cx="7632700" cy="457200"/>
            </a:xfrm>
          </p:grpSpPr>
          <p:sp>
            <p:nvSpPr>
              <p:cNvPr id="78888"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8889"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78885" name="Group 2"/>
            <p:cNvGrpSpPr>
              <a:grpSpLocks/>
            </p:cNvGrpSpPr>
            <p:nvPr/>
          </p:nvGrpSpPr>
          <p:grpSpPr bwMode="auto">
            <a:xfrm>
              <a:off x="107950" y="620713"/>
              <a:ext cx="3744913" cy="496887"/>
              <a:chOff x="113" y="441"/>
              <a:chExt cx="2098" cy="313"/>
            </a:xfrm>
          </p:grpSpPr>
          <p:sp>
            <p:nvSpPr>
              <p:cNvPr id="78886"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5.3.1  </a:t>
                </a:r>
                <a:r>
                  <a:rPr kumimoji="1" lang="zh-CN" altLang="en-US" sz="2200" b="1">
                    <a:solidFill>
                      <a:srgbClr val="3333FF"/>
                    </a:solidFill>
                    <a:latin typeface="Arial" panose="020B0604020202020204" pitchFamily="34" charset="0"/>
                    <a:ea typeface="黑体" panose="02010609060101010101" pitchFamily="49" charset="-122"/>
                  </a:rPr>
                  <a:t>广义表的类型定义</a:t>
                </a:r>
              </a:p>
            </p:txBody>
          </p:sp>
          <p:sp>
            <p:nvSpPr>
              <p:cNvPr id="78887"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5" name="Group 5"/>
          <p:cNvGrpSpPr>
            <a:grpSpLocks/>
          </p:cNvGrpSpPr>
          <p:nvPr/>
        </p:nvGrpSpPr>
        <p:grpSpPr bwMode="auto">
          <a:xfrm>
            <a:off x="250825" y="1196975"/>
            <a:ext cx="3529013" cy="496888"/>
            <a:chOff x="113" y="441"/>
            <a:chExt cx="1440" cy="313"/>
          </a:xfrm>
        </p:grpSpPr>
        <p:sp>
          <p:nvSpPr>
            <p:cNvPr id="78882"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广义表的基本运算</a:t>
              </a:r>
            </a:p>
          </p:txBody>
        </p:sp>
        <p:sp>
          <p:nvSpPr>
            <p:cNvPr id="78883"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42" name="Group 2"/>
          <p:cNvGrpSpPr>
            <a:grpSpLocks/>
          </p:cNvGrpSpPr>
          <p:nvPr/>
        </p:nvGrpSpPr>
        <p:grpSpPr bwMode="auto">
          <a:xfrm>
            <a:off x="827088" y="4408488"/>
            <a:ext cx="3816350" cy="1252537"/>
            <a:chOff x="2699" y="754"/>
            <a:chExt cx="2677" cy="789"/>
          </a:xfrm>
        </p:grpSpPr>
        <p:sp>
          <p:nvSpPr>
            <p:cNvPr id="43" name="AutoShape 3"/>
            <p:cNvSpPr>
              <a:spLocks noChangeArrowheads="1"/>
            </p:cNvSpPr>
            <p:nvPr/>
          </p:nvSpPr>
          <p:spPr bwMode="auto">
            <a:xfrm flipV="1">
              <a:off x="2699" y="754"/>
              <a:ext cx="2677" cy="789"/>
            </a:xfrm>
            <a:prstGeom prst="wedgeRectCallout">
              <a:avLst>
                <a:gd name="adj1" fmla="val -2486"/>
                <a:gd name="adj2" fmla="val 96134"/>
              </a:avLst>
            </a:prstGeom>
            <a:gradFill rotWithShape="0">
              <a:gsLst>
                <a:gs pos="0">
                  <a:srgbClr val="FFFDFD"/>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endParaRPr kumimoji="1" lang="zh-CN" altLang="zh-CN" sz="2000">
                <a:latin typeface="Arial" panose="020B0604020202020204" pitchFamily="34" charset="0"/>
                <a:ea typeface="楷体" panose="02010609060101010101" pitchFamily="49" charset="-122"/>
                <a:cs typeface="Arial" panose="020B0604020202020204" pitchFamily="34" charset="0"/>
              </a:endParaRPr>
            </a:p>
          </p:txBody>
        </p:sp>
        <p:sp>
          <p:nvSpPr>
            <p:cNvPr id="44" name="Text Box 4"/>
            <p:cNvSpPr txBox="1">
              <a:spLocks noChangeArrowheads="1"/>
            </p:cNvSpPr>
            <p:nvPr/>
          </p:nvSpPr>
          <p:spPr bwMode="auto">
            <a:xfrm>
              <a:off x="2789" y="837"/>
              <a:ext cx="2528" cy="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zh-CN" altLang="sv-SE" sz="2000" b="1">
                  <a:solidFill>
                    <a:srgbClr val="FF0000"/>
                  </a:solidFill>
                  <a:latin typeface="Arial" panose="020B0604020202020204" pitchFamily="34" charset="0"/>
                  <a:ea typeface="楷体" panose="02010609060101010101" pitchFamily="49" charset="-122"/>
                  <a:cs typeface="Arial" panose="020B0604020202020204" pitchFamily="34" charset="0"/>
                </a:rPr>
                <a:t>        因为是空表，所以不能进行</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取表头和取表尾的操作</a:t>
              </a:r>
              <a:r>
                <a:rPr kumimoji="1" lang="zh-CN" altLang="sv-SE" sz="2000" b="1">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zh-CN" altLang="sv-SE" sz="2000">
                  <a:solidFill>
                    <a:srgbClr val="FF0000"/>
                  </a:solidFill>
                  <a:latin typeface="Arial" panose="020B0604020202020204" pitchFamily="34" charset="0"/>
                  <a:ea typeface="楷体" panose="02010609060101010101" pitchFamily="49" charset="-122"/>
                  <a:cs typeface="Arial" panose="020B0604020202020204" pitchFamily="34" charset="0"/>
                </a:rPr>
                <a:t> </a:t>
              </a:r>
              <a:endParaRPr kumimoji="1" lang="zh-CN" altLang="en-US" sz="2000">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45" name="Group 5"/>
          <p:cNvGrpSpPr>
            <a:grpSpLocks/>
          </p:cNvGrpSpPr>
          <p:nvPr/>
        </p:nvGrpSpPr>
        <p:grpSpPr bwMode="auto">
          <a:xfrm>
            <a:off x="827088" y="4652963"/>
            <a:ext cx="3816350" cy="865187"/>
            <a:chOff x="2699" y="754"/>
            <a:chExt cx="2677" cy="789"/>
          </a:xfrm>
        </p:grpSpPr>
        <p:sp>
          <p:nvSpPr>
            <p:cNvPr id="46" name="AutoShape 6"/>
            <p:cNvSpPr>
              <a:spLocks noChangeArrowheads="1"/>
            </p:cNvSpPr>
            <p:nvPr/>
          </p:nvSpPr>
          <p:spPr bwMode="auto">
            <a:xfrm flipV="1">
              <a:off x="2699" y="754"/>
              <a:ext cx="2677" cy="789"/>
            </a:xfrm>
            <a:prstGeom prst="wedgeRectCallout">
              <a:avLst>
                <a:gd name="adj1" fmla="val -2486"/>
                <a:gd name="adj2" fmla="val 96134"/>
              </a:avLst>
            </a:prstGeom>
            <a:gradFill rotWithShape="0">
              <a:gsLst>
                <a:gs pos="0">
                  <a:srgbClr val="FDFFFD"/>
                </a:gs>
                <a:gs pos="100000">
                  <a:srgbClr val="CCFFCC"/>
                </a:gs>
              </a:gsLst>
              <a:lin ang="2700000" scaled="1"/>
            </a:gradFill>
            <a:ln w="57150">
              <a:solidFill>
                <a:srgbClr val="339933"/>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endParaRPr kumimoji="1" lang="zh-CN" altLang="zh-CN" sz="2000">
                <a:latin typeface="Arial" panose="020B0604020202020204" pitchFamily="34" charset="0"/>
                <a:ea typeface="楷体" panose="02010609060101010101" pitchFamily="49" charset="-122"/>
                <a:cs typeface="Arial" panose="020B0604020202020204" pitchFamily="34" charset="0"/>
              </a:endParaRPr>
            </a:p>
          </p:txBody>
        </p:sp>
        <p:sp>
          <p:nvSpPr>
            <p:cNvPr id="47" name="Text Box 7"/>
            <p:cNvSpPr txBox="1">
              <a:spLocks noChangeArrowheads="1"/>
            </p:cNvSpPr>
            <p:nvPr/>
          </p:nvSpPr>
          <p:spPr bwMode="auto">
            <a:xfrm>
              <a:off x="2789" y="837"/>
              <a:ext cx="2528" cy="4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sv-SE"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GetHead(B)=e</a:t>
              </a:r>
              <a:r>
                <a:rPr kumimoji="1" lang="zh-CN" altLang="sv-SE" sz="2000" b="1">
                  <a:solidFill>
                    <a:srgbClr val="339933"/>
                  </a:solidFill>
                  <a:latin typeface="Arial" panose="020B0604020202020204" pitchFamily="34" charset="0"/>
                  <a:ea typeface="楷体" panose="02010609060101010101" pitchFamily="49" charset="-122"/>
                  <a:cs typeface="Arial" panose="020B0604020202020204" pitchFamily="34" charset="0"/>
                </a:rPr>
                <a:t>，</a:t>
              </a:r>
              <a:r>
                <a:rPr kumimoji="1" lang="sv-SE"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GetTail(B)=() </a:t>
              </a:r>
              <a:endPar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48" name="Group 8"/>
          <p:cNvGrpSpPr>
            <a:grpSpLocks/>
          </p:cNvGrpSpPr>
          <p:nvPr/>
        </p:nvGrpSpPr>
        <p:grpSpPr bwMode="auto">
          <a:xfrm>
            <a:off x="252413" y="4652963"/>
            <a:ext cx="4824412" cy="865187"/>
            <a:chOff x="2699" y="754"/>
            <a:chExt cx="2677" cy="789"/>
          </a:xfrm>
        </p:grpSpPr>
        <p:sp>
          <p:nvSpPr>
            <p:cNvPr id="49" name="AutoShape 9"/>
            <p:cNvSpPr>
              <a:spLocks noChangeArrowheads="1"/>
            </p:cNvSpPr>
            <p:nvPr/>
          </p:nvSpPr>
          <p:spPr bwMode="auto">
            <a:xfrm flipV="1">
              <a:off x="2699" y="754"/>
              <a:ext cx="2677" cy="789"/>
            </a:xfrm>
            <a:prstGeom prst="wedgeRectCallout">
              <a:avLst>
                <a:gd name="adj1" fmla="val -2486"/>
                <a:gd name="adj2" fmla="val 96134"/>
              </a:avLst>
            </a:prstGeom>
            <a:gradFill rotWithShape="0">
              <a:gsLst>
                <a:gs pos="0">
                  <a:srgbClr val="FFFDFF"/>
                </a:gs>
                <a:gs pos="100000">
                  <a:srgbClr val="FFCCFF"/>
                </a:gs>
              </a:gsLst>
              <a:lin ang="2700000" scaled="1"/>
            </a:gradFill>
            <a:ln w="57150">
              <a:solidFill>
                <a:srgbClr val="FF33CC"/>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endParaRPr kumimoji="1" lang="zh-CN" altLang="zh-CN" sz="2000">
                <a:latin typeface="Arial" panose="020B0604020202020204" pitchFamily="34" charset="0"/>
                <a:ea typeface="楷体" panose="02010609060101010101" pitchFamily="49" charset="-122"/>
                <a:cs typeface="Arial" panose="020B0604020202020204" pitchFamily="34" charset="0"/>
              </a:endParaRPr>
            </a:p>
          </p:txBody>
        </p:sp>
        <p:sp>
          <p:nvSpPr>
            <p:cNvPr id="50" name="Text Box 10"/>
            <p:cNvSpPr txBox="1">
              <a:spLocks noChangeArrowheads="1"/>
            </p:cNvSpPr>
            <p:nvPr/>
          </p:nvSpPr>
          <p:spPr bwMode="auto">
            <a:xfrm>
              <a:off x="2789" y="837"/>
              <a:ext cx="2528" cy="4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en-US" altLang="zh-CN" sz="2000" b="1">
                  <a:solidFill>
                    <a:srgbClr val="FF33CC"/>
                  </a:solidFill>
                  <a:latin typeface="Arial" panose="020B0604020202020204" pitchFamily="34" charset="0"/>
                  <a:ea typeface="楷体" panose="02010609060101010101" pitchFamily="49" charset="-122"/>
                  <a:cs typeface="Arial" panose="020B0604020202020204" pitchFamily="34" charset="0"/>
                </a:rPr>
                <a:t>GetHead(C)=a</a:t>
              </a:r>
              <a:r>
                <a:rPr kumimoji="1" lang="zh-CN" altLang="en-US" sz="2000" b="1">
                  <a:solidFill>
                    <a:srgbClr val="FF33CC"/>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solidFill>
                    <a:srgbClr val="FF33CC"/>
                  </a:solidFill>
                  <a:latin typeface="Arial" panose="020B0604020202020204" pitchFamily="34" charset="0"/>
                  <a:ea typeface="楷体" panose="02010609060101010101" pitchFamily="49" charset="-122"/>
                  <a:cs typeface="Arial" panose="020B0604020202020204" pitchFamily="34" charset="0"/>
                </a:rPr>
                <a:t>GetTail(C)=((b, c, d)) </a:t>
              </a:r>
            </a:p>
          </p:txBody>
        </p:sp>
      </p:grpSp>
      <p:grpSp>
        <p:nvGrpSpPr>
          <p:cNvPr id="51" name="Group 11"/>
          <p:cNvGrpSpPr>
            <a:grpSpLocks/>
          </p:cNvGrpSpPr>
          <p:nvPr/>
        </p:nvGrpSpPr>
        <p:grpSpPr bwMode="auto">
          <a:xfrm>
            <a:off x="395288" y="4652963"/>
            <a:ext cx="4537075" cy="865187"/>
            <a:chOff x="2699" y="754"/>
            <a:chExt cx="2677" cy="789"/>
          </a:xfrm>
        </p:grpSpPr>
        <p:sp>
          <p:nvSpPr>
            <p:cNvPr id="52" name="AutoShape 12"/>
            <p:cNvSpPr>
              <a:spLocks noChangeArrowheads="1"/>
            </p:cNvSpPr>
            <p:nvPr/>
          </p:nvSpPr>
          <p:spPr bwMode="auto">
            <a:xfrm flipV="1">
              <a:off x="2699" y="754"/>
              <a:ext cx="2677" cy="789"/>
            </a:xfrm>
            <a:prstGeom prst="wedgeRectCallout">
              <a:avLst>
                <a:gd name="adj1" fmla="val -2486"/>
                <a:gd name="adj2" fmla="val 96134"/>
              </a:avLst>
            </a:prstGeom>
            <a:gradFill rotWithShape="0">
              <a:gsLst>
                <a:gs pos="0">
                  <a:srgbClr val="FDFFFF"/>
                </a:gs>
                <a:gs pos="100000">
                  <a:srgbClr val="CCFFFF"/>
                </a:gs>
              </a:gsLst>
              <a:lin ang="2700000" scaled="1"/>
            </a:gradFill>
            <a:ln w="57150">
              <a:solidFill>
                <a:srgbClr val="3333FF"/>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endParaRPr kumimoji="1" lang="zh-CN" altLang="zh-CN" sz="2000">
                <a:latin typeface="Arial" panose="020B0604020202020204" pitchFamily="34" charset="0"/>
                <a:ea typeface="楷体" panose="02010609060101010101" pitchFamily="49" charset="-122"/>
                <a:cs typeface="Arial" panose="020B0604020202020204" pitchFamily="34" charset="0"/>
              </a:endParaRPr>
            </a:p>
          </p:txBody>
        </p:sp>
        <p:sp>
          <p:nvSpPr>
            <p:cNvPr id="53" name="Text Box 13"/>
            <p:cNvSpPr txBox="1">
              <a:spLocks noChangeArrowheads="1"/>
            </p:cNvSpPr>
            <p:nvPr/>
          </p:nvSpPr>
          <p:spPr bwMode="auto">
            <a:xfrm>
              <a:off x="2789" y="837"/>
              <a:ext cx="2528" cy="4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GetHead(D)=A</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GetTail(D)=(B, C) </a:t>
              </a:r>
            </a:p>
          </p:txBody>
        </p:sp>
      </p:grpSp>
      <p:grpSp>
        <p:nvGrpSpPr>
          <p:cNvPr id="54" name="Group 14"/>
          <p:cNvGrpSpPr>
            <a:grpSpLocks/>
          </p:cNvGrpSpPr>
          <p:nvPr/>
        </p:nvGrpSpPr>
        <p:grpSpPr bwMode="auto">
          <a:xfrm>
            <a:off x="612775" y="4651375"/>
            <a:ext cx="4319588" cy="865188"/>
            <a:chOff x="2699" y="754"/>
            <a:chExt cx="2677" cy="789"/>
          </a:xfrm>
        </p:grpSpPr>
        <p:sp>
          <p:nvSpPr>
            <p:cNvPr id="55" name="AutoShape 15"/>
            <p:cNvSpPr>
              <a:spLocks noChangeArrowheads="1"/>
            </p:cNvSpPr>
            <p:nvPr/>
          </p:nvSpPr>
          <p:spPr bwMode="auto">
            <a:xfrm flipV="1">
              <a:off x="2699" y="754"/>
              <a:ext cx="2677" cy="789"/>
            </a:xfrm>
            <a:prstGeom prst="wedgeRectCallout">
              <a:avLst>
                <a:gd name="adj1" fmla="val -2486"/>
                <a:gd name="adj2" fmla="val 96134"/>
              </a:avLst>
            </a:prstGeom>
            <a:gradFill rotWithShape="0">
              <a:gsLst>
                <a:gs pos="0">
                  <a:srgbClr val="FFFFFD"/>
                </a:gs>
                <a:gs pos="100000">
                  <a:srgbClr val="FFFFCC"/>
                </a:gs>
              </a:gsLst>
              <a:lin ang="2700000" scaled="1"/>
            </a:gradFill>
            <a:ln w="57150">
              <a:solidFill>
                <a:srgbClr val="CC66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endParaRPr kumimoji="1" lang="zh-CN" altLang="zh-CN" sz="2000">
                <a:latin typeface="Arial" panose="020B0604020202020204" pitchFamily="34" charset="0"/>
                <a:ea typeface="楷体" panose="02010609060101010101" pitchFamily="49" charset="-122"/>
                <a:cs typeface="Arial" panose="020B0604020202020204" pitchFamily="34" charset="0"/>
              </a:endParaRPr>
            </a:p>
          </p:txBody>
        </p:sp>
        <p:sp>
          <p:nvSpPr>
            <p:cNvPr id="56" name="Text Box 16"/>
            <p:cNvSpPr txBox="1">
              <a:spLocks noChangeArrowheads="1"/>
            </p:cNvSpPr>
            <p:nvPr/>
          </p:nvSpPr>
          <p:spPr bwMode="auto">
            <a:xfrm>
              <a:off x="2789" y="837"/>
              <a:ext cx="2528" cy="4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pt-BR"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GetHead(E)=a</a:t>
              </a:r>
              <a:r>
                <a:rPr kumimoji="1" lang="zh-CN" altLang="pt-BR" sz="2000" b="1">
                  <a:solidFill>
                    <a:srgbClr val="CC6600"/>
                  </a:solidFill>
                  <a:latin typeface="Arial" panose="020B0604020202020204" pitchFamily="34" charset="0"/>
                  <a:ea typeface="楷体" panose="02010609060101010101" pitchFamily="49" charset="-122"/>
                  <a:cs typeface="Arial" panose="020B0604020202020204" pitchFamily="34" charset="0"/>
                </a:rPr>
                <a:t>，</a:t>
              </a:r>
              <a:r>
                <a:rPr kumimoji="1" lang="pt-BR"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GetTail(E)=(E)</a:t>
              </a:r>
              <a:r>
                <a:rPr kumimoji="1" lang="pt-BR" altLang="zh-CN" sz="2000">
                  <a:solidFill>
                    <a:srgbClr val="CC6600"/>
                  </a:solidFill>
                  <a:latin typeface="Arial" panose="020B0604020202020204" pitchFamily="34" charset="0"/>
                  <a:ea typeface="楷体" panose="02010609060101010101" pitchFamily="49" charset="-122"/>
                  <a:cs typeface="Arial" panose="020B0604020202020204" pitchFamily="34" charset="0"/>
                </a:rPr>
                <a:t> </a:t>
              </a:r>
              <a:endParaRPr kumimoji="1" lang="en-US" altLang="zh-CN" sz="2000">
                <a:solidFill>
                  <a:srgbClr val="CC6600"/>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57" name="Group 17"/>
          <p:cNvGrpSpPr>
            <a:grpSpLocks/>
          </p:cNvGrpSpPr>
          <p:nvPr/>
        </p:nvGrpSpPr>
        <p:grpSpPr bwMode="auto">
          <a:xfrm>
            <a:off x="828675" y="4651375"/>
            <a:ext cx="3814763" cy="865188"/>
            <a:chOff x="2699" y="754"/>
            <a:chExt cx="2677" cy="789"/>
          </a:xfrm>
        </p:grpSpPr>
        <p:sp>
          <p:nvSpPr>
            <p:cNvPr id="58" name="AutoShape 18"/>
            <p:cNvSpPr>
              <a:spLocks noChangeArrowheads="1"/>
            </p:cNvSpPr>
            <p:nvPr/>
          </p:nvSpPr>
          <p:spPr bwMode="auto">
            <a:xfrm flipV="1">
              <a:off x="2699" y="754"/>
              <a:ext cx="2677" cy="789"/>
            </a:xfrm>
            <a:prstGeom prst="wedgeRectCallout">
              <a:avLst>
                <a:gd name="adj1" fmla="val -2486"/>
                <a:gd name="adj2" fmla="val 96134"/>
              </a:avLst>
            </a:prstGeom>
            <a:gradFill rotWithShape="0">
              <a:gsLst>
                <a:gs pos="0">
                  <a:srgbClr val="FFFDFF"/>
                </a:gs>
                <a:gs pos="100000">
                  <a:srgbClr val="FFCCFF"/>
                </a:gs>
              </a:gsLst>
              <a:lin ang="2700000" scaled="1"/>
            </a:gradFill>
            <a:ln w="57150">
              <a:solidFill>
                <a:srgbClr val="990099"/>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endParaRPr kumimoji="1" lang="zh-CN" altLang="zh-CN" sz="2000">
                <a:latin typeface="Arial" panose="020B0604020202020204" pitchFamily="34" charset="0"/>
                <a:ea typeface="楷体" panose="02010609060101010101" pitchFamily="49" charset="-122"/>
                <a:cs typeface="Arial" panose="020B0604020202020204" pitchFamily="34" charset="0"/>
              </a:endParaRPr>
            </a:p>
          </p:txBody>
        </p:sp>
        <p:sp>
          <p:nvSpPr>
            <p:cNvPr id="59" name="Text Box 19"/>
            <p:cNvSpPr txBox="1">
              <a:spLocks noChangeArrowheads="1"/>
            </p:cNvSpPr>
            <p:nvPr/>
          </p:nvSpPr>
          <p:spPr bwMode="auto">
            <a:xfrm>
              <a:off x="2789" y="837"/>
              <a:ext cx="2528" cy="4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en-US" altLang="zh-CN" sz="2000" b="1">
                  <a:solidFill>
                    <a:srgbClr val="990099"/>
                  </a:solidFill>
                  <a:latin typeface="Arial" panose="020B0604020202020204" pitchFamily="34" charset="0"/>
                  <a:ea typeface="楷体" panose="02010609060101010101" pitchFamily="49" charset="-122"/>
                  <a:cs typeface="Arial" panose="020B0604020202020204" pitchFamily="34" charset="0"/>
                </a:rPr>
                <a:t>GetHead(F)=()</a:t>
              </a:r>
              <a:r>
                <a:rPr kumimoji="1" lang="zh-CN" altLang="en-US" sz="2000" b="1">
                  <a:solidFill>
                    <a:srgbClr val="990099"/>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solidFill>
                    <a:srgbClr val="990099"/>
                  </a:solidFill>
                  <a:latin typeface="Arial" panose="020B0604020202020204" pitchFamily="34" charset="0"/>
                  <a:ea typeface="楷体" panose="02010609060101010101" pitchFamily="49" charset="-122"/>
                  <a:cs typeface="Arial" panose="020B0604020202020204" pitchFamily="34" charset="0"/>
                </a:rPr>
                <a:t>GetTail(F)=() </a:t>
              </a:r>
            </a:p>
          </p:txBody>
        </p:sp>
      </p:grpSp>
      <p:sp>
        <p:nvSpPr>
          <p:cNvPr id="60" name="Text Box 20"/>
          <p:cNvSpPr txBox="1">
            <a:spLocks noChangeArrowheads="1"/>
          </p:cNvSpPr>
          <p:nvPr/>
        </p:nvSpPr>
        <p:spPr bwMode="auto">
          <a:xfrm>
            <a:off x="179388" y="1773238"/>
            <a:ext cx="8713787"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广义表有两个最重要的基本运算：取广义表表头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GetHead</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和取广义表表尾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GetTail</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dirty="0">
                <a:latin typeface="Arial" panose="020B0604020202020204" pitchFamily="34" charset="0"/>
                <a:ea typeface="仿宋" panose="02010609060101010101" pitchFamily="49" charset="-122"/>
                <a:cs typeface="Arial" panose="020B0604020202020204" pitchFamily="34" charset="0"/>
              </a:rPr>
              <a:t> </a:t>
            </a:r>
          </a:p>
          <a:p>
            <a:pPr algn="just" eaLnBrk="1" hangingPunct="1">
              <a:lnSpc>
                <a:spcPct val="140000"/>
              </a:lnSpc>
              <a:buClr>
                <a:schemeClr val="accent2"/>
              </a:buClr>
              <a:buSzPct val="80000"/>
              <a:buFont typeface="Wingdings" panose="05000000000000000000" pitchFamily="2" charset="2"/>
              <a:buNone/>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任何一个非空广义表表头是表中第一个元素，它可以是原子，也可以是广义表；而其表尾必定是广义表。 </a:t>
            </a:r>
          </a:p>
        </p:txBody>
      </p:sp>
      <p:grpSp>
        <p:nvGrpSpPr>
          <p:cNvPr id="61" name="Group 31"/>
          <p:cNvGrpSpPr>
            <a:grpSpLocks/>
          </p:cNvGrpSpPr>
          <p:nvPr/>
        </p:nvGrpSpPr>
        <p:grpSpPr bwMode="auto">
          <a:xfrm>
            <a:off x="5435600" y="3340100"/>
            <a:ext cx="2879725" cy="3257550"/>
            <a:chOff x="3333" y="2104"/>
            <a:chExt cx="1814" cy="2052"/>
          </a:xfrm>
        </p:grpSpPr>
        <p:sp>
          <p:nvSpPr>
            <p:cNvPr id="62" name="Rectangle 32"/>
            <p:cNvSpPr>
              <a:spLocks noChangeArrowheads="1"/>
            </p:cNvSpPr>
            <p:nvPr/>
          </p:nvSpPr>
          <p:spPr bwMode="auto">
            <a:xfrm>
              <a:off x="3333" y="2104"/>
              <a:ext cx="1588" cy="2052"/>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63" name="Text Box 33"/>
            <p:cNvSpPr txBox="1">
              <a:spLocks noChangeArrowheads="1"/>
            </p:cNvSpPr>
            <p:nvPr/>
          </p:nvSpPr>
          <p:spPr bwMode="auto">
            <a:xfrm>
              <a:off x="3468" y="2189"/>
              <a:ext cx="1679" cy="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zh-CN" altLang="en-US" sz="2000" b="1">
                  <a:solidFill>
                    <a:srgbClr val="FF0000"/>
                  </a:solidFill>
                  <a:latin typeface="Arial" panose="020B0604020202020204" pitchFamily="34" charset="0"/>
                  <a:ea typeface="黑体" panose="02010609060101010101" pitchFamily="49" charset="-122"/>
                  <a:cs typeface="Arial" panose="020B0604020202020204" pitchFamily="34" charset="0"/>
                </a:rPr>
                <a:t>例如：</a:t>
              </a:r>
            </a:p>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幼圆" panose="02010509060101010101" pitchFamily="49" charset="-122"/>
                  <a:cs typeface="Arial" panose="020B0604020202020204" pitchFamily="34" charset="0"/>
                </a:rPr>
                <a:t>(1) A=()</a:t>
              </a:r>
            </a:p>
          </p:txBody>
        </p:sp>
      </p:grpSp>
      <p:sp>
        <p:nvSpPr>
          <p:cNvPr id="64" name="Text Box 34"/>
          <p:cNvSpPr txBox="1">
            <a:spLocks noChangeArrowheads="1"/>
          </p:cNvSpPr>
          <p:nvPr/>
        </p:nvSpPr>
        <p:spPr bwMode="auto">
          <a:xfrm>
            <a:off x="5649913" y="4294188"/>
            <a:ext cx="26654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幼圆" panose="02010509060101010101" pitchFamily="49" charset="-122"/>
                <a:cs typeface="Arial" panose="020B0604020202020204" pitchFamily="34" charset="0"/>
              </a:rPr>
              <a:t>(2) B=(e)</a:t>
            </a:r>
          </a:p>
        </p:txBody>
      </p:sp>
      <p:sp>
        <p:nvSpPr>
          <p:cNvPr id="65" name="Text Box 35"/>
          <p:cNvSpPr txBox="1">
            <a:spLocks noChangeArrowheads="1"/>
          </p:cNvSpPr>
          <p:nvPr/>
        </p:nvSpPr>
        <p:spPr bwMode="auto">
          <a:xfrm>
            <a:off x="5651500" y="4725988"/>
            <a:ext cx="26654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幼圆" panose="02010509060101010101" pitchFamily="49" charset="-122"/>
                <a:cs typeface="Arial" panose="020B0604020202020204" pitchFamily="34" charset="0"/>
              </a:rPr>
              <a:t>(3) C=(a, (b, c, d))</a:t>
            </a:r>
          </a:p>
        </p:txBody>
      </p:sp>
      <p:sp>
        <p:nvSpPr>
          <p:cNvPr id="66" name="Text Box 36"/>
          <p:cNvSpPr txBox="1">
            <a:spLocks noChangeArrowheads="1"/>
          </p:cNvSpPr>
          <p:nvPr/>
        </p:nvSpPr>
        <p:spPr bwMode="auto">
          <a:xfrm>
            <a:off x="5651500" y="5153025"/>
            <a:ext cx="26654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幼圆" panose="02010509060101010101" pitchFamily="49" charset="-122"/>
                <a:cs typeface="Arial" panose="020B0604020202020204" pitchFamily="34" charset="0"/>
              </a:rPr>
              <a:t>(4) D=(A, B, C)</a:t>
            </a:r>
          </a:p>
        </p:txBody>
      </p:sp>
      <p:sp>
        <p:nvSpPr>
          <p:cNvPr id="67" name="Text Box 37"/>
          <p:cNvSpPr txBox="1">
            <a:spLocks noChangeArrowheads="1"/>
          </p:cNvSpPr>
          <p:nvPr/>
        </p:nvSpPr>
        <p:spPr bwMode="auto">
          <a:xfrm>
            <a:off x="5651500" y="5580063"/>
            <a:ext cx="26654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幼圆" panose="02010509060101010101" pitchFamily="49" charset="-122"/>
                <a:cs typeface="Arial" panose="020B0604020202020204" pitchFamily="34" charset="0"/>
              </a:rPr>
              <a:t>(5) E=(a, E)</a:t>
            </a:r>
          </a:p>
        </p:txBody>
      </p:sp>
      <p:sp>
        <p:nvSpPr>
          <p:cNvPr id="68" name="Text Box 38"/>
          <p:cNvSpPr txBox="1">
            <a:spLocks noChangeArrowheads="1"/>
          </p:cNvSpPr>
          <p:nvPr/>
        </p:nvSpPr>
        <p:spPr bwMode="auto">
          <a:xfrm>
            <a:off x="5651500" y="6007100"/>
            <a:ext cx="26654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幼圆" panose="02010509060101010101" pitchFamily="49" charset="-122"/>
                <a:cs typeface="Arial" panose="020B0604020202020204" pitchFamily="34" charset="0"/>
              </a:rPr>
              <a:t>(6) F=(())</a:t>
            </a:r>
          </a:p>
        </p:txBody>
      </p:sp>
      <p:grpSp>
        <p:nvGrpSpPr>
          <p:cNvPr id="69" name="Group 39"/>
          <p:cNvGrpSpPr>
            <a:grpSpLocks/>
          </p:cNvGrpSpPr>
          <p:nvPr/>
        </p:nvGrpSpPr>
        <p:grpSpPr bwMode="auto">
          <a:xfrm>
            <a:off x="2051050" y="3644900"/>
            <a:ext cx="5257800" cy="2879725"/>
            <a:chOff x="1156" y="2296"/>
            <a:chExt cx="3312" cy="1814"/>
          </a:xfrm>
        </p:grpSpPr>
        <p:pic>
          <p:nvPicPr>
            <p:cNvPr id="70" name="Picture 40" descr="4-2"/>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1156" y="2296"/>
              <a:ext cx="3312" cy="1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Text Box 41"/>
            <p:cNvSpPr txBox="1">
              <a:spLocks noChangeArrowheads="1"/>
            </p:cNvSpPr>
            <p:nvPr/>
          </p:nvSpPr>
          <p:spPr bwMode="auto">
            <a:xfrm>
              <a:off x="1474" y="2659"/>
              <a:ext cx="2674" cy="1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广义表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和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不同：</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为空表，其长度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n=0</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，不能分解成表头和表尾；</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非空表，其长度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n=1</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，可分解得到其表头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、表尾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a:solidFill>
                    <a:srgbClr val="3333FF"/>
                  </a:solidFill>
                  <a:latin typeface="Arial" panose="020B0604020202020204" pitchFamily="34" charset="0"/>
                  <a:ea typeface="楷体" panose="02010609060101010101" pitchFamily="49" charset="-122"/>
                  <a:cs typeface="Arial" panose="020B0604020202020204" pitchFamily="34" charset="0"/>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0">
                                            <p:txEl>
                                              <p:pRg st="0" end="0"/>
                                            </p:txEl>
                                          </p:spTgt>
                                        </p:tgtEl>
                                        <p:attrNameLst>
                                          <p:attrName>style.visibility</p:attrName>
                                        </p:attrNameLst>
                                      </p:cBhvr>
                                      <p:to>
                                        <p:strVal val="visible"/>
                                      </p:to>
                                    </p:set>
                                    <p:animEffect transition="in" filter="blinds(horizontal)">
                                      <p:cBhvr>
                                        <p:cTn id="12" dur="500"/>
                                        <p:tgtEl>
                                          <p:spTgt spid="6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0">
                                            <p:txEl>
                                              <p:pRg st="1" end="1"/>
                                            </p:txEl>
                                          </p:spTgt>
                                        </p:tgtEl>
                                        <p:attrNameLst>
                                          <p:attrName>style.visibility</p:attrName>
                                        </p:attrNameLst>
                                      </p:cBhvr>
                                      <p:to>
                                        <p:strVal val="visible"/>
                                      </p:to>
                                    </p:set>
                                    <p:animEffect transition="in" filter="blinds(horizontal)">
                                      <p:cBhvr>
                                        <p:cTn id="17" dur="500"/>
                                        <p:tgtEl>
                                          <p:spTgt spid="6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dissolve">
                                      <p:cBhvr>
                                        <p:cTn id="22" dur="500"/>
                                        <p:tgtEl>
                                          <p:spTgt spid="61"/>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3" fill="hold"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strips(upRight)">
                                      <p:cBhvr>
                                        <p:cTn id="27" dur="500"/>
                                        <p:tgtEl>
                                          <p:spTgt spid="42"/>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p:stCondLst>
                        <p:cond delay="indefinite"/>
                      </p:stCondLst>
                      <p:childTnLst>
                        <p:par>
                          <p:cTn id="29" fill="hold">
                            <p:stCondLst>
                              <p:cond delay="0"/>
                            </p:stCondLst>
                            <p:childTnLst>
                              <p:par>
                                <p:cTn id="30" presetID="18" presetClass="exit" presetSubtype="3" fill="hold" nodeType="clickEffect">
                                  <p:stCondLst>
                                    <p:cond delay="0"/>
                                  </p:stCondLst>
                                  <p:childTnLst>
                                    <p:animEffect transition="out" filter="strips(upRight)">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500"/>
                            </p:stCondLst>
                            <p:childTnLst>
                              <p:par>
                                <p:cTn id="34" presetID="9"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dissolve">
                                      <p:cBhvr>
                                        <p:cTn id="36" dur="500"/>
                                        <p:tgtEl>
                                          <p:spTgt spid="64"/>
                                        </p:tgtEl>
                                      </p:cBhvr>
                                    </p:animEffect>
                                  </p:childTnLst>
                                </p:cTn>
                              </p:par>
                            </p:childTnLst>
                          </p:cTn>
                        </p:par>
                      </p:childTnLst>
                    </p:cTn>
                  </p:par>
                  <p:par>
                    <p:cTn id="37" fill="hold">
                      <p:stCondLst>
                        <p:cond delay="indefinite"/>
                      </p:stCondLst>
                      <p:childTnLst>
                        <p:par>
                          <p:cTn id="38" fill="hold">
                            <p:stCondLst>
                              <p:cond delay="0"/>
                            </p:stCondLst>
                            <p:childTnLst>
                              <p:par>
                                <p:cTn id="39" presetID="18" presetClass="entr" presetSubtype="3" fill="hold" nodeType="click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strips(upRight)">
                                      <p:cBhvr>
                                        <p:cTn id="41" dur="500"/>
                                        <p:tgtEl>
                                          <p:spTgt spid="45"/>
                                        </p:tgtEl>
                                      </p:cBhvr>
                                    </p:animEffect>
                                  </p:childTnLst>
                                  <p:subTnLst>
                                    <p:audio>
                                      <p:cMediaNode>
                                        <p:cTn display="0" masterRel="sameClick">
                                          <p:stCondLst>
                                            <p:cond evt="begin" delay="0">
                                              <p:tn val="39"/>
                                            </p:cond>
                                          </p:stCondLst>
                                          <p:endCondLst>
                                            <p:cond evt="onStopAudio" delay="0">
                                              <p:tgtEl>
                                                <p:sldTgt/>
                                              </p:tgtEl>
                                            </p:cond>
                                          </p:endCondLst>
                                        </p:cTn>
                                        <p:tgtEl>
                                          <p:sndTgt r:embed="rId2" name="camera.wav"/>
                                        </p:tgtEl>
                                      </p:cMediaNode>
                                    </p:audio>
                                  </p:subTnLst>
                                </p:cTn>
                              </p:par>
                            </p:childTnLst>
                          </p:cTn>
                        </p:par>
                      </p:childTnLst>
                    </p:cTn>
                  </p:par>
                  <p:par>
                    <p:cTn id="42" fill="hold">
                      <p:stCondLst>
                        <p:cond delay="indefinite"/>
                      </p:stCondLst>
                      <p:childTnLst>
                        <p:par>
                          <p:cTn id="43" fill="hold">
                            <p:stCondLst>
                              <p:cond delay="0"/>
                            </p:stCondLst>
                            <p:childTnLst>
                              <p:par>
                                <p:cTn id="44" presetID="18" presetClass="exit" presetSubtype="3" fill="hold" nodeType="clickEffect">
                                  <p:stCondLst>
                                    <p:cond delay="0"/>
                                  </p:stCondLst>
                                  <p:childTnLst>
                                    <p:animEffect transition="out" filter="strips(upRight)">
                                      <p:cBhvr>
                                        <p:cTn id="45" dur="500"/>
                                        <p:tgtEl>
                                          <p:spTgt spid="45"/>
                                        </p:tgtEl>
                                      </p:cBhvr>
                                    </p:animEffect>
                                    <p:set>
                                      <p:cBhvr>
                                        <p:cTn id="46" dur="1" fill="hold">
                                          <p:stCondLst>
                                            <p:cond delay="499"/>
                                          </p:stCondLst>
                                        </p:cTn>
                                        <p:tgtEl>
                                          <p:spTgt spid="45"/>
                                        </p:tgtEl>
                                        <p:attrNameLst>
                                          <p:attrName>style.visibility</p:attrName>
                                        </p:attrNameLst>
                                      </p:cBhvr>
                                      <p:to>
                                        <p:strVal val="hidden"/>
                                      </p:to>
                                    </p:set>
                                  </p:childTnLst>
                                </p:cTn>
                              </p:par>
                            </p:childTnLst>
                          </p:cTn>
                        </p:par>
                        <p:par>
                          <p:cTn id="47" fill="hold">
                            <p:stCondLst>
                              <p:cond delay="500"/>
                            </p:stCondLst>
                            <p:childTnLst>
                              <p:par>
                                <p:cTn id="48" presetID="9" presetClass="entr" presetSubtype="0" fill="hold" grpId="0" nodeType="after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dissolve">
                                      <p:cBhvr>
                                        <p:cTn id="50" dur="500"/>
                                        <p:tgtEl>
                                          <p:spTgt spid="65"/>
                                        </p:tgtEl>
                                      </p:cBhvr>
                                    </p:animEffect>
                                  </p:childTnLst>
                                </p:cTn>
                              </p:par>
                            </p:childTnLst>
                          </p:cTn>
                        </p:par>
                      </p:childTnLst>
                    </p:cTn>
                  </p:par>
                  <p:par>
                    <p:cTn id="51" fill="hold">
                      <p:stCondLst>
                        <p:cond delay="indefinite"/>
                      </p:stCondLst>
                      <p:childTnLst>
                        <p:par>
                          <p:cTn id="52" fill="hold">
                            <p:stCondLst>
                              <p:cond delay="0"/>
                            </p:stCondLst>
                            <p:childTnLst>
                              <p:par>
                                <p:cTn id="53" presetID="18" presetClass="entr" presetSubtype="3" fill="hold" nodeType="click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strips(upRight)">
                                      <p:cBhvr>
                                        <p:cTn id="55" dur="500"/>
                                        <p:tgtEl>
                                          <p:spTgt spid="48"/>
                                        </p:tgtEl>
                                      </p:cBhvr>
                                    </p:animEffect>
                                  </p:childTnLst>
                                  <p:subTnLst>
                                    <p:audio>
                                      <p:cMediaNode>
                                        <p:cTn display="0" masterRel="sameClick">
                                          <p:stCondLst>
                                            <p:cond evt="begin" delay="0">
                                              <p:tn val="53"/>
                                            </p:cond>
                                          </p:stCondLst>
                                          <p:endCondLst>
                                            <p:cond evt="onStopAudio" delay="0">
                                              <p:tgtEl>
                                                <p:sldTgt/>
                                              </p:tgtEl>
                                            </p:cond>
                                          </p:endCondLst>
                                        </p:cTn>
                                        <p:tgtEl>
                                          <p:sndTgt r:embed="rId2" name="camera.wav"/>
                                        </p:tgtEl>
                                      </p:cMediaNode>
                                    </p:audio>
                                  </p:subTnLst>
                                </p:cTn>
                              </p:par>
                            </p:childTnLst>
                          </p:cTn>
                        </p:par>
                      </p:childTnLst>
                    </p:cTn>
                  </p:par>
                  <p:par>
                    <p:cTn id="56" fill="hold">
                      <p:stCondLst>
                        <p:cond delay="indefinite"/>
                      </p:stCondLst>
                      <p:childTnLst>
                        <p:par>
                          <p:cTn id="57" fill="hold">
                            <p:stCondLst>
                              <p:cond delay="0"/>
                            </p:stCondLst>
                            <p:childTnLst>
                              <p:par>
                                <p:cTn id="58" presetID="18" presetClass="exit" presetSubtype="3" fill="hold" nodeType="clickEffect">
                                  <p:stCondLst>
                                    <p:cond delay="0"/>
                                  </p:stCondLst>
                                  <p:childTnLst>
                                    <p:animEffect transition="out" filter="strips(upRight)">
                                      <p:cBhvr>
                                        <p:cTn id="59" dur="500"/>
                                        <p:tgtEl>
                                          <p:spTgt spid="48"/>
                                        </p:tgtEl>
                                      </p:cBhvr>
                                    </p:animEffect>
                                    <p:set>
                                      <p:cBhvr>
                                        <p:cTn id="60" dur="1" fill="hold">
                                          <p:stCondLst>
                                            <p:cond delay="499"/>
                                          </p:stCondLst>
                                        </p:cTn>
                                        <p:tgtEl>
                                          <p:spTgt spid="48"/>
                                        </p:tgtEl>
                                        <p:attrNameLst>
                                          <p:attrName>style.visibility</p:attrName>
                                        </p:attrNameLst>
                                      </p:cBhvr>
                                      <p:to>
                                        <p:strVal val="hidden"/>
                                      </p:to>
                                    </p:set>
                                  </p:childTnLst>
                                </p:cTn>
                              </p:par>
                            </p:childTnLst>
                          </p:cTn>
                        </p:par>
                        <p:par>
                          <p:cTn id="61" fill="hold">
                            <p:stCondLst>
                              <p:cond delay="500"/>
                            </p:stCondLst>
                            <p:childTnLst>
                              <p:par>
                                <p:cTn id="62" presetID="9" presetClass="entr" presetSubtype="0" fill="hold" grpId="0" nodeType="after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dissolve">
                                      <p:cBhvr>
                                        <p:cTn id="64" dur="500"/>
                                        <p:tgtEl>
                                          <p:spTgt spid="66"/>
                                        </p:tgtEl>
                                      </p:cBhvr>
                                    </p:animEffect>
                                  </p:childTnLst>
                                </p:cTn>
                              </p:par>
                            </p:childTnLst>
                          </p:cTn>
                        </p:par>
                      </p:childTnLst>
                    </p:cTn>
                  </p:par>
                  <p:par>
                    <p:cTn id="65" fill="hold">
                      <p:stCondLst>
                        <p:cond delay="indefinite"/>
                      </p:stCondLst>
                      <p:childTnLst>
                        <p:par>
                          <p:cTn id="66" fill="hold">
                            <p:stCondLst>
                              <p:cond delay="0"/>
                            </p:stCondLst>
                            <p:childTnLst>
                              <p:par>
                                <p:cTn id="67" presetID="18" presetClass="entr" presetSubtype="3" fill="hold" nodeType="click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strips(upRight)">
                                      <p:cBhvr>
                                        <p:cTn id="69" dur="500"/>
                                        <p:tgtEl>
                                          <p:spTgt spid="51"/>
                                        </p:tgtEl>
                                      </p:cBhvr>
                                    </p:animEffect>
                                  </p:childTnLst>
                                  <p:subTnLst>
                                    <p:audio>
                                      <p:cMediaNode>
                                        <p:cTn display="0" masterRel="sameClick">
                                          <p:stCondLst>
                                            <p:cond evt="begin" delay="0">
                                              <p:tn val="67"/>
                                            </p:cond>
                                          </p:stCondLst>
                                          <p:endCondLst>
                                            <p:cond evt="onStopAudio" delay="0">
                                              <p:tgtEl>
                                                <p:sldTgt/>
                                              </p:tgtEl>
                                            </p:cond>
                                          </p:endCondLst>
                                        </p:cTn>
                                        <p:tgtEl>
                                          <p:sndTgt r:embed="rId2" name="camera.wav"/>
                                        </p:tgtEl>
                                      </p:cMediaNode>
                                    </p:audio>
                                  </p:subTnLst>
                                </p:cTn>
                              </p:par>
                            </p:childTnLst>
                          </p:cTn>
                        </p:par>
                      </p:childTnLst>
                    </p:cTn>
                  </p:par>
                  <p:par>
                    <p:cTn id="70" fill="hold">
                      <p:stCondLst>
                        <p:cond delay="indefinite"/>
                      </p:stCondLst>
                      <p:childTnLst>
                        <p:par>
                          <p:cTn id="71" fill="hold">
                            <p:stCondLst>
                              <p:cond delay="0"/>
                            </p:stCondLst>
                            <p:childTnLst>
                              <p:par>
                                <p:cTn id="72" presetID="18" presetClass="exit" presetSubtype="3" fill="hold" nodeType="clickEffect">
                                  <p:stCondLst>
                                    <p:cond delay="0"/>
                                  </p:stCondLst>
                                  <p:childTnLst>
                                    <p:animEffect transition="out" filter="strips(upRight)">
                                      <p:cBhvr>
                                        <p:cTn id="73" dur="500"/>
                                        <p:tgtEl>
                                          <p:spTgt spid="51"/>
                                        </p:tgtEl>
                                      </p:cBhvr>
                                    </p:animEffect>
                                    <p:set>
                                      <p:cBhvr>
                                        <p:cTn id="74" dur="1" fill="hold">
                                          <p:stCondLst>
                                            <p:cond delay="499"/>
                                          </p:stCondLst>
                                        </p:cTn>
                                        <p:tgtEl>
                                          <p:spTgt spid="51"/>
                                        </p:tgtEl>
                                        <p:attrNameLst>
                                          <p:attrName>style.visibility</p:attrName>
                                        </p:attrNameLst>
                                      </p:cBhvr>
                                      <p:to>
                                        <p:strVal val="hidden"/>
                                      </p:to>
                                    </p:set>
                                  </p:childTnLst>
                                </p:cTn>
                              </p:par>
                            </p:childTnLst>
                          </p:cTn>
                        </p:par>
                        <p:par>
                          <p:cTn id="75" fill="hold">
                            <p:stCondLst>
                              <p:cond delay="500"/>
                            </p:stCondLst>
                            <p:childTnLst>
                              <p:par>
                                <p:cTn id="76" presetID="9" presetClass="entr" presetSubtype="0" fill="hold" grpId="0" nodeType="afterEffect">
                                  <p:stCondLst>
                                    <p:cond delay="0"/>
                                  </p:stCondLst>
                                  <p:childTnLst>
                                    <p:set>
                                      <p:cBhvr>
                                        <p:cTn id="77" dur="1" fill="hold">
                                          <p:stCondLst>
                                            <p:cond delay="0"/>
                                          </p:stCondLst>
                                        </p:cTn>
                                        <p:tgtEl>
                                          <p:spTgt spid="67"/>
                                        </p:tgtEl>
                                        <p:attrNameLst>
                                          <p:attrName>style.visibility</p:attrName>
                                        </p:attrNameLst>
                                      </p:cBhvr>
                                      <p:to>
                                        <p:strVal val="visible"/>
                                      </p:to>
                                    </p:set>
                                    <p:animEffect transition="in" filter="dissolve">
                                      <p:cBhvr>
                                        <p:cTn id="78" dur="500"/>
                                        <p:tgtEl>
                                          <p:spTgt spid="67"/>
                                        </p:tgtEl>
                                      </p:cBhvr>
                                    </p:animEffect>
                                  </p:childTnLst>
                                </p:cTn>
                              </p:par>
                            </p:childTnLst>
                          </p:cTn>
                        </p:par>
                      </p:childTnLst>
                    </p:cTn>
                  </p:par>
                  <p:par>
                    <p:cTn id="79" fill="hold">
                      <p:stCondLst>
                        <p:cond delay="indefinite"/>
                      </p:stCondLst>
                      <p:childTnLst>
                        <p:par>
                          <p:cTn id="80" fill="hold">
                            <p:stCondLst>
                              <p:cond delay="0"/>
                            </p:stCondLst>
                            <p:childTnLst>
                              <p:par>
                                <p:cTn id="81" presetID="18" presetClass="entr" presetSubtype="3" fill="hold" nodeType="click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strips(upRight)">
                                      <p:cBhvr>
                                        <p:cTn id="83" dur="500"/>
                                        <p:tgtEl>
                                          <p:spTgt spid="54"/>
                                        </p:tgtEl>
                                      </p:cBhvr>
                                    </p:animEffect>
                                  </p:childTnLst>
                                  <p:subTnLst>
                                    <p:audio>
                                      <p:cMediaNode>
                                        <p:cTn display="0" masterRel="sameClick">
                                          <p:stCondLst>
                                            <p:cond evt="begin" delay="0">
                                              <p:tn val="81"/>
                                            </p:cond>
                                          </p:stCondLst>
                                          <p:endCondLst>
                                            <p:cond evt="onStopAudio" delay="0">
                                              <p:tgtEl>
                                                <p:sldTgt/>
                                              </p:tgtEl>
                                            </p:cond>
                                          </p:endCondLst>
                                        </p:cTn>
                                        <p:tgtEl>
                                          <p:sndTgt r:embed="rId2" name="camera.wav"/>
                                        </p:tgtEl>
                                      </p:cMediaNode>
                                    </p:audio>
                                  </p:subTnLst>
                                </p:cTn>
                              </p:par>
                            </p:childTnLst>
                          </p:cTn>
                        </p:par>
                      </p:childTnLst>
                    </p:cTn>
                  </p:par>
                  <p:par>
                    <p:cTn id="84" fill="hold">
                      <p:stCondLst>
                        <p:cond delay="indefinite"/>
                      </p:stCondLst>
                      <p:childTnLst>
                        <p:par>
                          <p:cTn id="85" fill="hold">
                            <p:stCondLst>
                              <p:cond delay="0"/>
                            </p:stCondLst>
                            <p:childTnLst>
                              <p:par>
                                <p:cTn id="86" presetID="18" presetClass="exit" presetSubtype="3" fill="hold" nodeType="clickEffect">
                                  <p:stCondLst>
                                    <p:cond delay="0"/>
                                  </p:stCondLst>
                                  <p:childTnLst>
                                    <p:animEffect transition="out" filter="strips(upRight)">
                                      <p:cBhvr>
                                        <p:cTn id="87" dur="500"/>
                                        <p:tgtEl>
                                          <p:spTgt spid="54"/>
                                        </p:tgtEl>
                                      </p:cBhvr>
                                    </p:animEffect>
                                    <p:set>
                                      <p:cBhvr>
                                        <p:cTn id="88" dur="1" fill="hold">
                                          <p:stCondLst>
                                            <p:cond delay="499"/>
                                          </p:stCondLst>
                                        </p:cTn>
                                        <p:tgtEl>
                                          <p:spTgt spid="54"/>
                                        </p:tgtEl>
                                        <p:attrNameLst>
                                          <p:attrName>style.visibility</p:attrName>
                                        </p:attrNameLst>
                                      </p:cBhvr>
                                      <p:to>
                                        <p:strVal val="hidden"/>
                                      </p:to>
                                    </p:set>
                                  </p:childTnLst>
                                </p:cTn>
                              </p:par>
                            </p:childTnLst>
                          </p:cTn>
                        </p:par>
                        <p:par>
                          <p:cTn id="89" fill="hold">
                            <p:stCondLst>
                              <p:cond delay="500"/>
                            </p:stCondLst>
                            <p:childTnLst>
                              <p:par>
                                <p:cTn id="90" presetID="9" presetClass="entr" presetSubtype="0" fill="hold" grpId="0" nodeType="afterEffect">
                                  <p:stCondLst>
                                    <p:cond delay="0"/>
                                  </p:stCondLst>
                                  <p:childTnLst>
                                    <p:set>
                                      <p:cBhvr>
                                        <p:cTn id="91" dur="1" fill="hold">
                                          <p:stCondLst>
                                            <p:cond delay="0"/>
                                          </p:stCondLst>
                                        </p:cTn>
                                        <p:tgtEl>
                                          <p:spTgt spid="68"/>
                                        </p:tgtEl>
                                        <p:attrNameLst>
                                          <p:attrName>style.visibility</p:attrName>
                                        </p:attrNameLst>
                                      </p:cBhvr>
                                      <p:to>
                                        <p:strVal val="visible"/>
                                      </p:to>
                                    </p:set>
                                    <p:animEffect transition="in" filter="dissolve">
                                      <p:cBhvr>
                                        <p:cTn id="92" dur="500"/>
                                        <p:tgtEl>
                                          <p:spTgt spid="68"/>
                                        </p:tgtEl>
                                      </p:cBhvr>
                                    </p:animEffect>
                                  </p:childTnLst>
                                </p:cTn>
                              </p:par>
                            </p:childTnLst>
                          </p:cTn>
                        </p:par>
                      </p:childTnLst>
                    </p:cTn>
                  </p:par>
                  <p:par>
                    <p:cTn id="93" fill="hold">
                      <p:stCondLst>
                        <p:cond delay="indefinite"/>
                      </p:stCondLst>
                      <p:childTnLst>
                        <p:par>
                          <p:cTn id="94" fill="hold">
                            <p:stCondLst>
                              <p:cond delay="0"/>
                            </p:stCondLst>
                            <p:childTnLst>
                              <p:par>
                                <p:cTn id="95" presetID="18" presetClass="entr" presetSubtype="3" fill="hold" nodeType="clickEffect">
                                  <p:stCondLst>
                                    <p:cond delay="0"/>
                                  </p:stCondLst>
                                  <p:childTnLst>
                                    <p:set>
                                      <p:cBhvr>
                                        <p:cTn id="96" dur="1" fill="hold">
                                          <p:stCondLst>
                                            <p:cond delay="0"/>
                                          </p:stCondLst>
                                        </p:cTn>
                                        <p:tgtEl>
                                          <p:spTgt spid="57"/>
                                        </p:tgtEl>
                                        <p:attrNameLst>
                                          <p:attrName>style.visibility</p:attrName>
                                        </p:attrNameLst>
                                      </p:cBhvr>
                                      <p:to>
                                        <p:strVal val="visible"/>
                                      </p:to>
                                    </p:set>
                                    <p:animEffect transition="in" filter="strips(upRight)">
                                      <p:cBhvr>
                                        <p:cTn id="97" dur="500"/>
                                        <p:tgtEl>
                                          <p:spTgt spid="57"/>
                                        </p:tgtEl>
                                      </p:cBhvr>
                                    </p:animEffect>
                                  </p:childTnLst>
                                  <p:subTnLst>
                                    <p:audio>
                                      <p:cMediaNode>
                                        <p:cTn display="0" masterRel="sameClick">
                                          <p:stCondLst>
                                            <p:cond evt="begin" delay="0">
                                              <p:tn val="95"/>
                                            </p:cond>
                                          </p:stCondLst>
                                          <p:endCondLst>
                                            <p:cond evt="onStopAudio" delay="0">
                                              <p:tgtEl>
                                                <p:sldTgt/>
                                              </p:tgtEl>
                                            </p:cond>
                                          </p:endCondLst>
                                        </p:cTn>
                                        <p:tgtEl>
                                          <p:sndTgt r:embed="rId2" name="camera.wav"/>
                                        </p:tgtEl>
                                      </p:cMediaNode>
                                    </p:audio>
                                  </p:subTnLst>
                                </p:cTn>
                              </p:par>
                            </p:childTnLst>
                          </p:cTn>
                        </p:par>
                      </p:childTnLst>
                    </p:cTn>
                  </p:par>
                  <p:par>
                    <p:cTn id="98" fill="hold">
                      <p:stCondLst>
                        <p:cond delay="indefinite"/>
                      </p:stCondLst>
                      <p:childTnLst>
                        <p:par>
                          <p:cTn id="99" fill="hold">
                            <p:stCondLst>
                              <p:cond delay="0"/>
                            </p:stCondLst>
                            <p:childTnLst>
                              <p:par>
                                <p:cTn id="100" presetID="18" presetClass="exit" presetSubtype="3" fill="hold" nodeType="clickEffect">
                                  <p:stCondLst>
                                    <p:cond delay="0"/>
                                  </p:stCondLst>
                                  <p:childTnLst>
                                    <p:animEffect transition="out" filter="strips(upRight)">
                                      <p:cBhvr>
                                        <p:cTn id="101" dur="500"/>
                                        <p:tgtEl>
                                          <p:spTgt spid="57"/>
                                        </p:tgtEl>
                                      </p:cBhvr>
                                    </p:animEffect>
                                    <p:set>
                                      <p:cBhvr>
                                        <p:cTn id="102" dur="1" fill="hold">
                                          <p:stCondLst>
                                            <p:cond delay="499"/>
                                          </p:stCondLst>
                                        </p:cTn>
                                        <p:tgtEl>
                                          <p:spTgt spid="57"/>
                                        </p:tgtEl>
                                        <p:attrNameLst>
                                          <p:attrName>style.visibility</p:attrName>
                                        </p:attrNameLst>
                                      </p:cBhvr>
                                      <p:to>
                                        <p:strVal val="hidden"/>
                                      </p:to>
                                    </p:set>
                                  </p:childTnLst>
                                </p:cTn>
                              </p:par>
                              <p:par>
                                <p:cTn id="103" presetID="4" presetClass="exit" presetSubtype="16" fill="hold" nodeType="withEffect">
                                  <p:stCondLst>
                                    <p:cond delay="0"/>
                                  </p:stCondLst>
                                  <p:childTnLst>
                                    <p:animEffect transition="out" filter="box(in)">
                                      <p:cBhvr>
                                        <p:cTn id="104" dur="500"/>
                                        <p:tgtEl>
                                          <p:spTgt spid="61"/>
                                        </p:tgtEl>
                                      </p:cBhvr>
                                    </p:animEffect>
                                    <p:set>
                                      <p:cBhvr>
                                        <p:cTn id="105" dur="1" fill="hold">
                                          <p:stCondLst>
                                            <p:cond delay="499"/>
                                          </p:stCondLst>
                                        </p:cTn>
                                        <p:tgtEl>
                                          <p:spTgt spid="61"/>
                                        </p:tgtEl>
                                        <p:attrNameLst>
                                          <p:attrName>style.visibility</p:attrName>
                                        </p:attrNameLst>
                                      </p:cBhvr>
                                      <p:to>
                                        <p:strVal val="hidden"/>
                                      </p:to>
                                    </p:set>
                                  </p:childTnLst>
                                </p:cTn>
                              </p:par>
                              <p:par>
                                <p:cTn id="106" presetID="4" presetClass="exit" presetSubtype="16" fill="hold" grpId="1" nodeType="withEffect">
                                  <p:stCondLst>
                                    <p:cond delay="0"/>
                                  </p:stCondLst>
                                  <p:childTnLst>
                                    <p:animEffect transition="out" filter="box(in)">
                                      <p:cBhvr>
                                        <p:cTn id="107" dur="500"/>
                                        <p:tgtEl>
                                          <p:spTgt spid="64"/>
                                        </p:tgtEl>
                                      </p:cBhvr>
                                    </p:animEffect>
                                    <p:set>
                                      <p:cBhvr>
                                        <p:cTn id="108" dur="1" fill="hold">
                                          <p:stCondLst>
                                            <p:cond delay="499"/>
                                          </p:stCondLst>
                                        </p:cTn>
                                        <p:tgtEl>
                                          <p:spTgt spid="64"/>
                                        </p:tgtEl>
                                        <p:attrNameLst>
                                          <p:attrName>style.visibility</p:attrName>
                                        </p:attrNameLst>
                                      </p:cBhvr>
                                      <p:to>
                                        <p:strVal val="hidden"/>
                                      </p:to>
                                    </p:set>
                                  </p:childTnLst>
                                </p:cTn>
                              </p:par>
                              <p:par>
                                <p:cTn id="109" presetID="4" presetClass="exit" presetSubtype="16" fill="hold" grpId="1" nodeType="withEffect">
                                  <p:stCondLst>
                                    <p:cond delay="0"/>
                                  </p:stCondLst>
                                  <p:childTnLst>
                                    <p:animEffect transition="out" filter="box(in)">
                                      <p:cBhvr>
                                        <p:cTn id="110" dur="500"/>
                                        <p:tgtEl>
                                          <p:spTgt spid="65"/>
                                        </p:tgtEl>
                                      </p:cBhvr>
                                    </p:animEffect>
                                    <p:set>
                                      <p:cBhvr>
                                        <p:cTn id="111" dur="1" fill="hold">
                                          <p:stCondLst>
                                            <p:cond delay="499"/>
                                          </p:stCondLst>
                                        </p:cTn>
                                        <p:tgtEl>
                                          <p:spTgt spid="65"/>
                                        </p:tgtEl>
                                        <p:attrNameLst>
                                          <p:attrName>style.visibility</p:attrName>
                                        </p:attrNameLst>
                                      </p:cBhvr>
                                      <p:to>
                                        <p:strVal val="hidden"/>
                                      </p:to>
                                    </p:set>
                                  </p:childTnLst>
                                </p:cTn>
                              </p:par>
                              <p:par>
                                <p:cTn id="112" presetID="4" presetClass="exit" presetSubtype="16" fill="hold" grpId="1" nodeType="withEffect">
                                  <p:stCondLst>
                                    <p:cond delay="0"/>
                                  </p:stCondLst>
                                  <p:childTnLst>
                                    <p:animEffect transition="out" filter="box(in)">
                                      <p:cBhvr>
                                        <p:cTn id="113" dur="500"/>
                                        <p:tgtEl>
                                          <p:spTgt spid="66"/>
                                        </p:tgtEl>
                                      </p:cBhvr>
                                    </p:animEffect>
                                    <p:set>
                                      <p:cBhvr>
                                        <p:cTn id="114" dur="1" fill="hold">
                                          <p:stCondLst>
                                            <p:cond delay="499"/>
                                          </p:stCondLst>
                                        </p:cTn>
                                        <p:tgtEl>
                                          <p:spTgt spid="66"/>
                                        </p:tgtEl>
                                        <p:attrNameLst>
                                          <p:attrName>style.visibility</p:attrName>
                                        </p:attrNameLst>
                                      </p:cBhvr>
                                      <p:to>
                                        <p:strVal val="hidden"/>
                                      </p:to>
                                    </p:set>
                                  </p:childTnLst>
                                </p:cTn>
                              </p:par>
                              <p:par>
                                <p:cTn id="115" presetID="4" presetClass="exit" presetSubtype="16" fill="hold" grpId="1" nodeType="withEffect">
                                  <p:stCondLst>
                                    <p:cond delay="0"/>
                                  </p:stCondLst>
                                  <p:childTnLst>
                                    <p:animEffect transition="out" filter="box(in)">
                                      <p:cBhvr>
                                        <p:cTn id="116" dur="500"/>
                                        <p:tgtEl>
                                          <p:spTgt spid="67"/>
                                        </p:tgtEl>
                                      </p:cBhvr>
                                    </p:animEffect>
                                    <p:set>
                                      <p:cBhvr>
                                        <p:cTn id="117" dur="1" fill="hold">
                                          <p:stCondLst>
                                            <p:cond delay="499"/>
                                          </p:stCondLst>
                                        </p:cTn>
                                        <p:tgtEl>
                                          <p:spTgt spid="67"/>
                                        </p:tgtEl>
                                        <p:attrNameLst>
                                          <p:attrName>style.visibility</p:attrName>
                                        </p:attrNameLst>
                                      </p:cBhvr>
                                      <p:to>
                                        <p:strVal val="hidden"/>
                                      </p:to>
                                    </p:set>
                                  </p:childTnLst>
                                </p:cTn>
                              </p:par>
                              <p:par>
                                <p:cTn id="118" presetID="4" presetClass="exit" presetSubtype="16" fill="hold" grpId="1" nodeType="withEffect">
                                  <p:stCondLst>
                                    <p:cond delay="0"/>
                                  </p:stCondLst>
                                  <p:childTnLst>
                                    <p:animEffect transition="out" filter="box(in)">
                                      <p:cBhvr>
                                        <p:cTn id="119" dur="500"/>
                                        <p:tgtEl>
                                          <p:spTgt spid="68"/>
                                        </p:tgtEl>
                                      </p:cBhvr>
                                    </p:animEffect>
                                    <p:set>
                                      <p:cBhvr>
                                        <p:cTn id="120" dur="1" fill="hold">
                                          <p:stCondLst>
                                            <p:cond delay="499"/>
                                          </p:stCondLst>
                                        </p:cTn>
                                        <p:tgtEl>
                                          <p:spTgt spid="68"/>
                                        </p:tgtEl>
                                        <p:attrNameLst>
                                          <p:attrName>style.visibility</p:attrName>
                                        </p:attrNameLst>
                                      </p:cBhvr>
                                      <p:to>
                                        <p:strVal val="hidden"/>
                                      </p:to>
                                    </p:set>
                                  </p:childTnLst>
                                </p:cTn>
                              </p:par>
                            </p:childTnLst>
                          </p:cTn>
                        </p:par>
                        <p:par>
                          <p:cTn id="121" fill="hold">
                            <p:stCondLst>
                              <p:cond delay="500"/>
                            </p:stCondLst>
                            <p:childTnLst>
                              <p:par>
                                <p:cTn id="122" presetID="22" presetClass="entr" presetSubtype="1" fill="hold" nodeType="afterEffect">
                                  <p:stCondLst>
                                    <p:cond delay="0"/>
                                  </p:stCondLst>
                                  <p:childTnLst>
                                    <p:set>
                                      <p:cBhvr>
                                        <p:cTn id="123" dur="1" fill="hold">
                                          <p:stCondLst>
                                            <p:cond delay="0"/>
                                          </p:stCondLst>
                                        </p:cTn>
                                        <p:tgtEl>
                                          <p:spTgt spid="69"/>
                                        </p:tgtEl>
                                        <p:attrNameLst>
                                          <p:attrName>style.visibility</p:attrName>
                                        </p:attrNameLst>
                                      </p:cBhvr>
                                      <p:to>
                                        <p:strVal val="visible"/>
                                      </p:to>
                                    </p:set>
                                    <p:animEffect transition="in" filter="wipe(up)">
                                      <p:cBhvr>
                                        <p:cTn id="12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build="p" autoUpdateAnimBg="0"/>
      <p:bldP spid="64" grpId="0"/>
      <p:bldP spid="64" grpId="1"/>
      <p:bldP spid="65" grpId="0"/>
      <p:bldP spid="65" grpId="1"/>
      <p:bldP spid="66" grpId="0"/>
      <p:bldP spid="66" grpId="1"/>
      <p:bldP spid="67" grpId="0"/>
      <p:bldP spid="67" grpId="1"/>
      <p:bldP spid="68" grpId="0"/>
      <p:bldP spid="68" grpId="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4" name="组合 2"/>
          <p:cNvGrpSpPr>
            <a:grpSpLocks/>
          </p:cNvGrpSpPr>
          <p:nvPr/>
        </p:nvGrpSpPr>
        <p:grpSpPr bwMode="auto">
          <a:xfrm>
            <a:off x="34925" y="92075"/>
            <a:ext cx="7632700" cy="1025525"/>
            <a:chOff x="34925" y="92075"/>
            <a:chExt cx="7632700" cy="1025525"/>
          </a:xfrm>
        </p:grpSpPr>
        <p:grpSp>
          <p:nvGrpSpPr>
            <p:cNvPr id="79879" name="组合 1"/>
            <p:cNvGrpSpPr>
              <a:grpSpLocks/>
            </p:cNvGrpSpPr>
            <p:nvPr/>
          </p:nvGrpSpPr>
          <p:grpSpPr bwMode="auto">
            <a:xfrm>
              <a:off x="34925" y="92075"/>
              <a:ext cx="7632700" cy="457200"/>
              <a:chOff x="34925" y="92075"/>
              <a:chExt cx="7632700" cy="457200"/>
            </a:xfrm>
          </p:grpSpPr>
          <p:sp>
            <p:nvSpPr>
              <p:cNvPr id="79883"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9884"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79880" name="Group 2"/>
            <p:cNvGrpSpPr>
              <a:grpSpLocks/>
            </p:cNvGrpSpPr>
            <p:nvPr/>
          </p:nvGrpSpPr>
          <p:grpSpPr bwMode="auto">
            <a:xfrm>
              <a:off x="107950" y="620713"/>
              <a:ext cx="3744913" cy="496887"/>
              <a:chOff x="113" y="441"/>
              <a:chExt cx="2098" cy="313"/>
            </a:xfrm>
          </p:grpSpPr>
          <p:sp>
            <p:nvSpPr>
              <p:cNvPr id="7988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5.3.1  </a:t>
                </a:r>
                <a:r>
                  <a:rPr kumimoji="1" lang="zh-CN" altLang="en-US" sz="2200" b="1">
                    <a:solidFill>
                      <a:srgbClr val="3333FF"/>
                    </a:solidFill>
                    <a:latin typeface="Arial" panose="020B0604020202020204" pitchFamily="34" charset="0"/>
                    <a:ea typeface="黑体" panose="02010609060101010101" pitchFamily="49" charset="-122"/>
                  </a:rPr>
                  <a:t>广义表的类型定义</a:t>
                </a:r>
              </a:p>
            </p:txBody>
          </p:sp>
          <p:sp>
            <p:nvSpPr>
              <p:cNvPr id="79882"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5" name="Group 5"/>
          <p:cNvGrpSpPr>
            <a:grpSpLocks/>
          </p:cNvGrpSpPr>
          <p:nvPr/>
        </p:nvGrpSpPr>
        <p:grpSpPr bwMode="auto">
          <a:xfrm>
            <a:off x="250825" y="1196975"/>
            <a:ext cx="3529013" cy="496888"/>
            <a:chOff x="113" y="441"/>
            <a:chExt cx="1440" cy="313"/>
          </a:xfrm>
        </p:grpSpPr>
        <p:sp>
          <p:nvSpPr>
            <p:cNvPr id="79877"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广义表的抽象数据类型</a:t>
              </a:r>
            </a:p>
          </p:txBody>
        </p:sp>
        <p:sp>
          <p:nvSpPr>
            <p:cNvPr id="79878"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42" name="Text Box 12"/>
          <p:cNvSpPr txBox="1">
            <a:spLocks noChangeArrowheads="1"/>
          </p:cNvSpPr>
          <p:nvPr/>
        </p:nvSpPr>
        <p:spPr bwMode="auto">
          <a:xfrm>
            <a:off x="323850" y="1773238"/>
            <a:ext cx="8569325" cy="423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en-US" altLang="zh-CN" sz="1500" b="1">
                <a:latin typeface="Courier New" panose="02070309020205020404" pitchFamily="49" charset="0"/>
                <a:ea typeface="仿宋" panose="02010609060101010101" pitchFamily="49" charset="-122"/>
                <a:cs typeface="Courier New" panose="02070309020205020404" pitchFamily="49" charset="0"/>
              </a:rPr>
              <a:t>ADT GList {</a:t>
            </a:r>
          </a:p>
          <a:p>
            <a:pPr eaLnBrk="1" hangingPunct="1">
              <a:lnSpc>
                <a:spcPct val="120000"/>
              </a:lnSpc>
            </a:pPr>
            <a:r>
              <a:rPr lang="en-US" altLang="zh-CN" sz="1500" b="1">
                <a:latin typeface="Courier New" panose="02070309020205020404" pitchFamily="49" charset="0"/>
                <a:ea typeface="仿宋" panose="02010609060101010101" pitchFamily="49" charset="-122"/>
                <a:cs typeface="Courier New" panose="02070309020205020404" pitchFamily="49" charset="0"/>
              </a:rPr>
              <a:t>    Data</a:t>
            </a:r>
            <a:r>
              <a:rPr lang="zh-CN" altLang="en-US" sz="15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zh-CN" altLang="en-US" sz="1500" b="1">
                <a:latin typeface="Courier New" panose="02070309020205020404" pitchFamily="49" charset="0"/>
                <a:ea typeface="仿宋" panose="02010609060101010101" pitchFamily="49" charset="-122"/>
                <a:cs typeface="Courier New" panose="02070309020205020404" pitchFamily="49" charset="0"/>
              </a:rPr>
              <a:t>	</a:t>
            </a:r>
            <a:r>
              <a:rPr lang="en-US" altLang="zh-CN" sz="1500" b="1">
                <a:latin typeface="Courier New" panose="02070309020205020404" pitchFamily="49" charset="0"/>
                <a:ea typeface="仿宋" panose="02010609060101010101" pitchFamily="49" charset="-122"/>
                <a:cs typeface="Courier New" panose="02070309020205020404" pitchFamily="49" charset="0"/>
              </a:rPr>
              <a:t>D={e</a:t>
            </a:r>
            <a:r>
              <a:rPr lang="en-US" altLang="zh-CN" sz="1500" b="1" baseline="-25000">
                <a:latin typeface="Courier New" panose="02070309020205020404" pitchFamily="49" charset="0"/>
                <a:ea typeface="仿宋" panose="02010609060101010101" pitchFamily="49" charset="-122"/>
                <a:cs typeface="Courier New" panose="02070309020205020404" pitchFamily="49" charset="0"/>
              </a:rPr>
              <a:t>i</a:t>
            </a:r>
            <a:r>
              <a:rPr lang="en-US" altLang="zh-CN" sz="1500" b="1">
                <a:latin typeface="Courier New" panose="02070309020205020404" pitchFamily="49" charset="0"/>
                <a:ea typeface="仿宋" panose="02010609060101010101" pitchFamily="49" charset="-122"/>
                <a:cs typeface="Courier New" panose="02070309020205020404" pitchFamily="49" charset="0"/>
              </a:rPr>
              <a:t>|e</a:t>
            </a:r>
            <a:r>
              <a:rPr lang="en-US" altLang="zh-CN" sz="1500" b="1" baseline="-25000">
                <a:latin typeface="Courier New" panose="02070309020205020404" pitchFamily="49" charset="0"/>
                <a:ea typeface="仿宋" panose="02010609060101010101" pitchFamily="49" charset="-122"/>
                <a:cs typeface="Courier New" panose="02070309020205020404" pitchFamily="49" charset="0"/>
              </a:rPr>
              <a:t>i</a:t>
            </a:r>
            <a:r>
              <a:rPr lang="en-US" altLang="zh-CN" sz="1500" b="1">
                <a:latin typeface="Courier New" panose="02070309020205020404" pitchFamily="49" charset="0"/>
                <a:ea typeface="仿宋" panose="02010609060101010101" pitchFamily="49" charset="-122"/>
                <a:cs typeface="Courier New" panose="02070309020205020404" pitchFamily="49" charset="0"/>
                <a:sym typeface="Symbol" panose="05050102010706020507" pitchFamily="18" charset="2"/>
              </a:rPr>
              <a:t></a:t>
            </a:r>
            <a:r>
              <a:rPr lang="en-US" altLang="zh-CN" sz="1500" b="1">
                <a:latin typeface="Courier New" panose="02070309020205020404" pitchFamily="49" charset="0"/>
                <a:ea typeface="仿宋" panose="02010609060101010101" pitchFamily="49" charset="-122"/>
                <a:cs typeface="Courier New" panose="02070309020205020404" pitchFamily="49" charset="0"/>
              </a:rPr>
              <a:t>AtomSet </a:t>
            </a:r>
            <a:r>
              <a:rPr lang="zh-CN" altLang="zh-CN" sz="1500" b="1">
                <a:latin typeface="Courier New" panose="02070309020205020404" pitchFamily="49" charset="0"/>
                <a:ea typeface="仿宋" panose="02010609060101010101" pitchFamily="49" charset="-122"/>
                <a:cs typeface="Courier New" panose="02070309020205020404" pitchFamily="49" charset="0"/>
              </a:rPr>
              <a:t>或 </a:t>
            </a:r>
            <a:r>
              <a:rPr lang="en-US" altLang="zh-CN" sz="1500" b="1">
                <a:latin typeface="Courier New" panose="02070309020205020404" pitchFamily="49" charset="0"/>
                <a:ea typeface="仿宋" panose="02010609060101010101" pitchFamily="49" charset="-122"/>
                <a:cs typeface="Courier New" panose="02070309020205020404" pitchFamily="49" charset="0"/>
              </a:rPr>
              <a:t>e</a:t>
            </a:r>
            <a:r>
              <a:rPr lang="en-US" altLang="zh-CN" sz="1500" b="1" baseline="-25000">
                <a:latin typeface="Courier New" panose="02070309020205020404" pitchFamily="49" charset="0"/>
                <a:ea typeface="仿宋" panose="02010609060101010101" pitchFamily="49" charset="-122"/>
                <a:cs typeface="Courier New" panose="02070309020205020404" pitchFamily="49" charset="0"/>
              </a:rPr>
              <a:t>i</a:t>
            </a:r>
            <a:r>
              <a:rPr lang="en-US" altLang="zh-CN" sz="1500" b="1">
                <a:latin typeface="Courier New" panose="02070309020205020404" pitchFamily="49" charset="0"/>
                <a:ea typeface="仿宋" panose="02010609060101010101" pitchFamily="49" charset="-122"/>
                <a:cs typeface="Courier New" panose="02070309020205020404" pitchFamily="49" charset="0"/>
                <a:sym typeface="Symbol" panose="05050102010706020507" pitchFamily="18" charset="2"/>
              </a:rPr>
              <a:t></a:t>
            </a:r>
            <a:r>
              <a:rPr lang="en-US" altLang="zh-CN" sz="1500" b="1">
                <a:latin typeface="Courier New" panose="02070309020205020404" pitchFamily="49" charset="0"/>
                <a:ea typeface="仿宋" panose="02010609060101010101" pitchFamily="49" charset="-122"/>
                <a:cs typeface="Courier New" panose="02070309020205020404" pitchFamily="49" charset="0"/>
              </a:rPr>
              <a:t>GList, i=1,2,…,n, n≥0, AtomSet</a:t>
            </a:r>
            <a:r>
              <a:rPr lang="zh-CN" altLang="zh-CN" sz="1500" b="1">
                <a:latin typeface="Courier New" panose="02070309020205020404" pitchFamily="49" charset="0"/>
                <a:ea typeface="仿宋" panose="02010609060101010101" pitchFamily="49" charset="-122"/>
                <a:cs typeface="Courier New" panose="02070309020205020404" pitchFamily="49" charset="0"/>
              </a:rPr>
              <a:t>为某个数据对象</a:t>
            </a:r>
            <a:r>
              <a:rPr lang="en-US" altLang="zh-CN" sz="1500" b="1">
                <a:latin typeface="Courier New" panose="02070309020205020404" pitchFamily="49" charset="0"/>
                <a:ea typeface="仿宋" panose="02010609060101010101" pitchFamily="49" charset="-122"/>
                <a:cs typeface="Courier New" panose="02070309020205020404" pitchFamily="49" charset="0"/>
              </a:rPr>
              <a:t>}</a:t>
            </a:r>
            <a:endParaRPr lang="zh-CN" altLang="en-US" sz="15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20000"/>
              </a:lnSpc>
            </a:pPr>
            <a:r>
              <a:rPr lang="zh-CN" altLang="en-US" sz="1500" b="1">
                <a:latin typeface="Courier New" panose="02070309020205020404" pitchFamily="49" charset="0"/>
                <a:ea typeface="仿宋" panose="02010609060101010101" pitchFamily="49" charset="-122"/>
                <a:cs typeface="Courier New" panose="02070309020205020404" pitchFamily="49" charset="0"/>
              </a:rPr>
              <a:t>    </a:t>
            </a:r>
            <a:r>
              <a:rPr lang="en-US" altLang="zh-CN" sz="1500" b="1">
                <a:latin typeface="Courier New" panose="02070309020205020404" pitchFamily="49" charset="0"/>
                <a:ea typeface="仿宋" panose="02010609060101010101" pitchFamily="49" charset="-122"/>
                <a:cs typeface="Courier New" panose="02070309020205020404" pitchFamily="49" charset="0"/>
              </a:rPr>
              <a:t>Relation</a:t>
            </a:r>
            <a:r>
              <a:rPr lang="zh-CN" altLang="en-US" sz="15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zh-CN" altLang="en-US" sz="1500" b="1">
                <a:latin typeface="Courier New" panose="02070309020205020404" pitchFamily="49" charset="0"/>
                <a:ea typeface="仿宋" panose="02010609060101010101" pitchFamily="49" charset="-122"/>
                <a:cs typeface="Courier New" panose="02070309020205020404" pitchFamily="49" charset="0"/>
              </a:rPr>
              <a:t>	</a:t>
            </a:r>
            <a:r>
              <a:rPr lang="pt-BR" altLang="zh-CN" sz="1500" b="1">
                <a:latin typeface="Courier New" panose="02070309020205020404" pitchFamily="49" charset="0"/>
                <a:ea typeface="仿宋" panose="02010609060101010101" pitchFamily="49" charset="-122"/>
                <a:cs typeface="Courier New" panose="02070309020205020404" pitchFamily="49" charset="0"/>
              </a:rPr>
              <a:t>R={&lt;e</a:t>
            </a:r>
            <a:r>
              <a:rPr lang="pt-BR" altLang="zh-CN" sz="1500" b="1" baseline="-25000">
                <a:latin typeface="Courier New" panose="02070309020205020404" pitchFamily="49" charset="0"/>
                <a:ea typeface="仿宋" panose="02010609060101010101" pitchFamily="49" charset="-122"/>
                <a:cs typeface="Courier New" panose="02070309020205020404" pitchFamily="49" charset="0"/>
              </a:rPr>
              <a:t>i-1</a:t>
            </a:r>
            <a:r>
              <a:rPr lang="pt-BR" altLang="zh-CN" sz="1500" b="1">
                <a:latin typeface="Courier New" panose="02070309020205020404" pitchFamily="49" charset="0"/>
                <a:ea typeface="仿宋" panose="02010609060101010101" pitchFamily="49" charset="-122"/>
                <a:cs typeface="Courier New" panose="02070309020205020404" pitchFamily="49" charset="0"/>
              </a:rPr>
              <a:t>,e</a:t>
            </a:r>
            <a:r>
              <a:rPr lang="pt-BR" altLang="zh-CN" sz="1500" b="1" baseline="-25000">
                <a:latin typeface="Courier New" panose="02070309020205020404" pitchFamily="49" charset="0"/>
                <a:ea typeface="仿宋" panose="02010609060101010101" pitchFamily="49" charset="-122"/>
                <a:cs typeface="Courier New" panose="02070309020205020404" pitchFamily="49" charset="0"/>
              </a:rPr>
              <a:t>i</a:t>
            </a:r>
            <a:r>
              <a:rPr lang="pt-BR" altLang="zh-CN" sz="1500" b="1">
                <a:latin typeface="Courier New" panose="02070309020205020404" pitchFamily="49" charset="0"/>
                <a:ea typeface="仿宋" panose="02010609060101010101" pitchFamily="49" charset="-122"/>
                <a:cs typeface="Courier New" panose="02070309020205020404" pitchFamily="49" charset="0"/>
              </a:rPr>
              <a:t>&gt;|e</a:t>
            </a:r>
            <a:r>
              <a:rPr lang="pt-BR" altLang="zh-CN" sz="1500" b="1" baseline="-25000">
                <a:latin typeface="Courier New" panose="02070309020205020404" pitchFamily="49" charset="0"/>
                <a:ea typeface="仿宋" panose="02010609060101010101" pitchFamily="49" charset="-122"/>
                <a:cs typeface="Courier New" panose="02070309020205020404" pitchFamily="49" charset="0"/>
              </a:rPr>
              <a:t>i-1</a:t>
            </a:r>
            <a:r>
              <a:rPr lang="pt-BR" altLang="zh-CN" sz="1500" b="1">
                <a:latin typeface="Courier New" panose="02070309020205020404" pitchFamily="49" charset="0"/>
                <a:ea typeface="仿宋" panose="02010609060101010101" pitchFamily="49" charset="-122"/>
                <a:cs typeface="Courier New" panose="02070309020205020404" pitchFamily="49" charset="0"/>
              </a:rPr>
              <a:t>,e</a:t>
            </a:r>
            <a:r>
              <a:rPr lang="pt-BR" altLang="zh-CN" sz="1500" b="1" baseline="-25000">
                <a:latin typeface="Courier New" panose="02070309020205020404" pitchFamily="49" charset="0"/>
                <a:ea typeface="仿宋" panose="02010609060101010101" pitchFamily="49" charset="-122"/>
                <a:cs typeface="Courier New" panose="02070309020205020404" pitchFamily="49" charset="0"/>
              </a:rPr>
              <a:t>i</a:t>
            </a:r>
            <a:r>
              <a:rPr lang="en-US" altLang="zh-CN" sz="1500" b="1">
                <a:latin typeface="Courier New" panose="02070309020205020404" pitchFamily="49" charset="0"/>
                <a:ea typeface="仿宋" panose="02010609060101010101" pitchFamily="49" charset="-122"/>
                <a:cs typeface="Courier New" panose="02070309020205020404" pitchFamily="49" charset="0"/>
                <a:sym typeface="Symbol" panose="05050102010706020507" pitchFamily="18" charset="2"/>
              </a:rPr>
              <a:t></a:t>
            </a:r>
            <a:r>
              <a:rPr lang="pt-BR" altLang="zh-CN" sz="1500" b="1">
                <a:latin typeface="Courier New" panose="02070309020205020404" pitchFamily="49" charset="0"/>
                <a:ea typeface="仿宋" panose="02010609060101010101" pitchFamily="49" charset="-122"/>
                <a:cs typeface="Courier New" panose="02070309020205020404" pitchFamily="49" charset="0"/>
              </a:rPr>
              <a:t>D, i=2,…,n}</a:t>
            </a:r>
            <a:endParaRPr lang="zh-CN" altLang="en-US" sz="15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20000"/>
              </a:lnSpc>
            </a:pPr>
            <a:r>
              <a:rPr lang="zh-CN" altLang="en-US" sz="1500" b="1">
                <a:latin typeface="Courier New" panose="02070309020205020404" pitchFamily="49" charset="0"/>
                <a:ea typeface="仿宋" panose="02010609060101010101" pitchFamily="49" charset="-122"/>
                <a:cs typeface="Courier New" panose="02070309020205020404" pitchFamily="49" charset="0"/>
              </a:rPr>
              <a:t>    </a:t>
            </a:r>
            <a:r>
              <a:rPr lang="en-US" altLang="zh-CN" sz="1500" b="1">
                <a:latin typeface="Courier New" panose="02070309020205020404" pitchFamily="49" charset="0"/>
                <a:ea typeface="仿宋" panose="02010609060101010101" pitchFamily="49" charset="-122"/>
                <a:cs typeface="Courier New" panose="02070309020205020404" pitchFamily="49" charset="0"/>
              </a:rPr>
              <a:t>Operation</a:t>
            </a:r>
            <a:r>
              <a:rPr lang="zh-CN" altLang="en-US" sz="15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zh-CN" altLang="en-US" sz="1500" b="1">
                <a:latin typeface="Courier New" panose="02070309020205020404" pitchFamily="49" charset="0"/>
                <a:ea typeface="仿宋" panose="02010609060101010101" pitchFamily="49" charset="-122"/>
                <a:cs typeface="Courier New" panose="02070309020205020404" pitchFamily="49" charset="0"/>
              </a:rPr>
              <a:t>	</a:t>
            </a:r>
            <a:r>
              <a:rPr lang="en-US" altLang="zh-CN" sz="15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en-US" altLang="zh-CN" sz="1500" b="1">
                <a:latin typeface="Courier New" panose="02070309020205020404" pitchFamily="49" charset="0"/>
                <a:ea typeface="仿宋" panose="02010609060101010101" pitchFamily="49" charset="-122"/>
                <a:cs typeface="Courier New" panose="02070309020205020404" pitchFamily="49" charset="0"/>
              </a:rPr>
              <a:t>	GetHead(GL);</a:t>
            </a:r>
          </a:p>
          <a:p>
            <a:pPr eaLnBrk="1" hangingPunct="1">
              <a:lnSpc>
                <a:spcPct val="120000"/>
              </a:lnSpc>
            </a:pPr>
            <a:r>
              <a:rPr lang="en-US" altLang="zh-CN" sz="1500" b="1">
                <a:latin typeface="Courier New" panose="02070309020205020404" pitchFamily="49" charset="0"/>
                <a:ea typeface="仿宋" panose="02010609060101010101" pitchFamily="49" charset="-122"/>
                <a:cs typeface="Courier New" panose="02070309020205020404" pitchFamily="49" charset="0"/>
              </a:rPr>
              <a:t>	    </a:t>
            </a:r>
            <a:r>
              <a:rPr lang="zh-CN" altLang="en-US" sz="1500" b="1">
                <a:latin typeface="Courier New" panose="02070309020205020404" pitchFamily="49" charset="0"/>
                <a:ea typeface="仿宋" panose="02010609060101010101" pitchFamily="49" charset="-122"/>
                <a:cs typeface="Courier New" panose="02070309020205020404" pitchFamily="49" charset="0"/>
              </a:rPr>
              <a:t>初始条件：广义表</a:t>
            </a:r>
            <a:r>
              <a:rPr lang="en-US" altLang="zh-CN" sz="1500" b="1">
                <a:latin typeface="Courier New" panose="02070309020205020404" pitchFamily="49" charset="0"/>
                <a:ea typeface="仿宋" panose="02010609060101010101" pitchFamily="49" charset="-122"/>
                <a:cs typeface="Courier New" panose="02070309020205020404" pitchFamily="49" charset="0"/>
              </a:rPr>
              <a:t>GL</a:t>
            </a:r>
            <a:r>
              <a:rPr lang="zh-CN" altLang="en-US" sz="1500" b="1">
                <a:latin typeface="Courier New" panose="02070309020205020404" pitchFamily="49" charset="0"/>
                <a:ea typeface="仿宋" panose="02010609060101010101" pitchFamily="49" charset="-122"/>
                <a:cs typeface="Courier New" panose="02070309020205020404" pitchFamily="49" charset="0"/>
              </a:rPr>
              <a:t>已经存在。</a:t>
            </a:r>
          </a:p>
          <a:p>
            <a:pPr eaLnBrk="1" hangingPunct="1">
              <a:lnSpc>
                <a:spcPct val="120000"/>
              </a:lnSpc>
            </a:pPr>
            <a:r>
              <a:rPr lang="zh-CN" altLang="en-US" sz="1500" b="1">
                <a:latin typeface="Courier New" panose="02070309020205020404" pitchFamily="49" charset="0"/>
                <a:ea typeface="仿宋" panose="02010609060101010101" pitchFamily="49" charset="-122"/>
                <a:cs typeface="Courier New" panose="02070309020205020404" pitchFamily="49" charset="0"/>
              </a:rPr>
              <a:t>	    操作结果：取</a:t>
            </a:r>
            <a:r>
              <a:rPr lang="en-US" altLang="zh-CN" sz="1500" b="1">
                <a:latin typeface="Courier New" panose="02070309020205020404" pitchFamily="49" charset="0"/>
                <a:ea typeface="仿宋" panose="02010609060101010101" pitchFamily="49" charset="-122"/>
                <a:cs typeface="Courier New" panose="02070309020205020404" pitchFamily="49" charset="0"/>
              </a:rPr>
              <a:t>GL</a:t>
            </a:r>
            <a:r>
              <a:rPr lang="zh-CN" altLang="en-US" sz="1500" b="1">
                <a:latin typeface="Courier New" panose="02070309020205020404" pitchFamily="49" charset="0"/>
                <a:ea typeface="仿宋" panose="02010609060101010101" pitchFamily="49" charset="-122"/>
                <a:cs typeface="Courier New" panose="02070309020205020404" pitchFamily="49" charset="0"/>
              </a:rPr>
              <a:t>的表头。</a:t>
            </a:r>
          </a:p>
          <a:p>
            <a:pPr eaLnBrk="1" hangingPunct="1">
              <a:lnSpc>
                <a:spcPct val="120000"/>
              </a:lnSpc>
            </a:pPr>
            <a:r>
              <a:rPr lang="zh-CN" altLang="en-US" sz="1500" b="1">
                <a:latin typeface="Courier New" panose="02070309020205020404" pitchFamily="49" charset="0"/>
                <a:ea typeface="仿宋" panose="02010609060101010101" pitchFamily="49" charset="-122"/>
                <a:cs typeface="Courier New" panose="02070309020205020404" pitchFamily="49" charset="0"/>
              </a:rPr>
              <a:t>	</a:t>
            </a:r>
            <a:r>
              <a:rPr lang="en-US" altLang="zh-CN" sz="1500" b="1">
                <a:latin typeface="Courier New" panose="02070309020205020404" pitchFamily="49" charset="0"/>
                <a:ea typeface="仿宋" panose="02010609060101010101" pitchFamily="49" charset="-122"/>
                <a:cs typeface="Courier New" panose="02070309020205020404" pitchFamily="49" charset="0"/>
              </a:rPr>
              <a:t>GetTail(GL);</a:t>
            </a:r>
          </a:p>
          <a:p>
            <a:pPr eaLnBrk="1" hangingPunct="1">
              <a:lnSpc>
                <a:spcPct val="120000"/>
              </a:lnSpc>
            </a:pPr>
            <a:r>
              <a:rPr lang="en-US" altLang="zh-CN" sz="1500" b="1">
                <a:latin typeface="Courier New" panose="02070309020205020404" pitchFamily="49" charset="0"/>
                <a:ea typeface="仿宋" panose="02010609060101010101" pitchFamily="49" charset="-122"/>
                <a:cs typeface="Courier New" panose="02070309020205020404" pitchFamily="49" charset="0"/>
              </a:rPr>
              <a:t>	    </a:t>
            </a:r>
            <a:r>
              <a:rPr lang="zh-CN" altLang="en-US" sz="1500" b="1">
                <a:latin typeface="Courier New" panose="02070309020205020404" pitchFamily="49" charset="0"/>
                <a:ea typeface="仿宋" panose="02010609060101010101" pitchFamily="49" charset="-122"/>
                <a:cs typeface="Courier New" panose="02070309020205020404" pitchFamily="49" charset="0"/>
              </a:rPr>
              <a:t>初始条件：广义表</a:t>
            </a:r>
            <a:r>
              <a:rPr lang="en-US" altLang="zh-CN" sz="1500" b="1">
                <a:latin typeface="Courier New" panose="02070309020205020404" pitchFamily="49" charset="0"/>
                <a:ea typeface="仿宋" panose="02010609060101010101" pitchFamily="49" charset="-122"/>
                <a:cs typeface="Courier New" panose="02070309020205020404" pitchFamily="49" charset="0"/>
              </a:rPr>
              <a:t>GL</a:t>
            </a:r>
            <a:r>
              <a:rPr lang="zh-CN" altLang="en-US" sz="1500" b="1">
                <a:latin typeface="Courier New" panose="02070309020205020404" pitchFamily="49" charset="0"/>
                <a:ea typeface="仿宋" panose="02010609060101010101" pitchFamily="49" charset="-122"/>
                <a:cs typeface="Courier New" panose="02070309020205020404" pitchFamily="49" charset="0"/>
              </a:rPr>
              <a:t>已经存在。</a:t>
            </a:r>
          </a:p>
          <a:p>
            <a:pPr eaLnBrk="1" hangingPunct="1">
              <a:lnSpc>
                <a:spcPct val="120000"/>
              </a:lnSpc>
            </a:pPr>
            <a:r>
              <a:rPr lang="zh-CN" altLang="en-US" sz="1500" b="1">
                <a:latin typeface="Courier New" panose="02070309020205020404" pitchFamily="49" charset="0"/>
                <a:ea typeface="仿宋" panose="02010609060101010101" pitchFamily="49" charset="-122"/>
                <a:cs typeface="Courier New" panose="02070309020205020404" pitchFamily="49" charset="0"/>
              </a:rPr>
              <a:t>	    操作结果：取</a:t>
            </a:r>
            <a:r>
              <a:rPr lang="en-US" altLang="zh-CN" sz="1500" b="1">
                <a:latin typeface="Courier New" panose="02070309020205020404" pitchFamily="49" charset="0"/>
                <a:ea typeface="仿宋" panose="02010609060101010101" pitchFamily="49" charset="-122"/>
                <a:cs typeface="Courier New" panose="02070309020205020404" pitchFamily="49" charset="0"/>
              </a:rPr>
              <a:t>GL</a:t>
            </a:r>
            <a:r>
              <a:rPr lang="zh-CN" altLang="en-US" sz="1500" b="1">
                <a:latin typeface="Courier New" panose="02070309020205020404" pitchFamily="49" charset="0"/>
                <a:ea typeface="仿宋" panose="02010609060101010101" pitchFamily="49" charset="-122"/>
                <a:cs typeface="Courier New" panose="02070309020205020404" pitchFamily="49" charset="0"/>
              </a:rPr>
              <a:t>的表尾。</a:t>
            </a:r>
          </a:p>
          <a:p>
            <a:pPr eaLnBrk="1" hangingPunct="1">
              <a:lnSpc>
                <a:spcPct val="120000"/>
              </a:lnSpc>
            </a:pPr>
            <a:r>
              <a:rPr lang="zh-CN" altLang="en-US" sz="1500" b="1">
                <a:latin typeface="Courier New" panose="02070309020205020404" pitchFamily="49" charset="0"/>
                <a:ea typeface="仿宋" panose="02010609060101010101" pitchFamily="49" charset="-122"/>
                <a:cs typeface="Courier New" panose="02070309020205020404" pitchFamily="49" charset="0"/>
              </a:rPr>
              <a:t>	</a:t>
            </a:r>
            <a:r>
              <a:rPr lang="en-US" altLang="zh-CN" sz="15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en-US" altLang="zh-CN" sz="1500" b="1">
                <a:latin typeface="Courier New" panose="02070309020205020404" pitchFamily="49" charset="0"/>
                <a:ea typeface="仿宋" panose="02010609060101010101" pitchFamily="49" charset="-122"/>
                <a:cs typeface="Courier New" panose="02070309020205020404" pitchFamily="49" charset="0"/>
              </a:rPr>
              <a:t>} ADT GList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up)">
                                      <p:cBhvr>
                                        <p:cTn id="1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898" name="组合 1"/>
          <p:cNvGrpSpPr>
            <a:grpSpLocks/>
          </p:cNvGrpSpPr>
          <p:nvPr/>
        </p:nvGrpSpPr>
        <p:grpSpPr bwMode="auto">
          <a:xfrm>
            <a:off x="34925" y="92075"/>
            <a:ext cx="7632700" cy="457200"/>
            <a:chOff x="34925" y="92075"/>
            <a:chExt cx="7632700" cy="457200"/>
          </a:xfrm>
        </p:grpSpPr>
        <p:sp>
          <p:nvSpPr>
            <p:cNvPr id="80927"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0928"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10" name="Group 2"/>
          <p:cNvGrpSpPr>
            <a:grpSpLocks/>
          </p:cNvGrpSpPr>
          <p:nvPr/>
        </p:nvGrpSpPr>
        <p:grpSpPr bwMode="auto">
          <a:xfrm>
            <a:off x="107950" y="620713"/>
            <a:ext cx="5624513" cy="769937"/>
            <a:chOff x="113" y="441"/>
            <a:chExt cx="2098" cy="485"/>
          </a:xfrm>
        </p:grpSpPr>
        <p:sp>
          <p:nvSpPr>
            <p:cNvPr id="80925"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80926"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5" name="Group 5"/>
          <p:cNvGrpSpPr>
            <a:grpSpLocks/>
          </p:cNvGrpSpPr>
          <p:nvPr/>
        </p:nvGrpSpPr>
        <p:grpSpPr bwMode="auto">
          <a:xfrm>
            <a:off x="250825" y="1196975"/>
            <a:ext cx="2592388" cy="496888"/>
            <a:chOff x="113" y="441"/>
            <a:chExt cx="1440" cy="313"/>
          </a:xfrm>
        </p:grpSpPr>
        <p:sp>
          <p:nvSpPr>
            <p:cNvPr id="80923" name="Text Box 6"/>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头尾链表</a:t>
              </a:r>
            </a:p>
          </p:txBody>
        </p:sp>
        <p:sp>
          <p:nvSpPr>
            <p:cNvPr id="80924"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33" name="Text Box 9"/>
          <p:cNvSpPr txBox="1">
            <a:spLocks noChangeArrowheads="1"/>
          </p:cNvSpPr>
          <p:nvPr/>
        </p:nvSpPr>
        <p:spPr bwMode="auto">
          <a:xfrm>
            <a:off x="179388" y="1771650"/>
            <a:ext cx="8713787"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en-US" altLang="zh-CN" sz="2000" b="1">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仿宋" panose="02010609060101010101" pitchFamily="49" charset="-122"/>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表结点：用来表示广义表。</a:t>
            </a:r>
            <a:r>
              <a:rPr kumimoji="1" lang="sv-SE" altLang="zh-CN" sz="2000" b="1">
                <a:latin typeface="Arial" panose="020B0604020202020204" pitchFamily="34" charset="0"/>
                <a:ea typeface="仿宋" panose="02010609060101010101" pitchFamily="49" charset="-122"/>
                <a:cs typeface="Arial" panose="020B0604020202020204" pitchFamily="34" charset="0"/>
              </a:rPr>
              <a:t>tag </a:t>
            </a:r>
            <a:r>
              <a:rPr kumimoji="1" lang="zh-CN" altLang="sv-SE" sz="2000" b="1">
                <a:latin typeface="Arial" panose="020B0604020202020204" pitchFamily="34" charset="0"/>
                <a:ea typeface="仿宋" panose="02010609060101010101" pitchFamily="49" charset="-122"/>
                <a:cs typeface="Arial" panose="020B0604020202020204" pitchFamily="34" charset="0"/>
              </a:rPr>
              <a:t>域存放区分表结点和原子结点的标志</a:t>
            </a:r>
            <a:r>
              <a:rPr kumimoji="1" lang="sv-SE" altLang="zh-CN" sz="2000" b="1">
                <a:latin typeface="Arial" panose="020B0604020202020204" pitchFamily="34" charset="0"/>
                <a:ea typeface="仿宋" panose="02010609060101010101" pitchFamily="49" charset="-122"/>
                <a:cs typeface="Arial" panose="020B0604020202020204" pitchFamily="34" charset="0"/>
              </a:rPr>
              <a:t>(tag=1)</a:t>
            </a:r>
            <a:r>
              <a:rPr kumimoji="1" lang="zh-CN" altLang="sv-SE" sz="2000" b="1">
                <a:latin typeface="Arial" panose="020B0604020202020204" pitchFamily="34" charset="0"/>
                <a:ea typeface="仿宋" panose="02010609060101010101" pitchFamily="49" charset="-122"/>
                <a:cs typeface="Arial" panose="020B0604020202020204" pitchFamily="34" charset="0"/>
              </a:rPr>
              <a:t>，</a:t>
            </a:r>
            <a:r>
              <a:rPr kumimoji="1" lang="sv-SE" altLang="zh-CN" sz="2000" b="1">
                <a:latin typeface="Arial" panose="020B0604020202020204" pitchFamily="34" charset="0"/>
                <a:ea typeface="仿宋" panose="02010609060101010101" pitchFamily="49" charset="-122"/>
                <a:cs typeface="Arial" panose="020B0604020202020204" pitchFamily="34" charset="0"/>
              </a:rPr>
              <a:t>hp </a:t>
            </a:r>
            <a:r>
              <a:rPr kumimoji="1" lang="zh-CN" altLang="sv-SE" sz="2000" b="1">
                <a:latin typeface="Arial" panose="020B0604020202020204" pitchFamily="34" charset="0"/>
                <a:ea typeface="仿宋" panose="02010609060101010101" pitchFamily="49" charset="-122"/>
                <a:cs typeface="Arial" panose="020B0604020202020204" pitchFamily="34" charset="0"/>
              </a:rPr>
              <a:t>域存放指向表头结点的指针，</a:t>
            </a:r>
            <a:r>
              <a:rPr kumimoji="1" lang="sv-SE" altLang="zh-CN" sz="2000" b="1">
                <a:latin typeface="Arial" panose="020B0604020202020204" pitchFamily="34" charset="0"/>
                <a:ea typeface="仿宋" panose="02010609060101010101" pitchFamily="49" charset="-122"/>
                <a:cs typeface="Arial" panose="020B0604020202020204" pitchFamily="34" charset="0"/>
              </a:rPr>
              <a:t>tp </a:t>
            </a:r>
            <a:r>
              <a:rPr kumimoji="1" lang="zh-CN" altLang="sv-SE" sz="2000" b="1">
                <a:latin typeface="Arial" panose="020B0604020202020204" pitchFamily="34" charset="0"/>
                <a:ea typeface="仿宋" panose="02010609060101010101" pitchFamily="49" charset="-122"/>
                <a:cs typeface="Arial" panose="020B0604020202020204" pitchFamily="34" charset="0"/>
              </a:rPr>
              <a:t>域存放指向表尾结点的指针。</a:t>
            </a:r>
            <a:endParaRPr kumimoji="1" lang="zh-CN" altLang="en-US" sz="2000">
              <a:latin typeface="Arial" panose="020B0604020202020204" pitchFamily="34" charset="0"/>
              <a:ea typeface="仿宋" panose="02010609060101010101" pitchFamily="49" charset="-122"/>
              <a:cs typeface="Arial" panose="020B0604020202020204" pitchFamily="34" charset="0"/>
            </a:endParaRPr>
          </a:p>
        </p:txBody>
      </p:sp>
      <p:sp>
        <p:nvSpPr>
          <p:cNvPr id="34" name="Text Box 10"/>
          <p:cNvSpPr txBox="1">
            <a:spLocks noChangeArrowheads="1"/>
          </p:cNvSpPr>
          <p:nvPr/>
        </p:nvSpPr>
        <p:spPr bwMode="auto">
          <a:xfrm>
            <a:off x="179388" y="2625725"/>
            <a:ext cx="8713787"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en-US" altLang="zh-CN" sz="2000" b="1">
                <a:solidFill>
                  <a:srgbClr val="3333FF"/>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原子结点：用来表示原子。 </a:t>
            </a:r>
            <a:r>
              <a:rPr kumimoji="1" lang="sv-SE" altLang="zh-CN" sz="2000" b="1">
                <a:latin typeface="Arial" panose="020B0604020202020204" pitchFamily="34" charset="0"/>
                <a:ea typeface="仿宋" panose="02010609060101010101" pitchFamily="49" charset="-122"/>
                <a:cs typeface="Arial" panose="020B0604020202020204" pitchFamily="34" charset="0"/>
              </a:rPr>
              <a:t>tag </a:t>
            </a:r>
            <a:r>
              <a:rPr kumimoji="1" lang="zh-CN" altLang="sv-SE" sz="2000" b="1">
                <a:latin typeface="Arial" panose="020B0604020202020204" pitchFamily="34" charset="0"/>
                <a:ea typeface="仿宋" panose="02010609060101010101" pitchFamily="49" charset="-122"/>
                <a:cs typeface="Arial" panose="020B0604020202020204" pitchFamily="34" charset="0"/>
              </a:rPr>
              <a:t>域存放区分表结点和原子结点的标志 </a:t>
            </a:r>
            <a:r>
              <a:rPr kumimoji="1" lang="sv-SE" altLang="zh-CN" sz="2000" b="1">
                <a:latin typeface="Arial" panose="020B0604020202020204" pitchFamily="34" charset="0"/>
                <a:ea typeface="仿宋" panose="02010609060101010101" pitchFamily="49" charset="-122"/>
                <a:cs typeface="Arial" panose="020B0604020202020204" pitchFamily="34" charset="0"/>
              </a:rPr>
              <a:t>(tag=0)</a:t>
            </a:r>
            <a:r>
              <a:rPr kumimoji="1" lang="zh-CN" altLang="sv-SE" sz="2000" b="1">
                <a:latin typeface="Arial" panose="020B0604020202020204" pitchFamily="34" charset="0"/>
                <a:ea typeface="仿宋" panose="02010609060101010101" pitchFamily="49" charset="-122"/>
                <a:cs typeface="Arial" panose="020B0604020202020204" pitchFamily="34" charset="0"/>
              </a:rPr>
              <a:t>，</a:t>
            </a:r>
            <a:r>
              <a:rPr kumimoji="1" lang="sv-SE" altLang="zh-CN" sz="2000" b="1">
                <a:latin typeface="Arial" panose="020B0604020202020204" pitchFamily="34" charset="0"/>
                <a:ea typeface="仿宋" panose="02010609060101010101" pitchFamily="49" charset="-122"/>
                <a:cs typeface="Arial" panose="020B0604020202020204" pitchFamily="34" charset="0"/>
              </a:rPr>
              <a:t>data </a:t>
            </a:r>
            <a:r>
              <a:rPr kumimoji="1" lang="zh-CN" altLang="sv-SE" sz="2000" b="1">
                <a:latin typeface="Arial" panose="020B0604020202020204" pitchFamily="34" charset="0"/>
                <a:ea typeface="仿宋" panose="02010609060101010101" pitchFamily="49" charset="-122"/>
                <a:cs typeface="Arial" panose="020B0604020202020204" pitchFamily="34" charset="0"/>
              </a:rPr>
              <a:t>域存放原子的数据。</a:t>
            </a:r>
            <a:r>
              <a:rPr kumimoji="1" lang="zh-CN" altLang="sv-SE" sz="2000">
                <a:latin typeface="Arial" panose="020B0604020202020204" pitchFamily="34" charset="0"/>
                <a:ea typeface="仿宋" panose="02010609060101010101" pitchFamily="49" charset="-122"/>
                <a:cs typeface="Arial" panose="020B0604020202020204" pitchFamily="34" charset="0"/>
              </a:rPr>
              <a:t> </a:t>
            </a:r>
            <a:endParaRPr kumimoji="1" lang="zh-CN" altLang="en-US" sz="2000">
              <a:latin typeface="Arial" panose="020B0604020202020204" pitchFamily="34" charset="0"/>
              <a:ea typeface="仿宋" panose="02010609060101010101" pitchFamily="49" charset="-122"/>
              <a:cs typeface="Arial" panose="020B0604020202020204" pitchFamily="34" charset="0"/>
            </a:endParaRPr>
          </a:p>
        </p:txBody>
      </p:sp>
      <p:sp>
        <p:nvSpPr>
          <p:cNvPr id="35" name="Text Box 14"/>
          <p:cNvSpPr txBox="1">
            <a:spLocks noChangeArrowheads="1"/>
          </p:cNvSpPr>
          <p:nvPr/>
        </p:nvSpPr>
        <p:spPr bwMode="auto">
          <a:xfrm>
            <a:off x="1725613" y="6156325"/>
            <a:ext cx="17287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表结点结构 </a:t>
            </a:r>
          </a:p>
        </p:txBody>
      </p:sp>
      <p:sp>
        <p:nvSpPr>
          <p:cNvPr id="36" name="Text Box 15"/>
          <p:cNvSpPr txBox="1">
            <a:spLocks noChangeArrowheads="1"/>
          </p:cNvSpPr>
          <p:nvPr/>
        </p:nvSpPr>
        <p:spPr bwMode="auto">
          <a:xfrm>
            <a:off x="6084888" y="6157913"/>
            <a:ext cx="17287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原子结点结构 </a:t>
            </a:r>
          </a:p>
        </p:txBody>
      </p:sp>
      <p:grpSp>
        <p:nvGrpSpPr>
          <p:cNvPr id="37" name="Group 16"/>
          <p:cNvGrpSpPr>
            <a:grpSpLocks/>
          </p:cNvGrpSpPr>
          <p:nvPr/>
        </p:nvGrpSpPr>
        <p:grpSpPr bwMode="auto">
          <a:xfrm>
            <a:off x="1336675" y="5014913"/>
            <a:ext cx="2514600" cy="328612"/>
            <a:chOff x="1584" y="2064"/>
            <a:chExt cx="2592" cy="288"/>
          </a:xfrm>
        </p:grpSpPr>
        <p:sp>
          <p:nvSpPr>
            <p:cNvPr id="38" name="Rectangle 17"/>
            <p:cNvSpPr>
              <a:spLocks noChangeArrowheads="1"/>
            </p:cNvSpPr>
            <p:nvPr/>
          </p:nvSpPr>
          <p:spPr bwMode="auto">
            <a:xfrm>
              <a:off x="1584" y="2064"/>
              <a:ext cx="864"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39" name="Rectangle 18"/>
            <p:cNvSpPr>
              <a:spLocks noChangeArrowheads="1"/>
            </p:cNvSpPr>
            <p:nvPr/>
          </p:nvSpPr>
          <p:spPr bwMode="auto">
            <a:xfrm>
              <a:off x="2448" y="2064"/>
              <a:ext cx="864"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hp</a:t>
              </a:r>
            </a:p>
          </p:txBody>
        </p:sp>
        <p:sp>
          <p:nvSpPr>
            <p:cNvPr id="40" name="Rectangle 19"/>
            <p:cNvSpPr>
              <a:spLocks noChangeArrowheads="1"/>
            </p:cNvSpPr>
            <p:nvPr/>
          </p:nvSpPr>
          <p:spPr bwMode="auto">
            <a:xfrm>
              <a:off x="3312" y="2064"/>
              <a:ext cx="864"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tp</a:t>
              </a:r>
            </a:p>
          </p:txBody>
        </p:sp>
      </p:grpSp>
      <p:sp>
        <p:nvSpPr>
          <p:cNvPr id="41" name="Text Box 20"/>
          <p:cNvSpPr txBox="1">
            <a:spLocks noChangeArrowheads="1"/>
          </p:cNvSpPr>
          <p:nvPr/>
        </p:nvSpPr>
        <p:spPr bwMode="auto">
          <a:xfrm>
            <a:off x="1260475" y="4176713"/>
            <a:ext cx="1143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标志域</a:t>
            </a:r>
          </a:p>
        </p:txBody>
      </p:sp>
      <p:sp>
        <p:nvSpPr>
          <p:cNvPr id="42" name="Text Box 21"/>
          <p:cNvSpPr txBox="1">
            <a:spLocks noChangeArrowheads="1"/>
          </p:cNvSpPr>
          <p:nvPr/>
        </p:nvSpPr>
        <p:spPr bwMode="auto">
          <a:xfrm>
            <a:off x="1946275" y="5726113"/>
            <a:ext cx="1371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头指针域</a:t>
            </a:r>
          </a:p>
        </p:txBody>
      </p:sp>
      <p:sp>
        <p:nvSpPr>
          <p:cNvPr id="43" name="Text Box 22"/>
          <p:cNvSpPr txBox="1">
            <a:spLocks noChangeArrowheads="1"/>
          </p:cNvSpPr>
          <p:nvPr/>
        </p:nvSpPr>
        <p:spPr bwMode="auto">
          <a:xfrm>
            <a:off x="2860675" y="4176713"/>
            <a:ext cx="1219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尾指针域</a:t>
            </a:r>
          </a:p>
        </p:txBody>
      </p:sp>
      <p:sp>
        <p:nvSpPr>
          <p:cNvPr id="44" name="Line 23"/>
          <p:cNvSpPr>
            <a:spLocks noChangeShapeType="1"/>
          </p:cNvSpPr>
          <p:nvPr/>
        </p:nvSpPr>
        <p:spPr bwMode="auto">
          <a:xfrm rot="5400000">
            <a:off x="1603375" y="4840288"/>
            <a:ext cx="381000"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45" name="Line 24"/>
          <p:cNvSpPr>
            <a:spLocks noChangeShapeType="1"/>
          </p:cNvSpPr>
          <p:nvPr/>
        </p:nvSpPr>
        <p:spPr bwMode="auto">
          <a:xfrm rot="16200000" flipH="1">
            <a:off x="3279775" y="4840288"/>
            <a:ext cx="381000"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46" name="Line 25"/>
          <p:cNvSpPr>
            <a:spLocks noChangeShapeType="1"/>
          </p:cNvSpPr>
          <p:nvPr/>
        </p:nvSpPr>
        <p:spPr bwMode="auto">
          <a:xfrm rot="-5400000">
            <a:off x="2433637" y="5543551"/>
            <a:ext cx="396875"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nvGrpSpPr>
          <p:cNvPr id="69" name="Group 26"/>
          <p:cNvGrpSpPr>
            <a:grpSpLocks/>
          </p:cNvGrpSpPr>
          <p:nvPr/>
        </p:nvGrpSpPr>
        <p:grpSpPr bwMode="auto">
          <a:xfrm>
            <a:off x="6132513" y="5016500"/>
            <a:ext cx="1676400" cy="328613"/>
            <a:chOff x="2160" y="3600"/>
            <a:chExt cx="1728" cy="288"/>
          </a:xfrm>
        </p:grpSpPr>
        <p:sp>
          <p:nvSpPr>
            <p:cNvPr id="70" name="Rectangle 27"/>
            <p:cNvSpPr>
              <a:spLocks noChangeArrowheads="1"/>
            </p:cNvSpPr>
            <p:nvPr/>
          </p:nvSpPr>
          <p:spPr bwMode="auto">
            <a:xfrm>
              <a:off x="2160" y="3600"/>
              <a:ext cx="864"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0</a:t>
              </a:r>
            </a:p>
          </p:txBody>
        </p:sp>
        <p:sp>
          <p:nvSpPr>
            <p:cNvPr id="71" name="Rectangle 28"/>
            <p:cNvSpPr>
              <a:spLocks noChangeArrowheads="1"/>
            </p:cNvSpPr>
            <p:nvPr/>
          </p:nvSpPr>
          <p:spPr bwMode="auto">
            <a:xfrm>
              <a:off x="3024" y="3600"/>
              <a:ext cx="864"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data</a:t>
              </a:r>
            </a:p>
          </p:txBody>
        </p:sp>
      </p:grpSp>
      <p:sp>
        <p:nvSpPr>
          <p:cNvPr id="72" name="Text Box 29"/>
          <p:cNvSpPr txBox="1">
            <a:spLocks noChangeArrowheads="1"/>
          </p:cNvSpPr>
          <p:nvPr/>
        </p:nvSpPr>
        <p:spPr bwMode="auto">
          <a:xfrm>
            <a:off x="6948488" y="5684838"/>
            <a:ext cx="9810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数据域</a:t>
            </a:r>
          </a:p>
        </p:txBody>
      </p:sp>
      <p:sp>
        <p:nvSpPr>
          <p:cNvPr id="73" name="Line 30"/>
          <p:cNvSpPr>
            <a:spLocks noChangeShapeType="1"/>
          </p:cNvSpPr>
          <p:nvPr/>
        </p:nvSpPr>
        <p:spPr bwMode="auto">
          <a:xfrm rot="5400000" flipH="1">
            <a:off x="7237413" y="5537200"/>
            <a:ext cx="381000"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74" name="Text Box 31"/>
          <p:cNvSpPr txBox="1">
            <a:spLocks noChangeArrowheads="1"/>
          </p:cNvSpPr>
          <p:nvPr/>
        </p:nvSpPr>
        <p:spPr bwMode="auto">
          <a:xfrm>
            <a:off x="6056313" y="4151313"/>
            <a:ext cx="1143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标志域</a:t>
            </a:r>
          </a:p>
        </p:txBody>
      </p:sp>
      <p:sp>
        <p:nvSpPr>
          <p:cNvPr id="75" name="Line 32"/>
          <p:cNvSpPr>
            <a:spLocks noChangeShapeType="1"/>
          </p:cNvSpPr>
          <p:nvPr/>
        </p:nvSpPr>
        <p:spPr bwMode="auto">
          <a:xfrm rot="5400000">
            <a:off x="6399213" y="4826000"/>
            <a:ext cx="381000"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76" name="Text Box 8"/>
          <p:cNvSpPr txBox="1">
            <a:spLocks noChangeArrowheads="1"/>
          </p:cNvSpPr>
          <p:nvPr/>
        </p:nvSpPr>
        <p:spPr bwMode="auto">
          <a:xfrm>
            <a:off x="179388" y="3517900"/>
            <a:ext cx="87137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由上述表结点和原子结点组成的广义表链式存储结构称为</a:t>
            </a:r>
            <a:r>
              <a:rPr kumimoji="1" lang="zh-CN" altLang="en-US" sz="2000" b="1">
                <a:solidFill>
                  <a:srgbClr val="FF0000"/>
                </a:solidFill>
                <a:latin typeface="黑体" panose="02010609060101010101" pitchFamily="49" charset="-122"/>
                <a:ea typeface="黑体" panose="02010609060101010101" pitchFamily="49" charset="-122"/>
                <a:cs typeface="Arial" panose="020B0604020202020204" pitchFamily="34" charset="0"/>
              </a:rPr>
              <a:t>头尾链表</a:t>
            </a:r>
            <a:r>
              <a:rPr kumimoji="1" lang="zh-CN" altLang="en-US" sz="2000" b="1">
                <a:latin typeface="Arial" panose="020B0604020202020204" pitchFamily="34" charset="0"/>
                <a:ea typeface="仿宋" panose="02010609060101010101" pitchFamily="49" charset="-122"/>
                <a:cs typeface="Arial" panose="020B0604020202020204" pitchFamily="34"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blinds(horizontal)">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barn(outVertical)">
                                      <p:cBhvr>
                                        <p:cTn id="22" dur="500"/>
                                        <p:tgtEl>
                                          <p:spTgt spid="37"/>
                                        </p:tgtEl>
                                      </p:cBhvr>
                                    </p:animEffect>
                                  </p:childTnLst>
                                </p:cTn>
                              </p:par>
                            </p:childTnLst>
                          </p:cTn>
                        </p:par>
                        <p:par>
                          <p:cTn id="23" fill="hold">
                            <p:stCondLst>
                              <p:cond delay="500"/>
                            </p:stCondLst>
                            <p:childTnLst>
                              <p:par>
                                <p:cTn id="24" presetID="22" presetClass="entr" presetSubtype="1"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up)">
                                      <p:cBhvr>
                                        <p:cTn id="26" dur="500"/>
                                        <p:tgtEl>
                                          <p:spTgt spid="44"/>
                                        </p:tgtEl>
                                      </p:cBhvr>
                                    </p:animEffect>
                                  </p:childTnLst>
                                </p:cTn>
                              </p:par>
                            </p:childTnLst>
                          </p:cTn>
                        </p:par>
                        <p:par>
                          <p:cTn id="27" fill="hold">
                            <p:stCondLst>
                              <p:cond delay="1000"/>
                            </p:stCondLst>
                            <p:childTnLst>
                              <p:par>
                                <p:cTn id="28" presetID="16" presetClass="entr" presetSubtype="37" fill="hold" grpId="0"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barn(outVertical)">
                                      <p:cBhvr>
                                        <p:cTn id="30" dur="500"/>
                                        <p:tgtEl>
                                          <p:spTgt spid="41"/>
                                        </p:tgtEl>
                                      </p:cBhvr>
                                    </p:animEffect>
                                  </p:childTnLst>
                                </p:cTn>
                              </p:par>
                            </p:childTnLst>
                          </p:cTn>
                        </p:par>
                        <p:par>
                          <p:cTn id="31" fill="hold">
                            <p:stCondLst>
                              <p:cond delay="1500"/>
                            </p:stCondLst>
                            <p:childTnLst>
                              <p:par>
                                <p:cTn id="32" presetID="22" presetClass="entr" presetSubtype="4" fill="hold" grpId="0" nodeType="after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wipe(down)">
                                      <p:cBhvr>
                                        <p:cTn id="34" dur="500"/>
                                        <p:tgtEl>
                                          <p:spTgt spid="46"/>
                                        </p:tgtEl>
                                      </p:cBhvr>
                                    </p:animEffect>
                                  </p:childTnLst>
                                </p:cTn>
                              </p:par>
                            </p:childTnLst>
                          </p:cTn>
                        </p:par>
                        <p:par>
                          <p:cTn id="35" fill="hold">
                            <p:stCondLst>
                              <p:cond delay="2000"/>
                            </p:stCondLst>
                            <p:childTnLst>
                              <p:par>
                                <p:cTn id="36" presetID="16" presetClass="entr" presetSubtype="37" fill="hold" grpId="0" nodeType="after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barn(outVertical)">
                                      <p:cBhvr>
                                        <p:cTn id="38" dur="500"/>
                                        <p:tgtEl>
                                          <p:spTgt spid="42"/>
                                        </p:tgtEl>
                                      </p:cBhvr>
                                    </p:animEffect>
                                  </p:childTnLst>
                                </p:cTn>
                              </p:par>
                            </p:childTnLst>
                          </p:cTn>
                        </p:par>
                        <p:par>
                          <p:cTn id="39" fill="hold">
                            <p:stCondLst>
                              <p:cond delay="2500"/>
                            </p:stCondLst>
                            <p:childTnLst>
                              <p:par>
                                <p:cTn id="40" presetID="22" presetClass="entr" presetSubtype="1" fill="hold" grpId="0"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wipe(up)">
                                      <p:cBhvr>
                                        <p:cTn id="42" dur="500"/>
                                        <p:tgtEl>
                                          <p:spTgt spid="45"/>
                                        </p:tgtEl>
                                      </p:cBhvr>
                                    </p:animEffect>
                                  </p:childTnLst>
                                </p:cTn>
                              </p:par>
                            </p:childTnLst>
                          </p:cTn>
                        </p:par>
                        <p:par>
                          <p:cTn id="43" fill="hold">
                            <p:stCondLst>
                              <p:cond delay="3000"/>
                            </p:stCondLst>
                            <p:childTnLst>
                              <p:par>
                                <p:cTn id="44" presetID="16" presetClass="entr" presetSubtype="37"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barn(outVertical)">
                                      <p:cBhvr>
                                        <p:cTn id="46" dur="500"/>
                                        <p:tgtEl>
                                          <p:spTgt spid="43"/>
                                        </p:tgtEl>
                                      </p:cBhvr>
                                    </p:animEffect>
                                  </p:childTnLst>
                                </p:cTn>
                              </p:par>
                            </p:childTnLst>
                          </p:cTn>
                        </p:par>
                        <p:par>
                          <p:cTn id="47" fill="hold">
                            <p:stCondLst>
                              <p:cond delay="3500"/>
                            </p:stCondLst>
                            <p:childTnLst>
                              <p:par>
                                <p:cTn id="48" presetID="9" presetClass="entr" presetSubtype="0"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dissolve">
                                      <p:cBhvr>
                                        <p:cTn id="50" dur="500"/>
                                        <p:tgtEl>
                                          <p:spTgt spid="35"/>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blinds(horizontal)">
                                      <p:cBhvr>
                                        <p:cTn id="55" dur="500"/>
                                        <p:tgtEl>
                                          <p:spTgt spid="34"/>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37" fill="hold" nodeType="click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barn(outVertical)">
                                      <p:cBhvr>
                                        <p:cTn id="60" dur="500"/>
                                        <p:tgtEl>
                                          <p:spTgt spid="69"/>
                                        </p:tgtEl>
                                      </p:cBhvr>
                                    </p:animEffect>
                                  </p:childTnLst>
                                </p:cTn>
                              </p:par>
                            </p:childTnLst>
                          </p:cTn>
                        </p:par>
                        <p:par>
                          <p:cTn id="61" fill="hold">
                            <p:stCondLst>
                              <p:cond delay="500"/>
                            </p:stCondLst>
                            <p:childTnLst>
                              <p:par>
                                <p:cTn id="62" presetID="22" presetClass="entr" presetSubtype="1" fill="hold" grpId="0" nodeType="after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wipe(up)">
                                      <p:cBhvr>
                                        <p:cTn id="64" dur="500"/>
                                        <p:tgtEl>
                                          <p:spTgt spid="75"/>
                                        </p:tgtEl>
                                      </p:cBhvr>
                                    </p:animEffect>
                                  </p:childTnLst>
                                </p:cTn>
                              </p:par>
                            </p:childTnLst>
                          </p:cTn>
                        </p:par>
                        <p:par>
                          <p:cTn id="65" fill="hold">
                            <p:stCondLst>
                              <p:cond delay="1000"/>
                            </p:stCondLst>
                            <p:childTnLst>
                              <p:par>
                                <p:cTn id="66" presetID="16" presetClass="entr" presetSubtype="37" fill="hold" grpId="0" nodeType="afterEffect">
                                  <p:stCondLst>
                                    <p:cond delay="0"/>
                                  </p:stCondLst>
                                  <p:childTnLst>
                                    <p:set>
                                      <p:cBhvr>
                                        <p:cTn id="67" dur="1" fill="hold">
                                          <p:stCondLst>
                                            <p:cond delay="0"/>
                                          </p:stCondLst>
                                        </p:cTn>
                                        <p:tgtEl>
                                          <p:spTgt spid="74"/>
                                        </p:tgtEl>
                                        <p:attrNameLst>
                                          <p:attrName>style.visibility</p:attrName>
                                        </p:attrNameLst>
                                      </p:cBhvr>
                                      <p:to>
                                        <p:strVal val="visible"/>
                                      </p:to>
                                    </p:set>
                                    <p:animEffect transition="in" filter="barn(outVertical)">
                                      <p:cBhvr>
                                        <p:cTn id="68" dur="500"/>
                                        <p:tgtEl>
                                          <p:spTgt spid="74"/>
                                        </p:tgtEl>
                                      </p:cBhvr>
                                    </p:animEffect>
                                  </p:childTnLst>
                                </p:cTn>
                              </p:par>
                            </p:childTnLst>
                          </p:cTn>
                        </p:par>
                        <p:par>
                          <p:cTn id="69" fill="hold">
                            <p:stCondLst>
                              <p:cond delay="1500"/>
                            </p:stCondLst>
                            <p:childTnLst>
                              <p:par>
                                <p:cTn id="70" presetID="22" presetClass="entr" presetSubtype="4" fill="hold" grpId="0" nodeType="afterEffect">
                                  <p:stCondLst>
                                    <p:cond delay="0"/>
                                  </p:stCondLst>
                                  <p:childTnLst>
                                    <p:set>
                                      <p:cBhvr>
                                        <p:cTn id="71" dur="1" fill="hold">
                                          <p:stCondLst>
                                            <p:cond delay="0"/>
                                          </p:stCondLst>
                                        </p:cTn>
                                        <p:tgtEl>
                                          <p:spTgt spid="73"/>
                                        </p:tgtEl>
                                        <p:attrNameLst>
                                          <p:attrName>style.visibility</p:attrName>
                                        </p:attrNameLst>
                                      </p:cBhvr>
                                      <p:to>
                                        <p:strVal val="visible"/>
                                      </p:to>
                                    </p:set>
                                    <p:animEffect transition="in" filter="wipe(down)">
                                      <p:cBhvr>
                                        <p:cTn id="72" dur="500"/>
                                        <p:tgtEl>
                                          <p:spTgt spid="73"/>
                                        </p:tgtEl>
                                      </p:cBhvr>
                                    </p:animEffect>
                                  </p:childTnLst>
                                </p:cTn>
                              </p:par>
                            </p:childTnLst>
                          </p:cTn>
                        </p:par>
                        <p:par>
                          <p:cTn id="73" fill="hold">
                            <p:stCondLst>
                              <p:cond delay="2000"/>
                            </p:stCondLst>
                            <p:childTnLst>
                              <p:par>
                                <p:cTn id="74" presetID="16" presetClass="entr" presetSubtype="37" fill="hold" grpId="0"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barn(outVertical)">
                                      <p:cBhvr>
                                        <p:cTn id="76" dur="500"/>
                                        <p:tgtEl>
                                          <p:spTgt spid="72"/>
                                        </p:tgtEl>
                                      </p:cBhvr>
                                    </p:animEffect>
                                  </p:childTnLst>
                                </p:cTn>
                              </p:par>
                            </p:childTnLst>
                          </p:cTn>
                        </p:par>
                        <p:par>
                          <p:cTn id="77" fill="hold">
                            <p:stCondLst>
                              <p:cond delay="2500"/>
                            </p:stCondLst>
                            <p:childTnLst>
                              <p:par>
                                <p:cTn id="78" presetID="9" presetClass="entr" presetSubtype="0" fill="hold" grpId="0" nodeType="afterEffect">
                                  <p:stCondLst>
                                    <p:cond delay="0"/>
                                  </p:stCondLst>
                                  <p:childTnLst>
                                    <p:set>
                                      <p:cBhvr>
                                        <p:cTn id="79" dur="1" fill="hold">
                                          <p:stCondLst>
                                            <p:cond delay="0"/>
                                          </p:stCondLst>
                                        </p:cTn>
                                        <p:tgtEl>
                                          <p:spTgt spid="36"/>
                                        </p:tgtEl>
                                        <p:attrNameLst>
                                          <p:attrName>style.visibility</p:attrName>
                                        </p:attrNameLst>
                                      </p:cBhvr>
                                      <p:to>
                                        <p:strVal val="visible"/>
                                      </p:to>
                                    </p:set>
                                    <p:animEffect transition="in" filter="dissolve">
                                      <p:cBhvr>
                                        <p:cTn id="80" dur="500"/>
                                        <p:tgtEl>
                                          <p:spTgt spid="36"/>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76"/>
                                        </p:tgtEl>
                                        <p:attrNameLst>
                                          <p:attrName>style.visibility</p:attrName>
                                        </p:attrNameLst>
                                      </p:cBhvr>
                                      <p:to>
                                        <p:strVal val="visible"/>
                                      </p:to>
                                    </p:set>
                                    <p:animEffect transition="in" filter="blinds(horizontal)">
                                      <p:cBhvr>
                                        <p:cTn id="85"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utoUpdateAnimBg="0"/>
      <p:bldP spid="34" grpId="0" autoUpdateAnimBg="0"/>
      <p:bldP spid="35" grpId="0"/>
      <p:bldP spid="36" grpId="0"/>
      <p:bldP spid="41" grpId="0" autoUpdateAnimBg="0"/>
      <p:bldP spid="42" grpId="0" autoUpdateAnimBg="0"/>
      <p:bldP spid="43" grpId="0" autoUpdateAnimBg="0"/>
      <p:bldP spid="44" grpId="0" animBg="1"/>
      <p:bldP spid="45" grpId="0" animBg="1"/>
      <p:bldP spid="46" grpId="0" animBg="1"/>
      <p:bldP spid="72" grpId="0" autoUpdateAnimBg="0"/>
      <p:bldP spid="73" grpId="0" animBg="1"/>
      <p:bldP spid="74" grpId="0" autoUpdateAnimBg="0"/>
      <p:bldP spid="75" grpId="0" animBg="1"/>
      <p:bldP spid="76"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2" name="组合 2"/>
          <p:cNvGrpSpPr>
            <a:grpSpLocks/>
          </p:cNvGrpSpPr>
          <p:nvPr/>
        </p:nvGrpSpPr>
        <p:grpSpPr bwMode="auto">
          <a:xfrm>
            <a:off x="34925" y="92075"/>
            <a:ext cx="7632700" cy="1601788"/>
            <a:chOff x="34925" y="92075"/>
            <a:chExt cx="7632700" cy="1601788"/>
          </a:xfrm>
        </p:grpSpPr>
        <p:grpSp>
          <p:nvGrpSpPr>
            <p:cNvPr id="81927" name="组合 1"/>
            <p:cNvGrpSpPr>
              <a:grpSpLocks/>
            </p:cNvGrpSpPr>
            <p:nvPr/>
          </p:nvGrpSpPr>
          <p:grpSpPr bwMode="auto">
            <a:xfrm>
              <a:off x="34925" y="92075"/>
              <a:ext cx="7632700" cy="457200"/>
              <a:chOff x="34925" y="92075"/>
              <a:chExt cx="7632700" cy="457200"/>
            </a:xfrm>
          </p:grpSpPr>
          <p:sp>
            <p:nvSpPr>
              <p:cNvPr id="81934"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1935"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81928" name="Group 2"/>
            <p:cNvGrpSpPr>
              <a:grpSpLocks/>
            </p:cNvGrpSpPr>
            <p:nvPr/>
          </p:nvGrpSpPr>
          <p:grpSpPr bwMode="auto">
            <a:xfrm>
              <a:off x="107950" y="620713"/>
              <a:ext cx="5623983" cy="769937"/>
              <a:chOff x="113" y="441"/>
              <a:chExt cx="2098" cy="485"/>
            </a:xfrm>
          </p:grpSpPr>
          <p:sp>
            <p:nvSpPr>
              <p:cNvPr id="81932"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81933"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81929" name="Group 5"/>
            <p:cNvGrpSpPr>
              <a:grpSpLocks/>
            </p:cNvGrpSpPr>
            <p:nvPr/>
          </p:nvGrpSpPr>
          <p:grpSpPr bwMode="auto">
            <a:xfrm>
              <a:off x="250825" y="1196975"/>
              <a:ext cx="2592388" cy="496888"/>
              <a:chOff x="113" y="441"/>
              <a:chExt cx="1440" cy="313"/>
            </a:xfrm>
          </p:grpSpPr>
          <p:sp>
            <p:nvSpPr>
              <p:cNvPr id="81930" name="Text Box 6"/>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头尾链表</a:t>
                </a:r>
              </a:p>
            </p:txBody>
          </p:sp>
          <p:sp>
            <p:nvSpPr>
              <p:cNvPr id="81931"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6" name="Text Box 12"/>
          <p:cNvSpPr txBox="1">
            <a:spLocks noChangeArrowheads="1"/>
          </p:cNvSpPr>
          <p:nvPr/>
        </p:nvSpPr>
        <p:spPr bwMode="auto">
          <a:xfrm>
            <a:off x="179388" y="1773238"/>
            <a:ext cx="8713787"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幼圆" panose="020105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黑体" panose="02010609060101010101" pitchFamily="49" charset="-122"/>
                <a:cs typeface="Arial" panose="020B0604020202020204" pitchFamily="34" charset="0"/>
              </a:rPr>
              <a:t>例如：</a:t>
            </a:r>
            <a:r>
              <a:rPr kumimoji="1" lang="zh-CN" altLang="en-US" sz="2000" b="1">
                <a:latin typeface="Arial" panose="020B0604020202020204" pitchFamily="34" charset="0"/>
                <a:ea typeface="幼圆" panose="020105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用头尾链表表示广义表 </a:t>
            </a:r>
            <a:r>
              <a:rPr kumimoji="1" lang="en-US" altLang="zh-CN" sz="2000" b="1">
                <a:latin typeface="Arial" panose="020B0604020202020204" pitchFamily="34" charset="0"/>
                <a:ea typeface="仿宋" panose="02010609060101010101" pitchFamily="49" charset="-122"/>
                <a:cs typeface="Arial" panose="020B0604020202020204" pitchFamily="34" charset="0"/>
              </a:rPr>
              <a:t>A</a:t>
            </a:r>
            <a:r>
              <a:rPr kumimoji="1" lang="zh-CN" altLang="en-US" sz="2000" b="1">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B</a:t>
            </a:r>
            <a:r>
              <a:rPr kumimoji="1" lang="zh-CN" altLang="en-US" sz="2000" b="1">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C</a:t>
            </a:r>
            <a:r>
              <a:rPr kumimoji="1" lang="zh-CN" altLang="en-US" sz="2000" b="1">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D</a:t>
            </a:r>
            <a:r>
              <a:rPr kumimoji="1" lang="zh-CN" altLang="en-US" sz="2000" b="1">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E</a:t>
            </a:r>
            <a:r>
              <a:rPr kumimoji="1" lang="zh-CN" altLang="en-US" sz="2000" b="1">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F</a:t>
            </a:r>
            <a:r>
              <a:rPr kumimoji="1" lang="zh-CN" altLang="en-US" sz="2000" b="1">
                <a:latin typeface="Arial" panose="020B0604020202020204" pitchFamily="34" charset="0"/>
                <a:ea typeface="仿宋" panose="02010609060101010101" pitchFamily="49" charset="-122"/>
                <a:cs typeface="Arial" panose="020B0604020202020204" pitchFamily="34" charset="0"/>
              </a:rPr>
              <a:t>。</a:t>
            </a:r>
            <a:r>
              <a:rPr kumimoji="1" lang="zh-CN" altLang="en-US" sz="2000">
                <a:latin typeface="Arial" panose="020B0604020202020204" pitchFamily="34" charset="0"/>
                <a:ea typeface="仿宋" panose="02010609060101010101" pitchFamily="49" charset="-122"/>
                <a:cs typeface="Arial" panose="020B0604020202020204" pitchFamily="34" charset="0"/>
              </a:rPr>
              <a:t> </a:t>
            </a:r>
          </a:p>
        </p:txBody>
      </p:sp>
      <p:sp>
        <p:nvSpPr>
          <p:cNvPr id="17" name="Text Box 13"/>
          <p:cNvSpPr txBox="1">
            <a:spLocks noChangeArrowheads="1"/>
          </p:cNvSpPr>
          <p:nvPr/>
        </p:nvSpPr>
        <p:spPr bwMode="auto">
          <a:xfrm>
            <a:off x="6516688" y="692150"/>
            <a:ext cx="2376487" cy="2617788"/>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幼圆" panose="02010509060101010101" pitchFamily="49" charset="-122"/>
                <a:cs typeface="Arial" panose="020B0604020202020204" pitchFamily="34" charset="0"/>
              </a:rPr>
              <a:t>(1) A=()</a:t>
            </a:r>
          </a:p>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幼圆" panose="02010509060101010101" pitchFamily="49" charset="-122"/>
                <a:cs typeface="Arial" panose="020B0604020202020204" pitchFamily="34" charset="0"/>
              </a:rPr>
              <a:t>(2) B=(e)</a:t>
            </a:r>
            <a:r>
              <a:rPr kumimoji="1" lang="zh-CN" altLang="en-US" sz="2000" b="1">
                <a:latin typeface="Arial" panose="020B0604020202020204" pitchFamily="34" charset="0"/>
                <a:ea typeface="幼圆" panose="02010509060101010101" pitchFamily="49" charset="-122"/>
                <a:cs typeface="Arial" panose="020B0604020202020204" pitchFamily="34" charset="0"/>
              </a:rPr>
              <a:t>、</a:t>
            </a:r>
          </a:p>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幼圆" panose="02010509060101010101" pitchFamily="49" charset="-122"/>
                <a:cs typeface="Arial" panose="020B0604020202020204" pitchFamily="34" charset="0"/>
              </a:rPr>
              <a:t>(3) C=(a, (b, c, d))</a:t>
            </a:r>
          </a:p>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幼圆" panose="02010509060101010101" pitchFamily="49" charset="-122"/>
                <a:cs typeface="Arial" panose="020B0604020202020204" pitchFamily="34" charset="0"/>
              </a:rPr>
              <a:t>(4) D=(A, B, C)</a:t>
            </a:r>
            <a:endParaRPr kumimoji="1" lang="en-US" altLang="zh-CN" sz="2000">
              <a:latin typeface="Arial" panose="020B0604020202020204" pitchFamily="34" charset="0"/>
              <a:ea typeface="幼圆" panose="02010509060101010101" pitchFamily="49" charset="-122"/>
              <a:cs typeface="Arial" panose="020B0604020202020204" pitchFamily="34" charset="0"/>
            </a:endParaRPr>
          </a:p>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幼圆" panose="02010509060101010101" pitchFamily="49" charset="-122"/>
                <a:cs typeface="Arial" panose="020B0604020202020204" pitchFamily="34" charset="0"/>
              </a:rPr>
              <a:t>(5) E=(a, E)</a:t>
            </a:r>
          </a:p>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幼圆" panose="02010509060101010101" pitchFamily="49" charset="-122"/>
                <a:cs typeface="Arial" panose="020B0604020202020204" pitchFamily="34" charset="0"/>
              </a:rPr>
              <a:t>(6) F=(())</a:t>
            </a:r>
          </a:p>
        </p:txBody>
      </p:sp>
      <p:grpSp>
        <p:nvGrpSpPr>
          <p:cNvPr id="18" name="Group 14"/>
          <p:cNvGrpSpPr>
            <a:grpSpLocks/>
          </p:cNvGrpSpPr>
          <p:nvPr/>
        </p:nvGrpSpPr>
        <p:grpSpPr bwMode="auto">
          <a:xfrm>
            <a:off x="1352550" y="3052763"/>
            <a:ext cx="1016000" cy="338137"/>
            <a:chOff x="624" y="2160"/>
            <a:chExt cx="720" cy="240"/>
          </a:xfrm>
        </p:grpSpPr>
        <p:sp>
          <p:nvSpPr>
            <p:cNvPr id="19" name="Rectangle 15"/>
            <p:cNvSpPr>
              <a:spLocks noChangeArrowheads="1"/>
            </p:cNvSpPr>
            <p:nvPr/>
          </p:nvSpPr>
          <p:spPr bwMode="auto">
            <a:xfrm>
              <a:off x="624" y="2160"/>
              <a:ext cx="240" cy="240"/>
            </a:xfrm>
            <a:prstGeom prst="rect">
              <a:avLst/>
            </a:prstGeom>
            <a:solidFill>
              <a:srgbClr val="FFFFCC"/>
            </a:solidFill>
            <a:ln w="38100">
              <a:solidFill>
                <a:srgbClr val="FF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FF33CC"/>
                  </a:solidFill>
                  <a:latin typeface="Arial" panose="020B0604020202020204" pitchFamily="34" charset="0"/>
                  <a:ea typeface="幼圆" panose="02010509060101010101" pitchFamily="49" charset="-122"/>
                  <a:cs typeface="Arial" panose="020B0604020202020204" pitchFamily="34" charset="0"/>
                </a:rPr>
                <a:t>1</a:t>
              </a:r>
            </a:p>
          </p:txBody>
        </p:sp>
        <p:sp>
          <p:nvSpPr>
            <p:cNvPr id="20" name="Rectangle 16"/>
            <p:cNvSpPr>
              <a:spLocks noChangeArrowheads="1"/>
            </p:cNvSpPr>
            <p:nvPr/>
          </p:nvSpPr>
          <p:spPr bwMode="auto">
            <a:xfrm>
              <a:off x="864" y="2160"/>
              <a:ext cx="240" cy="240"/>
            </a:xfrm>
            <a:prstGeom prst="rect">
              <a:avLst/>
            </a:prstGeom>
            <a:solidFill>
              <a:srgbClr val="FFFFCC"/>
            </a:solidFill>
            <a:ln w="38100">
              <a:solidFill>
                <a:srgbClr val="FF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a:solidFill>
                  <a:srgbClr val="FF33CC"/>
                </a:solidFill>
                <a:latin typeface="Arial" panose="020B0604020202020204" pitchFamily="34" charset="0"/>
                <a:ea typeface="幼圆" panose="02010509060101010101" pitchFamily="49" charset="-122"/>
                <a:cs typeface="Arial" panose="020B0604020202020204" pitchFamily="34" charset="0"/>
              </a:endParaRPr>
            </a:p>
          </p:txBody>
        </p:sp>
        <p:sp>
          <p:nvSpPr>
            <p:cNvPr id="21" name="Rectangle 17"/>
            <p:cNvSpPr>
              <a:spLocks noChangeArrowheads="1"/>
            </p:cNvSpPr>
            <p:nvPr/>
          </p:nvSpPr>
          <p:spPr bwMode="auto">
            <a:xfrm>
              <a:off x="1104" y="2160"/>
              <a:ext cx="240" cy="240"/>
            </a:xfrm>
            <a:prstGeom prst="rect">
              <a:avLst/>
            </a:prstGeom>
            <a:solidFill>
              <a:srgbClr val="FFFFCC"/>
            </a:solidFill>
            <a:ln w="38100">
              <a:solidFill>
                <a:srgbClr val="FF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FF33CC"/>
                  </a:solidFill>
                  <a:latin typeface="Arial" panose="020B0604020202020204" pitchFamily="34" charset="0"/>
                  <a:ea typeface="幼圆" panose="02010509060101010101" pitchFamily="49" charset="-122"/>
                  <a:cs typeface="Arial" panose="020B0604020202020204" pitchFamily="34" charset="0"/>
                </a:rPr>
                <a:t>∧</a:t>
              </a:r>
            </a:p>
          </p:txBody>
        </p:sp>
      </p:grpSp>
      <p:grpSp>
        <p:nvGrpSpPr>
          <p:cNvPr id="22" name="Group 18"/>
          <p:cNvGrpSpPr>
            <a:grpSpLocks/>
          </p:cNvGrpSpPr>
          <p:nvPr/>
        </p:nvGrpSpPr>
        <p:grpSpPr bwMode="auto">
          <a:xfrm>
            <a:off x="1487488" y="3662363"/>
            <a:ext cx="677862" cy="338137"/>
            <a:chOff x="720" y="2592"/>
            <a:chExt cx="480" cy="240"/>
          </a:xfrm>
        </p:grpSpPr>
        <p:sp>
          <p:nvSpPr>
            <p:cNvPr id="23" name="Rectangle 19"/>
            <p:cNvSpPr>
              <a:spLocks noChangeArrowheads="1"/>
            </p:cNvSpPr>
            <p:nvPr/>
          </p:nvSpPr>
          <p:spPr bwMode="auto">
            <a:xfrm>
              <a:off x="720" y="2592"/>
              <a:ext cx="240" cy="240"/>
            </a:xfrm>
            <a:prstGeom prst="rect">
              <a:avLst/>
            </a:prstGeom>
            <a:solidFill>
              <a:srgbClr val="FFFFCC"/>
            </a:solidFill>
            <a:ln w="38100">
              <a:solidFill>
                <a:srgbClr val="FF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FF33CC"/>
                  </a:solidFill>
                  <a:latin typeface="Arial" panose="020B0604020202020204" pitchFamily="34" charset="0"/>
                  <a:ea typeface="幼圆" panose="02010509060101010101" pitchFamily="49" charset="-122"/>
                  <a:cs typeface="Arial" panose="020B0604020202020204" pitchFamily="34" charset="0"/>
                </a:rPr>
                <a:t>0</a:t>
              </a:r>
            </a:p>
          </p:txBody>
        </p:sp>
        <p:sp>
          <p:nvSpPr>
            <p:cNvPr id="24" name="Rectangle 20"/>
            <p:cNvSpPr>
              <a:spLocks noChangeArrowheads="1"/>
            </p:cNvSpPr>
            <p:nvPr/>
          </p:nvSpPr>
          <p:spPr bwMode="auto">
            <a:xfrm>
              <a:off x="960" y="2592"/>
              <a:ext cx="240" cy="240"/>
            </a:xfrm>
            <a:prstGeom prst="rect">
              <a:avLst/>
            </a:prstGeom>
            <a:solidFill>
              <a:srgbClr val="FFFFCC"/>
            </a:solidFill>
            <a:ln w="38100">
              <a:solidFill>
                <a:srgbClr val="FF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FF33CC"/>
                  </a:solidFill>
                  <a:latin typeface="Arial" panose="020B0604020202020204" pitchFamily="34" charset="0"/>
                  <a:ea typeface="幼圆" panose="02010509060101010101" pitchFamily="49" charset="-122"/>
                  <a:cs typeface="Arial" panose="020B0604020202020204" pitchFamily="34" charset="0"/>
                </a:rPr>
                <a:t>e</a:t>
              </a:r>
            </a:p>
          </p:txBody>
        </p:sp>
      </p:grpSp>
      <p:grpSp>
        <p:nvGrpSpPr>
          <p:cNvPr id="25" name="Group 21"/>
          <p:cNvGrpSpPr>
            <a:grpSpLocks/>
          </p:cNvGrpSpPr>
          <p:nvPr/>
        </p:nvGrpSpPr>
        <p:grpSpPr bwMode="auto">
          <a:xfrm>
            <a:off x="1352550" y="4541838"/>
            <a:ext cx="1016000" cy="339725"/>
            <a:chOff x="624" y="3024"/>
            <a:chExt cx="720" cy="240"/>
          </a:xfrm>
        </p:grpSpPr>
        <p:sp>
          <p:nvSpPr>
            <p:cNvPr id="26" name="Rectangle 22"/>
            <p:cNvSpPr>
              <a:spLocks noChangeArrowheads="1"/>
            </p:cNvSpPr>
            <p:nvPr/>
          </p:nvSpPr>
          <p:spPr bwMode="auto">
            <a:xfrm>
              <a:off x="624" y="3024"/>
              <a:ext cx="240" cy="240"/>
            </a:xfrm>
            <a:prstGeom prst="rect">
              <a:avLst/>
            </a:prstGeom>
            <a:solidFill>
              <a:srgbClr val="FFFFCC"/>
            </a:solidFill>
            <a:ln w="38100">
              <a:solidFill>
                <a:srgbClr val="00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006600"/>
                  </a:solidFill>
                  <a:latin typeface="Arial" panose="020B0604020202020204" pitchFamily="34" charset="0"/>
                  <a:ea typeface="幼圆" panose="02010509060101010101" pitchFamily="49" charset="-122"/>
                  <a:cs typeface="Arial" panose="020B0604020202020204" pitchFamily="34" charset="0"/>
                </a:rPr>
                <a:t>1</a:t>
              </a:r>
            </a:p>
          </p:txBody>
        </p:sp>
        <p:sp>
          <p:nvSpPr>
            <p:cNvPr id="27" name="Rectangle 23"/>
            <p:cNvSpPr>
              <a:spLocks noChangeArrowheads="1"/>
            </p:cNvSpPr>
            <p:nvPr/>
          </p:nvSpPr>
          <p:spPr bwMode="auto">
            <a:xfrm>
              <a:off x="864" y="3024"/>
              <a:ext cx="240" cy="240"/>
            </a:xfrm>
            <a:prstGeom prst="rect">
              <a:avLst/>
            </a:prstGeom>
            <a:solidFill>
              <a:srgbClr val="FFFFCC"/>
            </a:solidFill>
            <a:ln w="38100">
              <a:solidFill>
                <a:srgbClr val="00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006600"/>
                  </a:solidFill>
                  <a:latin typeface="Arial" panose="020B0604020202020204" pitchFamily="34" charset="0"/>
                  <a:ea typeface="幼圆" panose="02010509060101010101" pitchFamily="49" charset="-122"/>
                  <a:cs typeface="Arial" panose="020B0604020202020204" pitchFamily="34" charset="0"/>
                </a:rPr>
                <a:t>∧</a:t>
              </a:r>
            </a:p>
          </p:txBody>
        </p:sp>
        <p:sp>
          <p:nvSpPr>
            <p:cNvPr id="28" name="Rectangle 24"/>
            <p:cNvSpPr>
              <a:spLocks noChangeArrowheads="1"/>
            </p:cNvSpPr>
            <p:nvPr/>
          </p:nvSpPr>
          <p:spPr bwMode="auto">
            <a:xfrm>
              <a:off x="1104" y="3024"/>
              <a:ext cx="240" cy="240"/>
            </a:xfrm>
            <a:prstGeom prst="rect">
              <a:avLst/>
            </a:prstGeom>
            <a:solidFill>
              <a:srgbClr val="FFFFCC"/>
            </a:solidFill>
            <a:ln w="38100">
              <a:solidFill>
                <a:srgbClr val="00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a:solidFill>
                  <a:srgbClr val="006600"/>
                </a:solidFill>
                <a:latin typeface="Arial" panose="020B0604020202020204" pitchFamily="34" charset="0"/>
                <a:ea typeface="幼圆" panose="02010509060101010101" pitchFamily="49" charset="-122"/>
                <a:cs typeface="Arial" panose="020B0604020202020204" pitchFamily="34" charset="0"/>
              </a:endParaRPr>
            </a:p>
          </p:txBody>
        </p:sp>
      </p:grpSp>
      <p:grpSp>
        <p:nvGrpSpPr>
          <p:cNvPr id="29" name="Group 25"/>
          <p:cNvGrpSpPr>
            <a:grpSpLocks/>
          </p:cNvGrpSpPr>
          <p:nvPr/>
        </p:nvGrpSpPr>
        <p:grpSpPr bwMode="auto">
          <a:xfrm>
            <a:off x="1352550" y="5419725"/>
            <a:ext cx="1016000" cy="338138"/>
            <a:chOff x="624" y="3456"/>
            <a:chExt cx="720" cy="240"/>
          </a:xfrm>
        </p:grpSpPr>
        <p:sp>
          <p:nvSpPr>
            <p:cNvPr id="30" name="Rectangle 26"/>
            <p:cNvSpPr>
              <a:spLocks noChangeArrowheads="1"/>
            </p:cNvSpPr>
            <p:nvPr/>
          </p:nvSpPr>
          <p:spPr bwMode="auto">
            <a:xfrm>
              <a:off x="624" y="3456"/>
              <a:ext cx="240" cy="240"/>
            </a:xfrm>
            <a:prstGeom prst="rect">
              <a:avLst/>
            </a:prstGeom>
            <a:solidFill>
              <a:srgbClr val="FFFFCC"/>
            </a:solidFill>
            <a:ln w="38100">
              <a:solidFill>
                <a:srgbClr val="9900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9900CC"/>
                  </a:solidFill>
                  <a:latin typeface="Arial" panose="020B0604020202020204" pitchFamily="34" charset="0"/>
                  <a:ea typeface="幼圆" panose="02010509060101010101" pitchFamily="49" charset="-122"/>
                  <a:cs typeface="Arial" panose="020B0604020202020204" pitchFamily="34" charset="0"/>
                </a:rPr>
                <a:t>1</a:t>
              </a:r>
            </a:p>
          </p:txBody>
        </p:sp>
        <p:sp>
          <p:nvSpPr>
            <p:cNvPr id="31" name="Rectangle 27"/>
            <p:cNvSpPr>
              <a:spLocks noChangeArrowheads="1"/>
            </p:cNvSpPr>
            <p:nvPr/>
          </p:nvSpPr>
          <p:spPr bwMode="auto">
            <a:xfrm>
              <a:off x="864" y="3456"/>
              <a:ext cx="240" cy="240"/>
            </a:xfrm>
            <a:prstGeom prst="rect">
              <a:avLst/>
            </a:prstGeom>
            <a:solidFill>
              <a:srgbClr val="FFFFCC"/>
            </a:solidFill>
            <a:ln w="38100">
              <a:solidFill>
                <a:srgbClr val="9900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a:solidFill>
                  <a:srgbClr val="9900CC"/>
                </a:solidFill>
                <a:latin typeface="Arial" panose="020B0604020202020204" pitchFamily="34" charset="0"/>
                <a:ea typeface="幼圆" panose="02010509060101010101" pitchFamily="49" charset="-122"/>
                <a:cs typeface="Arial" panose="020B0604020202020204" pitchFamily="34" charset="0"/>
              </a:endParaRPr>
            </a:p>
          </p:txBody>
        </p:sp>
        <p:sp>
          <p:nvSpPr>
            <p:cNvPr id="32" name="Rectangle 28"/>
            <p:cNvSpPr>
              <a:spLocks noChangeArrowheads="1"/>
            </p:cNvSpPr>
            <p:nvPr/>
          </p:nvSpPr>
          <p:spPr bwMode="auto">
            <a:xfrm>
              <a:off x="1104" y="3456"/>
              <a:ext cx="240" cy="240"/>
            </a:xfrm>
            <a:prstGeom prst="rect">
              <a:avLst/>
            </a:prstGeom>
            <a:solidFill>
              <a:srgbClr val="FFFFCC"/>
            </a:solidFill>
            <a:ln w="38100">
              <a:solidFill>
                <a:srgbClr val="9900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a:solidFill>
                  <a:srgbClr val="9900CC"/>
                </a:solidFill>
                <a:latin typeface="Arial" panose="020B0604020202020204" pitchFamily="34" charset="0"/>
                <a:ea typeface="幼圆" panose="02010509060101010101" pitchFamily="49" charset="-122"/>
                <a:cs typeface="Arial" panose="020B0604020202020204" pitchFamily="34" charset="0"/>
              </a:endParaRPr>
            </a:p>
          </p:txBody>
        </p:sp>
      </p:grpSp>
      <p:grpSp>
        <p:nvGrpSpPr>
          <p:cNvPr id="33" name="Group 29"/>
          <p:cNvGrpSpPr>
            <a:grpSpLocks/>
          </p:cNvGrpSpPr>
          <p:nvPr/>
        </p:nvGrpSpPr>
        <p:grpSpPr bwMode="auto">
          <a:xfrm>
            <a:off x="1487488" y="6029325"/>
            <a:ext cx="677862" cy="338138"/>
            <a:chOff x="720" y="3888"/>
            <a:chExt cx="480" cy="240"/>
          </a:xfrm>
        </p:grpSpPr>
        <p:sp>
          <p:nvSpPr>
            <p:cNvPr id="36" name="Rectangle 30"/>
            <p:cNvSpPr>
              <a:spLocks noChangeArrowheads="1"/>
            </p:cNvSpPr>
            <p:nvPr/>
          </p:nvSpPr>
          <p:spPr bwMode="auto">
            <a:xfrm>
              <a:off x="720" y="3888"/>
              <a:ext cx="240" cy="240"/>
            </a:xfrm>
            <a:prstGeom prst="rect">
              <a:avLst/>
            </a:prstGeom>
            <a:solidFill>
              <a:srgbClr val="FFFFCC"/>
            </a:solidFill>
            <a:ln w="38100">
              <a:solidFill>
                <a:srgbClr val="9900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9900CC"/>
                  </a:solidFill>
                  <a:latin typeface="Arial" panose="020B0604020202020204" pitchFamily="34" charset="0"/>
                  <a:ea typeface="幼圆" panose="02010509060101010101" pitchFamily="49" charset="-122"/>
                  <a:cs typeface="Arial" panose="020B0604020202020204" pitchFamily="34" charset="0"/>
                </a:rPr>
                <a:t>0</a:t>
              </a:r>
            </a:p>
          </p:txBody>
        </p:sp>
        <p:sp>
          <p:nvSpPr>
            <p:cNvPr id="37" name="Rectangle 31"/>
            <p:cNvSpPr>
              <a:spLocks noChangeArrowheads="1"/>
            </p:cNvSpPr>
            <p:nvPr/>
          </p:nvSpPr>
          <p:spPr bwMode="auto">
            <a:xfrm>
              <a:off x="960" y="3888"/>
              <a:ext cx="240" cy="240"/>
            </a:xfrm>
            <a:prstGeom prst="rect">
              <a:avLst/>
            </a:prstGeom>
            <a:solidFill>
              <a:srgbClr val="FFFFCC"/>
            </a:solidFill>
            <a:ln w="38100">
              <a:solidFill>
                <a:srgbClr val="9900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9900CC"/>
                  </a:solidFill>
                  <a:latin typeface="Arial" panose="020B0604020202020204" pitchFamily="34" charset="0"/>
                  <a:ea typeface="幼圆" panose="02010509060101010101" pitchFamily="49" charset="-122"/>
                  <a:cs typeface="Arial" panose="020B0604020202020204" pitchFamily="34" charset="0"/>
                </a:rPr>
                <a:t>a</a:t>
              </a:r>
            </a:p>
          </p:txBody>
        </p:sp>
      </p:grpSp>
      <p:grpSp>
        <p:nvGrpSpPr>
          <p:cNvPr id="38" name="Group 32"/>
          <p:cNvGrpSpPr>
            <a:grpSpLocks/>
          </p:cNvGrpSpPr>
          <p:nvPr/>
        </p:nvGrpSpPr>
        <p:grpSpPr bwMode="auto">
          <a:xfrm>
            <a:off x="2571750" y="4541838"/>
            <a:ext cx="1016000" cy="339725"/>
            <a:chOff x="1488" y="3024"/>
            <a:chExt cx="720" cy="240"/>
          </a:xfrm>
        </p:grpSpPr>
        <p:sp>
          <p:nvSpPr>
            <p:cNvPr id="39" name="Rectangle 33"/>
            <p:cNvSpPr>
              <a:spLocks noChangeArrowheads="1"/>
            </p:cNvSpPr>
            <p:nvPr/>
          </p:nvSpPr>
          <p:spPr bwMode="auto">
            <a:xfrm>
              <a:off x="1488" y="3024"/>
              <a:ext cx="240" cy="240"/>
            </a:xfrm>
            <a:prstGeom prst="rect">
              <a:avLst/>
            </a:prstGeom>
            <a:solidFill>
              <a:srgbClr val="FFFFCC"/>
            </a:solidFill>
            <a:ln w="38100">
              <a:solidFill>
                <a:srgbClr val="00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006600"/>
                  </a:solidFill>
                  <a:latin typeface="Arial" panose="020B0604020202020204" pitchFamily="34" charset="0"/>
                  <a:ea typeface="幼圆" panose="02010509060101010101" pitchFamily="49" charset="-122"/>
                  <a:cs typeface="Arial" panose="020B0604020202020204" pitchFamily="34" charset="0"/>
                </a:rPr>
                <a:t>1</a:t>
              </a:r>
            </a:p>
          </p:txBody>
        </p:sp>
        <p:sp>
          <p:nvSpPr>
            <p:cNvPr id="40" name="Rectangle 34"/>
            <p:cNvSpPr>
              <a:spLocks noChangeArrowheads="1"/>
            </p:cNvSpPr>
            <p:nvPr/>
          </p:nvSpPr>
          <p:spPr bwMode="auto">
            <a:xfrm>
              <a:off x="1728" y="3024"/>
              <a:ext cx="240" cy="240"/>
            </a:xfrm>
            <a:prstGeom prst="rect">
              <a:avLst/>
            </a:prstGeom>
            <a:solidFill>
              <a:srgbClr val="FFFFCC"/>
            </a:solidFill>
            <a:ln w="38100">
              <a:solidFill>
                <a:srgbClr val="00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a:solidFill>
                  <a:srgbClr val="006600"/>
                </a:solidFill>
                <a:latin typeface="Arial" panose="020B0604020202020204" pitchFamily="34" charset="0"/>
                <a:ea typeface="幼圆" panose="02010509060101010101" pitchFamily="49" charset="-122"/>
                <a:cs typeface="Arial" panose="020B0604020202020204" pitchFamily="34" charset="0"/>
              </a:endParaRPr>
            </a:p>
          </p:txBody>
        </p:sp>
        <p:sp>
          <p:nvSpPr>
            <p:cNvPr id="41" name="Rectangle 35"/>
            <p:cNvSpPr>
              <a:spLocks noChangeArrowheads="1"/>
            </p:cNvSpPr>
            <p:nvPr/>
          </p:nvSpPr>
          <p:spPr bwMode="auto">
            <a:xfrm>
              <a:off x="1968" y="3024"/>
              <a:ext cx="240" cy="240"/>
            </a:xfrm>
            <a:prstGeom prst="rect">
              <a:avLst/>
            </a:prstGeom>
            <a:solidFill>
              <a:srgbClr val="FFFFCC"/>
            </a:solidFill>
            <a:ln w="38100">
              <a:solidFill>
                <a:srgbClr val="00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a:solidFill>
                  <a:srgbClr val="006600"/>
                </a:solidFill>
                <a:latin typeface="Arial" panose="020B0604020202020204" pitchFamily="34" charset="0"/>
                <a:ea typeface="幼圆" panose="02010509060101010101" pitchFamily="49" charset="-122"/>
                <a:cs typeface="Arial" panose="020B0604020202020204" pitchFamily="34" charset="0"/>
              </a:endParaRPr>
            </a:p>
          </p:txBody>
        </p:sp>
      </p:grpSp>
      <p:grpSp>
        <p:nvGrpSpPr>
          <p:cNvPr id="42" name="Group 36"/>
          <p:cNvGrpSpPr>
            <a:grpSpLocks/>
          </p:cNvGrpSpPr>
          <p:nvPr/>
        </p:nvGrpSpPr>
        <p:grpSpPr bwMode="auto">
          <a:xfrm>
            <a:off x="3790950" y="4541838"/>
            <a:ext cx="1016000" cy="339725"/>
            <a:chOff x="2352" y="3024"/>
            <a:chExt cx="720" cy="240"/>
          </a:xfrm>
        </p:grpSpPr>
        <p:sp>
          <p:nvSpPr>
            <p:cNvPr id="43" name="Rectangle 37"/>
            <p:cNvSpPr>
              <a:spLocks noChangeArrowheads="1"/>
            </p:cNvSpPr>
            <p:nvPr/>
          </p:nvSpPr>
          <p:spPr bwMode="auto">
            <a:xfrm>
              <a:off x="2352" y="3024"/>
              <a:ext cx="240" cy="240"/>
            </a:xfrm>
            <a:prstGeom prst="rect">
              <a:avLst/>
            </a:prstGeom>
            <a:solidFill>
              <a:srgbClr val="FFFFCC"/>
            </a:solidFill>
            <a:ln w="38100">
              <a:solidFill>
                <a:srgbClr val="00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006600"/>
                  </a:solidFill>
                  <a:latin typeface="Arial" panose="020B0604020202020204" pitchFamily="34" charset="0"/>
                  <a:ea typeface="幼圆" panose="02010509060101010101" pitchFamily="49" charset="-122"/>
                  <a:cs typeface="Arial" panose="020B0604020202020204" pitchFamily="34" charset="0"/>
                </a:rPr>
                <a:t>1</a:t>
              </a:r>
            </a:p>
          </p:txBody>
        </p:sp>
        <p:sp>
          <p:nvSpPr>
            <p:cNvPr id="44" name="Rectangle 38"/>
            <p:cNvSpPr>
              <a:spLocks noChangeArrowheads="1"/>
            </p:cNvSpPr>
            <p:nvPr/>
          </p:nvSpPr>
          <p:spPr bwMode="auto">
            <a:xfrm>
              <a:off x="2592" y="3024"/>
              <a:ext cx="240" cy="240"/>
            </a:xfrm>
            <a:prstGeom prst="rect">
              <a:avLst/>
            </a:prstGeom>
            <a:solidFill>
              <a:srgbClr val="FFFFCC"/>
            </a:solidFill>
            <a:ln w="38100">
              <a:solidFill>
                <a:srgbClr val="00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a:solidFill>
                  <a:srgbClr val="006600"/>
                </a:solidFill>
                <a:latin typeface="Arial" panose="020B0604020202020204" pitchFamily="34" charset="0"/>
                <a:ea typeface="幼圆" panose="02010509060101010101" pitchFamily="49" charset="-122"/>
                <a:cs typeface="Arial" panose="020B0604020202020204" pitchFamily="34" charset="0"/>
              </a:endParaRPr>
            </a:p>
          </p:txBody>
        </p:sp>
        <p:sp>
          <p:nvSpPr>
            <p:cNvPr id="45" name="Rectangle 39"/>
            <p:cNvSpPr>
              <a:spLocks noChangeArrowheads="1"/>
            </p:cNvSpPr>
            <p:nvPr/>
          </p:nvSpPr>
          <p:spPr bwMode="auto">
            <a:xfrm>
              <a:off x="2832" y="3024"/>
              <a:ext cx="240" cy="240"/>
            </a:xfrm>
            <a:prstGeom prst="rect">
              <a:avLst/>
            </a:prstGeom>
            <a:solidFill>
              <a:srgbClr val="FFFFCC"/>
            </a:solidFill>
            <a:ln w="38100">
              <a:solidFill>
                <a:srgbClr val="00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006600"/>
                  </a:solidFill>
                  <a:latin typeface="Arial" panose="020B0604020202020204" pitchFamily="34" charset="0"/>
                  <a:ea typeface="幼圆" panose="02010509060101010101" pitchFamily="49" charset="-122"/>
                  <a:cs typeface="Arial" panose="020B0604020202020204" pitchFamily="34" charset="0"/>
                </a:rPr>
                <a:t>∧</a:t>
              </a:r>
            </a:p>
          </p:txBody>
        </p:sp>
      </p:grpSp>
      <p:grpSp>
        <p:nvGrpSpPr>
          <p:cNvPr id="46" name="Group 40"/>
          <p:cNvGrpSpPr>
            <a:grpSpLocks/>
          </p:cNvGrpSpPr>
          <p:nvPr/>
        </p:nvGrpSpPr>
        <p:grpSpPr bwMode="auto">
          <a:xfrm>
            <a:off x="5010150" y="3662363"/>
            <a:ext cx="1016000" cy="338137"/>
            <a:chOff x="3216" y="2592"/>
            <a:chExt cx="720" cy="240"/>
          </a:xfrm>
        </p:grpSpPr>
        <p:sp>
          <p:nvSpPr>
            <p:cNvPr id="47" name="Rectangle 41"/>
            <p:cNvSpPr>
              <a:spLocks noChangeArrowheads="1"/>
            </p:cNvSpPr>
            <p:nvPr/>
          </p:nvSpPr>
          <p:spPr bwMode="auto">
            <a:xfrm>
              <a:off x="3216" y="2592"/>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996633"/>
                  </a:solidFill>
                  <a:latin typeface="Arial" panose="020B0604020202020204" pitchFamily="34" charset="0"/>
                  <a:ea typeface="幼圆" panose="02010509060101010101" pitchFamily="49" charset="-122"/>
                  <a:cs typeface="Arial" panose="020B0604020202020204" pitchFamily="34" charset="0"/>
                </a:rPr>
                <a:t>1</a:t>
              </a:r>
            </a:p>
          </p:txBody>
        </p:sp>
        <p:sp>
          <p:nvSpPr>
            <p:cNvPr id="48" name="Rectangle 42"/>
            <p:cNvSpPr>
              <a:spLocks noChangeArrowheads="1"/>
            </p:cNvSpPr>
            <p:nvPr/>
          </p:nvSpPr>
          <p:spPr bwMode="auto">
            <a:xfrm>
              <a:off x="3456" y="2592"/>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a:solidFill>
                  <a:srgbClr val="996633"/>
                </a:solidFill>
                <a:latin typeface="Arial" panose="020B0604020202020204" pitchFamily="34" charset="0"/>
                <a:ea typeface="幼圆" panose="02010509060101010101" pitchFamily="49" charset="-122"/>
                <a:cs typeface="Arial" panose="020B0604020202020204" pitchFamily="34" charset="0"/>
              </a:endParaRPr>
            </a:p>
          </p:txBody>
        </p:sp>
        <p:sp>
          <p:nvSpPr>
            <p:cNvPr id="49" name="Rectangle 43"/>
            <p:cNvSpPr>
              <a:spLocks noChangeArrowheads="1"/>
            </p:cNvSpPr>
            <p:nvPr/>
          </p:nvSpPr>
          <p:spPr bwMode="auto">
            <a:xfrm>
              <a:off x="3696" y="2592"/>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a:solidFill>
                  <a:srgbClr val="996633"/>
                </a:solidFill>
                <a:latin typeface="Arial" panose="020B0604020202020204" pitchFamily="34" charset="0"/>
                <a:ea typeface="幼圆" panose="02010509060101010101" pitchFamily="49" charset="-122"/>
                <a:cs typeface="Arial" panose="020B0604020202020204" pitchFamily="34" charset="0"/>
              </a:endParaRPr>
            </a:p>
          </p:txBody>
        </p:sp>
      </p:grpSp>
      <p:grpSp>
        <p:nvGrpSpPr>
          <p:cNvPr id="50" name="Group 44"/>
          <p:cNvGrpSpPr>
            <a:grpSpLocks/>
          </p:cNvGrpSpPr>
          <p:nvPr/>
        </p:nvGrpSpPr>
        <p:grpSpPr bwMode="auto">
          <a:xfrm>
            <a:off x="7448550" y="3662363"/>
            <a:ext cx="1016000" cy="338137"/>
            <a:chOff x="4944" y="2592"/>
            <a:chExt cx="720" cy="240"/>
          </a:xfrm>
        </p:grpSpPr>
        <p:sp>
          <p:nvSpPr>
            <p:cNvPr id="51" name="Rectangle 45"/>
            <p:cNvSpPr>
              <a:spLocks noChangeArrowheads="1"/>
            </p:cNvSpPr>
            <p:nvPr/>
          </p:nvSpPr>
          <p:spPr bwMode="auto">
            <a:xfrm>
              <a:off x="4944" y="2592"/>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996633"/>
                  </a:solidFill>
                  <a:latin typeface="Arial" panose="020B0604020202020204" pitchFamily="34" charset="0"/>
                  <a:ea typeface="幼圆" panose="02010509060101010101" pitchFamily="49" charset="-122"/>
                  <a:cs typeface="Arial" panose="020B0604020202020204" pitchFamily="34" charset="0"/>
                </a:rPr>
                <a:t>1</a:t>
              </a:r>
            </a:p>
          </p:txBody>
        </p:sp>
        <p:sp>
          <p:nvSpPr>
            <p:cNvPr id="52" name="Rectangle 46"/>
            <p:cNvSpPr>
              <a:spLocks noChangeArrowheads="1"/>
            </p:cNvSpPr>
            <p:nvPr/>
          </p:nvSpPr>
          <p:spPr bwMode="auto">
            <a:xfrm>
              <a:off x="5184" y="2592"/>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a:solidFill>
                  <a:srgbClr val="996633"/>
                </a:solidFill>
                <a:latin typeface="Arial" panose="020B0604020202020204" pitchFamily="34" charset="0"/>
                <a:ea typeface="幼圆" panose="02010509060101010101" pitchFamily="49" charset="-122"/>
                <a:cs typeface="Arial" panose="020B0604020202020204" pitchFamily="34" charset="0"/>
              </a:endParaRPr>
            </a:p>
          </p:txBody>
        </p:sp>
        <p:sp>
          <p:nvSpPr>
            <p:cNvPr id="53" name="Rectangle 47"/>
            <p:cNvSpPr>
              <a:spLocks noChangeArrowheads="1"/>
            </p:cNvSpPr>
            <p:nvPr/>
          </p:nvSpPr>
          <p:spPr bwMode="auto">
            <a:xfrm>
              <a:off x="5424" y="2592"/>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996633"/>
                  </a:solidFill>
                  <a:latin typeface="Arial" panose="020B0604020202020204" pitchFamily="34" charset="0"/>
                  <a:ea typeface="幼圆" panose="02010509060101010101" pitchFamily="49" charset="-122"/>
                  <a:cs typeface="Arial" panose="020B0604020202020204" pitchFamily="34" charset="0"/>
                </a:rPr>
                <a:t>∧</a:t>
              </a:r>
            </a:p>
          </p:txBody>
        </p:sp>
      </p:grpSp>
      <p:grpSp>
        <p:nvGrpSpPr>
          <p:cNvPr id="54" name="Group 48"/>
          <p:cNvGrpSpPr>
            <a:grpSpLocks/>
          </p:cNvGrpSpPr>
          <p:nvPr/>
        </p:nvGrpSpPr>
        <p:grpSpPr bwMode="auto">
          <a:xfrm>
            <a:off x="3790950" y="3052763"/>
            <a:ext cx="1016000" cy="338137"/>
            <a:chOff x="2352" y="2160"/>
            <a:chExt cx="720" cy="240"/>
          </a:xfrm>
        </p:grpSpPr>
        <p:sp>
          <p:nvSpPr>
            <p:cNvPr id="55" name="Rectangle 49"/>
            <p:cNvSpPr>
              <a:spLocks noChangeArrowheads="1"/>
            </p:cNvSpPr>
            <p:nvPr/>
          </p:nvSpPr>
          <p:spPr bwMode="auto">
            <a:xfrm>
              <a:off x="2352" y="2160"/>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996633"/>
                  </a:solidFill>
                  <a:latin typeface="Arial" panose="020B0604020202020204" pitchFamily="34" charset="0"/>
                  <a:ea typeface="幼圆" panose="02010509060101010101" pitchFamily="49" charset="-122"/>
                  <a:cs typeface="Arial" panose="020B0604020202020204" pitchFamily="34" charset="0"/>
                </a:rPr>
                <a:t>1</a:t>
              </a:r>
            </a:p>
          </p:txBody>
        </p:sp>
        <p:sp>
          <p:nvSpPr>
            <p:cNvPr id="56" name="Rectangle 50"/>
            <p:cNvSpPr>
              <a:spLocks noChangeArrowheads="1"/>
            </p:cNvSpPr>
            <p:nvPr/>
          </p:nvSpPr>
          <p:spPr bwMode="auto">
            <a:xfrm>
              <a:off x="2592" y="2160"/>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a:solidFill>
                  <a:srgbClr val="996633"/>
                </a:solidFill>
                <a:latin typeface="Arial" panose="020B0604020202020204" pitchFamily="34" charset="0"/>
                <a:ea typeface="幼圆" panose="02010509060101010101" pitchFamily="49" charset="-122"/>
                <a:cs typeface="Arial" panose="020B0604020202020204" pitchFamily="34" charset="0"/>
              </a:endParaRPr>
            </a:p>
          </p:txBody>
        </p:sp>
        <p:sp>
          <p:nvSpPr>
            <p:cNvPr id="57" name="Rectangle 51"/>
            <p:cNvSpPr>
              <a:spLocks noChangeArrowheads="1"/>
            </p:cNvSpPr>
            <p:nvPr/>
          </p:nvSpPr>
          <p:spPr bwMode="auto">
            <a:xfrm>
              <a:off x="2832" y="2160"/>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a:solidFill>
                  <a:srgbClr val="996633"/>
                </a:solidFill>
                <a:latin typeface="Arial" panose="020B0604020202020204" pitchFamily="34" charset="0"/>
                <a:ea typeface="幼圆" panose="02010509060101010101" pitchFamily="49" charset="-122"/>
                <a:cs typeface="Arial" panose="020B0604020202020204" pitchFamily="34" charset="0"/>
              </a:endParaRPr>
            </a:p>
          </p:txBody>
        </p:sp>
      </p:grpSp>
      <p:grpSp>
        <p:nvGrpSpPr>
          <p:cNvPr id="58" name="Group 52"/>
          <p:cNvGrpSpPr>
            <a:grpSpLocks/>
          </p:cNvGrpSpPr>
          <p:nvPr/>
        </p:nvGrpSpPr>
        <p:grpSpPr bwMode="auto">
          <a:xfrm>
            <a:off x="3925888" y="3662363"/>
            <a:ext cx="677862" cy="338137"/>
            <a:chOff x="2448" y="2592"/>
            <a:chExt cx="480" cy="240"/>
          </a:xfrm>
        </p:grpSpPr>
        <p:sp>
          <p:nvSpPr>
            <p:cNvPr id="59" name="Rectangle 53"/>
            <p:cNvSpPr>
              <a:spLocks noChangeArrowheads="1"/>
            </p:cNvSpPr>
            <p:nvPr/>
          </p:nvSpPr>
          <p:spPr bwMode="auto">
            <a:xfrm>
              <a:off x="2448" y="2592"/>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996633"/>
                  </a:solidFill>
                  <a:latin typeface="Arial" panose="020B0604020202020204" pitchFamily="34" charset="0"/>
                  <a:ea typeface="幼圆" panose="02010509060101010101" pitchFamily="49" charset="-122"/>
                  <a:cs typeface="Arial" panose="020B0604020202020204" pitchFamily="34" charset="0"/>
                </a:rPr>
                <a:t>0</a:t>
              </a:r>
            </a:p>
          </p:txBody>
        </p:sp>
        <p:sp>
          <p:nvSpPr>
            <p:cNvPr id="60" name="Rectangle 54"/>
            <p:cNvSpPr>
              <a:spLocks noChangeArrowheads="1"/>
            </p:cNvSpPr>
            <p:nvPr/>
          </p:nvSpPr>
          <p:spPr bwMode="auto">
            <a:xfrm>
              <a:off x="2688" y="2592"/>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996633"/>
                  </a:solidFill>
                  <a:latin typeface="Arial" panose="020B0604020202020204" pitchFamily="34" charset="0"/>
                  <a:ea typeface="幼圆" panose="02010509060101010101" pitchFamily="49" charset="-122"/>
                  <a:cs typeface="Arial" panose="020B0604020202020204" pitchFamily="34" charset="0"/>
                </a:rPr>
                <a:t>a</a:t>
              </a:r>
            </a:p>
          </p:txBody>
        </p:sp>
      </p:grpSp>
      <p:grpSp>
        <p:nvGrpSpPr>
          <p:cNvPr id="61" name="Group 55"/>
          <p:cNvGrpSpPr>
            <a:grpSpLocks/>
          </p:cNvGrpSpPr>
          <p:nvPr/>
        </p:nvGrpSpPr>
        <p:grpSpPr bwMode="auto">
          <a:xfrm>
            <a:off x="5145088" y="4271963"/>
            <a:ext cx="677862" cy="338137"/>
            <a:chOff x="3312" y="3024"/>
            <a:chExt cx="480" cy="240"/>
          </a:xfrm>
        </p:grpSpPr>
        <p:sp>
          <p:nvSpPr>
            <p:cNvPr id="62" name="Rectangle 56"/>
            <p:cNvSpPr>
              <a:spLocks noChangeArrowheads="1"/>
            </p:cNvSpPr>
            <p:nvPr/>
          </p:nvSpPr>
          <p:spPr bwMode="auto">
            <a:xfrm>
              <a:off x="3312" y="3024"/>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996633"/>
                  </a:solidFill>
                  <a:latin typeface="Arial" panose="020B0604020202020204" pitchFamily="34" charset="0"/>
                  <a:ea typeface="幼圆" panose="02010509060101010101" pitchFamily="49" charset="-122"/>
                  <a:cs typeface="Arial" panose="020B0604020202020204" pitchFamily="34" charset="0"/>
                </a:rPr>
                <a:t>0</a:t>
              </a:r>
            </a:p>
          </p:txBody>
        </p:sp>
        <p:sp>
          <p:nvSpPr>
            <p:cNvPr id="63" name="Rectangle 57"/>
            <p:cNvSpPr>
              <a:spLocks noChangeArrowheads="1"/>
            </p:cNvSpPr>
            <p:nvPr/>
          </p:nvSpPr>
          <p:spPr bwMode="auto">
            <a:xfrm>
              <a:off x="3552" y="3024"/>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996633"/>
                  </a:solidFill>
                  <a:latin typeface="Arial" panose="020B0604020202020204" pitchFamily="34" charset="0"/>
                  <a:ea typeface="幼圆" panose="02010509060101010101" pitchFamily="49" charset="-122"/>
                  <a:cs typeface="Arial" panose="020B0604020202020204" pitchFamily="34" charset="0"/>
                </a:rPr>
                <a:t>b</a:t>
              </a:r>
            </a:p>
          </p:txBody>
        </p:sp>
      </p:grpSp>
      <p:grpSp>
        <p:nvGrpSpPr>
          <p:cNvPr id="64" name="Group 58"/>
          <p:cNvGrpSpPr>
            <a:grpSpLocks/>
          </p:cNvGrpSpPr>
          <p:nvPr/>
        </p:nvGrpSpPr>
        <p:grpSpPr bwMode="auto">
          <a:xfrm>
            <a:off x="6364288" y="4271963"/>
            <a:ext cx="677862" cy="338137"/>
            <a:chOff x="4176" y="3024"/>
            <a:chExt cx="480" cy="240"/>
          </a:xfrm>
        </p:grpSpPr>
        <p:sp>
          <p:nvSpPr>
            <p:cNvPr id="65" name="Rectangle 59"/>
            <p:cNvSpPr>
              <a:spLocks noChangeArrowheads="1"/>
            </p:cNvSpPr>
            <p:nvPr/>
          </p:nvSpPr>
          <p:spPr bwMode="auto">
            <a:xfrm>
              <a:off x="4176" y="3024"/>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996633"/>
                  </a:solidFill>
                  <a:latin typeface="Arial" panose="020B0604020202020204" pitchFamily="34" charset="0"/>
                  <a:ea typeface="幼圆" panose="02010509060101010101" pitchFamily="49" charset="-122"/>
                  <a:cs typeface="Arial" panose="020B0604020202020204" pitchFamily="34" charset="0"/>
                </a:rPr>
                <a:t>0</a:t>
              </a:r>
            </a:p>
          </p:txBody>
        </p:sp>
        <p:sp>
          <p:nvSpPr>
            <p:cNvPr id="66" name="Rectangle 60"/>
            <p:cNvSpPr>
              <a:spLocks noChangeArrowheads="1"/>
            </p:cNvSpPr>
            <p:nvPr/>
          </p:nvSpPr>
          <p:spPr bwMode="auto">
            <a:xfrm>
              <a:off x="4416" y="3024"/>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996633"/>
                  </a:solidFill>
                  <a:latin typeface="Arial" panose="020B0604020202020204" pitchFamily="34" charset="0"/>
                  <a:ea typeface="幼圆" panose="02010509060101010101" pitchFamily="49" charset="-122"/>
                  <a:cs typeface="Arial" panose="020B0604020202020204" pitchFamily="34" charset="0"/>
                </a:rPr>
                <a:t>c</a:t>
              </a:r>
            </a:p>
          </p:txBody>
        </p:sp>
      </p:grpSp>
      <p:grpSp>
        <p:nvGrpSpPr>
          <p:cNvPr id="67" name="Group 61"/>
          <p:cNvGrpSpPr>
            <a:grpSpLocks/>
          </p:cNvGrpSpPr>
          <p:nvPr/>
        </p:nvGrpSpPr>
        <p:grpSpPr bwMode="auto">
          <a:xfrm>
            <a:off x="7583488" y="4271963"/>
            <a:ext cx="677862" cy="338137"/>
            <a:chOff x="5040" y="3024"/>
            <a:chExt cx="480" cy="240"/>
          </a:xfrm>
        </p:grpSpPr>
        <p:sp>
          <p:nvSpPr>
            <p:cNvPr id="68" name="Rectangle 62"/>
            <p:cNvSpPr>
              <a:spLocks noChangeArrowheads="1"/>
            </p:cNvSpPr>
            <p:nvPr/>
          </p:nvSpPr>
          <p:spPr bwMode="auto">
            <a:xfrm>
              <a:off x="5040" y="3024"/>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996633"/>
                  </a:solidFill>
                  <a:latin typeface="Arial" panose="020B0604020202020204" pitchFamily="34" charset="0"/>
                  <a:ea typeface="幼圆" panose="02010509060101010101" pitchFamily="49" charset="-122"/>
                  <a:cs typeface="Arial" panose="020B0604020202020204" pitchFamily="34" charset="0"/>
                </a:rPr>
                <a:t>0</a:t>
              </a:r>
            </a:p>
          </p:txBody>
        </p:sp>
        <p:sp>
          <p:nvSpPr>
            <p:cNvPr id="69" name="Rectangle 63"/>
            <p:cNvSpPr>
              <a:spLocks noChangeArrowheads="1"/>
            </p:cNvSpPr>
            <p:nvPr/>
          </p:nvSpPr>
          <p:spPr bwMode="auto">
            <a:xfrm>
              <a:off x="5280" y="3024"/>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996633"/>
                  </a:solidFill>
                  <a:latin typeface="Arial" panose="020B0604020202020204" pitchFamily="34" charset="0"/>
                  <a:ea typeface="幼圆" panose="02010509060101010101" pitchFamily="49" charset="-122"/>
                  <a:cs typeface="Arial" panose="020B0604020202020204" pitchFamily="34" charset="0"/>
                </a:rPr>
                <a:t>d</a:t>
              </a:r>
            </a:p>
          </p:txBody>
        </p:sp>
      </p:grpSp>
      <p:grpSp>
        <p:nvGrpSpPr>
          <p:cNvPr id="70" name="Group 64"/>
          <p:cNvGrpSpPr>
            <a:grpSpLocks/>
          </p:cNvGrpSpPr>
          <p:nvPr/>
        </p:nvGrpSpPr>
        <p:grpSpPr bwMode="auto">
          <a:xfrm>
            <a:off x="2571750" y="5419725"/>
            <a:ext cx="1016000" cy="338138"/>
            <a:chOff x="1488" y="3456"/>
            <a:chExt cx="720" cy="240"/>
          </a:xfrm>
        </p:grpSpPr>
        <p:sp>
          <p:nvSpPr>
            <p:cNvPr id="71" name="Rectangle 65"/>
            <p:cNvSpPr>
              <a:spLocks noChangeArrowheads="1"/>
            </p:cNvSpPr>
            <p:nvPr/>
          </p:nvSpPr>
          <p:spPr bwMode="auto">
            <a:xfrm>
              <a:off x="1488" y="3456"/>
              <a:ext cx="240" cy="240"/>
            </a:xfrm>
            <a:prstGeom prst="rect">
              <a:avLst/>
            </a:prstGeom>
            <a:solidFill>
              <a:srgbClr val="FFFFCC"/>
            </a:solidFill>
            <a:ln w="38100">
              <a:solidFill>
                <a:srgbClr val="9900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9900CC"/>
                  </a:solidFill>
                  <a:latin typeface="Arial" panose="020B0604020202020204" pitchFamily="34" charset="0"/>
                  <a:ea typeface="幼圆" panose="02010509060101010101" pitchFamily="49" charset="-122"/>
                  <a:cs typeface="Arial" panose="020B0604020202020204" pitchFamily="34" charset="0"/>
                </a:rPr>
                <a:t>1</a:t>
              </a:r>
            </a:p>
          </p:txBody>
        </p:sp>
        <p:sp>
          <p:nvSpPr>
            <p:cNvPr id="72" name="Rectangle 66"/>
            <p:cNvSpPr>
              <a:spLocks noChangeArrowheads="1"/>
            </p:cNvSpPr>
            <p:nvPr/>
          </p:nvSpPr>
          <p:spPr bwMode="auto">
            <a:xfrm>
              <a:off x="1728" y="3456"/>
              <a:ext cx="240" cy="240"/>
            </a:xfrm>
            <a:prstGeom prst="rect">
              <a:avLst/>
            </a:prstGeom>
            <a:solidFill>
              <a:srgbClr val="FFFFCC"/>
            </a:solidFill>
            <a:ln w="38100">
              <a:solidFill>
                <a:srgbClr val="9900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a:solidFill>
                  <a:srgbClr val="9900CC"/>
                </a:solidFill>
                <a:latin typeface="Arial" panose="020B0604020202020204" pitchFamily="34" charset="0"/>
                <a:ea typeface="幼圆" panose="02010509060101010101" pitchFamily="49" charset="-122"/>
                <a:cs typeface="Arial" panose="020B0604020202020204" pitchFamily="34" charset="0"/>
              </a:endParaRPr>
            </a:p>
          </p:txBody>
        </p:sp>
        <p:sp>
          <p:nvSpPr>
            <p:cNvPr id="73" name="Rectangle 67"/>
            <p:cNvSpPr>
              <a:spLocks noChangeArrowheads="1"/>
            </p:cNvSpPr>
            <p:nvPr/>
          </p:nvSpPr>
          <p:spPr bwMode="auto">
            <a:xfrm>
              <a:off x="1968" y="3456"/>
              <a:ext cx="240" cy="240"/>
            </a:xfrm>
            <a:prstGeom prst="rect">
              <a:avLst/>
            </a:prstGeom>
            <a:solidFill>
              <a:srgbClr val="FFFFCC"/>
            </a:solidFill>
            <a:ln w="38100">
              <a:solidFill>
                <a:srgbClr val="9900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9900CC"/>
                  </a:solidFill>
                  <a:latin typeface="Arial" panose="020B0604020202020204" pitchFamily="34" charset="0"/>
                  <a:ea typeface="幼圆" panose="02010509060101010101" pitchFamily="49" charset="-122"/>
                  <a:cs typeface="Arial" panose="020B0604020202020204" pitchFamily="34" charset="0"/>
                </a:rPr>
                <a:t>∧</a:t>
              </a:r>
            </a:p>
          </p:txBody>
        </p:sp>
      </p:grpSp>
      <p:sp>
        <p:nvSpPr>
          <p:cNvPr id="74" name="Line 68"/>
          <p:cNvSpPr>
            <a:spLocks noChangeShapeType="1"/>
          </p:cNvSpPr>
          <p:nvPr/>
        </p:nvSpPr>
        <p:spPr bwMode="auto">
          <a:xfrm>
            <a:off x="1827213" y="3255963"/>
            <a:ext cx="1587" cy="406400"/>
          </a:xfrm>
          <a:prstGeom prst="line">
            <a:avLst/>
          </a:prstGeom>
          <a:noFill/>
          <a:ln w="38100">
            <a:solidFill>
              <a:srgbClr val="FF33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75" name="Line 69"/>
          <p:cNvSpPr>
            <a:spLocks noChangeShapeType="1"/>
          </p:cNvSpPr>
          <p:nvPr/>
        </p:nvSpPr>
        <p:spPr bwMode="auto">
          <a:xfrm>
            <a:off x="4265613" y="3255963"/>
            <a:ext cx="1587" cy="406400"/>
          </a:xfrm>
          <a:prstGeom prst="line">
            <a:avLst/>
          </a:prstGeom>
          <a:noFill/>
          <a:ln w="38100">
            <a:solidFill>
              <a:srgbClr val="996633"/>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76" name="Line 70"/>
          <p:cNvSpPr>
            <a:spLocks noChangeShapeType="1"/>
          </p:cNvSpPr>
          <p:nvPr/>
        </p:nvSpPr>
        <p:spPr bwMode="auto">
          <a:xfrm>
            <a:off x="5484813" y="3865563"/>
            <a:ext cx="1587" cy="406400"/>
          </a:xfrm>
          <a:prstGeom prst="line">
            <a:avLst/>
          </a:prstGeom>
          <a:noFill/>
          <a:ln w="38100">
            <a:solidFill>
              <a:srgbClr val="996633"/>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grpSp>
        <p:nvGrpSpPr>
          <p:cNvPr id="77" name="Group 71"/>
          <p:cNvGrpSpPr>
            <a:grpSpLocks/>
          </p:cNvGrpSpPr>
          <p:nvPr/>
        </p:nvGrpSpPr>
        <p:grpSpPr bwMode="auto">
          <a:xfrm>
            <a:off x="5010150" y="3052763"/>
            <a:ext cx="1016000" cy="338137"/>
            <a:chOff x="3216" y="2160"/>
            <a:chExt cx="720" cy="240"/>
          </a:xfrm>
        </p:grpSpPr>
        <p:sp>
          <p:nvSpPr>
            <p:cNvPr id="78" name="Rectangle 72"/>
            <p:cNvSpPr>
              <a:spLocks noChangeArrowheads="1"/>
            </p:cNvSpPr>
            <p:nvPr/>
          </p:nvSpPr>
          <p:spPr bwMode="auto">
            <a:xfrm>
              <a:off x="3216" y="2160"/>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996633"/>
                  </a:solidFill>
                  <a:latin typeface="Arial" panose="020B0604020202020204" pitchFamily="34" charset="0"/>
                  <a:ea typeface="幼圆" panose="02010509060101010101" pitchFamily="49" charset="-122"/>
                  <a:cs typeface="Arial" panose="020B0604020202020204" pitchFamily="34" charset="0"/>
                </a:rPr>
                <a:t>1</a:t>
              </a:r>
            </a:p>
          </p:txBody>
        </p:sp>
        <p:sp>
          <p:nvSpPr>
            <p:cNvPr id="79" name="Rectangle 73"/>
            <p:cNvSpPr>
              <a:spLocks noChangeArrowheads="1"/>
            </p:cNvSpPr>
            <p:nvPr/>
          </p:nvSpPr>
          <p:spPr bwMode="auto">
            <a:xfrm>
              <a:off x="3456" y="2160"/>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a:solidFill>
                  <a:srgbClr val="996633"/>
                </a:solidFill>
                <a:latin typeface="Arial" panose="020B0604020202020204" pitchFamily="34" charset="0"/>
                <a:ea typeface="幼圆" panose="02010509060101010101" pitchFamily="49" charset="-122"/>
                <a:cs typeface="Arial" panose="020B0604020202020204" pitchFamily="34" charset="0"/>
              </a:endParaRPr>
            </a:p>
          </p:txBody>
        </p:sp>
        <p:sp>
          <p:nvSpPr>
            <p:cNvPr id="80" name="Rectangle 74"/>
            <p:cNvSpPr>
              <a:spLocks noChangeArrowheads="1"/>
            </p:cNvSpPr>
            <p:nvPr/>
          </p:nvSpPr>
          <p:spPr bwMode="auto">
            <a:xfrm>
              <a:off x="3696" y="2160"/>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996633"/>
                  </a:solidFill>
                  <a:latin typeface="Arial" panose="020B0604020202020204" pitchFamily="34" charset="0"/>
                  <a:ea typeface="幼圆" panose="02010509060101010101" pitchFamily="49" charset="-122"/>
                  <a:cs typeface="Arial" panose="020B0604020202020204" pitchFamily="34" charset="0"/>
                </a:rPr>
                <a:t>∧</a:t>
              </a:r>
            </a:p>
          </p:txBody>
        </p:sp>
      </p:grpSp>
      <p:sp>
        <p:nvSpPr>
          <p:cNvPr id="81" name="Line 75"/>
          <p:cNvSpPr>
            <a:spLocks noChangeShapeType="1"/>
          </p:cNvSpPr>
          <p:nvPr/>
        </p:nvSpPr>
        <p:spPr bwMode="auto">
          <a:xfrm>
            <a:off x="5484813" y="3255963"/>
            <a:ext cx="1587" cy="406400"/>
          </a:xfrm>
          <a:prstGeom prst="line">
            <a:avLst/>
          </a:prstGeom>
          <a:noFill/>
          <a:ln w="38100">
            <a:solidFill>
              <a:srgbClr val="996633"/>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82" name="Line 76"/>
          <p:cNvSpPr>
            <a:spLocks noChangeShapeType="1"/>
          </p:cNvSpPr>
          <p:nvPr/>
        </p:nvSpPr>
        <p:spPr bwMode="auto">
          <a:xfrm>
            <a:off x="7923213" y="3865563"/>
            <a:ext cx="1587" cy="406400"/>
          </a:xfrm>
          <a:prstGeom prst="line">
            <a:avLst/>
          </a:prstGeom>
          <a:noFill/>
          <a:ln w="38100">
            <a:solidFill>
              <a:srgbClr val="996633"/>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83" name="Line 77"/>
          <p:cNvSpPr>
            <a:spLocks noChangeShapeType="1"/>
          </p:cNvSpPr>
          <p:nvPr/>
        </p:nvSpPr>
        <p:spPr bwMode="auto">
          <a:xfrm>
            <a:off x="1827213" y="5622925"/>
            <a:ext cx="1587" cy="406400"/>
          </a:xfrm>
          <a:prstGeom prst="line">
            <a:avLst/>
          </a:prstGeom>
          <a:noFill/>
          <a:ln w="38100">
            <a:solidFill>
              <a:srgbClr val="9900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84" name="Line 78"/>
          <p:cNvSpPr>
            <a:spLocks noChangeShapeType="1"/>
          </p:cNvSpPr>
          <p:nvPr/>
        </p:nvSpPr>
        <p:spPr bwMode="auto">
          <a:xfrm rot="-5400000">
            <a:off x="3586956" y="4475957"/>
            <a:ext cx="1587" cy="406400"/>
          </a:xfrm>
          <a:prstGeom prst="line">
            <a:avLst/>
          </a:prstGeom>
          <a:noFill/>
          <a:ln w="38100">
            <a:solidFill>
              <a:srgbClr val="006600"/>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85" name="Line 79"/>
          <p:cNvSpPr>
            <a:spLocks noChangeShapeType="1"/>
          </p:cNvSpPr>
          <p:nvPr/>
        </p:nvSpPr>
        <p:spPr bwMode="auto">
          <a:xfrm rot="-5400000">
            <a:off x="2367756" y="4475957"/>
            <a:ext cx="1587" cy="406400"/>
          </a:xfrm>
          <a:prstGeom prst="line">
            <a:avLst/>
          </a:prstGeom>
          <a:noFill/>
          <a:ln w="38100">
            <a:solidFill>
              <a:srgbClr val="006600"/>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86" name="Line 80"/>
          <p:cNvSpPr>
            <a:spLocks noChangeShapeType="1"/>
          </p:cNvSpPr>
          <p:nvPr/>
        </p:nvSpPr>
        <p:spPr bwMode="auto">
          <a:xfrm rot="-5400000">
            <a:off x="4806156" y="2985294"/>
            <a:ext cx="1588" cy="406400"/>
          </a:xfrm>
          <a:prstGeom prst="line">
            <a:avLst/>
          </a:prstGeom>
          <a:noFill/>
          <a:ln w="38100">
            <a:solidFill>
              <a:srgbClr val="996633"/>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87" name="Line 81"/>
          <p:cNvSpPr>
            <a:spLocks noChangeShapeType="1"/>
          </p:cNvSpPr>
          <p:nvPr/>
        </p:nvSpPr>
        <p:spPr bwMode="auto">
          <a:xfrm rot="-5400000">
            <a:off x="6025356" y="3594894"/>
            <a:ext cx="1588" cy="406400"/>
          </a:xfrm>
          <a:prstGeom prst="line">
            <a:avLst/>
          </a:prstGeom>
          <a:noFill/>
          <a:ln w="38100">
            <a:solidFill>
              <a:srgbClr val="996633"/>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88" name="Line 82"/>
          <p:cNvSpPr>
            <a:spLocks noChangeShapeType="1"/>
          </p:cNvSpPr>
          <p:nvPr/>
        </p:nvSpPr>
        <p:spPr bwMode="auto">
          <a:xfrm rot="-5400000">
            <a:off x="2367756" y="5352257"/>
            <a:ext cx="1587" cy="406400"/>
          </a:xfrm>
          <a:prstGeom prst="line">
            <a:avLst/>
          </a:prstGeom>
          <a:noFill/>
          <a:ln w="38100">
            <a:solidFill>
              <a:srgbClr val="9900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89" name="Line 83"/>
          <p:cNvSpPr>
            <a:spLocks noChangeShapeType="1"/>
          </p:cNvSpPr>
          <p:nvPr/>
        </p:nvSpPr>
        <p:spPr bwMode="auto">
          <a:xfrm rot="-5400000">
            <a:off x="1148556" y="5352257"/>
            <a:ext cx="1587" cy="406400"/>
          </a:xfrm>
          <a:prstGeom prst="line">
            <a:avLst/>
          </a:prstGeom>
          <a:noFill/>
          <a:ln w="38100">
            <a:solidFill>
              <a:srgbClr val="9900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90" name="Line 84"/>
          <p:cNvSpPr>
            <a:spLocks noChangeShapeType="1"/>
          </p:cNvSpPr>
          <p:nvPr/>
        </p:nvSpPr>
        <p:spPr bwMode="auto">
          <a:xfrm rot="-5400000">
            <a:off x="1148556" y="4475957"/>
            <a:ext cx="1587" cy="406400"/>
          </a:xfrm>
          <a:prstGeom prst="line">
            <a:avLst/>
          </a:prstGeom>
          <a:noFill/>
          <a:ln w="38100">
            <a:solidFill>
              <a:srgbClr val="006600"/>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91" name="Line 85"/>
          <p:cNvSpPr>
            <a:spLocks noChangeShapeType="1"/>
          </p:cNvSpPr>
          <p:nvPr/>
        </p:nvSpPr>
        <p:spPr bwMode="auto">
          <a:xfrm>
            <a:off x="1081088" y="3187700"/>
            <a:ext cx="1587" cy="1084263"/>
          </a:xfrm>
          <a:prstGeom prst="line">
            <a:avLst/>
          </a:prstGeom>
          <a:noFill/>
          <a:ln w="38100">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92" name="Line 86"/>
          <p:cNvSpPr>
            <a:spLocks noChangeShapeType="1"/>
          </p:cNvSpPr>
          <p:nvPr/>
        </p:nvSpPr>
        <p:spPr bwMode="auto">
          <a:xfrm>
            <a:off x="1081088" y="4271963"/>
            <a:ext cx="1965325" cy="1587"/>
          </a:xfrm>
          <a:prstGeom prst="line">
            <a:avLst/>
          </a:prstGeom>
          <a:noFill/>
          <a:ln w="38100">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93" name="Line 87"/>
          <p:cNvSpPr>
            <a:spLocks noChangeShapeType="1"/>
          </p:cNvSpPr>
          <p:nvPr/>
        </p:nvSpPr>
        <p:spPr bwMode="auto">
          <a:xfrm>
            <a:off x="3046413" y="4271963"/>
            <a:ext cx="1587" cy="406400"/>
          </a:xfrm>
          <a:prstGeom prst="line">
            <a:avLst/>
          </a:prstGeom>
          <a:noFill/>
          <a:ln w="38100">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94" name="Line 88"/>
          <p:cNvSpPr>
            <a:spLocks noChangeShapeType="1"/>
          </p:cNvSpPr>
          <p:nvPr/>
        </p:nvSpPr>
        <p:spPr bwMode="auto">
          <a:xfrm>
            <a:off x="3519488" y="3187700"/>
            <a:ext cx="1587" cy="1084263"/>
          </a:xfrm>
          <a:prstGeom prst="line">
            <a:avLst/>
          </a:prstGeom>
          <a:noFill/>
          <a:ln w="38100">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95" name="Line 89"/>
          <p:cNvSpPr>
            <a:spLocks noChangeShapeType="1"/>
          </p:cNvSpPr>
          <p:nvPr/>
        </p:nvSpPr>
        <p:spPr bwMode="auto">
          <a:xfrm>
            <a:off x="3519488" y="4271963"/>
            <a:ext cx="746125" cy="1587"/>
          </a:xfrm>
          <a:prstGeom prst="line">
            <a:avLst/>
          </a:prstGeom>
          <a:noFill/>
          <a:ln w="38100">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96" name="Line 90"/>
          <p:cNvSpPr>
            <a:spLocks noChangeShapeType="1"/>
          </p:cNvSpPr>
          <p:nvPr/>
        </p:nvSpPr>
        <p:spPr bwMode="auto">
          <a:xfrm>
            <a:off x="4265613" y="4271963"/>
            <a:ext cx="1587" cy="406400"/>
          </a:xfrm>
          <a:prstGeom prst="line">
            <a:avLst/>
          </a:prstGeom>
          <a:noFill/>
          <a:ln w="38100">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97" name="Line 91"/>
          <p:cNvSpPr>
            <a:spLocks noChangeShapeType="1"/>
          </p:cNvSpPr>
          <p:nvPr/>
        </p:nvSpPr>
        <p:spPr bwMode="auto">
          <a:xfrm>
            <a:off x="1149350" y="5148263"/>
            <a:ext cx="1588" cy="406400"/>
          </a:xfrm>
          <a:prstGeom prst="line">
            <a:avLst/>
          </a:prstGeom>
          <a:noFill/>
          <a:ln w="38100">
            <a:solidFill>
              <a:srgbClr val="99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98" name="Line 92"/>
          <p:cNvSpPr>
            <a:spLocks noChangeShapeType="1"/>
          </p:cNvSpPr>
          <p:nvPr/>
        </p:nvSpPr>
        <p:spPr bwMode="auto">
          <a:xfrm>
            <a:off x="1149350" y="5148263"/>
            <a:ext cx="1897063" cy="1587"/>
          </a:xfrm>
          <a:prstGeom prst="line">
            <a:avLst/>
          </a:prstGeom>
          <a:noFill/>
          <a:ln w="38100">
            <a:solidFill>
              <a:srgbClr val="99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99" name="Line 93"/>
          <p:cNvSpPr>
            <a:spLocks noChangeShapeType="1"/>
          </p:cNvSpPr>
          <p:nvPr/>
        </p:nvSpPr>
        <p:spPr bwMode="auto">
          <a:xfrm>
            <a:off x="3046413" y="5148263"/>
            <a:ext cx="1587" cy="406400"/>
          </a:xfrm>
          <a:prstGeom prst="line">
            <a:avLst/>
          </a:prstGeom>
          <a:noFill/>
          <a:ln w="38100">
            <a:solidFill>
              <a:srgbClr val="99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100" name="Text Box 94"/>
          <p:cNvSpPr txBox="1">
            <a:spLocks noChangeArrowheads="1"/>
          </p:cNvSpPr>
          <p:nvPr/>
        </p:nvSpPr>
        <p:spPr bwMode="auto">
          <a:xfrm>
            <a:off x="539750" y="2492375"/>
            <a:ext cx="115093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b="1">
                <a:solidFill>
                  <a:srgbClr val="3333FF"/>
                </a:solidFill>
                <a:latin typeface="Arial" panose="020B0604020202020204" pitchFamily="34" charset="0"/>
                <a:ea typeface="幼圆" panose="02010509060101010101" pitchFamily="49" charset="-122"/>
                <a:cs typeface="Arial" panose="020B0604020202020204" pitchFamily="34" charset="0"/>
              </a:rPr>
              <a:t>A = NIL</a:t>
            </a:r>
          </a:p>
        </p:txBody>
      </p:sp>
      <p:sp>
        <p:nvSpPr>
          <p:cNvPr id="101" name="Text Box 95"/>
          <p:cNvSpPr txBox="1">
            <a:spLocks noChangeArrowheads="1"/>
          </p:cNvSpPr>
          <p:nvPr/>
        </p:nvSpPr>
        <p:spPr bwMode="auto">
          <a:xfrm>
            <a:off x="539750" y="3019425"/>
            <a:ext cx="33813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b="1">
                <a:solidFill>
                  <a:srgbClr val="FF33CC"/>
                </a:solidFill>
                <a:latin typeface="Arial" panose="020B0604020202020204" pitchFamily="34" charset="0"/>
                <a:ea typeface="幼圆" panose="02010509060101010101" pitchFamily="49" charset="-122"/>
                <a:cs typeface="Arial" panose="020B0604020202020204" pitchFamily="34" charset="0"/>
              </a:rPr>
              <a:t>B</a:t>
            </a:r>
          </a:p>
        </p:txBody>
      </p:sp>
      <p:sp>
        <p:nvSpPr>
          <p:cNvPr id="102" name="Text Box 96"/>
          <p:cNvSpPr txBox="1">
            <a:spLocks noChangeArrowheads="1"/>
          </p:cNvSpPr>
          <p:nvPr/>
        </p:nvSpPr>
        <p:spPr bwMode="auto">
          <a:xfrm>
            <a:off x="539750" y="4510088"/>
            <a:ext cx="3381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b="1">
                <a:solidFill>
                  <a:srgbClr val="006600"/>
                </a:solidFill>
                <a:latin typeface="Arial" panose="020B0604020202020204" pitchFamily="34" charset="0"/>
                <a:ea typeface="幼圆" panose="02010509060101010101" pitchFamily="49" charset="-122"/>
                <a:cs typeface="Arial" panose="020B0604020202020204" pitchFamily="34" charset="0"/>
              </a:rPr>
              <a:t>D</a:t>
            </a:r>
          </a:p>
        </p:txBody>
      </p:sp>
      <p:sp>
        <p:nvSpPr>
          <p:cNvPr id="103" name="Text Box 97"/>
          <p:cNvSpPr txBox="1">
            <a:spLocks noChangeArrowheads="1"/>
          </p:cNvSpPr>
          <p:nvPr/>
        </p:nvSpPr>
        <p:spPr bwMode="auto">
          <a:xfrm>
            <a:off x="539750" y="5386388"/>
            <a:ext cx="3381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b="1">
                <a:solidFill>
                  <a:srgbClr val="9900CC"/>
                </a:solidFill>
                <a:latin typeface="Arial" panose="020B0604020202020204" pitchFamily="34" charset="0"/>
                <a:ea typeface="幼圆" panose="02010509060101010101" pitchFamily="49" charset="-122"/>
                <a:cs typeface="Arial" panose="020B0604020202020204" pitchFamily="34" charset="0"/>
              </a:rPr>
              <a:t>E</a:t>
            </a:r>
          </a:p>
        </p:txBody>
      </p:sp>
      <p:sp>
        <p:nvSpPr>
          <p:cNvPr id="104" name="Text Box 98"/>
          <p:cNvSpPr txBox="1">
            <a:spLocks noChangeArrowheads="1"/>
          </p:cNvSpPr>
          <p:nvPr/>
        </p:nvSpPr>
        <p:spPr bwMode="auto">
          <a:xfrm>
            <a:off x="2978150" y="3019425"/>
            <a:ext cx="33813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b="1">
                <a:solidFill>
                  <a:srgbClr val="996633"/>
                </a:solidFill>
                <a:latin typeface="Arial" panose="020B0604020202020204" pitchFamily="34" charset="0"/>
                <a:ea typeface="幼圆" panose="02010509060101010101" pitchFamily="49" charset="-122"/>
                <a:cs typeface="Arial" panose="020B0604020202020204" pitchFamily="34" charset="0"/>
              </a:rPr>
              <a:t>C</a:t>
            </a:r>
          </a:p>
        </p:txBody>
      </p:sp>
      <p:grpSp>
        <p:nvGrpSpPr>
          <p:cNvPr id="105" name="Group 99"/>
          <p:cNvGrpSpPr>
            <a:grpSpLocks/>
          </p:cNvGrpSpPr>
          <p:nvPr/>
        </p:nvGrpSpPr>
        <p:grpSpPr bwMode="auto">
          <a:xfrm>
            <a:off x="6229350" y="3662363"/>
            <a:ext cx="1016000" cy="338137"/>
            <a:chOff x="4080" y="2592"/>
            <a:chExt cx="720" cy="240"/>
          </a:xfrm>
        </p:grpSpPr>
        <p:sp>
          <p:nvSpPr>
            <p:cNvPr id="106" name="Rectangle 100"/>
            <p:cNvSpPr>
              <a:spLocks noChangeArrowheads="1"/>
            </p:cNvSpPr>
            <p:nvPr/>
          </p:nvSpPr>
          <p:spPr bwMode="auto">
            <a:xfrm>
              <a:off x="4080" y="2592"/>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996633"/>
                  </a:solidFill>
                  <a:latin typeface="Arial" panose="020B0604020202020204" pitchFamily="34" charset="0"/>
                  <a:ea typeface="幼圆" panose="02010509060101010101" pitchFamily="49" charset="-122"/>
                  <a:cs typeface="Arial" panose="020B0604020202020204" pitchFamily="34" charset="0"/>
                </a:rPr>
                <a:t>1</a:t>
              </a:r>
            </a:p>
          </p:txBody>
        </p:sp>
        <p:sp>
          <p:nvSpPr>
            <p:cNvPr id="107" name="Rectangle 101"/>
            <p:cNvSpPr>
              <a:spLocks noChangeArrowheads="1"/>
            </p:cNvSpPr>
            <p:nvPr/>
          </p:nvSpPr>
          <p:spPr bwMode="auto">
            <a:xfrm>
              <a:off x="4320" y="2592"/>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a:solidFill>
                  <a:srgbClr val="996633"/>
                </a:solidFill>
                <a:latin typeface="Arial" panose="020B0604020202020204" pitchFamily="34" charset="0"/>
                <a:ea typeface="幼圆" panose="02010509060101010101" pitchFamily="49" charset="-122"/>
                <a:cs typeface="Arial" panose="020B0604020202020204" pitchFamily="34" charset="0"/>
              </a:endParaRPr>
            </a:p>
          </p:txBody>
        </p:sp>
        <p:sp>
          <p:nvSpPr>
            <p:cNvPr id="108" name="Rectangle 102"/>
            <p:cNvSpPr>
              <a:spLocks noChangeArrowheads="1"/>
            </p:cNvSpPr>
            <p:nvPr/>
          </p:nvSpPr>
          <p:spPr bwMode="auto">
            <a:xfrm>
              <a:off x="4560" y="2592"/>
              <a:ext cx="240" cy="240"/>
            </a:xfrm>
            <a:prstGeom prst="rect">
              <a:avLst/>
            </a:prstGeom>
            <a:solidFill>
              <a:srgbClr val="FFFFCC"/>
            </a:solidFill>
            <a:ln w="38100">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a:solidFill>
                  <a:srgbClr val="996633"/>
                </a:solidFill>
                <a:latin typeface="Arial" panose="020B0604020202020204" pitchFamily="34" charset="0"/>
                <a:ea typeface="幼圆" panose="02010509060101010101" pitchFamily="49" charset="-122"/>
                <a:cs typeface="Arial" panose="020B0604020202020204" pitchFamily="34" charset="0"/>
              </a:endParaRPr>
            </a:p>
          </p:txBody>
        </p:sp>
      </p:grpSp>
      <p:sp>
        <p:nvSpPr>
          <p:cNvPr id="109" name="Line 103"/>
          <p:cNvSpPr>
            <a:spLocks noChangeShapeType="1"/>
          </p:cNvSpPr>
          <p:nvPr/>
        </p:nvSpPr>
        <p:spPr bwMode="auto">
          <a:xfrm rot="-5400000">
            <a:off x="7244556" y="3594894"/>
            <a:ext cx="1588" cy="406400"/>
          </a:xfrm>
          <a:prstGeom prst="line">
            <a:avLst/>
          </a:prstGeom>
          <a:noFill/>
          <a:ln w="38100">
            <a:solidFill>
              <a:srgbClr val="996633"/>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110" name="Line 104"/>
          <p:cNvSpPr>
            <a:spLocks noChangeShapeType="1"/>
          </p:cNvSpPr>
          <p:nvPr/>
        </p:nvSpPr>
        <p:spPr bwMode="auto">
          <a:xfrm>
            <a:off x="6704013" y="3865563"/>
            <a:ext cx="1587" cy="406400"/>
          </a:xfrm>
          <a:prstGeom prst="line">
            <a:avLst/>
          </a:prstGeom>
          <a:noFill/>
          <a:ln w="38100">
            <a:solidFill>
              <a:srgbClr val="996633"/>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grpSp>
        <p:nvGrpSpPr>
          <p:cNvPr id="111" name="Group 105"/>
          <p:cNvGrpSpPr>
            <a:grpSpLocks/>
          </p:cNvGrpSpPr>
          <p:nvPr/>
        </p:nvGrpSpPr>
        <p:grpSpPr bwMode="auto">
          <a:xfrm>
            <a:off x="5024438" y="5407025"/>
            <a:ext cx="1016000" cy="338138"/>
            <a:chOff x="624" y="2160"/>
            <a:chExt cx="720" cy="240"/>
          </a:xfrm>
        </p:grpSpPr>
        <p:sp>
          <p:nvSpPr>
            <p:cNvPr id="112" name="Rectangle 106"/>
            <p:cNvSpPr>
              <a:spLocks noChangeArrowheads="1"/>
            </p:cNvSpPr>
            <p:nvPr/>
          </p:nvSpPr>
          <p:spPr bwMode="auto">
            <a:xfrm>
              <a:off x="624" y="2160"/>
              <a:ext cx="240" cy="240"/>
            </a:xfrm>
            <a:prstGeom prst="rect">
              <a:avLst/>
            </a:prstGeom>
            <a:solidFill>
              <a:srgbClr val="FFFFCC"/>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FF0000"/>
                  </a:solidFill>
                  <a:latin typeface="Arial" panose="020B0604020202020204" pitchFamily="34" charset="0"/>
                  <a:ea typeface="幼圆" panose="02010509060101010101" pitchFamily="49" charset="-122"/>
                  <a:cs typeface="Arial" panose="020B0604020202020204" pitchFamily="34" charset="0"/>
                </a:rPr>
                <a:t>1</a:t>
              </a:r>
            </a:p>
          </p:txBody>
        </p:sp>
        <p:sp>
          <p:nvSpPr>
            <p:cNvPr id="113" name="Rectangle 107"/>
            <p:cNvSpPr>
              <a:spLocks noChangeArrowheads="1"/>
            </p:cNvSpPr>
            <p:nvPr/>
          </p:nvSpPr>
          <p:spPr bwMode="auto">
            <a:xfrm>
              <a:off x="864" y="2160"/>
              <a:ext cx="240" cy="240"/>
            </a:xfrm>
            <a:prstGeom prst="rect">
              <a:avLst/>
            </a:prstGeom>
            <a:solidFill>
              <a:srgbClr val="FFFFCC"/>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FF0000"/>
                  </a:solidFill>
                  <a:latin typeface="Arial" panose="020B0604020202020204" pitchFamily="34" charset="0"/>
                  <a:ea typeface="幼圆" panose="02010509060101010101" pitchFamily="49" charset="-122"/>
                  <a:cs typeface="Arial" panose="020B0604020202020204" pitchFamily="34" charset="0"/>
                </a:rPr>
                <a:t>∧</a:t>
              </a:r>
            </a:p>
          </p:txBody>
        </p:sp>
        <p:sp>
          <p:nvSpPr>
            <p:cNvPr id="114" name="Rectangle 108"/>
            <p:cNvSpPr>
              <a:spLocks noChangeArrowheads="1"/>
            </p:cNvSpPr>
            <p:nvPr/>
          </p:nvSpPr>
          <p:spPr bwMode="auto">
            <a:xfrm>
              <a:off x="1104" y="2160"/>
              <a:ext cx="240" cy="240"/>
            </a:xfrm>
            <a:prstGeom prst="rect">
              <a:avLst/>
            </a:prstGeom>
            <a:solidFill>
              <a:srgbClr val="FFFFCC"/>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FF0000"/>
                  </a:solidFill>
                  <a:latin typeface="Arial" panose="020B0604020202020204" pitchFamily="34" charset="0"/>
                  <a:ea typeface="幼圆" panose="02010509060101010101" pitchFamily="49" charset="-122"/>
                  <a:cs typeface="Arial" panose="020B0604020202020204" pitchFamily="34" charset="0"/>
                </a:rPr>
                <a:t>∧</a:t>
              </a:r>
            </a:p>
          </p:txBody>
        </p:sp>
      </p:grpSp>
      <p:sp>
        <p:nvSpPr>
          <p:cNvPr id="115" name="Line 109"/>
          <p:cNvSpPr>
            <a:spLocks noChangeShapeType="1"/>
          </p:cNvSpPr>
          <p:nvPr/>
        </p:nvSpPr>
        <p:spPr bwMode="auto">
          <a:xfrm rot="-5400000">
            <a:off x="4820444" y="5339557"/>
            <a:ext cx="1587" cy="406400"/>
          </a:xfrm>
          <a:prstGeom prst="line">
            <a:avLst/>
          </a:prstGeom>
          <a:noFill/>
          <a:ln w="38100">
            <a:solidFill>
              <a:srgbClr val="FF0000"/>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116" name="Text Box 110"/>
          <p:cNvSpPr txBox="1">
            <a:spLocks noChangeArrowheads="1"/>
          </p:cNvSpPr>
          <p:nvPr/>
        </p:nvSpPr>
        <p:spPr bwMode="auto">
          <a:xfrm>
            <a:off x="4211638" y="5373688"/>
            <a:ext cx="3381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b="1">
                <a:solidFill>
                  <a:srgbClr val="FF0000"/>
                </a:solidFill>
                <a:latin typeface="Arial" panose="020B0604020202020204" pitchFamily="34" charset="0"/>
                <a:ea typeface="幼圆" panose="02010509060101010101" pitchFamily="49" charset="-122"/>
                <a:cs typeface="Arial" panose="020B0604020202020204" pitchFamily="34" charset="0"/>
              </a:rPr>
              <a:t> F</a:t>
            </a:r>
          </a:p>
        </p:txBody>
      </p:sp>
      <p:sp>
        <p:nvSpPr>
          <p:cNvPr id="117" name="Line 111"/>
          <p:cNvSpPr>
            <a:spLocks noChangeShapeType="1"/>
          </p:cNvSpPr>
          <p:nvPr/>
        </p:nvSpPr>
        <p:spPr bwMode="auto">
          <a:xfrm rot="-5400000">
            <a:off x="3586956" y="2985294"/>
            <a:ext cx="1588" cy="406400"/>
          </a:xfrm>
          <a:prstGeom prst="line">
            <a:avLst/>
          </a:prstGeom>
          <a:noFill/>
          <a:ln w="38100">
            <a:solidFill>
              <a:srgbClr val="996633"/>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118" name="Line 112"/>
          <p:cNvSpPr>
            <a:spLocks noChangeShapeType="1"/>
          </p:cNvSpPr>
          <p:nvPr/>
        </p:nvSpPr>
        <p:spPr bwMode="auto">
          <a:xfrm rot="-5400000">
            <a:off x="1148556" y="2985294"/>
            <a:ext cx="1588" cy="406400"/>
          </a:xfrm>
          <a:prstGeom prst="line">
            <a:avLst/>
          </a:prstGeom>
          <a:noFill/>
          <a:ln w="38100">
            <a:solidFill>
              <a:srgbClr val="FF33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linds(horizontal)">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37" fill="hold" grpId="0" nodeType="click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barn(outVertical)">
                                      <p:cBhvr>
                                        <p:cTn id="16" dur="500"/>
                                        <p:tgtEl>
                                          <p:spTgt spid="100"/>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grpId="0" nodeType="clickEffect">
                                  <p:stCondLst>
                                    <p:cond delay="0"/>
                                  </p:stCondLst>
                                  <p:childTnLst>
                                    <p:set>
                                      <p:cBhvr>
                                        <p:cTn id="20" dur="1" fill="hold">
                                          <p:stCondLst>
                                            <p:cond delay="0"/>
                                          </p:stCondLst>
                                        </p:cTn>
                                        <p:tgtEl>
                                          <p:spTgt spid="101"/>
                                        </p:tgtEl>
                                        <p:attrNameLst>
                                          <p:attrName>style.visibility</p:attrName>
                                        </p:attrNameLst>
                                      </p:cBhvr>
                                      <p:to>
                                        <p:strVal val="visible"/>
                                      </p:to>
                                    </p:set>
                                    <p:animEffect transition="in" filter="barn(outVertical)">
                                      <p:cBhvr>
                                        <p:cTn id="21" dur="500"/>
                                        <p:tgtEl>
                                          <p:spTgt spid="101"/>
                                        </p:tgtEl>
                                      </p:cBhvr>
                                    </p:animEffect>
                                  </p:childTnLst>
                                </p:cTn>
                              </p:par>
                            </p:childTnLst>
                          </p:cTn>
                        </p:par>
                        <p:par>
                          <p:cTn id="22" fill="hold">
                            <p:stCondLst>
                              <p:cond delay="500"/>
                            </p:stCondLst>
                            <p:childTnLst>
                              <p:par>
                                <p:cTn id="23" presetID="17" presetClass="entr" presetSubtype="8" fill="hold" grpId="0" nodeType="afterEffect">
                                  <p:stCondLst>
                                    <p:cond delay="0"/>
                                  </p:stCondLst>
                                  <p:childTnLst>
                                    <p:set>
                                      <p:cBhvr>
                                        <p:cTn id="24" dur="1" fill="hold">
                                          <p:stCondLst>
                                            <p:cond delay="0"/>
                                          </p:stCondLst>
                                        </p:cTn>
                                        <p:tgtEl>
                                          <p:spTgt spid="118"/>
                                        </p:tgtEl>
                                        <p:attrNameLst>
                                          <p:attrName>style.visibility</p:attrName>
                                        </p:attrNameLst>
                                      </p:cBhvr>
                                      <p:to>
                                        <p:strVal val="visible"/>
                                      </p:to>
                                    </p:set>
                                    <p:anim calcmode="lin" valueType="num">
                                      <p:cBhvr>
                                        <p:cTn id="25" dur="500" fill="hold"/>
                                        <p:tgtEl>
                                          <p:spTgt spid="118"/>
                                        </p:tgtEl>
                                        <p:attrNameLst>
                                          <p:attrName>ppt_x</p:attrName>
                                        </p:attrNameLst>
                                      </p:cBhvr>
                                      <p:tavLst>
                                        <p:tav tm="0">
                                          <p:val>
                                            <p:strVal val="#ppt_x-#ppt_w/2"/>
                                          </p:val>
                                        </p:tav>
                                        <p:tav tm="100000">
                                          <p:val>
                                            <p:strVal val="#ppt_x"/>
                                          </p:val>
                                        </p:tav>
                                      </p:tavLst>
                                    </p:anim>
                                    <p:anim calcmode="lin" valueType="num">
                                      <p:cBhvr>
                                        <p:cTn id="26" dur="500" fill="hold"/>
                                        <p:tgtEl>
                                          <p:spTgt spid="118"/>
                                        </p:tgtEl>
                                        <p:attrNameLst>
                                          <p:attrName>ppt_y</p:attrName>
                                        </p:attrNameLst>
                                      </p:cBhvr>
                                      <p:tavLst>
                                        <p:tav tm="0">
                                          <p:val>
                                            <p:strVal val="#ppt_y"/>
                                          </p:val>
                                        </p:tav>
                                        <p:tav tm="100000">
                                          <p:val>
                                            <p:strVal val="#ppt_y"/>
                                          </p:val>
                                        </p:tav>
                                      </p:tavLst>
                                    </p:anim>
                                    <p:anim calcmode="lin" valueType="num">
                                      <p:cBhvr>
                                        <p:cTn id="27" dur="500" fill="hold"/>
                                        <p:tgtEl>
                                          <p:spTgt spid="118"/>
                                        </p:tgtEl>
                                        <p:attrNameLst>
                                          <p:attrName>ppt_w</p:attrName>
                                        </p:attrNameLst>
                                      </p:cBhvr>
                                      <p:tavLst>
                                        <p:tav tm="0">
                                          <p:val>
                                            <p:fltVal val="0"/>
                                          </p:val>
                                        </p:tav>
                                        <p:tav tm="100000">
                                          <p:val>
                                            <p:strVal val="#ppt_w"/>
                                          </p:val>
                                        </p:tav>
                                      </p:tavLst>
                                    </p:anim>
                                    <p:anim calcmode="lin" valueType="num">
                                      <p:cBhvr>
                                        <p:cTn id="28" dur="500" fill="hold"/>
                                        <p:tgtEl>
                                          <p:spTgt spid="118"/>
                                        </p:tgtEl>
                                        <p:attrNameLst>
                                          <p:attrName>ppt_h</p:attrName>
                                        </p:attrNameLst>
                                      </p:cBhvr>
                                      <p:tavLst>
                                        <p:tav tm="0">
                                          <p:val>
                                            <p:strVal val="#ppt_h"/>
                                          </p:val>
                                        </p:tav>
                                        <p:tav tm="100000">
                                          <p:val>
                                            <p:strVal val="#ppt_h"/>
                                          </p:val>
                                        </p:tav>
                                      </p:tavLst>
                                    </p:anim>
                                  </p:childTnLst>
                                </p:cTn>
                              </p:par>
                            </p:childTnLst>
                          </p:cTn>
                        </p:par>
                        <p:par>
                          <p:cTn id="29" fill="hold">
                            <p:stCondLst>
                              <p:cond delay="1000"/>
                            </p:stCondLst>
                            <p:childTnLst>
                              <p:par>
                                <p:cTn id="30" presetID="16" presetClass="entr" presetSubtype="37"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outVertical)">
                                      <p:cBhvr>
                                        <p:cTn id="32" dur="500"/>
                                        <p:tgtEl>
                                          <p:spTgt spid="18"/>
                                        </p:tgtEl>
                                      </p:cBhvr>
                                    </p:animEffect>
                                  </p:childTnLst>
                                </p:cTn>
                              </p:par>
                            </p:childTnLst>
                          </p:cTn>
                        </p:par>
                        <p:par>
                          <p:cTn id="33" fill="hold">
                            <p:stCondLst>
                              <p:cond delay="1500"/>
                            </p:stCondLst>
                            <p:childTnLst>
                              <p:par>
                                <p:cTn id="34" presetID="17" presetClass="entr" presetSubtype="1" fill="hold" grpId="0" nodeType="afterEffect">
                                  <p:stCondLst>
                                    <p:cond delay="0"/>
                                  </p:stCondLst>
                                  <p:childTnLst>
                                    <p:set>
                                      <p:cBhvr>
                                        <p:cTn id="35" dur="1" fill="hold">
                                          <p:stCondLst>
                                            <p:cond delay="0"/>
                                          </p:stCondLst>
                                        </p:cTn>
                                        <p:tgtEl>
                                          <p:spTgt spid="74"/>
                                        </p:tgtEl>
                                        <p:attrNameLst>
                                          <p:attrName>style.visibility</p:attrName>
                                        </p:attrNameLst>
                                      </p:cBhvr>
                                      <p:to>
                                        <p:strVal val="visible"/>
                                      </p:to>
                                    </p:set>
                                    <p:anim calcmode="lin" valueType="num">
                                      <p:cBhvr>
                                        <p:cTn id="36" dur="500" fill="hold"/>
                                        <p:tgtEl>
                                          <p:spTgt spid="74"/>
                                        </p:tgtEl>
                                        <p:attrNameLst>
                                          <p:attrName>ppt_x</p:attrName>
                                        </p:attrNameLst>
                                      </p:cBhvr>
                                      <p:tavLst>
                                        <p:tav tm="0">
                                          <p:val>
                                            <p:strVal val="#ppt_x"/>
                                          </p:val>
                                        </p:tav>
                                        <p:tav tm="100000">
                                          <p:val>
                                            <p:strVal val="#ppt_x"/>
                                          </p:val>
                                        </p:tav>
                                      </p:tavLst>
                                    </p:anim>
                                    <p:anim calcmode="lin" valueType="num">
                                      <p:cBhvr>
                                        <p:cTn id="37" dur="500" fill="hold"/>
                                        <p:tgtEl>
                                          <p:spTgt spid="74"/>
                                        </p:tgtEl>
                                        <p:attrNameLst>
                                          <p:attrName>ppt_y</p:attrName>
                                        </p:attrNameLst>
                                      </p:cBhvr>
                                      <p:tavLst>
                                        <p:tav tm="0">
                                          <p:val>
                                            <p:strVal val="#ppt_y-#ppt_h/2"/>
                                          </p:val>
                                        </p:tav>
                                        <p:tav tm="100000">
                                          <p:val>
                                            <p:strVal val="#ppt_y"/>
                                          </p:val>
                                        </p:tav>
                                      </p:tavLst>
                                    </p:anim>
                                    <p:anim calcmode="lin" valueType="num">
                                      <p:cBhvr>
                                        <p:cTn id="38" dur="500" fill="hold"/>
                                        <p:tgtEl>
                                          <p:spTgt spid="74"/>
                                        </p:tgtEl>
                                        <p:attrNameLst>
                                          <p:attrName>ppt_w</p:attrName>
                                        </p:attrNameLst>
                                      </p:cBhvr>
                                      <p:tavLst>
                                        <p:tav tm="0">
                                          <p:val>
                                            <p:strVal val="#ppt_w"/>
                                          </p:val>
                                        </p:tav>
                                        <p:tav tm="100000">
                                          <p:val>
                                            <p:strVal val="#ppt_w"/>
                                          </p:val>
                                        </p:tav>
                                      </p:tavLst>
                                    </p:anim>
                                    <p:anim calcmode="lin" valueType="num">
                                      <p:cBhvr>
                                        <p:cTn id="39" dur="500" fill="hold"/>
                                        <p:tgtEl>
                                          <p:spTgt spid="74"/>
                                        </p:tgtEl>
                                        <p:attrNameLst>
                                          <p:attrName>ppt_h</p:attrName>
                                        </p:attrNameLst>
                                      </p:cBhvr>
                                      <p:tavLst>
                                        <p:tav tm="0">
                                          <p:val>
                                            <p:fltVal val="0"/>
                                          </p:val>
                                        </p:tav>
                                        <p:tav tm="100000">
                                          <p:val>
                                            <p:strVal val="#ppt_h"/>
                                          </p:val>
                                        </p:tav>
                                      </p:tavLst>
                                    </p:anim>
                                  </p:childTnLst>
                                </p:cTn>
                              </p:par>
                            </p:childTnLst>
                          </p:cTn>
                        </p:par>
                        <p:par>
                          <p:cTn id="40" fill="hold">
                            <p:stCondLst>
                              <p:cond delay="2000"/>
                            </p:stCondLst>
                            <p:childTnLst>
                              <p:par>
                                <p:cTn id="41" presetID="16" presetClass="entr" presetSubtype="37"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barn(outVertical)">
                                      <p:cBhvr>
                                        <p:cTn id="43" dur="500"/>
                                        <p:tgtEl>
                                          <p:spTgt spid="22"/>
                                        </p:tgtEl>
                                      </p:cBhvr>
                                    </p:animEffect>
                                  </p:childTnLst>
                                </p:cTn>
                              </p:par>
                            </p:childTnLst>
                          </p:cTn>
                        </p:par>
                      </p:childTnLst>
                    </p:cTn>
                  </p:par>
                  <p:par>
                    <p:cTn id="44" fill="hold">
                      <p:stCondLst>
                        <p:cond delay="indefinite"/>
                      </p:stCondLst>
                      <p:childTnLst>
                        <p:par>
                          <p:cTn id="45" fill="hold">
                            <p:stCondLst>
                              <p:cond delay="0"/>
                            </p:stCondLst>
                            <p:childTnLst>
                              <p:par>
                                <p:cTn id="46" presetID="17" presetClass="entr" presetSubtype="10" fill="hold" grpId="0" nodeType="clickEffect">
                                  <p:stCondLst>
                                    <p:cond delay="0"/>
                                  </p:stCondLst>
                                  <p:childTnLst>
                                    <p:set>
                                      <p:cBhvr>
                                        <p:cTn id="47" dur="1" fill="hold">
                                          <p:stCondLst>
                                            <p:cond delay="0"/>
                                          </p:stCondLst>
                                        </p:cTn>
                                        <p:tgtEl>
                                          <p:spTgt spid="104"/>
                                        </p:tgtEl>
                                        <p:attrNameLst>
                                          <p:attrName>style.visibility</p:attrName>
                                        </p:attrNameLst>
                                      </p:cBhvr>
                                      <p:to>
                                        <p:strVal val="visible"/>
                                      </p:to>
                                    </p:set>
                                    <p:anim calcmode="lin" valueType="num">
                                      <p:cBhvr>
                                        <p:cTn id="48" dur="500" fill="hold"/>
                                        <p:tgtEl>
                                          <p:spTgt spid="104"/>
                                        </p:tgtEl>
                                        <p:attrNameLst>
                                          <p:attrName>ppt_w</p:attrName>
                                        </p:attrNameLst>
                                      </p:cBhvr>
                                      <p:tavLst>
                                        <p:tav tm="0">
                                          <p:val>
                                            <p:fltVal val="0"/>
                                          </p:val>
                                        </p:tav>
                                        <p:tav tm="100000">
                                          <p:val>
                                            <p:strVal val="#ppt_w"/>
                                          </p:val>
                                        </p:tav>
                                      </p:tavLst>
                                    </p:anim>
                                    <p:anim calcmode="lin" valueType="num">
                                      <p:cBhvr>
                                        <p:cTn id="49" dur="500" fill="hold"/>
                                        <p:tgtEl>
                                          <p:spTgt spid="104"/>
                                        </p:tgtEl>
                                        <p:attrNameLst>
                                          <p:attrName>ppt_h</p:attrName>
                                        </p:attrNameLst>
                                      </p:cBhvr>
                                      <p:tavLst>
                                        <p:tav tm="0">
                                          <p:val>
                                            <p:strVal val="#ppt_h"/>
                                          </p:val>
                                        </p:tav>
                                        <p:tav tm="100000">
                                          <p:val>
                                            <p:strVal val="#ppt_h"/>
                                          </p:val>
                                        </p:tav>
                                      </p:tavLst>
                                    </p:anim>
                                  </p:childTnLst>
                                </p:cTn>
                              </p:par>
                            </p:childTnLst>
                          </p:cTn>
                        </p:par>
                        <p:par>
                          <p:cTn id="50" fill="hold">
                            <p:stCondLst>
                              <p:cond delay="500"/>
                            </p:stCondLst>
                            <p:childTnLst>
                              <p:par>
                                <p:cTn id="51" presetID="17" presetClass="entr" presetSubtype="8" fill="hold" grpId="0" nodeType="afterEffect">
                                  <p:stCondLst>
                                    <p:cond delay="0"/>
                                  </p:stCondLst>
                                  <p:childTnLst>
                                    <p:set>
                                      <p:cBhvr>
                                        <p:cTn id="52" dur="1" fill="hold">
                                          <p:stCondLst>
                                            <p:cond delay="0"/>
                                          </p:stCondLst>
                                        </p:cTn>
                                        <p:tgtEl>
                                          <p:spTgt spid="117"/>
                                        </p:tgtEl>
                                        <p:attrNameLst>
                                          <p:attrName>style.visibility</p:attrName>
                                        </p:attrNameLst>
                                      </p:cBhvr>
                                      <p:to>
                                        <p:strVal val="visible"/>
                                      </p:to>
                                    </p:set>
                                    <p:anim calcmode="lin" valueType="num">
                                      <p:cBhvr>
                                        <p:cTn id="53" dur="500" fill="hold"/>
                                        <p:tgtEl>
                                          <p:spTgt spid="117"/>
                                        </p:tgtEl>
                                        <p:attrNameLst>
                                          <p:attrName>ppt_x</p:attrName>
                                        </p:attrNameLst>
                                      </p:cBhvr>
                                      <p:tavLst>
                                        <p:tav tm="0">
                                          <p:val>
                                            <p:strVal val="#ppt_x-#ppt_w/2"/>
                                          </p:val>
                                        </p:tav>
                                        <p:tav tm="100000">
                                          <p:val>
                                            <p:strVal val="#ppt_x"/>
                                          </p:val>
                                        </p:tav>
                                      </p:tavLst>
                                    </p:anim>
                                    <p:anim calcmode="lin" valueType="num">
                                      <p:cBhvr>
                                        <p:cTn id="54" dur="500" fill="hold"/>
                                        <p:tgtEl>
                                          <p:spTgt spid="117"/>
                                        </p:tgtEl>
                                        <p:attrNameLst>
                                          <p:attrName>ppt_y</p:attrName>
                                        </p:attrNameLst>
                                      </p:cBhvr>
                                      <p:tavLst>
                                        <p:tav tm="0">
                                          <p:val>
                                            <p:strVal val="#ppt_y"/>
                                          </p:val>
                                        </p:tav>
                                        <p:tav tm="100000">
                                          <p:val>
                                            <p:strVal val="#ppt_y"/>
                                          </p:val>
                                        </p:tav>
                                      </p:tavLst>
                                    </p:anim>
                                    <p:anim calcmode="lin" valueType="num">
                                      <p:cBhvr>
                                        <p:cTn id="55" dur="500" fill="hold"/>
                                        <p:tgtEl>
                                          <p:spTgt spid="117"/>
                                        </p:tgtEl>
                                        <p:attrNameLst>
                                          <p:attrName>ppt_w</p:attrName>
                                        </p:attrNameLst>
                                      </p:cBhvr>
                                      <p:tavLst>
                                        <p:tav tm="0">
                                          <p:val>
                                            <p:fltVal val="0"/>
                                          </p:val>
                                        </p:tav>
                                        <p:tav tm="100000">
                                          <p:val>
                                            <p:strVal val="#ppt_w"/>
                                          </p:val>
                                        </p:tav>
                                      </p:tavLst>
                                    </p:anim>
                                    <p:anim calcmode="lin" valueType="num">
                                      <p:cBhvr>
                                        <p:cTn id="56" dur="500" fill="hold"/>
                                        <p:tgtEl>
                                          <p:spTgt spid="117"/>
                                        </p:tgtEl>
                                        <p:attrNameLst>
                                          <p:attrName>ppt_h</p:attrName>
                                        </p:attrNameLst>
                                      </p:cBhvr>
                                      <p:tavLst>
                                        <p:tav tm="0">
                                          <p:val>
                                            <p:strVal val="#ppt_h"/>
                                          </p:val>
                                        </p:tav>
                                        <p:tav tm="100000">
                                          <p:val>
                                            <p:strVal val="#ppt_h"/>
                                          </p:val>
                                        </p:tav>
                                      </p:tavLst>
                                    </p:anim>
                                  </p:childTnLst>
                                </p:cTn>
                              </p:par>
                            </p:childTnLst>
                          </p:cTn>
                        </p:par>
                        <p:par>
                          <p:cTn id="57" fill="hold">
                            <p:stCondLst>
                              <p:cond delay="1000"/>
                            </p:stCondLst>
                            <p:childTnLst>
                              <p:par>
                                <p:cTn id="58" presetID="16" presetClass="entr" presetSubtype="37" fill="hold" nodeType="after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barn(outVertical)">
                                      <p:cBhvr>
                                        <p:cTn id="60" dur="500"/>
                                        <p:tgtEl>
                                          <p:spTgt spid="54"/>
                                        </p:tgtEl>
                                      </p:cBhvr>
                                    </p:animEffect>
                                  </p:childTnLst>
                                </p:cTn>
                              </p:par>
                            </p:childTnLst>
                          </p:cTn>
                        </p:par>
                        <p:par>
                          <p:cTn id="61" fill="hold">
                            <p:stCondLst>
                              <p:cond delay="1500"/>
                            </p:stCondLst>
                            <p:childTnLst>
                              <p:par>
                                <p:cTn id="62" presetID="17" presetClass="entr" presetSubtype="1" fill="hold" grpId="0" nodeType="afterEffect">
                                  <p:stCondLst>
                                    <p:cond delay="0"/>
                                  </p:stCondLst>
                                  <p:childTnLst>
                                    <p:set>
                                      <p:cBhvr>
                                        <p:cTn id="63" dur="1" fill="hold">
                                          <p:stCondLst>
                                            <p:cond delay="0"/>
                                          </p:stCondLst>
                                        </p:cTn>
                                        <p:tgtEl>
                                          <p:spTgt spid="75"/>
                                        </p:tgtEl>
                                        <p:attrNameLst>
                                          <p:attrName>style.visibility</p:attrName>
                                        </p:attrNameLst>
                                      </p:cBhvr>
                                      <p:to>
                                        <p:strVal val="visible"/>
                                      </p:to>
                                    </p:set>
                                    <p:anim calcmode="lin" valueType="num">
                                      <p:cBhvr>
                                        <p:cTn id="64" dur="500" fill="hold"/>
                                        <p:tgtEl>
                                          <p:spTgt spid="75"/>
                                        </p:tgtEl>
                                        <p:attrNameLst>
                                          <p:attrName>ppt_x</p:attrName>
                                        </p:attrNameLst>
                                      </p:cBhvr>
                                      <p:tavLst>
                                        <p:tav tm="0">
                                          <p:val>
                                            <p:strVal val="#ppt_x"/>
                                          </p:val>
                                        </p:tav>
                                        <p:tav tm="100000">
                                          <p:val>
                                            <p:strVal val="#ppt_x"/>
                                          </p:val>
                                        </p:tav>
                                      </p:tavLst>
                                    </p:anim>
                                    <p:anim calcmode="lin" valueType="num">
                                      <p:cBhvr>
                                        <p:cTn id="65" dur="500" fill="hold"/>
                                        <p:tgtEl>
                                          <p:spTgt spid="75"/>
                                        </p:tgtEl>
                                        <p:attrNameLst>
                                          <p:attrName>ppt_y</p:attrName>
                                        </p:attrNameLst>
                                      </p:cBhvr>
                                      <p:tavLst>
                                        <p:tav tm="0">
                                          <p:val>
                                            <p:strVal val="#ppt_y-#ppt_h/2"/>
                                          </p:val>
                                        </p:tav>
                                        <p:tav tm="100000">
                                          <p:val>
                                            <p:strVal val="#ppt_y"/>
                                          </p:val>
                                        </p:tav>
                                      </p:tavLst>
                                    </p:anim>
                                    <p:anim calcmode="lin" valueType="num">
                                      <p:cBhvr>
                                        <p:cTn id="66" dur="500" fill="hold"/>
                                        <p:tgtEl>
                                          <p:spTgt spid="75"/>
                                        </p:tgtEl>
                                        <p:attrNameLst>
                                          <p:attrName>ppt_w</p:attrName>
                                        </p:attrNameLst>
                                      </p:cBhvr>
                                      <p:tavLst>
                                        <p:tav tm="0">
                                          <p:val>
                                            <p:strVal val="#ppt_w"/>
                                          </p:val>
                                        </p:tav>
                                        <p:tav tm="100000">
                                          <p:val>
                                            <p:strVal val="#ppt_w"/>
                                          </p:val>
                                        </p:tav>
                                      </p:tavLst>
                                    </p:anim>
                                    <p:anim calcmode="lin" valueType="num">
                                      <p:cBhvr>
                                        <p:cTn id="67" dur="500" fill="hold"/>
                                        <p:tgtEl>
                                          <p:spTgt spid="75"/>
                                        </p:tgtEl>
                                        <p:attrNameLst>
                                          <p:attrName>ppt_h</p:attrName>
                                        </p:attrNameLst>
                                      </p:cBhvr>
                                      <p:tavLst>
                                        <p:tav tm="0">
                                          <p:val>
                                            <p:fltVal val="0"/>
                                          </p:val>
                                        </p:tav>
                                        <p:tav tm="100000">
                                          <p:val>
                                            <p:strVal val="#ppt_h"/>
                                          </p:val>
                                        </p:tav>
                                      </p:tavLst>
                                    </p:anim>
                                  </p:childTnLst>
                                </p:cTn>
                              </p:par>
                            </p:childTnLst>
                          </p:cTn>
                        </p:par>
                        <p:par>
                          <p:cTn id="68" fill="hold">
                            <p:stCondLst>
                              <p:cond delay="2000"/>
                            </p:stCondLst>
                            <p:childTnLst>
                              <p:par>
                                <p:cTn id="69" presetID="16" presetClass="entr" presetSubtype="37" fill="hold" nodeType="afterEffect">
                                  <p:stCondLst>
                                    <p:cond delay="0"/>
                                  </p:stCondLst>
                                  <p:childTnLst>
                                    <p:set>
                                      <p:cBhvr>
                                        <p:cTn id="70" dur="1" fill="hold">
                                          <p:stCondLst>
                                            <p:cond delay="0"/>
                                          </p:stCondLst>
                                        </p:cTn>
                                        <p:tgtEl>
                                          <p:spTgt spid="58"/>
                                        </p:tgtEl>
                                        <p:attrNameLst>
                                          <p:attrName>style.visibility</p:attrName>
                                        </p:attrNameLst>
                                      </p:cBhvr>
                                      <p:to>
                                        <p:strVal val="visible"/>
                                      </p:to>
                                    </p:set>
                                    <p:animEffect transition="in" filter="barn(outVertical)">
                                      <p:cBhvr>
                                        <p:cTn id="71" dur="500"/>
                                        <p:tgtEl>
                                          <p:spTgt spid="58"/>
                                        </p:tgtEl>
                                      </p:cBhvr>
                                    </p:animEffect>
                                  </p:childTnLst>
                                </p:cTn>
                              </p:par>
                            </p:childTnLst>
                          </p:cTn>
                        </p:par>
                        <p:par>
                          <p:cTn id="72" fill="hold">
                            <p:stCondLst>
                              <p:cond delay="2500"/>
                            </p:stCondLst>
                            <p:childTnLst>
                              <p:par>
                                <p:cTn id="73" presetID="17" presetClass="entr" presetSubtype="8"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 calcmode="lin" valueType="num">
                                      <p:cBhvr>
                                        <p:cTn id="75" dur="500" fill="hold"/>
                                        <p:tgtEl>
                                          <p:spTgt spid="86"/>
                                        </p:tgtEl>
                                        <p:attrNameLst>
                                          <p:attrName>ppt_x</p:attrName>
                                        </p:attrNameLst>
                                      </p:cBhvr>
                                      <p:tavLst>
                                        <p:tav tm="0">
                                          <p:val>
                                            <p:strVal val="#ppt_x-#ppt_w/2"/>
                                          </p:val>
                                        </p:tav>
                                        <p:tav tm="100000">
                                          <p:val>
                                            <p:strVal val="#ppt_x"/>
                                          </p:val>
                                        </p:tav>
                                      </p:tavLst>
                                    </p:anim>
                                    <p:anim calcmode="lin" valueType="num">
                                      <p:cBhvr>
                                        <p:cTn id="76" dur="500" fill="hold"/>
                                        <p:tgtEl>
                                          <p:spTgt spid="86"/>
                                        </p:tgtEl>
                                        <p:attrNameLst>
                                          <p:attrName>ppt_y</p:attrName>
                                        </p:attrNameLst>
                                      </p:cBhvr>
                                      <p:tavLst>
                                        <p:tav tm="0">
                                          <p:val>
                                            <p:strVal val="#ppt_y"/>
                                          </p:val>
                                        </p:tav>
                                        <p:tav tm="100000">
                                          <p:val>
                                            <p:strVal val="#ppt_y"/>
                                          </p:val>
                                        </p:tav>
                                      </p:tavLst>
                                    </p:anim>
                                    <p:anim calcmode="lin" valueType="num">
                                      <p:cBhvr>
                                        <p:cTn id="77" dur="500" fill="hold"/>
                                        <p:tgtEl>
                                          <p:spTgt spid="86"/>
                                        </p:tgtEl>
                                        <p:attrNameLst>
                                          <p:attrName>ppt_w</p:attrName>
                                        </p:attrNameLst>
                                      </p:cBhvr>
                                      <p:tavLst>
                                        <p:tav tm="0">
                                          <p:val>
                                            <p:fltVal val="0"/>
                                          </p:val>
                                        </p:tav>
                                        <p:tav tm="100000">
                                          <p:val>
                                            <p:strVal val="#ppt_w"/>
                                          </p:val>
                                        </p:tav>
                                      </p:tavLst>
                                    </p:anim>
                                    <p:anim calcmode="lin" valueType="num">
                                      <p:cBhvr>
                                        <p:cTn id="78" dur="500" fill="hold"/>
                                        <p:tgtEl>
                                          <p:spTgt spid="86"/>
                                        </p:tgtEl>
                                        <p:attrNameLst>
                                          <p:attrName>ppt_h</p:attrName>
                                        </p:attrNameLst>
                                      </p:cBhvr>
                                      <p:tavLst>
                                        <p:tav tm="0">
                                          <p:val>
                                            <p:strVal val="#ppt_h"/>
                                          </p:val>
                                        </p:tav>
                                        <p:tav tm="100000">
                                          <p:val>
                                            <p:strVal val="#ppt_h"/>
                                          </p:val>
                                        </p:tav>
                                      </p:tavLst>
                                    </p:anim>
                                  </p:childTnLst>
                                </p:cTn>
                              </p:par>
                            </p:childTnLst>
                          </p:cTn>
                        </p:par>
                        <p:par>
                          <p:cTn id="79" fill="hold">
                            <p:stCondLst>
                              <p:cond delay="3000"/>
                            </p:stCondLst>
                            <p:childTnLst>
                              <p:par>
                                <p:cTn id="80" presetID="16" presetClass="entr" presetSubtype="37" fill="hold" nodeType="afterEffect">
                                  <p:stCondLst>
                                    <p:cond delay="0"/>
                                  </p:stCondLst>
                                  <p:childTnLst>
                                    <p:set>
                                      <p:cBhvr>
                                        <p:cTn id="81" dur="1" fill="hold">
                                          <p:stCondLst>
                                            <p:cond delay="0"/>
                                          </p:stCondLst>
                                        </p:cTn>
                                        <p:tgtEl>
                                          <p:spTgt spid="77"/>
                                        </p:tgtEl>
                                        <p:attrNameLst>
                                          <p:attrName>style.visibility</p:attrName>
                                        </p:attrNameLst>
                                      </p:cBhvr>
                                      <p:to>
                                        <p:strVal val="visible"/>
                                      </p:to>
                                    </p:set>
                                    <p:animEffect transition="in" filter="barn(outVertical)">
                                      <p:cBhvr>
                                        <p:cTn id="82" dur="500"/>
                                        <p:tgtEl>
                                          <p:spTgt spid="77"/>
                                        </p:tgtEl>
                                      </p:cBhvr>
                                    </p:animEffect>
                                  </p:childTnLst>
                                </p:cTn>
                              </p:par>
                            </p:childTnLst>
                          </p:cTn>
                        </p:par>
                        <p:par>
                          <p:cTn id="83" fill="hold">
                            <p:stCondLst>
                              <p:cond delay="3500"/>
                            </p:stCondLst>
                            <p:childTnLst>
                              <p:par>
                                <p:cTn id="84" presetID="17" presetClass="entr" presetSubtype="1" fill="hold" grpId="0" nodeType="afterEffect">
                                  <p:stCondLst>
                                    <p:cond delay="0"/>
                                  </p:stCondLst>
                                  <p:childTnLst>
                                    <p:set>
                                      <p:cBhvr>
                                        <p:cTn id="85" dur="1" fill="hold">
                                          <p:stCondLst>
                                            <p:cond delay="0"/>
                                          </p:stCondLst>
                                        </p:cTn>
                                        <p:tgtEl>
                                          <p:spTgt spid="81"/>
                                        </p:tgtEl>
                                        <p:attrNameLst>
                                          <p:attrName>style.visibility</p:attrName>
                                        </p:attrNameLst>
                                      </p:cBhvr>
                                      <p:to>
                                        <p:strVal val="visible"/>
                                      </p:to>
                                    </p:set>
                                    <p:anim calcmode="lin" valueType="num">
                                      <p:cBhvr>
                                        <p:cTn id="86" dur="500" fill="hold"/>
                                        <p:tgtEl>
                                          <p:spTgt spid="81"/>
                                        </p:tgtEl>
                                        <p:attrNameLst>
                                          <p:attrName>ppt_x</p:attrName>
                                        </p:attrNameLst>
                                      </p:cBhvr>
                                      <p:tavLst>
                                        <p:tav tm="0">
                                          <p:val>
                                            <p:strVal val="#ppt_x"/>
                                          </p:val>
                                        </p:tav>
                                        <p:tav tm="100000">
                                          <p:val>
                                            <p:strVal val="#ppt_x"/>
                                          </p:val>
                                        </p:tav>
                                      </p:tavLst>
                                    </p:anim>
                                    <p:anim calcmode="lin" valueType="num">
                                      <p:cBhvr>
                                        <p:cTn id="87" dur="500" fill="hold"/>
                                        <p:tgtEl>
                                          <p:spTgt spid="81"/>
                                        </p:tgtEl>
                                        <p:attrNameLst>
                                          <p:attrName>ppt_y</p:attrName>
                                        </p:attrNameLst>
                                      </p:cBhvr>
                                      <p:tavLst>
                                        <p:tav tm="0">
                                          <p:val>
                                            <p:strVal val="#ppt_y-#ppt_h/2"/>
                                          </p:val>
                                        </p:tav>
                                        <p:tav tm="100000">
                                          <p:val>
                                            <p:strVal val="#ppt_y"/>
                                          </p:val>
                                        </p:tav>
                                      </p:tavLst>
                                    </p:anim>
                                    <p:anim calcmode="lin" valueType="num">
                                      <p:cBhvr>
                                        <p:cTn id="88" dur="500" fill="hold"/>
                                        <p:tgtEl>
                                          <p:spTgt spid="81"/>
                                        </p:tgtEl>
                                        <p:attrNameLst>
                                          <p:attrName>ppt_w</p:attrName>
                                        </p:attrNameLst>
                                      </p:cBhvr>
                                      <p:tavLst>
                                        <p:tav tm="0">
                                          <p:val>
                                            <p:strVal val="#ppt_w"/>
                                          </p:val>
                                        </p:tav>
                                        <p:tav tm="100000">
                                          <p:val>
                                            <p:strVal val="#ppt_w"/>
                                          </p:val>
                                        </p:tav>
                                      </p:tavLst>
                                    </p:anim>
                                    <p:anim calcmode="lin" valueType="num">
                                      <p:cBhvr>
                                        <p:cTn id="89" dur="500" fill="hold"/>
                                        <p:tgtEl>
                                          <p:spTgt spid="81"/>
                                        </p:tgtEl>
                                        <p:attrNameLst>
                                          <p:attrName>ppt_h</p:attrName>
                                        </p:attrNameLst>
                                      </p:cBhvr>
                                      <p:tavLst>
                                        <p:tav tm="0">
                                          <p:val>
                                            <p:fltVal val="0"/>
                                          </p:val>
                                        </p:tav>
                                        <p:tav tm="100000">
                                          <p:val>
                                            <p:strVal val="#ppt_h"/>
                                          </p:val>
                                        </p:tav>
                                      </p:tavLst>
                                    </p:anim>
                                  </p:childTnLst>
                                </p:cTn>
                              </p:par>
                            </p:childTnLst>
                          </p:cTn>
                        </p:par>
                        <p:par>
                          <p:cTn id="90" fill="hold">
                            <p:stCondLst>
                              <p:cond delay="4000"/>
                            </p:stCondLst>
                            <p:childTnLst>
                              <p:par>
                                <p:cTn id="91" presetID="16" presetClass="entr" presetSubtype="37" fill="hold" nodeType="afterEffect">
                                  <p:stCondLst>
                                    <p:cond delay="0"/>
                                  </p:stCondLst>
                                  <p:childTnLst>
                                    <p:set>
                                      <p:cBhvr>
                                        <p:cTn id="92" dur="1" fill="hold">
                                          <p:stCondLst>
                                            <p:cond delay="0"/>
                                          </p:stCondLst>
                                        </p:cTn>
                                        <p:tgtEl>
                                          <p:spTgt spid="46"/>
                                        </p:tgtEl>
                                        <p:attrNameLst>
                                          <p:attrName>style.visibility</p:attrName>
                                        </p:attrNameLst>
                                      </p:cBhvr>
                                      <p:to>
                                        <p:strVal val="visible"/>
                                      </p:to>
                                    </p:set>
                                    <p:animEffect transition="in" filter="barn(outVertical)">
                                      <p:cBhvr>
                                        <p:cTn id="93" dur="500"/>
                                        <p:tgtEl>
                                          <p:spTgt spid="46"/>
                                        </p:tgtEl>
                                      </p:cBhvr>
                                    </p:animEffect>
                                  </p:childTnLst>
                                </p:cTn>
                              </p:par>
                            </p:childTnLst>
                          </p:cTn>
                        </p:par>
                        <p:par>
                          <p:cTn id="94" fill="hold">
                            <p:stCondLst>
                              <p:cond delay="4500"/>
                            </p:stCondLst>
                            <p:childTnLst>
                              <p:par>
                                <p:cTn id="95" presetID="17" presetClass="entr" presetSubtype="1" fill="hold" grpId="0" nodeType="afterEffect">
                                  <p:stCondLst>
                                    <p:cond delay="0"/>
                                  </p:stCondLst>
                                  <p:childTnLst>
                                    <p:set>
                                      <p:cBhvr>
                                        <p:cTn id="96" dur="1" fill="hold">
                                          <p:stCondLst>
                                            <p:cond delay="0"/>
                                          </p:stCondLst>
                                        </p:cTn>
                                        <p:tgtEl>
                                          <p:spTgt spid="76"/>
                                        </p:tgtEl>
                                        <p:attrNameLst>
                                          <p:attrName>style.visibility</p:attrName>
                                        </p:attrNameLst>
                                      </p:cBhvr>
                                      <p:to>
                                        <p:strVal val="visible"/>
                                      </p:to>
                                    </p:set>
                                    <p:anim calcmode="lin" valueType="num">
                                      <p:cBhvr>
                                        <p:cTn id="97" dur="500" fill="hold"/>
                                        <p:tgtEl>
                                          <p:spTgt spid="76"/>
                                        </p:tgtEl>
                                        <p:attrNameLst>
                                          <p:attrName>ppt_x</p:attrName>
                                        </p:attrNameLst>
                                      </p:cBhvr>
                                      <p:tavLst>
                                        <p:tav tm="0">
                                          <p:val>
                                            <p:strVal val="#ppt_x"/>
                                          </p:val>
                                        </p:tav>
                                        <p:tav tm="100000">
                                          <p:val>
                                            <p:strVal val="#ppt_x"/>
                                          </p:val>
                                        </p:tav>
                                      </p:tavLst>
                                    </p:anim>
                                    <p:anim calcmode="lin" valueType="num">
                                      <p:cBhvr>
                                        <p:cTn id="98" dur="500" fill="hold"/>
                                        <p:tgtEl>
                                          <p:spTgt spid="76"/>
                                        </p:tgtEl>
                                        <p:attrNameLst>
                                          <p:attrName>ppt_y</p:attrName>
                                        </p:attrNameLst>
                                      </p:cBhvr>
                                      <p:tavLst>
                                        <p:tav tm="0">
                                          <p:val>
                                            <p:strVal val="#ppt_y-#ppt_h/2"/>
                                          </p:val>
                                        </p:tav>
                                        <p:tav tm="100000">
                                          <p:val>
                                            <p:strVal val="#ppt_y"/>
                                          </p:val>
                                        </p:tav>
                                      </p:tavLst>
                                    </p:anim>
                                    <p:anim calcmode="lin" valueType="num">
                                      <p:cBhvr>
                                        <p:cTn id="99" dur="500" fill="hold"/>
                                        <p:tgtEl>
                                          <p:spTgt spid="76"/>
                                        </p:tgtEl>
                                        <p:attrNameLst>
                                          <p:attrName>ppt_w</p:attrName>
                                        </p:attrNameLst>
                                      </p:cBhvr>
                                      <p:tavLst>
                                        <p:tav tm="0">
                                          <p:val>
                                            <p:strVal val="#ppt_w"/>
                                          </p:val>
                                        </p:tav>
                                        <p:tav tm="100000">
                                          <p:val>
                                            <p:strVal val="#ppt_w"/>
                                          </p:val>
                                        </p:tav>
                                      </p:tavLst>
                                    </p:anim>
                                    <p:anim calcmode="lin" valueType="num">
                                      <p:cBhvr>
                                        <p:cTn id="100" dur="500" fill="hold"/>
                                        <p:tgtEl>
                                          <p:spTgt spid="76"/>
                                        </p:tgtEl>
                                        <p:attrNameLst>
                                          <p:attrName>ppt_h</p:attrName>
                                        </p:attrNameLst>
                                      </p:cBhvr>
                                      <p:tavLst>
                                        <p:tav tm="0">
                                          <p:val>
                                            <p:fltVal val="0"/>
                                          </p:val>
                                        </p:tav>
                                        <p:tav tm="100000">
                                          <p:val>
                                            <p:strVal val="#ppt_h"/>
                                          </p:val>
                                        </p:tav>
                                      </p:tavLst>
                                    </p:anim>
                                  </p:childTnLst>
                                </p:cTn>
                              </p:par>
                            </p:childTnLst>
                          </p:cTn>
                        </p:par>
                        <p:par>
                          <p:cTn id="101" fill="hold">
                            <p:stCondLst>
                              <p:cond delay="5000"/>
                            </p:stCondLst>
                            <p:childTnLst>
                              <p:par>
                                <p:cTn id="102" presetID="16" presetClass="entr" presetSubtype="37" fill="hold" nodeType="afterEffect">
                                  <p:stCondLst>
                                    <p:cond delay="0"/>
                                  </p:stCondLst>
                                  <p:childTnLst>
                                    <p:set>
                                      <p:cBhvr>
                                        <p:cTn id="103" dur="1" fill="hold">
                                          <p:stCondLst>
                                            <p:cond delay="0"/>
                                          </p:stCondLst>
                                        </p:cTn>
                                        <p:tgtEl>
                                          <p:spTgt spid="61"/>
                                        </p:tgtEl>
                                        <p:attrNameLst>
                                          <p:attrName>style.visibility</p:attrName>
                                        </p:attrNameLst>
                                      </p:cBhvr>
                                      <p:to>
                                        <p:strVal val="visible"/>
                                      </p:to>
                                    </p:set>
                                    <p:animEffect transition="in" filter="barn(outVertical)">
                                      <p:cBhvr>
                                        <p:cTn id="104" dur="500"/>
                                        <p:tgtEl>
                                          <p:spTgt spid="61"/>
                                        </p:tgtEl>
                                      </p:cBhvr>
                                    </p:animEffect>
                                  </p:childTnLst>
                                </p:cTn>
                              </p:par>
                            </p:childTnLst>
                          </p:cTn>
                        </p:par>
                        <p:par>
                          <p:cTn id="105" fill="hold">
                            <p:stCondLst>
                              <p:cond delay="5500"/>
                            </p:stCondLst>
                            <p:childTnLst>
                              <p:par>
                                <p:cTn id="106" presetID="17" presetClass="entr" presetSubtype="8" fill="hold" grpId="0" nodeType="afterEffect">
                                  <p:stCondLst>
                                    <p:cond delay="0"/>
                                  </p:stCondLst>
                                  <p:childTnLst>
                                    <p:set>
                                      <p:cBhvr>
                                        <p:cTn id="107" dur="1" fill="hold">
                                          <p:stCondLst>
                                            <p:cond delay="0"/>
                                          </p:stCondLst>
                                        </p:cTn>
                                        <p:tgtEl>
                                          <p:spTgt spid="87"/>
                                        </p:tgtEl>
                                        <p:attrNameLst>
                                          <p:attrName>style.visibility</p:attrName>
                                        </p:attrNameLst>
                                      </p:cBhvr>
                                      <p:to>
                                        <p:strVal val="visible"/>
                                      </p:to>
                                    </p:set>
                                    <p:anim calcmode="lin" valueType="num">
                                      <p:cBhvr>
                                        <p:cTn id="108" dur="500" fill="hold"/>
                                        <p:tgtEl>
                                          <p:spTgt spid="87"/>
                                        </p:tgtEl>
                                        <p:attrNameLst>
                                          <p:attrName>ppt_x</p:attrName>
                                        </p:attrNameLst>
                                      </p:cBhvr>
                                      <p:tavLst>
                                        <p:tav tm="0">
                                          <p:val>
                                            <p:strVal val="#ppt_x-#ppt_w/2"/>
                                          </p:val>
                                        </p:tav>
                                        <p:tav tm="100000">
                                          <p:val>
                                            <p:strVal val="#ppt_x"/>
                                          </p:val>
                                        </p:tav>
                                      </p:tavLst>
                                    </p:anim>
                                    <p:anim calcmode="lin" valueType="num">
                                      <p:cBhvr>
                                        <p:cTn id="109" dur="500" fill="hold"/>
                                        <p:tgtEl>
                                          <p:spTgt spid="87"/>
                                        </p:tgtEl>
                                        <p:attrNameLst>
                                          <p:attrName>ppt_y</p:attrName>
                                        </p:attrNameLst>
                                      </p:cBhvr>
                                      <p:tavLst>
                                        <p:tav tm="0">
                                          <p:val>
                                            <p:strVal val="#ppt_y"/>
                                          </p:val>
                                        </p:tav>
                                        <p:tav tm="100000">
                                          <p:val>
                                            <p:strVal val="#ppt_y"/>
                                          </p:val>
                                        </p:tav>
                                      </p:tavLst>
                                    </p:anim>
                                    <p:anim calcmode="lin" valueType="num">
                                      <p:cBhvr>
                                        <p:cTn id="110" dur="500" fill="hold"/>
                                        <p:tgtEl>
                                          <p:spTgt spid="87"/>
                                        </p:tgtEl>
                                        <p:attrNameLst>
                                          <p:attrName>ppt_w</p:attrName>
                                        </p:attrNameLst>
                                      </p:cBhvr>
                                      <p:tavLst>
                                        <p:tav tm="0">
                                          <p:val>
                                            <p:fltVal val="0"/>
                                          </p:val>
                                        </p:tav>
                                        <p:tav tm="100000">
                                          <p:val>
                                            <p:strVal val="#ppt_w"/>
                                          </p:val>
                                        </p:tav>
                                      </p:tavLst>
                                    </p:anim>
                                    <p:anim calcmode="lin" valueType="num">
                                      <p:cBhvr>
                                        <p:cTn id="111" dur="500" fill="hold"/>
                                        <p:tgtEl>
                                          <p:spTgt spid="87"/>
                                        </p:tgtEl>
                                        <p:attrNameLst>
                                          <p:attrName>ppt_h</p:attrName>
                                        </p:attrNameLst>
                                      </p:cBhvr>
                                      <p:tavLst>
                                        <p:tav tm="0">
                                          <p:val>
                                            <p:strVal val="#ppt_h"/>
                                          </p:val>
                                        </p:tav>
                                        <p:tav tm="100000">
                                          <p:val>
                                            <p:strVal val="#ppt_h"/>
                                          </p:val>
                                        </p:tav>
                                      </p:tavLst>
                                    </p:anim>
                                  </p:childTnLst>
                                </p:cTn>
                              </p:par>
                            </p:childTnLst>
                          </p:cTn>
                        </p:par>
                        <p:par>
                          <p:cTn id="112" fill="hold">
                            <p:stCondLst>
                              <p:cond delay="6000"/>
                            </p:stCondLst>
                            <p:childTnLst>
                              <p:par>
                                <p:cTn id="113" presetID="16" presetClass="entr" presetSubtype="37" fill="hold" nodeType="afterEffect">
                                  <p:stCondLst>
                                    <p:cond delay="0"/>
                                  </p:stCondLst>
                                  <p:childTnLst>
                                    <p:set>
                                      <p:cBhvr>
                                        <p:cTn id="114" dur="1" fill="hold">
                                          <p:stCondLst>
                                            <p:cond delay="0"/>
                                          </p:stCondLst>
                                        </p:cTn>
                                        <p:tgtEl>
                                          <p:spTgt spid="105"/>
                                        </p:tgtEl>
                                        <p:attrNameLst>
                                          <p:attrName>style.visibility</p:attrName>
                                        </p:attrNameLst>
                                      </p:cBhvr>
                                      <p:to>
                                        <p:strVal val="visible"/>
                                      </p:to>
                                    </p:set>
                                    <p:animEffect transition="in" filter="barn(outVertical)">
                                      <p:cBhvr>
                                        <p:cTn id="115" dur="500"/>
                                        <p:tgtEl>
                                          <p:spTgt spid="105"/>
                                        </p:tgtEl>
                                      </p:cBhvr>
                                    </p:animEffect>
                                  </p:childTnLst>
                                </p:cTn>
                              </p:par>
                            </p:childTnLst>
                          </p:cTn>
                        </p:par>
                        <p:par>
                          <p:cTn id="116" fill="hold">
                            <p:stCondLst>
                              <p:cond delay="6500"/>
                            </p:stCondLst>
                            <p:childTnLst>
                              <p:par>
                                <p:cTn id="117" presetID="17" presetClass="entr" presetSubtype="1" fill="hold" grpId="0" nodeType="afterEffect">
                                  <p:stCondLst>
                                    <p:cond delay="0"/>
                                  </p:stCondLst>
                                  <p:childTnLst>
                                    <p:set>
                                      <p:cBhvr>
                                        <p:cTn id="118" dur="1" fill="hold">
                                          <p:stCondLst>
                                            <p:cond delay="0"/>
                                          </p:stCondLst>
                                        </p:cTn>
                                        <p:tgtEl>
                                          <p:spTgt spid="110"/>
                                        </p:tgtEl>
                                        <p:attrNameLst>
                                          <p:attrName>style.visibility</p:attrName>
                                        </p:attrNameLst>
                                      </p:cBhvr>
                                      <p:to>
                                        <p:strVal val="visible"/>
                                      </p:to>
                                    </p:set>
                                    <p:anim calcmode="lin" valueType="num">
                                      <p:cBhvr>
                                        <p:cTn id="119" dur="500" fill="hold"/>
                                        <p:tgtEl>
                                          <p:spTgt spid="110"/>
                                        </p:tgtEl>
                                        <p:attrNameLst>
                                          <p:attrName>ppt_x</p:attrName>
                                        </p:attrNameLst>
                                      </p:cBhvr>
                                      <p:tavLst>
                                        <p:tav tm="0">
                                          <p:val>
                                            <p:strVal val="#ppt_x"/>
                                          </p:val>
                                        </p:tav>
                                        <p:tav tm="100000">
                                          <p:val>
                                            <p:strVal val="#ppt_x"/>
                                          </p:val>
                                        </p:tav>
                                      </p:tavLst>
                                    </p:anim>
                                    <p:anim calcmode="lin" valueType="num">
                                      <p:cBhvr>
                                        <p:cTn id="120" dur="500" fill="hold"/>
                                        <p:tgtEl>
                                          <p:spTgt spid="110"/>
                                        </p:tgtEl>
                                        <p:attrNameLst>
                                          <p:attrName>ppt_y</p:attrName>
                                        </p:attrNameLst>
                                      </p:cBhvr>
                                      <p:tavLst>
                                        <p:tav tm="0">
                                          <p:val>
                                            <p:strVal val="#ppt_y-#ppt_h/2"/>
                                          </p:val>
                                        </p:tav>
                                        <p:tav tm="100000">
                                          <p:val>
                                            <p:strVal val="#ppt_y"/>
                                          </p:val>
                                        </p:tav>
                                      </p:tavLst>
                                    </p:anim>
                                    <p:anim calcmode="lin" valueType="num">
                                      <p:cBhvr>
                                        <p:cTn id="121" dur="500" fill="hold"/>
                                        <p:tgtEl>
                                          <p:spTgt spid="110"/>
                                        </p:tgtEl>
                                        <p:attrNameLst>
                                          <p:attrName>ppt_w</p:attrName>
                                        </p:attrNameLst>
                                      </p:cBhvr>
                                      <p:tavLst>
                                        <p:tav tm="0">
                                          <p:val>
                                            <p:strVal val="#ppt_w"/>
                                          </p:val>
                                        </p:tav>
                                        <p:tav tm="100000">
                                          <p:val>
                                            <p:strVal val="#ppt_w"/>
                                          </p:val>
                                        </p:tav>
                                      </p:tavLst>
                                    </p:anim>
                                    <p:anim calcmode="lin" valueType="num">
                                      <p:cBhvr>
                                        <p:cTn id="122" dur="500" fill="hold"/>
                                        <p:tgtEl>
                                          <p:spTgt spid="110"/>
                                        </p:tgtEl>
                                        <p:attrNameLst>
                                          <p:attrName>ppt_h</p:attrName>
                                        </p:attrNameLst>
                                      </p:cBhvr>
                                      <p:tavLst>
                                        <p:tav tm="0">
                                          <p:val>
                                            <p:fltVal val="0"/>
                                          </p:val>
                                        </p:tav>
                                        <p:tav tm="100000">
                                          <p:val>
                                            <p:strVal val="#ppt_h"/>
                                          </p:val>
                                        </p:tav>
                                      </p:tavLst>
                                    </p:anim>
                                  </p:childTnLst>
                                </p:cTn>
                              </p:par>
                            </p:childTnLst>
                          </p:cTn>
                        </p:par>
                        <p:par>
                          <p:cTn id="123" fill="hold">
                            <p:stCondLst>
                              <p:cond delay="7000"/>
                            </p:stCondLst>
                            <p:childTnLst>
                              <p:par>
                                <p:cTn id="124" presetID="16" presetClass="entr" presetSubtype="37" fill="hold" nodeType="afterEffect">
                                  <p:stCondLst>
                                    <p:cond delay="0"/>
                                  </p:stCondLst>
                                  <p:childTnLst>
                                    <p:set>
                                      <p:cBhvr>
                                        <p:cTn id="125" dur="1" fill="hold">
                                          <p:stCondLst>
                                            <p:cond delay="0"/>
                                          </p:stCondLst>
                                        </p:cTn>
                                        <p:tgtEl>
                                          <p:spTgt spid="64"/>
                                        </p:tgtEl>
                                        <p:attrNameLst>
                                          <p:attrName>style.visibility</p:attrName>
                                        </p:attrNameLst>
                                      </p:cBhvr>
                                      <p:to>
                                        <p:strVal val="visible"/>
                                      </p:to>
                                    </p:set>
                                    <p:animEffect transition="in" filter="barn(outVertical)">
                                      <p:cBhvr>
                                        <p:cTn id="126" dur="500"/>
                                        <p:tgtEl>
                                          <p:spTgt spid="64"/>
                                        </p:tgtEl>
                                      </p:cBhvr>
                                    </p:animEffect>
                                  </p:childTnLst>
                                </p:cTn>
                              </p:par>
                            </p:childTnLst>
                          </p:cTn>
                        </p:par>
                        <p:par>
                          <p:cTn id="127" fill="hold">
                            <p:stCondLst>
                              <p:cond delay="7500"/>
                            </p:stCondLst>
                            <p:childTnLst>
                              <p:par>
                                <p:cTn id="128" presetID="17" presetClass="entr" presetSubtype="8" fill="hold" grpId="0" nodeType="afterEffect">
                                  <p:stCondLst>
                                    <p:cond delay="0"/>
                                  </p:stCondLst>
                                  <p:childTnLst>
                                    <p:set>
                                      <p:cBhvr>
                                        <p:cTn id="129" dur="1" fill="hold">
                                          <p:stCondLst>
                                            <p:cond delay="0"/>
                                          </p:stCondLst>
                                        </p:cTn>
                                        <p:tgtEl>
                                          <p:spTgt spid="109"/>
                                        </p:tgtEl>
                                        <p:attrNameLst>
                                          <p:attrName>style.visibility</p:attrName>
                                        </p:attrNameLst>
                                      </p:cBhvr>
                                      <p:to>
                                        <p:strVal val="visible"/>
                                      </p:to>
                                    </p:set>
                                    <p:anim calcmode="lin" valueType="num">
                                      <p:cBhvr>
                                        <p:cTn id="130" dur="500" fill="hold"/>
                                        <p:tgtEl>
                                          <p:spTgt spid="109"/>
                                        </p:tgtEl>
                                        <p:attrNameLst>
                                          <p:attrName>ppt_x</p:attrName>
                                        </p:attrNameLst>
                                      </p:cBhvr>
                                      <p:tavLst>
                                        <p:tav tm="0">
                                          <p:val>
                                            <p:strVal val="#ppt_x-#ppt_w/2"/>
                                          </p:val>
                                        </p:tav>
                                        <p:tav tm="100000">
                                          <p:val>
                                            <p:strVal val="#ppt_x"/>
                                          </p:val>
                                        </p:tav>
                                      </p:tavLst>
                                    </p:anim>
                                    <p:anim calcmode="lin" valueType="num">
                                      <p:cBhvr>
                                        <p:cTn id="131" dur="500" fill="hold"/>
                                        <p:tgtEl>
                                          <p:spTgt spid="109"/>
                                        </p:tgtEl>
                                        <p:attrNameLst>
                                          <p:attrName>ppt_y</p:attrName>
                                        </p:attrNameLst>
                                      </p:cBhvr>
                                      <p:tavLst>
                                        <p:tav tm="0">
                                          <p:val>
                                            <p:strVal val="#ppt_y"/>
                                          </p:val>
                                        </p:tav>
                                        <p:tav tm="100000">
                                          <p:val>
                                            <p:strVal val="#ppt_y"/>
                                          </p:val>
                                        </p:tav>
                                      </p:tavLst>
                                    </p:anim>
                                    <p:anim calcmode="lin" valueType="num">
                                      <p:cBhvr>
                                        <p:cTn id="132" dur="500" fill="hold"/>
                                        <p:tgtEl>
                                          <p:spTgt spid="109"/>
                                        </p:tgtEl>
                                        <p:attrNameLst>
                                          <p:attrName>ppt_w</p:attrName>
                                        </p:attrNameLst>
                                      </p:cBhvr>
                                      <p:tavLst>
                                        <p:tav tm="0">
                                          <p:val>
                                            <p:fltVal val="0"/>
                                          </p:val>
                                        </p:tav>
                                        <p:tav tm="100000">
                                          <p:val>
                                            <p:strVal val="#ppt_w"/>
                                          </p:val>
                                        </p:tav>
                                      </p:tavLst>
                                    </p:anim>
                                    <p:anim calcmode="lin" valueType="num">
                                      <p:cBhvr>
                                        <p:cTn id="133" dur="500" fill="hold"/>
                                        <p:tgtEl>
                                          <p:spTgt spid="109"/>
                                        </p:tgtEl>
                                        <p:attrNameLst>
                                          <p:attrName>ppt_h</p:attrName>
                                        </p:attrNameLst>
                                      </p:cBhvr>
                                      <p:tavLst>
                                        <p:tav tm="0">
                                          <p:val>
                                            <p:strVal val="#ppt_h"/>
                                          </p:val>
                                        </p:tav>
                                        <p:tav tm="100000">
                                          <p:val>
                                            <p:strVal val="#ppt_h"/>
                                          </p:val>
                                        </p:tav>
                                      </p:tavLst>
                                    </p:anim>
                                  </p:childTnLst>
                                </p:cTn>
                              </p:par>
                            </p:childTnLst>
                          </p:cTn>
                        </p:par>
                        <p:par>
                          <p:cTn id="134" fill="hold">
                            <p:stCondLst>
                              <p:cond delay="8000"/>
                            </p:stCondLst>
                            <p:childTnLst>
                              <p:par>
                                <p:cTn id="135" presetID="16" presetClass="entr" presetSubtype="37" fill="hold" nodeType="afterEffect">
                                  <p:stCondLst>
                                    <p:cond delay="0"/>
                                  </p:stCondLst>
                                  <p:childTnLst>
                                    <p:set>
                                      <p:cBhvr>
                                        <p:cTn id="136" dur="1" fill="hold">
                                          <p:stCondLst>
                                            <p:cond delay="0"/>
                                          </p:stCondLst>
                                        </p:cTn>
                                        <p:tgtEl>
                                          <p:spTgt spid="50"/>
                                        </p:tgtEl>
                                        <p:attrNameLst>
                                          <p:attrName>style.visibility</p:attrName>
                                        </p:attrNameLst>
                                      </p:cBhvr>
                                      <p:to>
                                        <p:strVal val="visible"/>
                                      </p:to>
                                    </p:set>
                                    <p:animEffect transition="in" filter="barn(outVertical)">
                                      <p:cBhvr>
                                        <p:cTn id="137" dur="500"/>
                                        <p:tgtEl>
                                          <p:spTgt spid="50"/>
                                        </p:tgtEl>
                                      </p:cBhvr>
                                    </p:animEffect>
                                  </p:childTnLst>
                                </p:cTn>
                              </p:par>
                            </p:childTnLst>
                          </p:cTn>
                        </p:par>
                        <p:par>
                          <p:cTn id="138" fill="hold">
                            <p:stCondLst>
                              <p:cond delay="8500"/>
                            </p:stCondLst>
                            <p:childTnLst>
                              <p:par>
                                <p:cTn id="139" presetID="17" presetClass="entr" presetSubtype="1" fill="hold" grpId="0" nodeType="afterEffect">
                                  <p:stCondLst>
                                    <p:cond delay="0"/>
                                  </p:stCondLst>
                                  <p:childTnLst>
                                    <p:set>
                                      <p:cBhvr>
                                        <p:cTn id="140" dur="1" fill="hold">
                                          <p:stCondLst>
                                            <p:cond delay="0"/>
                                          </p:stCondLst>
                                        </p:cTn>
                                        <p:tgtEl>
                                          <p:spTgt spid="82"/>
                                        </p:tgtEl>
                                        <p:attrNameLst>
                                          <p:attrName>style.visibility</p:attrName>
                                        </p:attrNameLst>
                                      </p:cBhvr>
                                      <p:to>
                                        <p:strVal val="visible"/>
                                      </p:to>
                                    </p:set>
                                    <p:anim calcmode="lin" valueType="num">
                                      <p:cBhvr>
                                        <p:cTn id="141" dur="500" fill="hold"/>
                                        <p:tgtEl>
                                          <p:spTgt spid="82"/>
                                        </p:tgtEl>
                                        <p:attrNameLst>
                                          <p:attrName>ppt_x</p:attrName>
                                        </p:attrNameLst>
                                      </p:cBhvr>
                                      <p:tavLst>
                                        <p:tav tm="0">
                                          <p:val>
                                            <p:strVal val="#ppt_x"/>
                                          </p:val>
                                        </p:tav>
                                        <p:tav tm="100000">
                                          <p:val>
                                            <p:strVal val="#ppt_x"/>
                                          </p:val>
                                        </p:tav>
                                      </p:tavLst>
                                    </p:anim>
                                    <p:anim calcmode="lin" valueType="num">
                                      <p:cBhvr>
                                        <p:cTn id="142" dur="500" fill="hold"/>
                                        <p:tgtEl>
                                          <p:spTgt spid="82"/>
                                        </p:tgtEl>
                                        <p:attrNameLst>
                                          <p:attrName>ppt_y</p:attrName>
                                        </p:attrNameLst>
                                      </p:cBhvr>
                                      <p:tavLst>
                                        <p:tav tm="0">
                                          <p:val>
                                            <p:strVal val="#ppt_y-#ppt_h/2"/>
                                          </p:val>
                                        </p:tav>
                                        <p:tav tm="100000">
                                          <p:val>
                                            <p:strVal val="#ppt_y"/>
                                          </p:val>
                                        </p:tav>
                                      </p:tavLst>
                                    </p:anim>
                                    <p:anim calcmode="lin" valueType="num">
                                      <p:cBhvr>
                                        <p:cTn id="143" dur="500" fill="hold"/>
                                        <p:tgtEl>
                                          <p:spTgt spid="82"/>
                                        </p:tgtEl>
                                        <p:attrNameLst>
                                          <p:attrName>ppt_w</p:attrName>
                                        </p:attrNameLst>
                                      </p:cBhvr>
                                      <p:tavLst>
                                        <p:tav tm="0">
                                          <p:val>
                                            <p:strVal val="#ppt_w"/>
                                          </p:val>
                                        </p:tav>
                                        <p:tav tm="100000">
                                          <p:val>
                                            <p:strVal val="#ppt_w"/>
                                          </p:val>
                                        </p:tav>
                                      </p:tavLst>
                                    </p:anim>
                                    <p:anim calcmode="lin" valueType="num">
                                      <p:cBhvr>
                                        <p:cTn id="144" dur="500" fill="hold"/>
                                        <p:tgtEl>
                                          <p:spTgt spid="82"/>
                                        </p:tgtEl>
                                        <p:attrNameLst>
                                          <p:attrName>ppt_h</p:attrName>
                                        </p:attrNameLst>
                                      </p:cBhvr>
                                      <p:tavLst>
                                        <p:tav tm="0">
                                          <p:val>
                                            <p:fltVal val="0"/>
                                          </p:val>
                                        </p:tav>
                                        <p:tav tm="100000">
                                          <p:val>
                                            <p:strVal val="#ppt_h"/>
                                          </p:val>
                                        </p:tav>
                                      </p:tavLst>
                                    </p:anim>
                                  </p:childTnLst>
                                </p:cTn>
                              </p:par>
                            </p:childTnLst>
                          </p:cTn>
                        </p:par>
                        <p:par>
                          <p:cTn id="145" fill="hold">
                            <p:stCondLst>
                              <p:cond delay="9000"/>
                            </p:stCondLst>
                            <p:childTnLst>
                              <p:par>
                                <p:cTn id="146" presetID="16" presetClass="entr" presetSubtype="37" fill="hold" nodeType="afterEffect">
                                  <p:stCondLst>
                                    <p:cond delay="0"/>
                                  </p:stCondLst>
                                  <p:childTnLst>
                                    <p:set>
                                      <p:cBhvr>
                                        <p:cTn id="147" dur="1" fill="hold">
                                          <p:stCondLst>
                                            <p:cond delay="0"/>
                                          </p:stCondLst>
                                        </p:cTn>
                                        <p:tgtEl>
                                          <p:spTgt spid="67"/>
                                        </p:tgtEl>
                                        <p:attrNameLst>
                                          <p:attrName>style.visibility</p:attrName>
                                        </p:attrNameLst>
                                      </p:cBhvr>
                                      <p:to>
                                        <p:strVal val="visible"/>
                                      </p:to>
                                    </p:set>
                                    <p:animEffect transition="in" filter="barn(outVertical)">
                                      <p:cBhvr>
                                        <p:cTn id="148" dur="500"/>
                                        <p:tgtEl>
                                          <p:spTgt spid="67"/>
                                        </p:tgtEl>
                                      </p:cBhvr>
                                    </p:animEffect>
                                  </p:childTnLst>
                                </p:cTn>
                              </p:par>
                            </p:childTnLst>
                          </p:cTn>
                        </p:par>
                      </p:childTnLst>
                    </p:cTn>
                  </p:par>
                  <p:par>
                    <p:cTn id="149" fill="hold">
                      <p:stCondLst>
                        <p:cond delay="indefinite"/>
                      </p:stCondLst>
                      <p:childTnLst>
                        <p:par>
                          <p:cTn id="150" fill="hold">
                            <p:stCondLst>
                              <p:cond delay="0"/>
                            </p:stCondLst>
                            <p:childTnLst>
                              <p:par>
                                <p:cTn id="151" presetID="16" presetClass="entr" presetSubtype="37" fill="hold" grpId="0" nodeType="clickEffect">
                                  <p:stCondLst>
                                    <p:cond delay="0"/>
                                  </p:stCondLst>
                                  <p:childTnLst>
                                    <p:set>
                                      <p:cBhvr>
                                        <p:cTn id="152" dur="1" fill="hold">
                                          <p:stCondLst>
                                            <p:cond delay="0"/>
                                          </p:stCondLst>
                                        </p:cTn>
                                        <p:tgtEl>
                                          <p:spTgt spid="102"/>
                                        </p:tgtEl>
                                        <p:attrNameLst>
                                          <p:attrName>style.visibility</p:attrName>
                                        </p:attrNameLst>
                                      </p:cBhvr>
                                      <p:to>
                                        <p:strVal val="visible"/>
                                      </p:to>
                                    </p:set>
                                    <p:animEffect transition="in" filter="barn(outVertical)">
                                      <p:cBhvr>
                                        <p:cTn id="153" dur="500"/>
                                        <p:tgtEl>
                                          <p:spTgt spid="102"/>
                                        </p:tgtEl>
                                      </p:cBhvr>
                                    </p:animEffect>
                                  </p:childTnLst>
                                </p:cTn>
                              </p:par>
                            </p:childTnLst>
                          </p:cTn>
                        </p:par>
                        <p:par>
                          <p:cTn id="154" fill="hold">
                            <p:stCondLst>
                              <p:cond delay="500"/>
                            </p:stCondLst>
                            <p:childTnLst>
                              <p:par>
                                <p:cTn id="155" presetID="17" presetClass="entr" presetSubtype="8" fill="hold" grpId="0" nodeType="afterEffect">
                                  <p:stCondLst>
                                    <p:cond delay="0"/>
                                  </p:stCondLst>
                                  <p:childTnLst>
                                    <p:set>
                                      <p:cBhvr>
                                        <p:cTn id="156" dur="1" fill="hold">
                                          <p:stCondLst>
                                            <p:cond delay="0"/>
                                          </p:stCondLst>
                                        </p:cTn>
                                        <p:tgtEl>
                                          <p:spTgt spid="90"/>
                                        </p:tgtEl>
                                        <p:attrNameLst>
                                          <p:attrName>style.visibility</p:attrName>
                                        </p:attrNameLst>
                                      </p:cBhvr>
                                      <p:to>
                                        <p:strVal val="visible"/>
                                      </p:to>
                                    </p:set>
                                    <p:anim calcmode="lin" valueType="num">
                                      <p:cBhvr>
                                        <p:cTn id="157" dur="500" fill="hold"/>
                                        <p:tgtEl>
                                          <p:spTgt spid="90"/>
                                        </p:tgtEl>
                                        <p:attrNameLst>
                                          <p:attrName>ppt_x</p:attrName>
                                        </p:attrNameLst>
                                      </p:cBhvr>
                                      <p:tavLst>
                                        <p:tav tm="0">
                                          <p:val>
                                            <p:strVal val="#ppt_x-#ppt_w/2"/>
                                          </p:val>
                                        </p:tav>
                                        <p:tav tm="100000">
                                          <p:val>
                                            <p:strVal val="#ppt_x"/>
                                          </p:val>
                                        </p:tav>
                                      </p:tavLst>
                                    </p:anim>
                                    <p:anim calcmode="lin" valueType="num">
                                      <p:cBhvr>
                                        <p:cTn id="158" dur="500" fill="hold"/>
                                        <p:tgtEl>
                                          <p:spTgt spid="90"/>
                                        </p:tgtEl>
                                        <p:attrNameLst>
                                          <p:attrName>ppt_y</p:attrName>
                                        </p:attrNameLst>
                                      </p:cBhvr>
                                      <p:tavLst>
                                        <p:tav tm="0">
                                          <p:val>
                                            <p:strVal val="#ppt_y"/>
                                          </p:val>
                                        </p:tav>
                                        <p:tav tm="100000">
                                          <p:val>
                                            <p:strVal val="#ppt_y"/>
                                          </p:val>
                                        </p:tav>
                                      </p:tavLst>
                                    </p:anim>
                                    <p:anim calcmode="lin" valueType="num">
                                      <p:cBhvr>
                                        <p:cTn id="159" dur="500" fill="hold"/>
                                        <p:tgtEl>
                                          <p:spTgt spid="90"/>
                                        </p:tgtEl>
                                        <p:attrNameLst>
                                          <p:attrName>ppt_w</p:attrName>
                                        </p:attrNameLst>
                                      </p:cBhvr>
                                      <p:tavLst>
                                        <p:tav tm="0">
                                          <p:val>
                                            <p:fltVal val="0"/>
                                          </p:val>
                                        </p:tav>
                                        <p:tav tm="100000">
                                          <p:val>
                                            <p:strVal val="#ppt_w"/>
                                          </p:val>
                                        </p:tav>
                                      </p:tavLst>
                                    </p:anim>
                                    <p:anim calcmode="lin" valueType="num">
                                      <p:cBhvr>
                                        <p:cTn id="160" dur="500" fill="hold"/>
                                        <p:tgtEl>
                                          <p:spTgt spid="90"/>
                                        </p:tgtEl>
                                        <p:attrNameLst>
                                          <p:attrName>ppt_h</p:attrName>
                                        </p:attrNameLst>
                                      </p:cBhvr>
                                      <p:tavLst>
                                        <p:tav tm="0">
                                          <p:val>
                                            <p:strVal val="#ppt_h"/>
                                          </p:val>
                                        </p:tav>
                                        <p:tav tm="100000">
                                          <p:val>
                                            <p:strVal val="#ppt_h"/>
                                          </p:val>
                                        </p:tav>
                                      </p:tavLst>
                                    </p:anim>
                                  </p:childTnLst>
                                </p:cTn>
                              </p:par>
                            </p:childTnLst>
                          </p:cTn>
                        </p:par>
                        <p:par>
                          <p:cTn id="161" fill="hold">
                            <p:stCondLst>
                              <p:cond delay="1000"/>
                            </p:stCondLst>
                            <p:childTnLst>
                              <p:par>
                                <p:cTn id="162" presetID="16" presetClass="entr" presetSubtype="37" fill="hold" nodeType="afterEffect">
                                  <p:stCondLst>
                                    <p:cond delay="0"/>
                                  </p:stCondLst>
                                  <p:childTnLst>
                                    <p:set>
                                      <p:cBhvr>
                                        <p:cTn id="163" dur="1" fill="hold">
                                          <p:stCondLst>
                                            <p:cond delay="0"/>
                                          </p:stCondLst>
                                        </p:cTn>
                                        <p:tgtEl>
                                          <p:spTgt spid="25"/>
                                        </p:tgtEl>
                                        <p:attrNameLst>
                                          <p:attrName>style.visibility</p:attrName>
                                        </p:attrNameLst>
                                      </p:cBhvr>
                                      <p:to>
                                        <p:strVal val="visible"/>
                                      </p:to>
                                    </p:set>
                                    <p:animEffect transition="in" filter="barn(outVertical)">
                                      <p:cBhvr>
                                        <p:cTn id="164" dur="500"/>
                                        <p:tgtEl>
                                          <p:spTgt spid="25"/>
                                        </p:tgtEl>
                                      </p:cBhvr>
                                    </p:animEffect>
                                  </p:childTnLst>
                                </p:cTn>
                              </p:par>
                            </p:childTnLst>
                          </p:cTn>
                        </p:par>
                        <p:par>
                          <p:cTn id="165" fill="hold">
                            <p:stCondLst>
                              <p:cond delay="1500"/>
                            </p:stCondLst>
                            <p:childTnLst>
                              <p:par>
                                <p:cTn id="166" presetID="17" presetClass="entr" presetSubtype="8" fill="hold" grpId="0" nodeType="afterEffect">
                                  <p:stCondLst>
                                    <p:cond delay="0"/>
                                  </p:stCondLst>
                                  <p:childTnLst>
                                    <p:set>
                                      <p:cBhvr>
                                        <p:cTn id="167" dur="1" fill="hold">
                                          <p:stCondLst>
                                            <p:cond delay="0"/>
                                          </p:stCondLst>
                                        </p:cTn>
                                        <p:tgtEl>
                                          <p:spTgt spid="85"/>
                                        </p:tgtEl>
                                        <p:attrNameLst>
                                          <p:attrName>style.visibility</p:attrName>
                                        </p:attrNameLst>
                                      </p:cBhvr>
                                      <p:to>
                                        <p:strVal val="visible"/>
                                      </p:to>
                                    </p:set>
                                    <p:anim calcmode="lin" valueType="num">
                                      <p:cBhvr>
                                        <p:cTn id="168" dur="500" fill="hold"/>
                                        <p:tgtEl>
                                          <p:spTgt spid="85"/>
                                        </p:tgtEl>
                                        <p:attrNameLst>
                                          <p:attrName>ppt_x</p:attrName>
                                        </p:attrNameLst>
                                      </p:cBhvr>
                                      <p:tavLst>
                                        <p:tav tm="0">
                                          <p:val>
                                            <p:strVal val="#ppt_x-#ppt_w/2"/>
                                          </p:val>
                                        </p:tav>
                                        <p:tav tm="100000">
                                          <p:val>
                                            <p:strVal val="#ppt_x"/>
                                          </p:val>
                                        </p:tav>
                                      </p:tavLst>
                                    </p:anim>
                                    <p:anim calcmode="lin" valueType="num">
                                      <p:cBhvr>
                                        <p:cTn id="169" dur="500" fill="hold"/>
                                        <p:tgtEl>
                                          <p:spTgt spid="85"/>
                                        </p:tgtEl>
                                        <p:attrNameLst>
                                          <p:attrName>ppt_y</p:attrName>
                                        </p:attrNameLst>
                                      </p:cBhvr>
                                      <p:tavLst>
                                        <p:tav tm="0">
                                          <p:val>
                                            <p:strVal val="#ppt_y"/>
                                          </p:val>
                                        </p:tav>
                                        <p:tav tm="100000">
                                          <p:val>
                                            <p:strVal val="#ppt_y"/>
                                          </p:val>
                                        </p:tav>
                                      </p:tavLst>
                                    </p:anim>
                                    <p:anim calcmode="lin" valueType="num">
                                      <p:cBhvr>
                                        <p:cTn id="170" dur="500" fill="hold"/>
                                        <p:tgtEl>
                                          <p:spTgt spid="85"/>
                                        </p:tgtEl>
                                        <p:attrNameLst>
                                          <p:attrName>ppt_w</p:attrName>
                                        </p:attrNameLst>
                                      </p:cBhvr>
                                      <p:tavLst>
                                        <p:tav tm="0">
                                          <p:val>
                                            <p:fltVal val="0"/>
                                          </p:val>
                                        </p:tav>
                                        <p:tav tm="100000">
                                          <p:val>
                                            <p:strVal val="#ppt_w"/>
                                          </p:val>
                                        </p:tav>
                                      </p:tavLst>
                                    </p:anim>
                                    <p:anim calcmode="lin" valueType="num">
                                      <p:cBhvr>
                                        <p:cTn id="171" dur="500" fill="hold"/>
                                        <p:tgtEl>
                                          <p:spTgt spid="85"/>
                                        </p:tgtEl>
                                        <p:attrNameLst>
                                          <p:attrName>ppt_h</p:attrName>
                                        </p:attrNameLst>
                                      </p:cBhvr>
                                      <p:tavLst>
                                        <p:tav tm="0">
                                          <p:val>
                                            <p:strVal val="#ppt_h"/>
                                          </p:val>
                                        </p:tav>
                                        <p:tav tm="100000">
                                          <p:val>
                                            <p:strVal val="#ppt_h"/>
                                          </p:val>
                                        </p:tav>
                                      </p:tavLst>
                                    </p:anim>
                                  </p:childTnLst>
                                </p:cTn>
                              </p:par>
                            </p:childTnLst>
                          </p:cTn>
                        </p:par>
                        <p:par>
                          <p:cTn id="172" fill="hold">
                            <p:stCondLst>
                              <p:cond delay="2000"/>
                            </p:stCondLst>
                            <p:childTnLst>
                              <p:par>
                                <p:cTn id="173" presetID="16" presetClass="entr" presetSubtype="37" fill="hold" nodeType="afterEffect">
                                  <p:stCondLst>
                                    <p:cond delay="0"/>
                                  </p:stCondLst>
                                  <p:childTnLst>
                                    <p:set>
                                      <p:cBhvr>
                                        <p:cTn id="174" dur="1" fill="hold">
                                          <p:stCondLst>
                                            <p:cond delay="0"/>
                                          </p:stCondLst>
                                        </p:cTn>
                                        <p:tgtEl>
                                          <p:spTgt spid="38"/>
                                        </p:tgtEl>
                                        <p:attrNameLst>
                                          <p:attrName>style.visibility</p:attrName>
                                        </p:attrNameLst>
                                      </p:cBhvr>
                                      <p:to>
                                        <p:strVal val="visible"/>
                                      </p:to>
                                    </p:set>
                                    <p:animEffect transition="in" filter="barn(outVertical)">
                                      <p:cBhvr>
                                        <p:cTn id="175" dur="500"/>
                                        <p:tgtEl>
                                          <p:spTgt spid="38"/>
                                        </p:tgtEl>
                                      </p:cBhvr>
                                    </p:animEffect>
                                  </p:childTnLst>
                                </p:cTn>
                              </p:par>
                            </p:childTnLst>
                          </p:cTn>
                        </p:par>
                        <p:par>
                          <p:cTn id="176" fill="hold">
                            <p:stCondLst>
                              <p:cond delay="2500"/>
                            </p:stCondLst>
                            <p:childTnLst>
                              <p:par>
                                <p:cTn id="177" presetID="17" presetClass="entr" presetSubtype="4" fill="hold" grpId="0" nodeType="afterEffect">
                                  <p:stCondLst>
                                    <p:cond delay="0"/>
                                  </p:stCondLst>
                                  <p:childTnLst>
                                    <p:set>
                                      <p:cBhvr>
                                        <p:cTn id="178" dur="1" fill="hold">
                                          <p:stCondLst>
                                            <p:cond delay="0"/>
                                          </p:stCondLst>
                                        </p:cTn>
                                        <p:tgtEl>
                                          <p:spTgt spid="93"/>
                                        </p:tgtEl>
                                        <p:attrNameLst>
                                          <p:attrName>style.visibility</p:attrName>
                                        </p:attrNameLst>
                                      </p:cBhvr>
                                      <p:to>
                                        <p:strVal val="visible"/>
                                      </p:to>
                                    </p:set>
                                    <p:anim calcmode="lin" valueType="num">
                                      <p:cBhvr>
                                        <p:cTn id="179" dur="500" fill="hold"/>
                                        <p:tgtEl>
                                          <p:spTgt spid="93"/>
                                        </p:tgtEl>
                                        <p:attrNameLst>
                                          <p:attrName>ppt_x</p:attrName>
                                        </p:attrNameLst>
                                      </p:cBhvr>
                                      <p:tavLst>
                                        <p:tav tm="0">
                                          <p:val>
                                            <p:strVal val="#ppt_x"/>
                                          </p:val>
                                        </p:tav>
                                        <p:tav tm="100000">
                                          <p:val>
                                            <p:strVal val="#ppt_x"/>
                                          </p:val>
                                        </p:tav>
                                      </p:tavLst>
                                    </p:anim>
                                    <p:anim calcmode="lin" valueType="num">
                                      <p:cBhvr>
                                        <p:cTn id="180" dur="500" fill="hold"/>
                                        <p:tgtEl>
                                          <p:spTgt spid="93"/>
                                        </p:tgtEl>
                                        <p:attrNameLst>
                                          <p:attrName>ppt_y</p:attrName>
                                        </p:attrNameLst>
                                      </p:cBhvr>
                                      <p:tavLst>
                                        <p:tav tm="0">
                                          <p:val>
                                            <p:strVal val="#ppt_y+#ppt_h/2"/>
                                          </p:val>
                                        </p:tav>
                                        <p:tav tm="100000">
                                          <p:val>
                                            <p:strVal val="#ppt_y"/>
                                          </p:val>
                                        </p:tav>
                                      </p:tavLst>
                                    </p:anim>
                                    <p:anim calcmode="lin" valueType="num">
                                      <p:cBhvr>
                                        <p:cTn id="181" dur="500" fill="hold"/>
                                        <p:tgtEl>
                                          <p:spTgt spid="93"/>
                                        </p:tgtEl>
                                        <p:attrNameLst>
                                          <p:attrName>ppt_w</p:attrName>
                                        </p:attrNameLst>
                                      </p:cBhvr>
                                      <p:tavLst>
                                        <p:tav tm="0">
                                          <p:val>
                                            <p:strVal val="#ppt_w"/>
                                          </p:val>
                                        </p:tav>
                                        <p:tav tm="100000">
                                          <p:val>
                                            <p:strVal val="#ppt_w"/>
                                          </p:val>
                                        </p:tav>
                                      </p:tavLst>
                                    </p:anim>
                                    <p:anim calcmode="lin" valueType="num">
                                      <p:cBhvr>
                                        <p:cTn id="182" dur="500" fill="hold"/>
                                        <p:tgtEl>
                                          <p:spTgt spid="93"/>
                                        </p:tgtEl>
                                        <p:attrNameLst>
                                          <p:attrName>ppt_h</p:attrName>
                                        </p:attrNameLst>
                                      </p:cBhvr>
                                      <p:tavLst>
                                        <p:tav tm="0">
                                          <p:val>
                                            <p:fltVal val="0"/>
                                          </p:val>
                                        </p:tav>
                                        <p:tav tm="100000">
                                          <p:val>
                                            <p:strVal val="#ppt_h"/>
                                          </p:val>
                                        </p:tav>
                                      </p:tavLst>
                                    </p:anim>
                                  </p:childTnLst>
                                </p:cTn>
                              </p:par>
                            </p:childTnLst>
                          </p:cTn>
                        </p:par>
                        <p:par>
                          <p:cTn id="183" fill="hold">
                            <p:stCondLst>
                              <p:cond delay="3000"/>
                            </p:stCondLst>
                            <p:childTnLst>
                              <p:par>
                                <p:cTn id="184" presetID="17" presetClass="entr" presetSubtype="2" fill="hold" grpId="0" nodeType="afterEffect">
                                  <p:stCondLst>
                                    <p:cond delay="0"/>
                                  </p:stCondLst>
                                  <p:childTnLst>
                                    <p:set>
                                      <p:cBhvr>
                                        <p:cTn id="185" dur="1" fill="hold">
                                          <p:stCondLst>
                                            <p:cond delay="0"/>
                                          </p:stCondLst>
                                        </p:cTn>
                                        <p:tgtEl>
                                          <p:spTgt spid="92"/>
                                        </p:tgtEl>
                                        <p:attrNameLst>
                                          <p:attrName>style.visibility</p:attrName>
                                        </p:attrNameLst>
                                      </p:cBhvr>
                                      <p:to>
                                        <p:strVal val="visible"/>
                                      </p:to>
                                    </p:set>
                                    <p:anim calcmode="lin" valueType="num">
                                      <p:cBhvr>
                                        <p:cTn id="186" dur="500" fill="hold"/>
                                        <p:tgtEl>
                                          <p:spTgt spid="92"/>
                                        </p:tgtEl>
                                        <p:attrNameLst>
                                          <p:attrName>ppt_x</p:attrName>
                                        </p:attrNameLst>
                                      </p:cBhvr>
                                      <p:tavLst>
                                        <p:tav tm="0">
                                          <p:val>
                                            <p:strVal val="#ppt_x+#ppt_w/2"/>
                                          </p:val>
                                        </p:tav>
                                        <p:tav tm="100000">
                                          <p:val>
                                            <p:strVal val="#ppt_x"/>
                                          </p:val>
                                        </p:tav>
                                      </p:tavLst>
                                    </p:anim>
                                    <p:anim calcmode="lin" valueType="num">
                                      <p:cBhvr>
                                        <p:cTn id="187" dur="500" fill="hold"/>
                                        <p:tgtEl>
                                          <p:spTgt spid="92"/>
                                        </p:tgtEl>
                                        <p:attrNameLst>
                                          <p:attrName>ppt_y</p:attrName>
                                        </p:attrNameLst>
                                      </p:cBhvr>
                                      <p:tavLst>
                                        <p:tav tm="0">
                                          <p:val>
                                            <p:strVal val="#ppt_y"/>
                                          </p:val>
                                        </p:tav>
                                        <p:tav tm="100000">
                                          <p:val>
                                            <p:strVal val="#ppt_y"/>
                                          </p:val>
                                        </p:tav>
                                      </p:tavLst>
                                    </p:anim>
                                    <p:anim calcmode="lin" valueType="num">
                                      <p:cBhvr>
                                        <p:cTn id="188" dur="500" fill="hold"/>
                                        <p:tgtEl>
                                          <p:spTgt spid="92"/>
                                        </p:tgtEl>
                                        <p:attrNameLst>
                                          <p:attrName>ppt_w</p:attrName>
                                        </p:attrNameLst>
                                      </p:cBhvr>
                                      <p:tavLst>
                                        <p:tav tm="0">
                                          <p:val>
                                            <p:fltVal val="0"/>
                                          </p:val>
                                        </p:tav>
                                        <p:tav tm="100000">
                                          <p:val>
                                            <p:strVal val="#ppt_w"/>
                                          </p:val>
                                        </p:tav>
                                      </p:tavLst>
                                    </p:anim>
                                    <p:anim calcmode="lin" valueType="num">
                                      <p:cBhvr>
                                        <p:cTn id="189" dur="500" fill="hold"/>
                                        <p:tgtEl>
                                          <p:spTgt spid="92"/>
                                        </p:tgtEl>
                                        <p:attrNameLst>
                                          <p:attrName>ppt_h</p:attrName>
                                        </p:attrNameLst>
                                      </p:cBhvr>
                                      <p:tavLst>
                                        <p:tav tm="0">
                                          <p:val>
                                            <p:strVal val="#ppt_h"/>
                                          </p:val>
                                        </p:tav>
                                        <p:tav tm="100000">
                                          <p:val>
                                            <p:strVal val="#ppt_h"/>
                                          </p:val>
                                        </p:tav>
                                      </p:tavLst>
                                    </p:anim>
                                  </p:childTnLst>
                                </p:cTn>
                              </p:par>
                            </p:childTnLst>
                          </p:cTn>
                        </p:par>
                        <p:par>
                          <p:cTn id="190" fill="hold">
                            <p:stCondLst>
                              <p:cond delay="3500"/>
                            </p:stCondLst>
                            <p:childTnLst>
                              <p:par>
                                <p:cTn id="191" presetID="17" presetClass="entr" presetSubtype="4" fill="hold" grpId="0" nodeType="afterEffect">
                                  <p:stCondLst>
                                    <p:cond delay="0"/>
                                  </p:stCondLst>
                                  <p:childTnLst>
                                    <p:set>
                                      <p:cBhvr>
                                        <p:cTn id="192" dur="1" fill="hold">
                                          <p:stCondLst>
                                            <p:cond delay="0"/>
                                          </p:stCondLst>
                                        </p:cTn>
                                        <p:tgtEl>
                                          <p:spTgt spid="91"/>
                                        </p:tgtEl>
                                        <p:attrNameLst>
                                          <p:attrName>style.visibility</p:attrName>
                                        </p:attrNameLst>
                                      </p:cBhvr>
                                      <p:to>
                                        <p:strVal val="visible"/>
                                      </p:to>
                                    </p:set>
                                    <p:anim calcmode="lin" valueType="num">
                                      <p:cBhvr>
                                        <p:cTn id="193" dur="500" fill="hold"/>
                                        <p:tgtEl>
                                          <p:spTgt spid="91"/>
                                        </p:tgtEl>
                                        <p:attrNameLst>
                                          <p:attrName>ppt_x</p:attrName>
                                        </p:attrNameLst>
                                      </p:cBhvr>
                                      <p:tavLst>
                                        <p:tav tm="0">
                                          <p:val>
                                            <p:strVal val="#ppt_x"/>
                                          </p:val>
                                        </p:tav>
                                        <p:tav tm="100000">
                                          <p:val>
                                            <p:strVal val="#ppt_x"/>
                                          </p:val>
                                        </p:tav>
                                      </p:tavLst>
                                    </p:anim>
                                    <p:anim calcmode="lin" valueType="num">
                                      <p:cBhvr>
                                        <p:cTn id="194" dur="500" fill="hold"/>
                                        <p:tgtEl>
                                          <p:spTgt spid="91"/>
                                        </p:tgtEl>
                                        <p:attrNameLst>
                                          <p:attrName>ppt_y</p:attrName>
                                        </p:attrNameLst>
                                      </p:cBhvr>
                                      <p:tavLst>
                                        <p:tav tm="0">
                                          <p:val>
                                            <p:strVal val="#ppt_y+#ppt_h/2"/>
                                          </p:val>
                                        </p:tav>
                                        <p:tav tm="100000">
                                          <p:val>
                                            <p:strVal val="#ppt_y"/>
                                          </p:val>
                                        </p:tav>
                                      </p:tavLst>
                                    </p:anim>
                                    <p:anim calcmode="lin" valueType="num">
                                      <p:cBhvr>
                                        <p:cTn id="195" dur="500" fill="hold"/>
                                        <p:tgtEl>
                                          <p:spTgt spid="91"/>
                                        </p:tgtEl>
                                        <p:attrNameLst>
                                          <p:attrName>ppt_w</p:attrName>
                                        </p:attrNameLst>
                                      </p:cBhvr>
                                      <p:tavLst>
                                        <p:tav tm="0">
                                          <p:val>
                                            <p:strVal val="#ppt_w"/>
                                          </p:val>
                                        </p:tav>
                                        <p:tav tm="100000">
                                          <p:val>
                                            <p:strVal val="#ppt_w"/>
                                          </p:val>
                                        </p:tav>
                                      </p:tavLst>
                                    </p:anim>
                                    <p:anim calcmode="lin" valueType="num">
                                      <p:cBhvr>
                                        <p:cTn id="196" dur="500" fill="hold"/>
                                        <p:tgtEl>
                                          <p:spTgt spid="91"/>
                                        </p:tgtEl>
                                        <p:attrNameLst>
                                          <p:attrName>ppt_h</p:attrName>
                                        </p:attrNameLst>
                                      </p:cBhvr>
                                      <p:tavLst>
                                        <p:tav tm="0">
                                          <p:val>
                                            <p:fltVal val="0"/>
                                          </p:val>
                                        </p:tav>
                                        <p:tav tm="100000">
                                          <p:val>
                                            <p:strVal val="#ppt_h"/>
                                          </p:val>
                                        </p:tav>
                                      </p:tavLst>
                                    </p:anim>
                                  </p:childTnLst>
                                </p:cTn>
                              </p:par>
                            </p:childTnLst>
                          </p:cTn>
                        </p:par>
                        <p:par>
                          <p:cTn id="197" fill="hold">
                            <p:stCondLst>
                              <p:cond delay="4000"/>
                            </p:stCondLst>
                            <p:childTnLst>
                              <p:par>
                                <p:cTn id="198" presetID="17" presetClass="entr" presetSubtype="8" fill="hold" grpId="0" nodeType="afterEffect">
                                  <p:stCondLst>
                                    <p:cond delay="0"/>
                                  </p:stCondLst>
                                  <p:childTnLst>
                                    <p:set>
                                      <p:cBhvr>
                                        <p:cTn id="199" dur="1" fill="hold">
                                          <p:stCondLst>
                                            <p:cond delay="0"/>
                                          </p:stCondLst>
                                        </p:cTn>
                                        <p:tgtEl>
                                          <p:spTgt spid="84"/>
                                        </p:tgtEl>
                                        <p:attrNameLst>
                                          <p:attrName>style.visibility</p:attrName>
                                        </p:attrNameLst>
                                      </p:cBhvr>
                                      <p:to>
                                        <p:strVal val="visible"/>
                                      </p:to>
                                    </p:set>
                                    <p:anim calcmode="lin" valueType="num">
                                      <p:cBhvr>
                                        <p:cTn id="200" dur="500" fill="hold"/>
                                        <p:tgtEl>
                                          <p:spTgt spid="84"/>
                                        </p:tgtEl>
                                        <p:attrNameLst>
                                          <p:attrName>ppt_x</p:attrName>
                                        </p:attrNameLst>
                                      </p:cBhvr>
                                      <p:tavLst>
                                        <p:tav tm="0">
                                          <p:val>
                                            <p:strVal val="#ppt_x-#ppt_w/2"/>
                                          </p:val>
                                        </p:tav>
                                        <p:tav tm="100000">
                                          <p:val>
                                            <p:strVal val="#ppt_x"/>
                                          </p:val>
                                        </p:tav>
                                      </p:tavLst>
                                    </p:anim>
                                    <p:anim calcmode="lin" valueType="num">
                                      <p:cBhvr>
                                        <p:cTn id="201" dur="500" fill="hold"/>
                                        <p:tgtEl>
                                          <p:spTgt spid="84"/>
                                        </p:tgtEl>
                                        <p:attrNameLst>
                                          <p:attrName>ppt_y</p:attrName>
                                        </p:attrNameLst>
                                      </p:cBhvr>
                                      <p:tavLst>
                                        <p:tav tm="0">
                                          <p:val>
                                            <p:strVal val="#ppt_y"/>
                                          </p:val>
                                        </p:tav>
                                        <p:tav tm="100000">
                                          <p:val>
                                            <p:strVal val="#ppt_y"/>
                                          </p:val>
                                        </p:tav>
                                      </p:tavLst>
                                    </p:anim>
                                    <p:anim calcmode="lin" valueType="num">
                                      <p:cBhvr>
                                        <p:cTn id="202" dur="500" fill="hold"/>
                                        <p:tgtEl>
                                          <p:spTgt spid="84"/>
                                        </p:tgtEl>
                                        <p:attrNameLst>
                                          <p:attrName>ppt_w</p:attrName>
                                        </p:attrNameLst>
                                      </p:cBhvr>
                                      <p:tavLst>
                                        <p:tav tm="0">
                                          <p:val>
                                            <p:fltVal val="0"/>
                                          </p:val>
                                        </p:tav>
                                        <p:tav tm="100000">
                                          <p:val>
                                            <p:strVal val="#ppt_w"/>
                                          </p:val>
                                        </p:tav>
                                      </p:tavLst>
                                    </p:anim>
                                    <p:anim calcmode="lin" valueType="num">
                                      <p:cBhvr>
                                        <p:cTn id="203" dur="500" fill="hold"/>
                                        <p:tgtEl>
                                          <p:spTgt spid="84"/>
                                        </p:tgtEl>
                                        <p:attrNameLst>
                                          <p:attrName>ppt_h</p:attrName>
                                        </p:attrNameLst>
                                      </p:cBhvr>
                                      <p:tavLst>
                                        <p:tav tm="0">
                                          <p:val>
                                            <p:strVal val="#ppt_h"/>
                                          </p:val>
                                        </p:tav>
                                        <p:tav tm="100000">
                                          <p:val>
                                            <p:strVal val="#ppt_h"/>
                                          </p:val>
                                        </p:tav>
                                      </p:tavLst>
                                    </p:anim>
                                  </p:childTnLst>
                                </p:cTn>
                              </p:par>
                            </p:childTnLst>
                          </p:cTn>
                        </p:par>
                        <p:par>
                          <p:cTn id="204" fill="hold">
                            <p:stCondLst>
                              <p:cond delay="4500"/>
                            </p:stCondLst>
                            <p:childTnLst>
                              <p:par>
                                <p:cTn id="205" presetID="16" presetClass="entr" presetSubtype="37" fill="hold" nodeType="afterEffect">
                                  <p:stCondLst>
                                    <p:cond delay="0"/>
                                  </p:stCondLst>
                                  <p:childTnLst>
                                    <p:set>
                                      <p:cBhvr>
                                        <p:cTn id="206" dur="1" fill="hold">
                                          <p:stCondLst>
                                            <p:cond delay="0"/>
                                          </p:stCondLst>
                                        </p:cTn>
                                        <p:tgtEl>
                                          <p:spTgt spid="42"/>
                                        </p:tgtEl>
                                        <p:attrNameLst>
                                          <p:attrName>style.visibility</p:attrName>
                                        </p:attrNameLst>
                                      </p:cBhvr>
                                      <p:to>
                                        <p:strVal val="visible"/>
                                      </p:to>
                                    </p:set>
                                    <p:animEffect transition="in" filter="barn(outVertical)">
                                      <p:cBhvr>
                                        <p:cTn id="207" dur="500"/>
                                        <p:tgtEl>
                                          <p:spTgt spid="42"/>
                                        </p:tgtEl>
                                      </p:cBhvr>
                                    </p:animEffect>
                                  </p:childTnLst>
                                </p:cTn>
                              </p:par>
                            </p:childTnLst>
                          </p:cTn>
                        </p:par>
                        <p:par>
                          <p:cTn id="208" fill="hold">
                            <p:stCondLst>
                              <p:cond delay="5000"/>
                            </p:stCondLst>
                            <p:childTnLst>
                              <p:par>
                                <p:cTn id="209" presetID="17" presetClass="entr" presetSubtype="4" fill="hold" grpId="0" nodeType="afterEffect">
                                  <p:stCondLst>
                                    <p:cond delay="0"/>
                                  </p:stCondLst>
                                  <p:childTnLst>
                                    <p:set>
                                      <p:cBhvr>
                                        <p:cTn id="210" dur="1" fill="hold">
                                          <p:stCondLst>
                                            <p:cond delay="0"/>
                                          </p:stCondLst>
                                        </p:cTn>
                                        <p:tgtEl>
                                          <p:spTgt spid="96"/>
                                        </p:tgtEl>
                                        <p:attrNameLst>
                                          <p:attrName>style.visibility</p:attrName>
                                        </p:attrNameLst>
                                      </p:cBhvr>
                                      <p:to>
                                        <p:strVal val="visible"/>
                                      </p:to>
                                    </p:set>
                                    <p:anim calcmode="lin" valueType="num">
                                      <p:cBhvr>
                                        <p:cTn id="211" dur="500" fill="hold"/>
                                        <p:tgtEl>
                                          <p:spTgt spid="96"/>
                                        </p:tgtEl>
                                        <p:attrNameLst>
                                          <p:attrName>ppt_x</p:attrName>
                                        </p:attrNameLst>
                                      </p:cBhvr>
                                      <p:tavLst>
                                        <p:tav tm="0">
                                          <p:val>
                                            <p:strVal val="#ppt_x"/>
                                          </p:val>
                                        </p:tav>
                                        <p:tav tm="100000">
                                          <p:val>
                                            <p:strVal val="#ppt_x"/>
                                          </p:val>
                                        </p:tav>
                                      </p:tavLst>
                                    </p:anim>
                                    <p:anim calcmode="lin" valueType="num">
                                      <p:cBhvr>
                                        <p:cTn id="212" dur="500" fill="hold"/>
                                        <p:tgtEl>
                                          <p:spTgt spid="96"/>
                                        </p:tgtEl>
                                        <p:attrNameLst>
                                          <p:attrName>ppt_y</p:attrName>
                                        </p:attrNameLst>
                                      </p:cBhvr>
                                      <p:tavLst>
                                        <p:tav tm="0">
                                          <p:val>
                                            <p:strVal val="#ppt_y+#ppt_h/2"/>
                                          </p:val>
                                        </p:tav>
                                        <p:tav tm="100000">
                                          <p:val>
                                            <p:strVal val="#ppt_y"/>
                                          </p:val>
                                        </p:tav>
                                      </p:tavLst>
                                    </p:anim>
                                    <p:anim calcmode="lin" valueType="num">
                                      <p:cBhvr>
                                        <p:cTn id="213" dur="500" fill="hold"/>
                                        <p:tgtEl>
                                          <p:spTgt spid="96"/>
                                        </p:tgtEl>
                                        <p:attrNameLst>
                                          <p:attrName>ppt_w</p:attrName>
                                        </p:attrNameLst>
                                      </p:cBhvr>
                                      <p:tavLst>
                                        <p:tav tm="0">
                                          <p:val>
                                            <p:strVal val="#ppt_w"/>
                                          </p:val>
                                        </p:tav>
                                        <p:tav tm="100000">
                                          <p:val>
                                            <p:strVal val="#ppt_w"/>
                                          </p:val>
                                        </p:tav>
                                      </p:tavLst>
                                    </p:anim>
                                    <p:anim calcmode="lin" valueType="num">
                                      <p:cBhvr>
                                        <p:cTn id="214" dur="500" fill="hold"/>
                                        <p:tgtEl>
                                          <p:spTgt spid="96"/>
                                        </p:tgtEl>
                                        <p:attrNameLst>
                                          <p:attrName>ppt_h</p:attrName>
                                        </p:attrNameLst>
                                      </p:cBhvr>
                                      <p:tavLst>
                                        <p:tav tm="0">
                                          <p:val>
                                            <p:fltVal val="0"/>
                                          </p:val>
                                        </p:tav>
                                        <p:tav tm="100000">
                                          <p:val>
                                            <p:strVal val="#ppt_h"/>
                                          </p:val>
                                        </p:tav>
                                      </p:tavLst>
                                    </p:anim>
                                  </p:childTnLst>
                                </p:cTn>
                              </p:par>
                            </p:childTnLst>
                          </p:cTn>
                        </p:par>
                        <p:par>
                          <p:cTn id="215" fill="hold">
                            <p:stCondLst>
                              <p:cond delay="5500"/>
                            </p:stCondLst>
                            <p:childTnLst>
                              <p:par>
                                <p:cTn id="216" presetID="17" presetClass="entr" presetSubtype="2" fill="hold" grpId="0" nodeType="afterEffect">
                                  <p:stCondLst>
                                    <p:cond delay="0"/>
                                  </p:stCondLst>
                                  <p:childTnLst>
                                    <p:set>
                                      <p:cBhvr>
                                        <p:cTn id="217" dur="1" fill="hold">
                                          <p:stCondLst>
                                            <p:cond delay="0"/>
                                          </p:stCondLst>
                                        </p:cTn>
                                        <p:tgtEl>
                                          <p:spTgt spid="95"/>
                                        </p:tgtEl>
                                        <p:attrNameLst>
                                          <p:attrName>style.visibility</p:attrName>
                                        </p:attrNameLst>
                                      </p:cBhvr>
                                      <p:to>
                                        <p:strVal val="visible"/>
                                      </p:to>
                                    </p:set>
                                    <p:anim calcmode="lin" valueType="num">
                                      <p:cBhvr>
                                        <p:cTn id="218" dur="500" fill="hold"/>
                                        <p:tgtEl>
                                          <p:spTgt spid="95"/>
                                        </p:tgtEl>
                                        <p:attrNameLst>
                                          <p:attrName>ppt_x</p:attrName>
                                        </p:attrNameLst>
                                      </p:cBhvr>
                                      <p:tavLst>
                                        <p:tav tm="0">
                                          <p:val>
                                            <p:strVal val="#ppt_x+#ppt_w/2"/>
                                          </p:val>
                                        </p:tav>
                                        <p:tav tm="100000">
                                          <p:val>
                                            <p:strVal val="#ppt_x"/>
                                          </p:val>
                                        </p:tav>
                                      </p:tavLst>
                                    </p:anim>
                                    <p:anim calcmode="lin" valueType="num">
                                      <p:cBhvr>
                                        <p:cTn id="219" dur="500" fill="hold"/>
                                        <p:tgtEl>
                                          <p:spTgt spid="95"/>
                                        </p:tgtEl>
                                        <p:attrNameLst>
                                          <p:attrName>ppt_y</p:attrName>
                                        </p:attrNameLst>
                                      </p:cBhvr>
                                      <p:tavLst>
                                        <p:tav tm="0">
                                          <p:val>
                                            <p:strVal val="#ppt_y"/>
                                          </p:val>
                                        </p:tav>
                                        <p:tav tm="100000">
                                          <p:val>
                                            <p:strVal val="#ppt_y"/>
                                          </p:val>
                                        </p:tav>
                                      </p:tavLst>
                                    </p:anim>
                                    <p:anim calcmode="lin" valueType="num">
                                      <p:cBhvr>
                                        <p:cTn id="220" dur="500" fill="hold"/>
                                        <p:tgtEl>
                                          <p:spTgt spid="95"/>
                                        </p:tgtEl>
                                        <p:attrNameLst>
                                          <p:attrName>ppt_w</p:attrName>
                                        </p:attrNameLst>
                                      </p:cBhvr>
                                      <p:tavLst>
                                        <p:tav tm="0">
                                          <p:val>
                                            <p:fltVal val="0"/>
                                          </p:val>
                                        </p:tav>
                                        <p:tav tm="100000">
                                          <p:val>
                                            <p:strVal val="#ppt_w"/>
                                          </p:val>
                                        </p:tav>
                                      </p:tavLst>
                                    </p:anim>
                                    <p:anim calcmode="lin" valueType="num">
                                      <p:cBhvr>
                                        <p:cTn id="221" dur="500" fill="hold"/>
                                        <p:tgtEl>
                                          <p:spTgt spid="95"/>
                                        </p:tgtEl>
                                        <p:attrNameLst>
                                          <p:attrName>ppt_h</p:attrName>
                                        </p:attrNameLst>
                                      </p:cBhvr>
                                      <p:tavLst>
                                        <p:tav tm="0">
                                          <p:val>
                                            <p:strVal val="#ppt_h"/>
                                          </p:val>
                                        </p:tav>
                                        <p:tav tm="100000">
                                          <p:val>
                                            <p:strVal val="#ppt_h"/>
                                          </p:val>
                                        </p:tav>
                                      </p:tavLst>
                                    </p:anim>
                                  </p:childTnLst>
                                </p:cTn>
                              </p:par>
                            </p:childTnLst>
                          </p:cTn>
                        </p:par>
                        <p:par>
                          <p:cTn id="222" fill="hold">
                            <p:stCondLst>
                              <p:cond delay="6000"/>
                            </p:stCondLst>
                            <p:childTnLst>
                              <p:par>
                                <p:cTn id="223" presetID="17" presetClass="entr" presetSubtype="4" fill="hold" grpId="0" nodeType="afterEffect">
                                  <p:stCondLst>
                                    <p:cond delay="0"/>
                                  </p:stCondLst>
                                  <p:childTnLst>
                                    <p:set>
                                      <p:cBhvr>
                                        <p:cTn id="224" dur="1" fill="hold">
                                          <p:stCondLst>
                                            <p:cond delay="0"/>
                                          </p:stCondLst>
                                        </p:cTn>
                                        <p:tgtEl>
                                          <p:spTgt spid="94"/>
                                        </p:tgtEl>
                                        <p:attrNameLst>
                                          <p:attrName>style.visibility</p:attrName>
                                        </p:attrNameLst>
                                      </p:cBhvr>
                                      <p:to>
                                        <p:strVal val="visible"/>
                                      </p:to>
                                    </p:set>
                                    <p:anim calcmode="lin" valueType="num">
                                      <p:cBhvr>
                                        <p:cTn id="225" dur="500" fill="hold"/>
                                        <p:tgtEl>
                                          <p:spTgt spid="94"/>
                                        </p:tgtEl>
                                        <p:attrNameLst>
                                          <p:attrName>ppt_x</p:attrName>
                                        </p:attrNameLst>
                                      </p:cBhvr>
                                      <p:tavLst>
                                        <p:tav tm="0">
                                          <p:val>
                                            <p:strVal val="#ppt_x"/>
                                          </p:val>
                                        </p:tav>
                                        <p:tav tm="100000">
                                          <p:val>
                                            <p:strVal val="#ppt_x"/>
                                          </p:val>
                                        </p:tav>
                                      </p:tavLst>
                                    </p:anim>
                                    <p:anim calcmode="lin" valueType="num">
                                      <p:cBhvr>
                                        <p:cTn id="226" dur="500" fill="hold"/>
                                        <p:tgtEl>
                                          <p:spTgt spid="94"/>
                                        </p:tgtEl>
                                        <p:attrNameLst>
                                          <p:attrName>ppt_y</p:attrName>
                                        </p:attrNameLst>
                                      </p:cBhvr>
                                      <p:tavLst>
                                        <p:tav tm="0">
                                          <p:val>
                                            <p:strVal val="#ppt_y+#ppt_h/2"/>
                                          </p:val>
                                        </p:tav>
                                        <p:tav tm="100000">
                                          <p:val>
                                            <p:strVal val="#ppt_y"/>
                                          </p:val>
                                        </p:tav>
                                      </p:tavLst>
                                    </p:anim>
                                    <p:anim calcmode="lin" valueType="num">
                                      <p:cBhvr>
                                        <p:cTn id="227" dur="500" fill="hold"/>
                                        <p:tgtEl>
                                          <p:spTgt spid="94"/>
                                        </p:tgtEl>
                                        <p:attrNameLst>
                                          <p:attrName>ppt_w</p:attrName>
                                        </p:attrNameLst>
                                      </p:cBhvr>
                                      <p:tavLst>
                                        <p:tav tm="0">
                                          <p:val>
                                            <p:strVal val="#ppt_w"/>
                                          </p:val>
                                        </p:tav>
                                        <p:tav tm="100000">
                                          <p:val>
                                            <p:strVal val="#ppt_w"/>
                                          </p:val>
                                        </p:tav>
                                      </p:tavLst>
                                    </p:anim>
                                    <p:anim calcmode="lin" valueType="num">
                                      <p:cBhvr>
                                        <p:cTn id="228" dur="500" fill="hold"/>
                                        <p:tgtEl>
                                          <p:spTgt spid="94"/>
                                        </p:tgtEl>
                                        <p:attrNameLst>
                                          <p:attrName>ppt_h</p:attrName>
                                        </p:attrNameLst>
                                      </p:cBhvr>
                                      <p:tavLst>
                                        <p:tav tm="0">
                                          <p:val>
                                            <p:fltVal val="0"/>
                                          </p:val>
                                        </p:tav>
                                        <p:tav tm="100000">
                                          <p:val>
                                            <p:strVal val="#ppt_h"/>
                                          </p:val>
                                        </p:tav>
                                      </p:tavLst>
                                    </p:anim>
                                  </p:childTnLst>
                                </p:cTn>
                              </p:par>
                            </p:childTnLst>
                          </p:cTn>
                        </p:par>
                      </p:childTnLst>
                    </p:cTn>
                  </p:par>
                  <p:par>
                    <p:cTn id="229" fill="hold">
                      <p:stCondLst>
                        <p:cond delay="indefinite"/>
                      </p:stCondLst>
                      <p:childTnLst>
                        <p:par>
                          <p:cTn id="230" fill="hold">
                            <p:stCondLst>
                              <p:cond delay="0"/>
                            </p:stCondLst>
                            <p:childTnLst>
                              <p:par>
                                <p:cTn id="231" presetID="16" presetClass="entr" presetSubtype="37" fill="hold" grpId="0" nodeType="clickEffect">
                                  <p:stCondLst>
                                    <p:cond delay="0"/>
                                  </p:stCondLst>
                                  <p:childTnLst>
                                    <p:set>
                                      <p:cBhvr>
                                        <p:cTn id="232" dur="1" fill="hold">
                                          <p:stCondLst>
                                            <p:cond delay="0"/>
                                          </p:stCondLst>
                                        </p:cTn>
                                        <p:tgtEl>
                                          <p:spTgt spid="103"/>
                                        </p:tgtEl>
                                        <p:attrNameLst>
                                          <p:attrName>style.visibility</p:attrName>
                                        </p:attrNameLst>
                                      </p:cBhvr>
                                      <p:to>
                                        <p:strVal val="visible"/>
                                      </p:to>
                                    </p:set>
                                    <p:animEffect transition="in" filter="barn(outVertical)">
                                      <p:cBhvr>
                                        <p:cTn id="233" dur="500"/>
                                        <p:tgtEl>
                                          <p:spTgt spid="103"/>
                                        </p:tgtEl>
                                      </p:cBhvr>
                                    </p:animEffect>
                                  </p:childTnLst>
                                </p:cTn>
                              </p:par>
                            </p:childTnLst>
                          </p:cTn>
                        </p:par>
                        <p:par>
                          <p:cTn id="234" fill="hold">
                            <p:stCondLst>
                              <p:cond delay="500"/>
                            </p:stCondLst>
                            <p:childTnLst>
                              <p:par>
                                <p:cTn id="235" presetID="17" presetClass="entr" presetSubtype="8" fill="hold" grpId="0" nodeType="afterEffect">
                                  <p:stCondLst>
                                    <p:cond delay="0"/>
                                  </p:stCondLst>
                                  <p:childTnLst>
                                    <p:set>
                                      <p:cBhvr>
                                        <p:cTn id="236" dur="1" fill="hold">
                                          <p:stCondLst>
                                            <p:cond delay="0"/>
                                          </p:stCondLst>
                                        </p:cTn>
                                        <p:tgtEl>
                                          <p:spTgt spid="89"/>
                                        </p:tgtEl>
                                        <p:attrNameLst>
                                          <p:attrName>style.visibility</p:attrName>
                                        </p:attrNameLst>
                                      </p:cBhvr>
                                      <p:to>
                                        <p:strVal val="visible"/>
                                      </p:to>
                                    </p:set>
                                    <p:anim calcmode="lin" valueType="num">
                                      <p:cBhvr>
                                        <p:cTn id="237" dur="500" fill="hold"/>
                                        <p:tgtEl>
                                          <p:spTgt spid="89"/>
                                        </p:tgtEl>
                                        <p:attrNameLst>
                                          <p:attrName>ppt_x</p:attrName>
                                        </p:attrNameLst>
                                      </p:cBhvr>
                                      <p:tavLst>
                                        <p:tav tm="0">
                                          <p:val>
                                            <p:strVal val="#ppt_x-#ppt_w/2"/>
                                          </p:val>
                                        </p:tav>
                                        <p:tav tm="100000">
                                          <p:val>
                                            <p:strVal val="#ppt_x"/>
                                          </p:val>
                                        </p:tav>
                                      </p:tavLst>
                                    </p:anim>
                                    <p:anim calcmode="lin" valueType="num">
                                      <p:cBhvr>
                                        <p:cTn id="238" dur="500" fill="hold"/>
                                        <p:tgtEl>
                                          <p:spTgt spid="89"/>
                                        </p:tgtEl>
                                        <p:attrNameLst>
                                          <p:attrName>ppt_y</p:attrName>
                                        </p:attrNameLst>
                                      </p:cBhvr>
                                      <p:tavLst>
                                        <p:tav tm="0">
                                          <p:val>
                                            <p:strVal val="#ppt_y"/>
                                          </p:val>
                                        </p:tav>
                                        <p:tav tm="100000">
                                          <p:val>
                                            <p:strVal val="#ppt_y"/>
                                          </p:val>
                                        </p:tav>
                                      </p:tavLst>
                                    </p:anim>
                                    <p:anim calcmode="lin" valueType="num">
                                      <p:cBhvr>
                                        <p:cTn id="239" dur="500" fill="hold"/>
                                        <p:tgtEl>
                                          <p:spTgt spid="89"/>
                                        </p:tgtEl>
                                        <p:attrNameLst>
                                          <p:attrName>ppt_w</p:attrName>
                                        </p:attrNameLst>
                                      </p:cBhvr>
                                      <p:tavLst>
                                        <p:tav tm="0">
                                          <p:val>
                                            <p:fltVal val="0"/>
                                          </p:val>
                                        </p:tav>
                                        <p:tav tm="100000">
                                          <p:val>
                                            <p:strVal val="#ppt_w"/>
                                          </p:val>
                                        </p:tav>
                                      </p:tavLst>
                                    </p:anim>
                                    <p:anim calcmode="lin" valueType="num">
                                      <p:cBhvr>
                                        <p:cTn id="240" dur="500" fill="hold"/>
                                        <p:tgtEl>
                                          <p:spTgt spid="89"/>
                                        </p:tgtEl>
                                        <p:attrNameLst>
                                          <p:attrName>ppt_h</p:attrName>
                                        </p:attrNameLst>
                                      </p:cBhvr>
                                      <p:tavLst>
                                        <p:tav tm="0">
                                          <p:val>
                                            <p:strVal val="#ppt_h"/>
                                          </p:val>
                                        </p:tav>
                                        <p:tav tm="100000">
                                          <p:val>
                                            <p:strVal val="#ppt_h"/>
                                          </p:val>
                                        </p:tav>
                                      </p:tavLst>
                                    </p:anim>
                                  </p:childTnLst>
                                </p:cTn>
                              </p:par>
                            </p:childTnLst>
                          </p:cTn>
                        </p:par>
                        <p:par>
                          <p:cTn id="241" fill="hold">
                            <p:stCondLst>
                              <p:cond delay="1000"/>
                            </p:stCondLst>
                            <p:childTnLst>
                              <p:par>
                                <p:cTn id="242" presetID="16" presetClass="entr" presetSubtype="37" fill="hold" nodeType="afterEffect">
                                  <p:stCondLst>
                                    <p:cond delay="0"/>
                                  </p:stCondLst>
                                  <p:childTnLst>
                                    <p:set>
                                      <p:cBhvr>
                                        <p:cTn id="243" dur="1" fill="hold">
                                          <p:stCondLst>
                                            <p:cond delay="0"/>
                                          </p:stCondLst>
                                        </p:cTn>
                                        <p:tgtEl>
                                          <p:spTgt spid="29"/>
                                        </p:tgtEl>
                                        <p:attrNameLst>
                                          <p:attrName>style.visibility</p:attrName>
                                        </p:attrNameLst>
                                      </p:cBhvr>
                                      <p:to>
                                        <p:strVal val="visible"/>
                                      </p:to>
                                    </p:set>
                                    <p:animEffect transition="in" filter="barn(outVertical)">
                                      <p:cBhvr>
                                        <p:cTn id="244" dur="500"/>
                                        <p:tgtEl>
                                          <p:spTgt spid="29"/>
                                        </p:tgtEl>
                                      </p:cBhvr>
                                    </p:animEffect>
                                  </p:childTnLst>
                                </p:cTn>
                              </p:par>
                            </p:childTnLst>
                          </p:cTn>
                        </p:par>
                        <p:par>
                          <p:cTn id="245" fill="hold">
                            <p:stCondLst>
                              <p:cond delay="1500"/>
                            </p:stCondLst>
                            <p:childTnLst>
                              <p:par>
                                <p:cTn id="246" presetID="17" presetClass="entr" presetSubtype="1" fill="hold" grpId="0" nodeType="afterEffect">
                                  <p:stCondLst>
                                    <p:cond delay="0"/>
                                  </p:stCondLst>
                                  <p:childTnLst>
                                    <p:set>
                                      <p:cBhvr>
                                        <p:cTn id="247" dur="1" fill="hold">
                                          <p:stCondLst>
                                            <p:cond delay="0"/>
                                          </p:stCondLst>
                                        </p:cTn>
                                        <p:tgtEl>
                                          <p:spTgt spid="83"/>
                                        </p:tgtEl>
                                        <p:attrNameLst>
                                          <p:attrName>style.visibility</p:attrName>
                                        </p:attrNameLst>
                                      </p:cBhvr>
                                      <p:to>
                                        <p:strVal val="visible"/>
                                      </p:to>
                                    </p:set>
                                    <p:anim calcmode="lin" valueType="num">
                                      <p:cBhvr>
                                        <p:cTn id="248" dur="500" fill="hold"/>
                                        <p:tgtEl>
                                          <p:spTgt spid="83"/>
                                        </p:tgtEl>
                                        <p:attrNameLst>
                                          <p:attrName>ppt_x</p:attrName>
                                        </p:attrNameLst>
                                      </p:cBhvr>
                                      <p:tavLst>
                                        <p:tav tm="0">
                                          <p:val>
                                            <p:strVal val="#ppt_x"/>
                                          </p:val>
                                        </p:tav>
                                        <p:tav tm="100000">
                                          <p:val>
                                            <p:strVal val="#ppt_x"/>
                                          </p:val>
                                        </p:tav>
                                      </p:tavLst>
                                    </p:anim>
                                    <p:anim calcmode="lin" valueType="num">
                                      <p:cBhvr>
                                        <p:cTn id="249" dur="500" fill="hold"/>
                                        <p:tgtEl>
                                          <p:spTgt spid="83"/>
                                        </p:tgtEl>
                                        <p:attrNameLst>
                                          <p:attrName>ppt_y</p:attrName>
                                        </p:attrNameLst>
                                      </p:cBhvr>
                                      <p:tavLst>
                                        <p:tav tm="0">
                                          <p:val>
                                            <p:strVal val="#ppt_y-#ppt_h/2"/>
                                          </p:val>
                                        </p:tav>
                                        <p:tav tm="100000">
                                          <p:val>
                                            <p:strVal val="#ppt_y"/>
                                          </p:val>
                                        </p:tav>
                                      </p:tavLst>
                                    </p:anim>
                                    <p:anim calcmode="lin" valueType="num">
                                      <p:cBhvr>
                                        <p:cTn id="250" dur="500" fill="hold"/>
                                        <p:tgtEl>
                                          <p:spTgt spid="83"/>
                                        </p:tgtEl>
                                        <p:attrNameLst>
                                          <p:attrName>ppt_w</p:attrName>
                                        </p:attrNameLst>
                                      </p:cBhvr>
                                      <p:tavLst>
                                        <p:tav tm="0">
                                          <p:val>
                                            <p:strVal val="#ppt_w"/>
                                          </p:val>
                                        </p:tav>
                                        <p:tav tm="100000">
                                          <p:val>
                                            <p:strVal val="#ppt_w"/>
                                          </p:val>
                                        </p:tav>
                                      </p:tavLst>
                                    </p:anim>
                                    <p:anim calcmode="lin" valueType="num">
                                      <p:cBhvr>
                                        <p:cTn id="251" dur="500" fill="hold"/>
                                        <p:tgtEl>
                                          <p:spTgt spid="83"/>
                                        </p:tgtEl>
                                        <p:attrNameLst>
                                          <p:attrName>ppt_h</p:attrName>
                                        </p:attrNameLst>
                                      </p:cBhvr>
                                      <p:tavLst>
                                        <p:tav tm="0">
                                          <p:val>
                                            <p:fltVal val="0"/>
                                          </p:val>
                                        </p:tav>
                                        <p:tav tm="100000">
                                          <p:val>
                                            <p:strVal val="#ppt_h"/>
                                          </p:val>
                                        </p:tav>
                                      </p:tavLst>
                                    </p:anim>
                                  </p:childTnLst>
                                </p:cTn>
                              </p:par>
                            </p:childTnLst>
                          </p:cTn>
                        </p:par>
                        <p:par>
                          <p:cTn id="252" fill="hold">
                            <p:stCondLst>
                              <p:cond delay="2000"/>
                            </p:stCondLst>
                            <p:childTnLst>
                              <p:par>
                                <p:cTn id="253" presetID="16" presetClass="entr" presetSubtype="37" fill="hold" nodeType="afterEffect">
                                  <p:stCondLst>
                                    <p:cond delay="0"/>
                                  </p:stCondLst>
                                  <p:childTnLst>
                                    <p:set>
                                      <p:cBhvr>
                                        <p:cTn id="254" dur="1" fill="hold">
                                          <p:stCondLst>
                                            <p:cond delay="0"/>
                                          </p:stCondLst>
                                        </p:cTn>
                                        <p:tgtEl>
                                          <p:spTgt spid="33"/>
                                        </p:tgtEl>
                                        <p:attrNameLst>
                                          <p:attrName>style.visibility</p:attrName>
                                        </p:attrNameLst>
                                      </p:cBhvr>
                                      <p:to>
                                        <p:strVal val="visible"/>
                                      </p:to>
                                    </p:set>
                                    <p:animEffect transition="in" filter="barn(outVertical)">
                                      <p:cBhvr>
                                        <p:cTn id="255" dur="500"/>
                                        <p:tgtEl>
                                          <p:spTgt spid="33"/>
                                        </p:tgtEl>
                                      </p:cBhvr>
                                    </p:animEffect>
                                  </p:childTnLst>
                                </p:cTn>
                              </p:par>
                            </p:childTnLst>
                          </p:cTn>
                        </p:par>
                        <p:par>
                          <p:cTn id="256" fill="hold">
                            <p:stCondLst>
                              <p:cond delay="2500"/>
                            </p:stCondLst>
                            <p:childTnLst>
                              <p:par>
                                <p:cTn id="257" presetID="17" presetClass="entr" presetSubtype="8" fill="hold" grpId="0" nodeType="afterEffect">
                                  <p:stCondLst>
                                    <p:cond delay="0"/>
                                  </p:stCondLst>
                                  <p:childTnLst>
                                    <p:set>
                                      <p:cBhvr>
                                        <p:cTn id="258" dur="1" fill="hold">
                                          <p:stCondLst>
                                            <p:cond delay="0"/>
                                          </p:stCondLst>
                                        </p:cTn>
                                        <p:tgtEl>
                                          <p:spTgt spid="88"/>
                                        </p:tgtEl>
                                        <p:attrNameLst>
                                          <p:attrName>style.visibility</p:attrName>
                                        </p:attrNameLst>
                                      </p:cBhvr>
                                      <p:to>
                                        <p:strVal val="visible"/>
                                      </p:to>
                                    </p:set>
                                    <p:anim calcmode="lin" valueType="num">
                                      <p:cBhvr>
                                        <p:cTn id="259" dur="500" fill="hold"/>
                                        <p:tgtEl>
                                          <p:spTgt spid="88"/>
                                        </p:tgtEl>
                                        <p:attrNameLst>
                                          <p:attrName>ppt_x</p:attrName>
                                        </p:attrNameLst>
                                      </p:cBhvr>
                                      <p:tavLst>
                                        <p:tav tm="0">
                                          <p:val>
                                            <p:strVal val="#ppt_x-#ppt_w/2"/>
                                          </p:val>
                                        </p:tav>
                                        <p:tav tm="100000">
                                          <p:val>
                                            <p:strVal val="#ppt_x"/>
                                          </p:val>
                                        </p:tav>
                                      </p:tavLst>
                                    </p:anim>
                                    <p:anim calcmode="lin" valueType="num">
                                      <p:cBhvr>
                                        <p:cTn id="260" dur="500" fill="hold"/>
                                        <p:tgtEl>
                                          <p:spTgt spid="88"/>
                                        </p:tgtEl>
                                        <p:attrNameLst>
                                          <p:attrName>ppt_y</p:attrName>
                                        </p:attrNameLst>
                                      </p:cBhvr>
                                      <p:tavLst>
                                        <p:tav tm="0">
                                          <p:val>
                                            <p:strVal val="#ppt_y"/>
                                          </p:val>
                                        </p:tav>
                                        <p:tav tm="100000">
                                          <p:val>
                                            <p:strVal val="#ppt_y"/>
                                          </p:val>
                                        </p:tav>
                                      </p:tavLst>
                                    </p:anim>
                                    <p:anim calcmode="lin" valueType="num">
                                      <p:cBhvr>
                                        <p:cTn id="261" dur="500" fill="hold"/>
                                        <p:tgtEl>
                                          <p:spTgt spid="88"/>
                                        </p:tgtEl>
                                        <p:attrNameLst>
                                          <p:attrName>ppt_w</p:attrName>
                                        </p:attrNameLst>
                                      </p:cBhvr>
                                      <p:tavLst>
                                        <p:tav tm="0">
                                          <p:val>
                                            <p:fltVal val="0"/>
                                          </p:val>
                                        </p:tav>
                                        <p:tav tm="100000">
                                          <p:val>
                                            <p:strVal val="#ppt_w"/>
                                          </p:val>
                                        </p:tav>
                                      </p:tavLst>
                                    </p:anim>
                                    <p:anim calcmode="lin" valueType="num">
                                      <p:cBhvr>
                                        <p:cTn id="262" dur="500" fill="hold"/>
                                        <p:tgtEl>
                                          <p:spTgt spid="88"/>
                                        </p:tgtEl>
                                        <p:attrNameLst>
                                          <p:attrName>ppt_h</p:attrName>
                                        </p:attrNameLst>
                                      </p:cBhvr>
                                      <p:tavLst>
                                        <p:tav tm="0">
                                          <p:val>
                                            <p:strVal val="#ppt_h"/>
                                          </p:val>
                                        </p:tav>
                                        <p:tav tm="100000">
                                          <p:val>
                                            <p:strVal val="#ppt_h"/>
                                          </p:val>
                                        </p:tav>
                                      </p:tavLst>
                                    </p:anim>
                                  </p:childTnLst>
                                </p:cTn>
                              </p:par>
                            </p:childTnLst>
                          </p:cTn>
                        </p:par>
                        <p:par>
                          <p:cTn id="263" fill="hold">
                            <p:stCondLst>
                              <p:cond delay="3000"/>
                            </p:stCondLst>
                            <p:childTnLst>
                              <p:par>
                                <p:cTn id="264" presetID="16" presetClass="entr" presetSubtype="37" fill="hold" nodeType="afterEffect">
                                  <p:stCondLst>
                                    <p:cond delay="0"/>
                                  </p:stCondLst>
                                  <p:childTnLst>
                                    <p:set>
                                      <p:cBhvr>
                                        <p:cTn id="265" dur="1" fill="hold">
                                          <p:stCondLst>
                                            <p:cond delay="0"/>
                                          </p:stCondLst>
                                        </p:cTn>
                                        <p:tgtEl>
                                          <p:spTgt spid="70"/>
                                        </p:tgtEl>
                                        <p:attrNameLst>
                                          <p:attrName>style.visibility</p:attrName>
                                        </p:attrNameLst>
                                      </p:cBhvr>
                                      <p:to>
                                        <p:strVal val="visible"/>
                                      </p:to>
                                    </p:set>
                                    <p:animEffect transition="in" filter="barn(outVertical)">
                                      <p:cBhvr>
                                        <p:cTn id="266" dur="500"/>
                                        <p:tgtEl>
                                          <p:spTgt spid="70"/>
                                        </p:tgtEl>
                                      </p:cBhvr>
                                    </p:animEffect>
                                  </p:childTnLst>
                                </p:cTn>
                              </p:par>
                            </p:childTnLst>
                          </p:cTn>
                        </p:par>
                        <p:par>
                          <p:cTn id="267" fill="hold">
                            <p:stCondLst>
                              <p:cond delay="3500"/>
                            </p:stCondLst>
                            <p:childTnLst>
                              <p:par>
                                <p:cTn id="268" presetID="17" presetClass="entr" presetSubtype="4" fill="hold" grpId="0" nodeType="afterEffect">
                                  <p:stCondLst>
                                    <p:cond delay="0"/>
                                  </p:stCondLst>
                                  <p:childTnLst>
                                    <p:set>
                                      <p:cBhvr>
                                        <p:cTn id="269" dur="1" fill="hold">
                                          <p:stCondLst>
                                            <p:cond delay="0"/>
                                          </p:stCondLst>
                                        </p:cTn>
                                        <p:tgtEl>
                                          <p:spTgt spid="99"/>
                                        </p:tgtEl>
                                        <p:attrNameLst>
                                          <p:attrName>style.visibility</p:attrName>
                                        </p:attrNameLst>
                                      </p:cBhvr>
                                      <p:to>
                                        <p:strVal val="visible"/>
                                      </p:to>
                                    </p:set>
                                    <p:anim calcmode="lin" valueType="num">
                                      <p:cBhvr>
                                        <p:cTn id="270" dur="500" fill="hold"/>
                                        <p:tgtEl>
                                          <p:spTgt spid="99"/>
                                        </p:tgtEl>
                                        <p:attrNameLst>
                                          <p:attrName>ppt_x</p:attrName>
                                        </p:attrNameLst>
                                      </p:cBhvr>
                                      <p:tavLst>
                                        <p:tav tm="0">
                                          <p:val>
                                            <p:strVal val="#ppt_x"/>
                                          </p:val>
                                        </p:tav>
                                        <p:tav tm="100000">
                                          <p:val>
                                            <p:strVal val="#ppt_x"/>
                                          </p:val>
                                        </p:tav>
                                      </p:tavLst>
                                    </p:anim>
                                    <p:anim calcmode="lin" valueType="num">
                                      <p:cBhvr>
                                        <p:cTn id="271" dur="500" fill="hold"/>
                                        <p:tgtEl>
                                          <p:spTgt spid="99"/>
                                        </p:tgtEl>
                                        <p:attrNameLst>
                                          <p:attrName>ppt_y</p:attrName>
                                        </p:attrNameLst>
                                      </p:cBhvr>
                                      <p:tavLst>
                                        <p:tav tm="0">
                                          <p:val>
                                            <p:strVal val="#ppt_y+#ppt_h/2"/>
                                          </p:val>
                                        </p:tav>
                                        <p:tav tm="100000">
                                          <p:val>
                                            <p:strVal val="#ppt_y"/>
                                          </p:val>
                                        </p:tav>
                                      </p:tavLst>
                                    </p:anim>
                                    <p:anim calcmode="lin" valueType="num">
                                      <p:cBhvr>
                                        <p:cTn id="272" dur="500" fill="hold"/>
                                        <p:tgtEl>
                                          <p:spTgt spid="99"/>
                                        </p:tgtEl>
                                        <p:attrNameLst>
                                          <p:attrName>ppt_w</p:attrName>
                                        </p:attrNameLst>
                                      </p:cBhvr>
                                      <p:tavLst>
                                        <p:tav tm="0">
                                          <p:val>
                                            <p:strVal val="#ppt_w"/>
                                          </p:val>
                                        </p:tav>
                                        <p:tav tm="100000">
                                          <p:val>
                                            <p:strVal val="#ppt_w"/>
                                          </p:val>
                                        </p:tav>
                                      </p:tavLst>
                                    </p:anim>
                                    <p:anim calcmode="lin" valueType="num">
                                      <p:cBhvr>
                                        <p:cTn id="273" dur="500" fill="hold"/>
                                        <p:tgtEl>
                                          <p:spTgt spid="99"/>
                                        </p:tgtEl>
                                        <p:attrNameLst>
                                          <p:attrName>ppt_h</p:attrName>
                                        </p:attrNameLst>
                                      </p:cBhvr>
                                      <p:tavLst>
                                        <p:tav tm="0">
                                          <p:val>
                                            <p:fltVal val="0"/>
                                          </p:val>
                                        </p:tav>
                                        <p:tav tm="100000">
                                          <p:val>
                                            <p:strVal val="#ppt_h"/>
                                          </p:val>
                                        </p:tav>
                                      </p:tavLst>
                                    </p:anim>
                                  </p:childTnLst>
                                </p:cTn>
                              </p:par>
                            </p:childTnLst>
                          </p:cTn>
                        </p:par>
                        <p:par>
                          <p:cTn id="274" fill="hold">
                            <p:stCondLst>
                              <p:cond delay="4000"/>
                            </p:stCondLst>
                            <p:childTnLst>
                              <p:par>
                                <p:cTn id="275" presetID="17" presetClass="entr" presetSubtype="2" fill="hold" grpId="0" nodeType="afterEffect">
                                  <p:stCondLst>
                                    <p:cond delay="0"/>
                                  </p:stCondLst>
                                  <p:childTnLst>
                                    <p:set>
                                      <p:cBhvr>
                                        <p:cTn id="276" dur="1" fill="hold">
                                          <p:stCondLst>
                                            <p:cond delay="0"/>
                                          </p:stCondLst>
                                        </p:cTn>
                                        <p:tgtEl>
                                          <p:spTgt spid="98"/>
                                        </p:tgtEl>
                                        <p:attrNameLst>
                                          <p:attrName>style.visibility</p:attrName>
                                        </p:attrNameLst>
                                      </p:cBhvr>
                                      <p:to>
                                        <p:strVal val="visible"/>
                                      </p:to>
                                    </p:set>
                                    <p:anim calcmode="lin" valueType="num">
                                      <p:cBhvr>
                                        <p:cTn id="277" dur="500" fill="hold"/>
                                        <p:tgtEl>
                                          <p:spTgt spid="98"/>
                                        </p:tgtEl>
                                        <p:attrNameLst>
                                          <p:attrName>ppt_x</p:attrName>
                                        </p:attrNameLst>
                                      </p:cBhvr>
                                      <p:tavLst>
                                        <p:tav tm="0">
                                          <p:val>
                                            <p:strVal val="#ppt_x+#ppt_w/2"/>
                                          </p:val>
                                        </p:tav>
                                        <p:tav tm="100000">
                                          <p:val>
                                            <p:strVal val="#ppt_x"/>
                                          </p:val>
                                        </p:tav>
                                      </p:tavLst>
                                    </p:anim>
                                    <p:anim calcmode="lin" valueType="num">
                                      <p:cBhvr>
                                        <p:cTn id="278" dur="500" fill="hold"/>
                                        <p:tgtEl>
                                          <p:spTgt spid="98"/>
                                        </p:tgtEl>
                                        <p:attrNameLst>
                                          <p:attrName>ppt_y</p:attrName>
                                        </p:attrNameLst>
                                      </p:cBhvr>
                                      <p:tavLst>
                                        <p:tav tm="0">
                                          <p:val>
                                            <p:strVal val="#ppt_y"/>
                                          </p:val>
                                        </p:tav>
                                        <p:tav tm="100000">
                                          <p:val>
                                            <p:strVal val="#ppt_y"/>
                                          </p:val>
                                        </p:tav>
                                      </p:tavLst>
                                    </p:anim>
                                    <p:anim calcmode="lin" valueType="num">
                                      <p:cBhvr>
                                        <p:cTn id="279" dur="500" fill="hold"/>
                                        <p:tgtEl>
                                          <p:spTgt spid="98"/>
                                        </p:tgtEl>
                                        <p:attrNameLst>
                                          <p:attrName>ppt_w</p:attrName>
                                        </p:attrNameLst>
                                      </p:cBhvr>
                                      <p:tavLst>
                                        <p:tav tm="0">
                                          <p:val>
                                            <p:fltVal val="0"/>
                                          </p:val>
                                        </p:tav>
                                        <p:tav tm="100000">
                                          <p:val>
                                            <p:strVal val="#ppt_w"/>
                                          </p:val>
                                        </p:tav>
                                      </p:tavLst>
                                    </p:anim>
                                    <p:anim calcmode="lin" valueType="num">
                                      <p:cBhvr>
                                        <p:cTn id="280" dur="500" fill="hold"/>
                                        <p:tgtEl>
                                          <p:spTgt spid="98"/>
                                        </p:tgtEl>
                                        <p:attrNameLst>
                                          <p:attrName>ppt_h</p:attrName>
                                        </p:attrNameLst>
                                      </p:cBhvr>
                                      <p:tavLst>
                                        <p:tav tm="0">
                                          <p:val>
                                            <p:strVal val="#ppt_h"/>
                                          </p:val>
                                        </p:tav>
                                        <p:tav tm="100000">
                                          <p:val>
                                            <p:strVal val="#ppt_h"/>
                                          </p:val>
                                        </p:tav>
                                      </p:tavLst>
                                    </p:anim>
                                  </p:childTnLst>
                                </p:cTn>
                              </p:par>
                            </p:childTnLst>
                          </p:cTn>
                        </p:par>
                        <p:par>
                          <p:cTn id="281" fill="hold">
                            <p:stCondLst>
                              <p:cond delay="4500"/>
                            </p:stCondLst>
                            <p:childTnLst>
                              <p:par>
                                <p:cTn id="282" presetID="17" presetClass="entr" presetSubtype="1" fill="hold" grpId="0" nodeType="afterEffect">
                                  <p:stCondLst>
                                    <p:cond delay="0"/>
                                  </p:stCondLst>
                                  <p:childTnLst>
                                    <p:set>
                                      <p:cBhvr>
                                        <p:cTn id="283" dur="1" fill="hold">
                                          <p:stCondLst>
                                            <p:cond delay="0"/>
                                          </p:stCondLst>
                                        </p:cTn>
                                        <p:tgtEl>
                                          <p:spTgt spid="97"/>
                                        </p:tgtEl>
                                        <p:attrNameLst>
                                          <p:attrName>style.visibility</p:attrName>
                                        </p:attrNameLst>
                                      </p:cBhvr>
                                      <p:to>
                                        <p:strVal val="visible"/>
                                      </p:to>
                                    </p:set>
                                    <p:anim calcmode="lin" valueType="num">
                                      <p:cBhvr>
                                        <p:cTn id="284" dur="500" fill="hold"/>
                                        <p:tgtEl>
                                          <p:spTgt spid="97"/>
                                        </p:tgtEl>
                                        <p:attrNameLst>
                                          <p:attrName>ppt_x</p:attrName>
                                        </p:attrNameLst>
                                      </p:cBhvr>
                                      <p:tavLst>
                                        <p:tav tm="0">
                                          <p:val>
                                            <p:strVal val="#ppt_x"/>
                                          </p:val>
                                        </p:tav>
                                        <p:tav tm="100000">
                                          <p:val>
                                            <p:strVal val="#ppt_x"/>
                                          </p:val>
                                        </p:tav>
                                      </p:tavLst>
                                    </p:anim>
                                    <p:anim calcmode="lin" valueType="num">
                                      <p:cBhvr>
                                        <p:cTn id="285" dur="500" fill="hold"/>
                                        <p:tgtEl>
                                          <p:spTgt spid="97"/>
                                        </p:tgtEl>
                                        <p:attrNameLst>
                                          <p:attrName>ppt_y</p:attrName>
                                        </p:attrNameLst>
                                      </p:cBhvr>
                                      <p:tavLst>
                                        <p:tav tm="0">
                                          <p:val>
                                            <p:strVal val="#ppt_y-#ppt_h/2"/>
                                          </p:val>
                                        </p:tav>
                                        <p:tav tm="100000">
                                          <p:val>
                                            <p:strVal val="#ppt_y"/>
                                          </p:val>
                                        </p:tav>
                                      </p:tavLst>
                                    </p:anim>
                                    <p:anim calcmode="lin" valueType="num">
                                      <p:cBhvr>
                                        <p:cTn id="286" dur="500" fill="hold"/>
                                        <p:tgtEl>
                                          <p:spTgt spid="97"/>
                                        </p:tgtEl>
                                        <p:attrNameLst>
                                          <p:attrName>ppt_w</p:attrName>
                                        </p:attrNameLst>
                                      </p:cBhvr>
                                      <p:tavLst>
                                        <p:tav tm="0">
                                          <p:val>
                                            <p:strVal val="#ppt_w"/>
                                          </p:val>
                                        </p:tav>
                                        <p:tav tm="100000">
                                          <p:val>
                                            <p:strVal val="#ppt_w"/>
                                          </p:val>
                                        </p:tav>
                                      </p:tavLst>
                                    </p:anim>
                                    <p:anim calcmode="lin" valueType="num">
                                      <p:cBhvr>
                                        <p:cTn id="287" dur="500" fill="hold"/>
                                        <p:tgtEl>
                                          <p:spTgt spid="97"/>
                                        </p:tgtEl>
                                        <p:attrNameLst>
                                          <p:attrName>ppt_h</p:attrName>
                                        </p:attrNameLst>
                                      </p:cBhvr>
                                      <p:tavLst>
                                        <p:tav tm="0">
                                          <p:val>
                                            <p:fltVal val="0"/>
                                          </p:val>
                                        </p:tav>
                                        <p:tav tm="100000">
                                          <p:val>
                                            <p:strVal val="#ppt_h"/>
                                          </p:val>
                                        </p:tav>
                                      </p:tavLst>
                                    </p:anim>
                                  </p:childTnLst>
                                </p:cTn>
                              </p:par>
                            </p:childTnLst>
                          </p:cTn>
                        </p:par>
                      </p:childTnLst>
                    </p:cTn>
                  </p:par>
                  <p:par>
                    <p:cTn id="288" fill="hold">
                      <p:stCondLst>
                        <p:cond delay="indefinite"/>
                      </p:stCondLst>
                      <p:childTnLst>
                        <p:par>
                          <p:cTn id="289" fill="hold">
                            <p:stCondLst>
                              <p:cond delay="0"/>
                            </p:stCondLst>
                            <p:childTnLst>
                              <p:par>
                                <p:cTn id="290" presetID="16" presetClass="entr" presetSubtype="37" fill="hold" grpId="0" nodeType="clickEffect">
                                  <p:stCondLst>
                                    <p:cond delay="0"/>
                                  </p:stCondLst>
                                  <p:childTnLst>
                                    <p:set>
                                      <p:cBhvr>
                                        <p:cTn id="291" dur="1" fill="hold">
                                          <p:stCondLst>
                                            <p:cond delay="0"/>
                                          </p:stCondLst>
                                        </p:cTn>
                                        <p:tgtEl>
                                          <p:spTgt spid="116"/>
                                        </p:tgtEl>
                                        <p:attrNameLst>
                                          <p:attrName>style.visibility</p:attrName>
                                        </p:attrNameLst>
                                      </p:cBhvr>
                                      <p:to>
                                        <p:strVal val="visible"/>
                                      </p:to>
                                    </p:set>
                                    <p:animEffect transition="in" filter="barn(outVertical)">
                                      <p:cBhvr>
                                        <p:cTn id="292" dur="500"/>
                                        <p:tgtEl>
                                          <p:spTgt spid="116"/>
                                        </p:tgtEl>
                                      </p:cBhvr>
                                    </p:animEffect>
                                  </p:childTnLst>
                                </p:cTn>
                              </p:par>
                            </p:childTnLst>
                          </p:cTn>
                        </p:par>
                        <p:par>
                          <p:cTn id="293" fill="hold">
                            <p:stCondLst>
                              <p:cond delay="500"/>
                            </p:stCondLst>
                            <p:childTnLst>
                              <p:par>
                                <p:cTn id="294" presetID="17" presetClass="entr" presetSubtype="8" fill="hold" grpId="0" nodeType="afterEffect">
                                  <p:stCondLst>
                                    <p:cond delay="0"/>
                                  </p:stCondLst>
                                  <p:childTnLst>
                                    <p:set>
                                      <p:cBhvr>
                                        <p:cTn id="295" dur="1" fill="hold">
                                          <p:stCondLst>
                                            <p:cond delay="0"/>
                                          </p:stCondLst>
                                        </p:cTn>
                                        <p:tgtEl>
                                          <p:spTgt spid="115"/>
                                        </p:tgtEl>
                                        <p:attrNameLst>
                                          <p:attrName>style.visibility</p:attrName>
                                        </p:attrNameLst>
                                      </p:cBhvr>
                                      <p:to>
                                        <p:strVal val="visible"/>
                                      </p:to>
                                    </p:set>
                                    <p:anim calcmode="lin" valueType="num">
                                      <p:cBhvr>
                                        <p:cTn id="296" dur="500" fill="hold"/>
                                        <p:tgtEl>
                                          <p:spTgt spid="115"/>
                                        </p:tgtEl>
                                        <p:attrNameLst>
                                          <p:attrName>ppt_x</p:attrName>
                                        </p:attrNameLst>
                                      </p:cBhvr>
                                      <p:tavLst>
                                        <p:tav tm="0">
                                          <p:val>
                                            <p:strVal val="#ppt_x-#ppt_w/2"/>
                                          </p:val>
                                        </p:tav>
                                        <p:tav tm="100000">
                                          <p:val>
                                            <p:strVal val="#ppt_x"/>
                                          </p:val>
                                        </p:tav>
                                      </p:tavLst>
                                    </p:anim>
                                    <p:anim calcmode="lin" valueType="num">
                                      <p:cBhvr>
                                        <p:cTn id="297" dur="500" fill="hold"/>
                                        <p:tgtEl>
                                          <p:spTgt spid="115"/>
                                        </p:tgtEl>
                                        <p:attrNameLst>
                                          <p:attrName>ppt_y</p:attrName>
                                        </p:attrNameLst>
                                      </p:cBhvr>
                                      <p:tavLst>
                                        <p:tav tm="0">
                                          <p:val>
                                            <p:strVal val="#ppt_y"/>
                                          </p:val>
                                        </p:tav>
                                        <p:tav tm="100000">
                                          <p:val>
                                            <p:strVal val="#ppt_y"/>
                                          </p:val>
                                        </p:tav>
                                      </p:tavLst>
                                    </p:anim>
                                    <p:anim calcmode="lin" valueType="num">
                                      <p:cBhvr>
                                        <p:cTn id="298" dur="500" fill="hold"/>
                                        <p:tgtEl>
                                          <p:spTgt spid="115"/>
                                        </p:tgtEl>
                                        <p:attrNameLst>
                                          <p:attrName>ppt_w</p:attrName>
                                        </p:attrNameLst>
                                      </p:cBhvr>
                                      <p:tavLst>
                                        <p:tav tm="0">
                                          <p:val>
                                            <p:fltVal val="0"/>
                                          </p:val>
                                        </p:tav>
                                        <p:tav tm="100000">
                                          <p:val>
                                            <p:strVal val="#ppt_w"/>
                                          </p:val>
                                        </p:tav>
                                      </p:tavLst>
                                    </p:anim>
                                    <p:anim calcmode="lin" valueType="num">
                                      <p:cBhvr>
                                        <p:cTn id="299" dur="500" fill="hold"/>
                                        <p:tgtEl>
                                          <p:spTgt spid="115"/>
                                        </p:tgtEl>
                                        <p:attrNameLst>
                                          <p:attrName>ppt_h</p:attrName>
                                        </p:attrNameLst>
                                      </p:cBhvr>
                                      <p:tavLst>
                                        <p:tav tm="0">
                                          <p:val>
                                            <p:strVal val="#ppt_h"/>
                                          </p:val>
                                        </p:tav>
                                        <p:tav tm="100000">
                                          <p:val>
                                            <p:strVal val="#ppt_h"/>
                                          </p:val>
                                        </p:tav>
                                      </p:tavLst>
                                    </p:anim>
                                  </p:childTnLst>
                                </p:cTn>
                              </p:par>
                            </p:childTnLst>
                          </p:cTn>
                        </p:par>
                        <p:par>
                          <p:cTn id="300" fill="hold">
                            <p:stCondLst>
                              <p:cond delay="1000"/>
                            </p:stCondLst>
                            <p:childTnLst>
                              <p:par>
                                <p:cTn id="301" presetID="16" presetClass="entr" presetSubtype="37" fill="hold" nodeType="afterEffect">
                                  <p:stCondLst>
                                    <p:cond delay="0"/>
                                  </p:stCondLst>
                                  <p:childTnLst>
                                    <p:set>
                                      <p:cBhvr>
                                        <p:cTn id="302" dur="1" fill="hold">
                                          <p:stCondLst>
                                            <p:cond delay="0"/>
                                          </p:stCondLst>
                                        </p:cTn>
                                        <p:tgtEl>
                                          <p:spTgt spid="111"/>
                                        </p:tgtEl>
                                        <p:attrNameLst>
                                          <p:attrName>style.visibility</p:attrName>
                                        </p:attrNameLst>
                                      </p:cBhvr>
                                      <p:to>
                                        <p:strVal val="visible"/>
                                      </p:to>
                                    </p:set>
                                    <p:animEffect transition="in" filter="barn(outVertical)">
                                      <p:cBhvr>
                                        <p:cTn id="303"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P spid="17" grpId="0" animBg="1" autoUpdateAnimBg="0"/>
      <p:bldP spid="74" grpId="0" animBg="1"/>
      <p:bldP spid="75" grpId="0" animBg="1"/>
      <p:bldP spid="76"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utoUpdateAnimBg="0"/>
      <p:bldP spid="101" grpId="0" autoUpdateAnimBg="0"/>
      <p:bldP spid="102" grpId="0" autoUpdateAnimBg="0"/>
      <p:bldP spid="103" grpId="0" autoUpdateAnimBg="0"/>
      <p:bldP spid="104" grpId="0" autoUpdateAnimBg="0"/>
      <p:bldP spid="109" grpId="0" animBg="1"/>
      <p:bldP spid="110" grpId="0" animBg="1"/>
      <p:bldP spid="115" grpId="0" animBg="1"/>
      <p:bldP spid="116" grpId="0" autoUpdateAnimBg="0"/>
      <p:bldP spid="117" grpId="0" animBg="1"/>
      <p:bldP spid="118"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946" name="组合 2"/>
          <p:cNvGrpSpPr>
            <a:grpSpLocks/>
          </p:cNvGrpSpPr>
          <p:nvPr/>
        </p:nvGrpSpPr>
        <p:grpSpPr bwMode="auto">
          <a:xfrm>
            <a:off x="34925" y="92075"/>
            <a:ext cx="7632700" cy="1601788"/>
            <a:chOff x="34925" y="92075"/>
            <a:chExt cx="7632700" cy="1601788"/>
          </a:xfrm>
        </p:grpSpPr>
        <p:grpSp>
          <p:nvGrpSpPr>
            <p:cNvPr id="82948" name="组合 1"/>
            <p:cNvGrpSpPr>
              <a:grpSpLocks/>
            </p:cNvGrpSpPr>
            <p:nvPr/>
          </p:nvGrpSpPr>
          <p:grpSpPr bwMode="auto">
            <a:xfrm>
              <a:off x="34925" y="92075"/>
              <a:ext cx="7632700" cy="457200"/>
              <a:chOff x="34925" y="92075"/>
              <a:chExt cx="7632700" cy="457200"/>
            </a:xfrm>
          </p:grpSpPr>
          <p:sp>
            <p:nvSpPr>
              <p:cNvPr id="82955"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2956"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82949" name="Group 2"/>
            <p:cNvGrpSpPr>
              <a:grpSpLocks/>
            </p:cNvGrpSpPr>
            <p:nvPr/>
          </p:nvGrpSpPr>
          <p:grpSpPr bwMode="auto">
            <a:xfrm>
              <a:off x="107950" y="620713"/>
              <a:ext cx="5623983" cy="769937"/>
              <a:chOff x="113" y="441"/>
              <a:chExt cx="2098" cy="485"/>
            </a:xfrm>
          </p:grpSpPr>
          <p:sp>
            <p:nvSpPr>
              <p:cNvPr id="82953"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82954"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82950" name="Group 5"/>
            <p:cNvGrpSpPr>
              <a:grpSpLocks/>
            </p:cNvGrpSpPr>
            <p:nvPr/>
          </p:nvGrpSpPr>
          <p:grpSpPr bwMode="auto">
            <a:xfrm>
              <a:off x="250825" y="1196975"/>
              <a:ext cx="2592388" cy="496888"/>
              <a:chOff x="113" y="441"/>
              <a:chExt cx="1440" cy="313"/>
            </a:xfrm>
          </p:grpSpPr>
          <p:sp>
            <p:nvSpPr>
              <p:cNvPr id="82951" name="Text Box 6"/>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头尾链表</a:t>
                </a:r>
              </a:p>
            </p:txBody>
          </p:sp>
          <p:sp>
            <p:nvSpPr>
              <p:cNvPr id="82952"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3" name="Text Box 12"/>
          <p:cNvSpPr txBox="1">
            <a:spLocks noChangeArrowheads="1"/>
          </p:cNvSpPr>
          <p:nvPr/>
        </p:nvSpPr>
        <p:spPr bwMode="auto">
          <a:xfrm>
            <a:off x="323850" y="1844675"/>
            <a:ext cx="8569325" cy="358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typedef enum{ATOM, LIST} ElemTag;	// ATOM==0</a:t>
            </a:r>
            <a:r>
              <a:rPr lang="zh-CN" altLang="en-US" sz="1600" b="1">
                <a:latin typeface="Courier New" panose="02070309020205020404" pitchFamily="49" charset="0"/>
                <a:ea typeface="仿宋" panose="02010609060101010101" pitchFamily="49" charset="-122"/>
                <a:cs typeface="Courier New" panose="02070309020205020404" pitchFamily="49" charset="0"/>
              </a:rPr>
              <a:t>：原子，</a:t>
            </a:r>
            <a:r>
              <a:rPr lang="en-US" altLang="zh-CN" sz="1600" b="1">
                <a:latin typeface="Courier New" panose="02070309020205020404" pitchFamily="49" charset="0"/>
                <a:ea typeface="仿宋" panose="02010609060101010101" pitchFamily="49" charset="-122"/>
                <a:cs typeface="Courier New" panose="02070309020205020404" pitchFamily="49" charset="0"/>
              </a:rPr>
              <a:t>LIST==1</a:t>
            </a:r>
            <a:r>
              <a:rPr lang="zh-CN" altLang="en-US" sz="1600" b="1">
                <a:latin typeface="Courier New" panose="02070309020205020404" pitchFamily="49" charset="0"/>
                <a:ea typeface="仿宋" panose="02010609060101010101" pitchFamily="49" charset="-122"/>
                <a:cs typeface="Courier New" panose="02070309020205020404" pitchFamily="49" charset="0"/>
              </a:rPr>
              <a:t>：子表</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typedef struct GLNode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ElemTag  	 	tag;   		// </a:t>
            </a:r>
            <a:r>
              <a:rPr lang="zh-CN" altLang="en-US" sz="1600" b="1">
                <a:latin typeface="Courier New" panose="02070309020205020404" pitchFamily="49" charset="0"/>
                <a:ea typeface="仿宋" panose="02010609060101010101" pitchFamily="49" charset="-122"/>
                <a:cs typeface="Courier New" panose="02070309020205020404" pitchFamily="49" charset="0"/>
              </a:rPr>
              <a:t>标志域，用于区分原子结点和表结点</a:t>
            </a:r>
          </a:p>
          <a:p>
            <a:pPr eaLnBrk="1" hangingPunct="1">
              <a:lnSpc>
                <a:spcPct val="130000"/>
              </a:lnSpc>
            </a:pPr>
            <a:r>
              <a:rPr lang="zh-CN" altLang="en-US" sz="1600" b="1">
                <a:solidFill>
                  <a:srgbClr val="FF0000"/>
                </a:solidFill>
                <a:latin typeface="Courier New" panose="02070309020205020404" pitchFamily="49" charset="0"/>
                <a:ea typeface="仿宋" panose="02010609060101010101" pitchFamily="49" charset="-122"/>
                <a:cs typeface="Courier New" panose="02070309020205020404" pitchFamily="49" charset="0"/>
              </a:rPr>
              <a:t>    </a:t>
            </a:r>
            <a:r>
              <a:rPr lang="en-US" altLang="zh-CN" sz="1600" b="1">
                <a:solidFill>
                  <a:srgbClr val="FF0000"/>
                </a:solidFill>
                <a:latin typeface="Courier New" panose="02070309020205020404" pitchFamily="49" charset="0"/>
                <a:ea typeface="仿宋" panose="02010609060101010101" pitchFamily="49" charset="-122"/>
                <a:cs typeface="Courier New" panose="02070309020205020404" pitchFamily="49" charset="0"/>
              </a:rPr>
              <a:t>union {    			// </a:t>
            </a:r>
            <a:r>
              <a:rPr lang="zh-CN" altLang="en-US" sz="1600" b="1">
                <a:solidFill>
                  <a:srgbClr val="FF0000"/>
                </a:solidFill>
                <a:latin typeface="Courier New" panose="02070309020205020404" pitchFamily="49" charset="0"/>
                <a:ea typeface="仿宋" panose="02010609060101010101" pitchFamily="49" charset="-122"/>
                <a:cs typeface="Courier New" panose="02070309020205020404" pitchFamily="49" charset="0"/>
              </a:rPr>
              <a:t>原子结点和表结点的共用体</a:t>
            </a:r>
          </a:p>
          <a:p>
            <a:pPr eaLnBrk="1" hangingPunct="1">
              <a:lnSpc>
                <a:spcPct val="130000"/>
              </a:lnSpc>
            </a:pPr>
            <a:r>
              <a:rPr lang="zh-CN" altLang="en-US" sz="1600" b="1">
                <a:solidFill>
                  <a:srgbClr val="00B050"/>
                </a:solidFill>
                <a:latin typeface="Courier New" panose="02070309020205020404" pitchFamily="49" charset="0"/>
                <a:ea typeface="仿宋" panose="02010609060101010101" pitchFamily="49" charset="-122"/>
                <a:cs typeface="Courier New" panose="02070309020205020404" pitchFamily="49" charset="0"/>
              </a:rPr>
              <a:t>    	</a:t>
            </a:r>
            <a:r>
              <a:rPr lang="en-US" altLang="zh-CN" sz="1600" b="1">
                <a:solidFill>
                  <a:srgbClr val="00B050"/>
                </a:solidFill>
                <a:latin typeface="Courier New" panose="02070309020205020404" pitchFamily="49" charset="0"/>
                <a:ea typeface="仿宋" panose="02010609060101010101" pitchFamily="49" charset="-122"/>
                <a:cs typeface="Courier New" panose="02070309020205020404" pitchFamily="49" charset="0"/>
              </a:rPr>
              <a:t>ElemType	data;		// </a:t>
            </a:r>
            <a:r>
              <a:rPr lang="zh-CN" altLang="en-US" sz="1600" b="1">
                <a:solidFill>
                  <a:srgbClr val="00B050"/>
                </a:solidFill>
                <a:latin typeface="Courier New" panose="02070309020205020404" pitchFamily="49" charset="0"/>
                <a:ea typeface="仿宋" panose="02010609060101010101" pitchFamily="49" charset="-122"/>
                <a:cs typeface="Courier New" panose="02070309020205020404" pitchFamily="49" charset="0"/>
              </a:rPr>
              <a:t>原子结点的数据域</a:t>
            </a:r>
          </a:p>
          <a:p>
            <a:pPr eaLnBrk="1" hangingPunct="1">
              <a:lnSpc>
                <a:spcPct val="130000"/>
              </a:lnSpc>
            </a:pPr>
            <a:r>
              <a:rPr lang="zh-CN" altLang="en-US" sz="1600" b="1">
                <a:solidFill>
                  <a:srgbClr val="3333FF"/>
                </a:solidFill>
                <a:latin typeface="Courier New" panose="02070309020205020404" pitchFamily="49" charset="0"/>
                <a:ea typeface="仿宋" panose="02010609060101010101" pitchFamily="49" charset="-122"/>
                <a:cs typeface="Courier New" panose="02070309020205020404" pitchFamily="49" charset="0"/>
              </a:rPr>
              <a:t>    	</a:t>
            </a:r>
            <a:r>
              <a:rPr lang="en-US" altLang="zh-CN" sz="1600" b="1">
                <a:solidFill>
                  <a:srgbClr val="3333FF"/>
                </a:solidFill>
                <a:latin typeface="Courier New" panose="02070309020205020404" pitchFamily="49" charset="0"/>
                <a:ea typeface="仿宋" panose="02010609060101010101" pitchFamily="49" charset="-122"/>
                <a:cs typeface="Courier New" panose="02070309020205020404" pitchFamily="49" charset="0"/>
              </a:rPr>
              <a:t>struct {</a:t>
            </a:r>
          </a:p>
          <a:p>
            <a:pPr eaLnBrk="1" hangingPunct="1">
              <a:lnSpc>
                <a:spcPct val="130000"/>
              </a:lnSpc>
            </a:pPr>
            <a:r>
              <a:rPr lang="en-US" altLang="zh-CN" sz="1600" b="1">
                <a:solidFill>
                  <a:srgbClr val="3333FF"/>
                </a:solidFill>
                <a:latin typeface="Courier New" panose="02070309020205020404" pitchFamily="49" charset="0"/>
                <a:ea typeface="仿宋" panose="02010609060101010101" pitchFamily="49" charset="-122"/>
                <a:cs typeface="Courier New" panose="02070309020205020404" pitchFamily="49" charset="0"/>
              </a:rPr>
              <a:t>	    struct GLNode *hp,*tp;	// hp</a:t>
            </a:r>
            <a:r>
              <a:rPr lang="zh-CN" altLang="en-US" sz="1600" b="1">
                <a:solidFill>
                  <a:srgbClr val="3333FF"/>
                </a:solidFill>
                <a:latin typeface="Courier New" panose="02070309020205020404" pitchFamily="49" charset="0"/>
                <a:ea typeface="仿宋" panose="02010609060101010101" pitchFamily="49" charset="-122"/>
                <a:cs typeface="Courier New" panose="02070309020205020404" pitchFamily="49" charset="0"/>
              </a:rPr>
              <a:t>指向表头，</a:t>
            </a:r>
            <a:r>
              <a:rPr lang="en-US" altLang="zh-CN" sz="1600" b="1">
                <a:solidFill>
                  <a:srgbClr val="3333FF"/>
                </a:solidFill>
                <a:latin typeface="Courier New" panose="02070309020205020404" pitchFamily="49" charset="0"/>
                <a:ea typeface="仿宋" panose="02010609060101010101" pitchFamily="49" charset="-122"/>
                <a:cs typeface="Courier New" panose="02070309020205020404" pitchFamily="49" charset="0"/>
              </a:rPr>
              <a:t>tp</a:t>
            </a:r>
            <a:r>
              <a:rPr lang="zh-CN" altLang="en-US" sz="1600" b="1">
                <a:solidFill>
                  <a:srgbClr val="3333FF"/>
                </a:solidFill>
                <a:latin typeface="Courier New" panose="02070309020205020404" pitchFamily="49" charset="0"/>
                <a:ea typeface="仿宋" panose="02010609060101010101" pitchFamily="49" charset="-122"/>
                <a:cs typeface="Courier New" panose="02070309020205020404" pitchFamily="49" charset="0"/>
              </a:rPr>
              <a:t>指向表尾</a:t>
            </a:r>
          </a:p>
          <a:p>
            <a:pPr eaLnBrk="1" hangingPunct="1">
              <a:lnSpc>
                <a:spcPct val="130000"/>
              </a:lnSpc>
            </a:pPr>
            <a:r>
              <a:rPr lang="zh-CN" altLang="en-US" sz="1600" b="1">
                <a:solidFill>
                  <a:srgbClr val="3333FF"/>
                </a:solidFill>
                <a:latin typeface="Courier New" panose="02070309020205020404" pitchFamily="49" charset="0"/>
                <a:ea typeface="仿宋" panose="02010609060101010101" pitchFamily="49" charset="-122"/>
                <a:cs typeface="Courier New" panose="02070309020205020404" pitchFamily="49" charset="0"/>
              </a:rPr>
              <a:t>    	</a:t>
            </a:r>
            <a:r>
              <a:rPr lang="en-US" altLang="zh-CN" sz="1600" b="1">
                <a:solidFill>
                  <a:srgbClr val="3333FF"/>
                </a:solidFill>
                <a:latin typeface="Courier New" panose="02070309020205020404" pitchFamily="49" charset="0"/>
                <a:ea typeface="仿宋" panose="02010609060101010101" pitchFamily="49" charset="-122"/>
                <a:cs typeface="Courier New" panose="02070309020205020404" pitchFamily="49" charset="0"/>
              </a:rPr>
              <a:t>} ptr; </a:t>
            </a:r>
          </a:p>
          <a:p>
            <a:pPr eaLnBrk="1" hangingPunct="1">
              <a:lnSpc>
                <a:spcPct val="130000"/>
              </a:lnSpc>
            </a:pPr>
            <a:r>
              <a:rPr lang="en-US" altLang="zh-CN" sz="1600" b="1">
                <a:solidFill>
                  <a:srgbClr val="FF0000"/>
                </a:solidFill>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GLNode;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typedef GLNode *GList;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70" name="组合 1"/>
          <p:cNvGrpSpPr>
            <a:grpSpLocks/>
          </p:cNvGrpSpPr>
          <p:nvPr/>
        </p:nvGrpSpPr>
        <p:grpSpPr bwMode="auto">
          <a:xfrm>
            <a:off x="34925" y="92075"/>
            <a:ext cx="7632700" cy="457200"/>
            <a:chOff x="34925" y="92075"/>
            <a:chExt cx="7632700" cy="457200"/>
          </a:xfrm>
        </p:grpSpPr>
        <p:sp>
          <p:nvSpPr>
            <p:cNvPr id="84002"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4003"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10" name="Group 2"/>
          <p:cNvGrpSpPr>
            <a:grpSpLocks/>
          </p:cNvGrpSpPr>
          <p:nvPr/>
        </p:nvGrpSpPr>
        <p:grpSpPr bwMode="auto">
          <a:xfrm>
            <a:off x="107950" y="620713"/>
            <a:ext cx="5624513" cy="769937"/>
            <a:chOff x="113" y="441"/>
            <a:chExt cx="2098" cy="485"/>
          </a:xfrm>
        </p:grpSpPr>
        <p:sp>
          <p:nvSpPr>
            <p:cNvPr id="84000"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84001"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5" name="Group 5"/>
          <p:cNvGrpSpPr>
            <a:grpSpLocks/>
          </p:cNvGrpSpPr>
          <p:nvPr/>
        </p:nvGrpSpPr>
        <p:grpSpPr bwMode="auto">
          <a:xfrm>
            <a:off x="250825" y="1196975"/>
            <a:ext cx="2592388" cy="496888"/>
            <a:chOff x="113" y="441"/>
            <a:chExt cx="1440" cy="313"/>
          </a:xfrm>
        </p:grpSpPr>
        <p:sp>
          <p:nvSpPr>
            <p:cNvPr id="83998"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扩展线性链表</a:t>
              </a:r>
            </a:p>
          </p:txBody>
        </p:sp>
        <p:sp>
          <p:nvSpPr>
            <p:cNvPr id="83999"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47" name="Text Box 9"/>
          <p:cNvSpPr txBox="1">
            <a:spLocks noChangeArrowheads="1"/>
          </p:cNvSpPr>
          <p:nvPr/>
        </p:nvSpPr>
        <p:spPr bwMode="auto">
          <a:xfrm>
            <a:off x="179388" y="1771650"/>
            <a:ext cx="8713787"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buClr>
                <a:schemeClr val="accent2"/>
              </a:buClr>
              <a:buSzPct val="80000"/>
              <a:buFont typeface="Wingdings" panose="05000000000000000000" pitchFamily="2" charset="2"/>
              <a:buNone/>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表结点：用来表示广义表。</a:t>
            </a:r>
            <a:r>
              <a:rPr kumimoji="1" lang="sv-SE" altLang="zh-CN" sz="2000" b="1" dirty="0">
                <a:latin typeface="Arial" panose="020B0604020202020204" pitchFamily="34" charset="0"/>
                <a:ea typeface="仿宋" panose="02010609060101010101" pitchFamily="49" charset="-122"/>
                <a:cs typeface="Arial" panose="020B0604020202020204" pitchFamily="34" charset="0"/>
              </a:rPr>
              <a:t>tag </a:t>
            </a:r>
            <a:r>
              <a:rPr kumimoji="1" lang="zh-CN" altLang="sv-SE" sz="2000" b="1" dirty="0">
                <a:latin typeface="Arial" panose="020B0604020202020204" pitchFamily="34" charset="0"/>
                <a:ea typeface="仿宋" panose="02010609060101010101" pitchFamily="49" charset="-122"/>
                <a:cs typeface="Arial" panose="020B0604020202020204" pitchFamily="34" charset="0"/>
              </a:rPr>
              <a:t>域存放区分表结点和原子结点的标志</a:t>
            </a:r>
            <a:r>
              <a:rPr kumimoji="1" lang="sv-SE" altLang="zh-CN" sz="2000" b="1" dirty="0">
                <a:latin typeface="Arial" panose="020B0604020202020204" pitchFamily="34" charset="0"/>
                <a:ea typeface="仿宋" panose="02010609060101010101" pitchFamily="49" charset="-122"/>
                <a:cs typeface="Arial" panose="020B0604020202020204" pitchFamily="34" charset="0"/>
              </a:rPr>
              <a:t>(tag=1)</a:t>
            </a:r>
            <a:r>
              <a:rPr kumimoji="1" lang="zh-CN" altLang="sv-SE" sz="2000" b="1" dirty="0">
                <a:latin typeface="Arial" panose="020B0604020202020204" pitchFamily="34" charset="0"/>
                <a:ea typeface="仿宋" panose="02010609060101010101" pitchFamily="49" charset="-122"/>
                <a:cs typeface="Arial" panose="020B0604020202020204" pitchFamily="34" charset="0"/>
              </a:rPr>
              <a:t>，</a:t>
            </a:r>
            <a:r>
              <a:rPr kumimoji="1" lang="sv-SE" altLang="zh-CN" sz="2000" b="1" dirty="0">
                <a:latin typeface="Arial" panose="020B0604020202020204" pitchFamily="34" charset="0"/>
                <a:ea typeface="仿宋" panose="02010609060101010101" pitchFamily="49" charset="-122"/>
                <a:cs typeface="Arial" panose="020B0604020202020204" pitchFamily="34" charset="0"/>
              </a:rPr>
              <a:t>hp </a:t>
            </a:r>
            <a:r>
              <a:rPr kumimoji="1" lang="zh-CN" altLang="sv-SE" sz="2000" b="1" dirty="0">
                <a:latin typeface="Arial" panose="020B0604020202020204" pitchFamily="34" charset="0"/>
                <a:ea typeface="仿宋" panose="02010609060101010101" pitchFamily="49" charset="-122"/>
                <a:cs typeface="Arial" panose="020B0604020202020204" pitchFamily="34" charset="0"/>
              </a:rPr>
              <a:t>域存放指向表头结点的指针，</a:t>
            </a:r>
            <a:r>
              <a:rPr kumimoji="1" lang="sv-SE" altLang="zh-CN" sz="2000" b="1" dirty="0">
                <a:latin typeface="Arial" panose="020B0604020202020204" pitchFamily="34" charset="0"/>
                <a:ea typeface="仿宋" panose="02010609060101010101" pitchFamily="49" charset="-122"/>
                <a:cs typeface="Arial" panose="020B0604020202020204" pitchFamily="34" charset="0"/>
              </a:rPr>
              <a:t>tp </a:t>
            </a:r>
            <a:r>
              <a:rPr kumimoji="1" lang="zh-CN" altLang="sv-SE" sz="2000" b="1" dirty="0">
                <a:latin typeface="Arial" panose="020B0604020202020204" pitchFamily="34" charset="0"/>
                <a:ea typeface="仿宋" panose="02010609060101010101" pitchFamily="49" charset="-122"/>
                <a:cs typeface="Arial" panose="020B0604020202020204" pitchFamily="34" charset="0"/>
              </a:rPr>
              <a:t>域存放指向</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下一个</a:t>
            </a:r>
            <a:r>
              <a:rPr kumimoji="1" lang="zh-CN" altLang="sv-SE" sz="2000" b="1" dirty="0">
                <a:latin typeface="Arial" panose="020B0604020202020204" pitchFamily="34" charset="0"/>
                <a:ea typeface="仿宋" panose="02010609060101010101" pitchFamily="49" charset="-122"/>
                <a:cs typeface="Arial" panose="020B0604020202020204" pitchFamily="34" charset="0"/>
              </a:rPr>
              <a:t>结点的指针。</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
        <p:nvSpPr>
          <p:cNvPr id="48" name="Text Box 10"/>
          <p:cNvSpPr txBox="1">
            <a:spLocks noChangeArrowheads="1"/>
          </p:cNvSpPr>
          <p:nvPr/>
        </p:nvSpPr>
        <p:spPr bwMode="auto">
          <a:xfrm>
            <a:off x="179388" y="2625725"/>
            <a:ext cx="8713787"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buClr>
                <a:schemeClr val="accent2"/>
              </a:buClr>
              <a:buSzPct val="80000"/>
              <a:buFont typeface="Wingdings" panose="05000000000000000000" pitchFamily="2" charset="2"/>
              <a:buNone/>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solidFill>
                  <a:srgbClr val="3333FF"/>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原子结点：用来表示原子。 </a:t>
            </a:r>
            <a:r>
              <a:rPr kumimoji="1" lang="sv-SE" altLang="zh-CN" sz="2000" b="1" dirty="0">
                <a:latin typeface="Arial" panose="020B0604020202020204" pitchFamily="34" charset="0"/>
                <a:ea typeface="仿宋" panose="02010609060101010101" pitchFamily="49" charset="-122"/>
                <a:cs typeface="Arial" panose="020B0604020202020204" pitchFamily="34" charset="0"/>
              </a:rPr>
              <a:t>tag </a:t>
            </a:r>
            <a:r>
              <a:rPr kumimoji="1" lang="zh-CN" altLang="sv-SE" sz="2000" b="1" dirty="0">
                <a:latin typeface="Arial" panose="020B0604020202020204" pitchFamily="34" charset="0"/>
                <a:ea typeface="仿宋" panose="02010609060101010101" pitchFamily="49" charset="-122"/>
                <a:cs typeface="Arial" panose="020B0604020202020204" pitchFamily="34" charset="0"/>
              </a:rPr>
              <a:t>域存放区分表结点和原子结点的标志 </a:t>
            </a:r>
            <a:r>
              <a:rPr kumimoji="1" lang="sv-SE" altLang="zh-CN" sz="2000" b="1" dirty="0">
                <a:latin typeface="Arial" panose="020B0604020202020204" pitchFamily="34" charset="0"/>
                <a:ea typeface="仿宋" panose="02010609060101010101" pitchFamily="49" charset="-122"/>
                <a:cs typeface="Arial" panose="020B0604020202020204" pitchFamily="34" charset="0"/>
              </a:rPr>
              <a:t>(tag=0)</a:t>
            </a:r>
            <a:r>
              <a:rPr kumimoji="1" lang="zh-CN" altLang="sv-SE" sz="2000" b="1" dirty="0">
                <a:latin typeface="Arial" panose="020B0604020202020204" pitchFamily="34" charset="0"/>
                <a:ea typeface="仿宋" panose="02010609060101010101" pitchFamily="49" charset="-122"/>
                <a:cs typeface="Arial" panose="020B0604020202020204" pitchFamily="34" charset="0"/>
              </a:rPr>
              <a:t>，</a:t>
            </a:r>
            <a:r>
              <a:rPr kumimoji="1" lang="sv-SE" altLang="zh-CN" sz="2000" b="1" dirty="0">
                <a:latin typeface="Arial" panose="020B0604020202020204" pitchFamily="34" charset="0"/>
                <a:ea typeface="仿宋" panose="02010609060101010101" pitchFamily="49" charset="-122"/>
                <a:cs typeface="Arial" panose="020B0604020202020204" pitchFamily="34" charset="0"/>
              </a:rPr>
              <a:t>data </a:t>
            </a:r>
            <a:r>
              <a:rPr kumimoji="1" lang="zh-CN" altLang="sv-SE" sz="2000" b="1" dirty="0">
                <a:latin typeface="Arial" panose="020B0604020202020204" pitchFamily="34" charset="0"/>
                <a:ea typeface="仿宋" panose="02010609060101010101" pitchFamily="49" charset="-122"/>
                <a:cs typeface="Arial" panose="020B0604020202020204" pitchFamily="34" charset="0"/>
              </a:rPr>
              <a:t>域存放原子的数据</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sv-SE" altLang="zh-CN" sz="2000" b="1" dirty="0">
                <a:latin typeface="Arial" panose="020B0604020202020204" pitchFamily="34" charset="0"/>
                <a:ea typeface="仿宋" panose="02010609060101010101" pitchFamily="49" charset="-122"/>
                <a:cs typeface="Arial" panose="020B0604020202020204" pitchFamily="34" charset="0"/>
              </a:rPr>
              <a:t> tp </a:t>
            </a:r>
            <a:r>
              <a:rPr kumimoji="1" lang="zh-CN" altLang="sv-SE" sz="2000" b="1" dirty="0">
                <a:latin typeface="Arial" panose="020B0604020202020204" pitchFamily="34" charset="0"/>
                <a:ea typeface="仿宋" panose="02010609060101010101" pitchFamily="49" charset="-122"/>
                <a:cs typeface="Arial" panose="020B0604020202020204" pitchFamily="34" charset="0"/>
              </a:rPr>
              <a:t>域存放指向</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下一个</a:t>
            </a:r>
            <a:r>
              <a:rPr kumimoji="1" lang="zh-CN" altLang="sv-SE" sz="2000" b="1" dirty="0">
                <a:latin typeface="Arial" panose="020B0604020202020204" pitchFamily="34" charset="0"/>
                <a:ea typeface="仿宋" panose="02010609060101010101" pitchFamily="49" charset="-122"/>
                <a:cs typeface="Arial" panose="020B0604020202020204" pitchFamily="34" charset="0"/>
              </a:rPr>
              <a:t>结点的指针。</a:t>
            </a:r>
            <a:r>
              <a:rPr kumimoji="1" lang="zh-CN" altLang="sv-SE" sz="2000" dirty="0">
                <a:latin typeface="Arial" panose="020B0604020202020204" pitchFamily="34" charset="0"/>
                <a:ea typeface="仿宋" panose="02010609060101010101" pitchFamily="49" charset="-122"/>
                <a:cs typeface="Arial" panose="020B0604020202020204" pitchFamily="34" charset="0"/>
              </a:rPr>
              <a:t> </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
        <p:nvSpPr>
          <p:cNvPr id="49" name="Text Box 14"/>
          <p:cNvSpPr txBox="1">
            <a:spLocks noChangeArrowheads="1"/>
          </p:cNvSpPr>
          <p:nvPr/>
        </p:nvSpPr>
        <p:spPr bwMode="auto">
          <a:xfrm>
            <a:off x="1725613" y="6156325"/>
            <a:ext cx="17287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kumimoji="1" lang="zh-CN" altLang="en-US" b="1" dirty="0">
                <a:solidFill>
                  <a:srgbClr val="3333FF"/>
                </a:solidFill>
                <a:latin typeface="Arial" panose="020B0604020202020204" pitchFamily="34" charset="0"/>
                <a:ea typeface="楷体" panose="02010609060101010101" pitchFamily="49" charset="-122"/>
                <a:cs typeface="Arial" panose="020B0604020202020204" pitchFamily="34" charset="0"/>
              </a:rPr>
              <a:t>表结点结构 </a:t>
            </a:r>
          </a:p>
        </p:txBody>
      </p:sp>
      <p:grpSp>
        <p:nvGrpSpPr>
          <p:cNvPr id="51" name="Group 16"/>
          <p:cNvGrpSpPr>
            <a:grpSpLocks/>
          </p:cNvGrpSpPr>
          <p:nvPr/>
        </p:nvGrpSpPr>
        <p:grpSpPr bwMode="auto">
          <a:xfrm>
            <a:off x="1336675" y="5014913"/>
            <a:ext cx="2514600" cy="328612"/>
            <a:chOff x="1584" y="2064"/>
            <a:chExt cx="2592" cy="288"/>
          </a:xfrm>
        </p:grpSpPr>
        <p:sp>
          <p:nvSpPr>
            <p:cNvPr id="52" name="Rectangle 17"/>
            <p:cNvSpPr>
              <a:spLocks noChangeArrowheads="1"/>
            </p:cNvSpPr>
            <p:nvPr/>
          </p:nvSpPr>
          <p:spPr bwMode="auto">
            <a:xfrm>
              <a:off x="1584" y="2064"/>
              <a:ext cx="864"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53" name="Rectangle 18"/>
            <p:cNvSpPr>
              <a:spLocks noChangeArrowheads="1"/>
            </p:cNvSpPr>
            <p:nvPr/>
          </p:nvSpPr>
          <p:spPr bwMode="auto">
            <a:xfrm>
              <a:off x="2448" y="2064"/>
              <a:ext cx="864"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hp</a:t>
              </a:r>
            </a:p>
          </p:txBody>
        </p:sp>
        <p:sp>
          <p:nvSpPr>
            <p:cNvPr id="54" name="Rectangle 19"/>
            <p:cNvSpPr>
              <a:spLocks noChangeArrowheads="1"/>
            </p:cNvSpPr>
            <p:nvPr/>
          </p:nvSpPr>
          <p:spPr bwMode="auto">
            <a:xfrm>
              <a:off x="3312" y="2064"/>
              <a:ext cx="864"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tp</a:t>
              </a:r>
            </a:p>
          </p:txBody>
        </p:sp>
      </p:grpSp>
      <p:sp>
        <p:nvSpPr>
          <p:cNvPr id="55" name="Text Box 20"/>
          <p:cNvSpPr txBox="1">
            <a:spLocks noChangeArrowheads="1"/>
          </p:cNvSpPr>
          <p:nvPr/>
        </p:nvSpPr>
        <p:spPr bwMode="auto">
          <a:xfrm>
            <a:off x="1260475" y="4176713"/>
            <a:ext cx="1143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标志域</a:t>
            </a:r>
          </a:p>
        </p:txBody>
      </p:sp>
      <p:sp>
        <p:nvSpPr>
          <p:cNvPr id="56" name="Text Box 21"/>
          <p:cNvSpPr txBox="1">
            <a:spLocks noChangeArrowheads="1"/>
          </p:cNvSpPr>
          <p:nvPr/>
        </p:nvSpPr>
        <p:spPr bwMode="auto">
          <a:xfrm>
            <a:off x="1946275" y="5726113"/>
            <a:ext cx="1371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头指针域</a:t>
            </a:r>
          </a:p>
        </p:txBody>
      </p:sp>
      <p:sp>
        <p:nvSpPr>
          <p:cNvPr id="57" name="Text Box 22"/>
          <p:cNvSpPr txBox="1">
            <a:spLocks noChangeArrowheads="1"/>
          </p:cNvSpPr>
          <p:nvPr/>
        </p:nvSpPr>
        <p:spPr bwMode="auto">
          <a:xfrm>
            <a:off x="2481263" y="4176713"/>
            <a:ext cx="2133600"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kumimoji="1" lang="zh-CN" altLang="en-US" b="1" dirty="0">
                <a:solidFill>
                  <a:srgbClr val="3333FF"/>
                </a:solidFill>
                <a:latin typeface="Arial" panose="020B0604020202020204" pitchFamily="34" charset="0"/>
                <a:ea typeface="楷体" panose="02010609060101010101" pitchFamily="49" charset="-122"/>
                <a:cs typeface="Arial" panose="020B0604020202020204" pitchFamily="34" charset="0"/>
              </a:rPr>
              <a:t>下一个结点指针域</a:t>
            </a:r>
          </a:p>
        </p:txBody>
      </p:sp>
      <p:sp>
        <p:nvSpPr>
          <p:cNvPr id="58" name="Line 23"/>
          <p:cNvSpPr>
            <a:spLocks noChangeShapeType="1"/>
          </p:cNvSpPr>
          <p:nvPr/>
        </p:nvSpPr>
        <p:spPr bwMode="auto">
          <a:xfrm rot="5400000">
            <a:off x="1603375" y="4840288"/>
            <a:ext cx="381000"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defRPr/>
            </a:pPr>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59" name="Line 24"/>
          <p:cNvSpPr>
            <a:spLocks noChangeShapeType="1"/>
          </p:cNvSpPr>
          <p:nvPr/>
        </p:nvSpPr>
        <p:spPr bwMode="auto">
          <a:xfrm rot="16200000" flipH="1">
            <a:off x="3279775" y="4840288"/>
            <a:ext cx="381000"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defRPr/>
            </a:pPr>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60" name="Line 25"/>
          <p:cNvSpPr>
            <a:spLocks noChangeShapeType="1"/>
          </p:cNvSpPr>
          <p:nvPr/>
        </p:nvSpPr>
        <p:spPr bwMode="auto">
          <a:xfrm rot="16200000">
            <a:off x="2433637" y="5543551"/>
            <a:ext cx="396875"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defRPr/>
            </a:pPr>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68" name="Text Box 8"/>
          <p:cNvSpPr txBox="1">
            <a:spLocks noChangeArrowheads="1"/>
          </p:cNvSpPr>
          <p:nvPr/>
        </p:nvSpPr>
        <p:spPr bwMode="auto">
          <a:xfrm>
            <a:off x="179388" y="3517900"/>
            <a:ext cx="87137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buClr>
                <a:schemeClr val="accent2"/>
              </a:buClr>
              <a:buSzPct val="80000"/>
              <a:buFont typeface="Wingdings" panose="05000000000000000000" pitchFamily="2" charset="2"/>
              <a:buNone/>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由上述表结点和原子结点组成的广义表链式存储结构称为</a:t>
            </a:r>
            <a:r>
              <a:rPr kumimoji="1" lang="zh-CN" altLang="en-US" sz="2000" b="1" dirty="0">
                <a:solidFill>
                  <a:srgbClr val="FF0000"/>
                </a:solidFill>
                <a:latin typeface="黑体" panose="02010609060101010101" pitchFamily="49" charset="-122"/>
                <a:ea typeface="黑体" panose="02010609060101010101" pitchFamily="49" charset="-122"/>
                <a:cs typeface="Arial" panose="020B0604020202020204" pitchFamily="34" charset="0"/>
              </a:rPr>
              <a:t>扩展线性链表</a:t>
            </a: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p>
        </p:txBody>
      </p:sp>
      <p:sp>
        <p:nvSpPr>
          <p:cNvPr id="44" name="Text Box 14"/>
          <p:cNvSpPr txBox="1">
            <a:spLocks noChangeArrowheads="1"/>
          </p:cNvSpPr>
          <p:nvPr/>
        </p:nvSpPr>
        <p:spPr bwMode="auto">
          <a:xfrm>
            <a:off x="5680075" y="6156325"/>
            <a:ext cx="17287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kumimoji="1" lang="zh-CN" altLang="en-US" b="1" dirty="0">
                <a:solidFill>
                  <a:srgbClr val="3333FF"/>
                </a:solidFill>
                <a:latin typeface="Arial" panose="020B0604020202020204" pitchFamily="34" charset="0"/>
                <a:ea typeface="楷体" panose="02010609060101010101" pitchFamily="49" charset="-122"/>
                <a:cs typeface="Arial" panose="020B0604020202020204" pitchFamily="34" charset="0"/>
              </a:rPr>
              <a:t>原子结点结构 </a:t>
            </a:r>
          </a:p>
        </p:txBody>
      </p:sp>
      <p:grpSp>
        <p:nvGrpSpPr>
          <p:cNvPr id="45" name="Group 16"/>
          <p:cNvGrpSpPr>
            <a:grpSpLocks/>
          </p:cNvGrpSpPr>
          <p:nvPr/>
        </p:nvGrpSpPr>
        <p:grpSpPr bwMode="auto">
          <a:xfrm>
            <a:off x="5291138" y="5014913"/>
            <a:ext cx="2514600" cy="328612"/>
            <a:chOff x="1584" y="2064"/>
            <a:chExt cx="2592" cy="288"/>
          </a:xfrm>
        </p:grpSpPr>
        <p:sp>
          <p:nvSpPr>
            <p:cNvPr id="46" name="Rectangle 17"/>
            <p:cNvSpPr>
              <a:spLocks noChangeArrowheads="1"/>
            </p:cNvSpPr>
            <p:nvPr/>
          </p:nvSpPr>
          <p:spPr bwMode="auto">
            <a:xfrm>
              <a:off x="1584" y="2064"/>
              <a:ext cx="864"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69" name="Rectangle 18"/>
            <p:cNvSpPr>
              <a:spLocks noChangeArrowheads="1"/>
            </p:cNvSpPr>
            <p:nvPr/>
          </p:nvSpPr>
          <p:spPr bwMode="auto">
            <a:xfrm>
              <a:off x="2448" y="2064"/>
              <a:ext cx="864"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b="1" dirty="0">
                  <a:solidFill>
                    <a:srgbClr val="3333FF"/>
                  </a:solidFill>
                  <a:latin typeface="Arial" panose="020B0604020202020204" pitchFamily="34" charset="0"/>
                  <a:ea typeface="楷体" panose="02010609060101010101" pitchFamily="49" charset="-122"/>
                  <a:cs typeface="Arial" panose="020B0604020202020204" pitchFamily="34" charset="0"/>
                </a:rPr>
                <a:t>data</a:t>
              </a:r>
            </a:p>
          </p:txBody>
        </p:sp>
        <p:sp>
          <p:nvSpPr>
            <p:cNvPr id="70" name="Rectangle 19"/>
            <p:cNvSpPr>
              <a:spLocks noChangeArrowheads="1"/>
            </p:cNvSpPr>
            <p:nvPr/>
          </p:nvSpPr>
          <p:spPr bwMode="auto">
            <a:xfrm>
              <a:off x="3312" y="2064"/>
              <a:ext cx="864"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tp</a:t>
              </a:r>
            </a:p>
          </p:txBody>
        </p:sp>
      </p:grpSp>
      <p:sp>
        <p:nvSpPr>
          <p:cNvPr id="71" name="Text Box 20"/>
          <p:cNvSpPr txBox="1">
            <a:spLocks noChangeArrowheads="1"/>
          </p:cNvSpPr>
          <p:nvPr/>
        </p:nvSpPr>
        <p:spPr bwMode="auto">
          <a:xfrm>
            <a:off x="5214938" y="4176713"/>
            <a:ext cx="1143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标志域</a:t>
            </a:r>
          </a:p>
        </p:txBody>
      </p:sp>
      <p:sp>
        <p:nvSpPr>
          <p:cNvPr id="72" name="Text Box 21"/>
          <p:cNvSpPr txBox="1">
            <a:spLocks noChangeArrowheads="1"/>
          </p:cNvSpPr>
          <p:nvPr/>
        </p:nvSpPr>
        <p:spPr bwMode="auto">
          <a:xfrm>
            <a:off x="5900738" y="5726113"/>
            <a:ext cx="1371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kumimoji="1" lang="zh-CN" altLang="en-US" b="1" dirty="0">
                <a:solidFill>
                  <a:srgbClr val="3333FF"/>
                </a:solidFill>
                <a:latin typeface="Arial" panose="020B0604020202020204" pitchFamily="34" charset="0"/>
                <a:ea typeface="楷体" panose="02010609060101010101" pitchFamily="49" charset="-122"/>
                <a:cs typeface="Arial" panose="020B0604020202020204" pitchFamily="34" charset="0"/>
              </a:rPr>
              <a:t>值域</a:t>
            </a:r>
          </a:p>
        </p:txBody>
      </p:sp>
      <p:sp>
        <p:nvSpPr>
          <p:cNvPr id="73" name="Text Box 22"/>
          <p:cNvSpPr txBox="1">
            <a:spLocks noChangeArrowheads="1"/>
          </p:cNvSpPr>
          <p:nvPr/>
        </p:nvSpPr>
        <p:spPr bwMode="auto">
          <a:xfrm>
            <a:off x="6416675" y="4176713"/>
            <a:ext cx="2074863"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kumimoji="1" lang="zh-CN" altLang="en-US" b="1" dirty="0">
                <a:solidFill>
                  <a:srgbClr val="3333FF"/>
                </a:solidFill>
                <a:latin typeface="Arial" panose="020B0604020202020204" pitchFamily="34" charset="0"/>
                <a:ea typeface="楷体" panose="02010609060101010101" pitchFamily="49" charset="-122"/>
                <a:cs typeface="Arial" panose="020B0604020202020204" pitchFamily="34" charset="0"/>
              </a:rPr>
              <a:t>下一个结点指针域</a:t>
            </a:r>
          </a:p>
        </p:txBody>
      </p:sp>
      <p:sp>
        <p:nvSpPr>
          <p:cNvPr id="74" name="Line 23"/>
          <p:cNvSpPr>
            <a:spLocks noChangeShapeType="1"/>
          </p:cNvSpPr>
          <p:nvPr/>
        </p:nvSpPr>
        <p:spPr bwMode="auto">
          <a:xfrm rot="5400000">
            <a:off x="5557838" y="4840288"/>
            <a:ext cx="381000"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defRPr/>
            </a:pPr>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75" name="Line 24"/>
          <p:cNvSpPr>
            <a:spLocks noChangeShapeType="1"/>
          </p:cNvSpPr>
          <p:nvPr/>
        </p:nvSpPr>
        <p:spPr bwMode="auto">
          <a:xfrm rot="16200000" flipH="1">
            <a:off x="7234238" y="4840288"/>
            <a:ext cx="381000"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defRPr/>
            </a:pPr>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76" name="Line 25"/>
          <p:cNvSpPr>
            <a:spLocks noChangeShapeType="1"/>
          </p:cNvSpPr>
          <p:nvPr/>
        </p:nvSpPr>
        <p:spPr bwMode="auto">
          <a:xfrm rot="16200000">
            <a:off x="6388100" y="5543551"/>
            <a:ext cx="396875"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defRPr/>
            </a:pPr>
            <a:endParaRPr lang="zh-CN" altLang="en-US">
              <a:latin typeface="Arial" panose="020B0604020202020204" pitchFamily="34" charset="0"/>
              <a:ea typeface="楷体"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blinds(horizontal)">
                                      <p:cBhvr>
                                        <p:cTn id="17" dur="500"/>
                                        <p:tgtEl>
                                          <p:spTgt spid="4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37" fill="hold" nodeType="click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barn(outVertical)">
                                      <p:cBhvr>
                                        <p:cTn id="22" dur="500"/>
                                        <p:tgtEl>
                                          <p:spTgt spid="51"/>
                                        </p:tgtEl>
                                      </p:cBhvr>
                                    </p:animEffect>
                                  </p:childTnLst>
                                </p:cTn>
                              </p:par>
                            </p:childTnLst>
                          </p:cTn>
                        </p:par>
                        <p:par>
                          <p:cTn id="23" fill="hold" nodeType="afterGroup">
                            <p:stCondLst>
                              <p:cond delay="500"/>
                            </p:stCondLst>
                            <p:childTnLst>
                              <p:par>
                                <p:cTn id="24" presetID="22" presetClass="entr" presetSubtype="1" fill="hold"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wipe(up)">
                                      <p:cBhvr>
                                        <p:cTn id="26" dur="500"/>
                                        <p:tgtEl>
                                          <p:spTgt spid="58"/>
                                        </p:tgtEl>
                                      </p:cBhvr>
                                    </p:animEffect>
                                  </p:childTnLst>
                                </p:cTn>
                              </p:par>
                            </p:childTnLst>
                          </p:cTn>
                        </p:par>
                        <p:par>
                          <p:cTn id="27" fill="hold" nodeType="afterGroup">
                            <p:stCondLst>
                              <p:cond delay="1000"/>
                            </p:stCondLst>
                            <p:childTnLst>
                              <p:par>
                                <p:cTn id="28" presetID="16" presetClass="entr" presetSubtype="37" fill="hold" grpId="0"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barn(outVertical)">
                                      <p:cBhvr>
                                        <p:cTn id="30" dur="500"/>
                                        <p:tgtEl>
                                          <p:spTgt spid="55"/>
                                        </p:tgtEl>
                                      </p:cBhvr>
                                    </p:animEffect>
                                  </p:childTnLst>
                                </p:cTn>
                              </p:par>
                            </p:childTnLst>
                          </p:cTn>
                        </p:par>
                        <p:par>
                          <p:cTn id="31" fill="hold" nodeType="afterGroup">
                            <p:stCondLst>
                              <p:cond delay="1500"/>
                            </p:stCondLst>
                            <p:childTnLst>
                              <p:par>
                                <p:cTn id="32" presetID="22" presetClass="entr" presetSubtype="4" fill="hold" nodeType="after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wipe(down)">
                                      <p:cBhvr>
                                        <p:cTn id="34" dur="500"/>
                                        <p:tgtEl>
                                          <p:spTgt spid="60"/>
                                        </p:tgtEl>
                                      </p:cBhvr>
                                    </p:animEffect>
                                  </p:childTnLst>
                                </p:cTn>
                              </p:par>
                            </p:childTnLst>
                          </p:cTn>
                        </p:par>
                        <p:par>
                          <p:cTn id="35" fill="hold" nodeType="afterGroup">
                            <p:stCondLst>
                              <p:cond delay="2000"/>
                            </p:stCondLst>
                            <p:childTnLst>
                              <p:par>
                                <p:cTn id="36" presetID="16" presetClass="entr" presetSubtype="37" fill="hold" grpId="0" nodeType="after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barn(outVertical)">
                                      <p:cBhvr>
                                        <p:cTn id="38" dur="500"/>
                                        <p:tgtEl>
                                          <p:spTgt spid="56"/>
                                        </p:tgtEl>
                                      </p:cBhvr>
                                    </p:animEffect>
                                  </p:childTnLst>
                                </p:cTn>
                              </p:par>
                            </p:childTnLst>
                          </p:cTn>
                        </p:par>
                        <p:par>
                          <p:cTn id="39" fill="hold" nodeType="afterGroup">
                            <p:stCondLst>
                              <p:cond delay="2500"/>
                            </p:stCondLst>
                            <p:childTnLst>
                              <p:par>
                                <p:cTn id="40" presetID="22" presetClass="entr" presetSubtype="1" fill="hold" nodeType="after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wipe(up)">
                                      <p:cBhvr>
                                        <p:cTn id="42" dur="500"/>
                                        <p:tgtEl>
                                          <p:spTgt spid="59"/>
                                        </p:tgtEl>
                                      </p:cBhvr>
                                    </p:animEffect>
                                  </p:childTnLst>
                                </p:cTn>
                              </p:par>
                            </p:childTnLst>
                          </p:cTn>
                        </p:par>
                        <p:par>
                          <p:cTn id="43" fill="hold" nodeType="afterGroup">
                            <p:stCondLst>
                              <p:cond delay="3000"/>
                            </p:stCondLst>
                            <p:childTnLst>
                              <p:par>
                                <p:cTn id="44" presetID="16" presetClass="entr" presetSubtype="37"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barn(outVertical)">
                                      <p:cBhvr>
                                        <p:cTn id="46" dur="500"/>
                                        <p:tgtEl>
                                          <p:spTgt spid="57"/>
                                        </p:tgtEl>
                                      </p:cBhvr>
                                    </p:animEffect>
                                  </p:childTnLst>
                                </p:cTn>
                              </p:par>
                            </p:childTnLst>
                          </p:cTn>
                        </p:par>
                        <p:par>
                          <p:cTn id="47" fill="hold" nodeType="afterGroup">
                            <p:stCondLst>
                              <p:cond delay="3500"/>
                            </p:stCondLst>
                            <p:childTnLst>
                              <p:par>
                                <p:cTn id="48" presetID="9" presetClass="entr" presetSubtype="0" fill="hold" grpId="0" nodeType="after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dissolve">
                                      <p:cBhvr>
                                        <p:cTn id="50" dur="500"/>
                                        <p:tgtEl>
                                          <p:spTgt spid="49"/>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blinds(horizontal)">
                                      <p:cBhvr>
                                        <p:cTn id="55" dur="500"/>
                                        <p:tgtEl>
                                          <p:spTgt spid="48"/>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blinds(horizontal)">
                                      <p:cBhvr>
                                        <p:cTn id="60" dur="500"/>
                                        <p:tgtEl>
                                          <p:spTgt spid="68"/>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16" presetClass="entr" presetSubtype="37" fill="hold" nodeType="click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barn(outVertical)">
                                      <p:cBhvr>
                                        <p:cTn id="65" dur="500"/>
                                        <p:tgtEl>
                                          <p:spTgt spid="45"/>
                                        </p:tgtEl>
                                      </p:cBhvr>
                                    </p:animEffect>
                                  </p:childTnLst>
                                </p:cTn>
                              </p:par>
                            </p:childTnLst>
                          </p:cTn>
                        </p:par>
                        <p:par>
                          <p:cTn id="66" fill="hold" nodeType="afterGroup">
                            <p:stCondLst>
                              <p:cond delay="500"/>
                            </p:stCondLst>
                            <p:childTnLst>
                              <p:par>
                                <p:cTn id="67" presetID="22" presetClass="entr" presetSubtype="1" fill="hold" nodeType="afterEffect">
                                  <p:stCondLst>
                                    <p:cond delay="0"/>
                                  </p:stCondLst>
                                  <p:childTnLst>
                                    <p:set>
                                      <p:cBhvr>
                                        <p:cTn id="68" dur="1" fill="hold">
                                          <p:stCondLst>
                                            <p:cond delay="0"/>
                                          </p:stCondLst>
                                        </p:cTn>
                                        <p:tgtEl>
                                          <p:spTgt spid="74"/>
                                        </p:tgtEl>
                                        <p:attrNameLst>
                                          <p:attrName>style.visibility</p:attrName>
                                        </p:attrNameLst>
                                      </p:cBhvr>
                                      <p:to>
                                        <p:strVal val="visible"/>
                                      </p:to>
                                    </p:set>
                                    <p:animEffect transition="in" filter="wipe(up)">
                                      <p:cBhvr>
                                        <p:cTn id="69" dur="500"/>
                                        <p:tgtEl>
                                          <p:spTgt spid="74"/>
                                        </p:tgtEl>
                                      </p:cBhvr>
                                    </p:animEffect>
                                  </p:childTnLst>
                                </p:cTn>
                              </p:par>
                            </p:childTnLst>
                          </p:cTn>
                        </p:par>
                        <p:par>
                          <p:cTn id="70" fill="hold" nodeType="afterGroup">
                            <p:stCondLst>
                              <p:cond delay="1000"/>
                            </p:stCondLst>
                            <p:childTnLst>
                              <p:par>
                                <p:cTn id="71" presetID="16" presetClass="entr" presetSubtype="37" fill="hold" grpId="0" nodeType="after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barn(outVertical)">
                                      <p:cBhvr>
                                        <p:cTn id="73" dur="500"/>
                                        <p:tgtEl>
                                          <p:spTgt spid="71"/>
                                        </p:tgtEl>
                                      </p:cBhvr>
                                    </p:animEffect>
                                  </p:childTnLst>
                                </p:cTn>
                              </p:par>
                            </p:childTnLst>
                          </p:cTn>
                        </p:par>
                        <p:par>
                          <p:cTn id="74" fill="hold" nodeType="afterGroup">
                            <p:stCondLst>
                              <p:cond delay="1500"/>
                            </p:stCondLst>
                            <p:childTnLst>
                              <p:par>
                                <p:cTn id="75" presetID="22" presetClass="entr" presetSubtype="4" fill="hold" nodeType="afterEffect">
                                  <p:stCondLst>
                                    <p:cond delay="0"/>
                                  </p:stCondLst>
                                  <p:childTnLst>
                                    <p:set>
                                      <p:cBhvr>
                                        <p:cTn id="76" dur="1" fill="hold">
                                          <p:stCondLst>
                                            <p:cond delay="0"/>
                                          </p:stCondLst>
                                        </p:cTn>
                                        <p:tgtEl>
                                          <p:spTgt spid="76"/>
                                        </p:tgtEl>
                                        <p:attrNameLst>
                                          <p:attrName>style.visibility</p:attrName>
                                        </p:attrNameLst>
                                      </p:cBhvr>
                                      <p:to>
                                        <p:strVal val="visible"/>
                                      </p:to>
                                    </p:set>
                                    <p:animEffect transition="in" filter="wipe(down)">
                                      <p:cBhvr>
                                        <p:cTn id="77" dur="500"/>
                                        <p:tgtEl>
                                          <p:spTgt spid="76"/>
                                        </p:tgtEl>
                                      </p:cBhvr>
                                    </p:animEffect>
                                  </p:childTnLst>
                                </p:cTn>
                              </p:par>
                            </p:childTnLst>
                          </p:cTn>
                        </p:par>
                        <p:par>
                          <p:cTn id="78" fill="hold" nodeType="afterGroup">
                            <p:stCondLst>
                              <p:cond delay="2000"/>
                            </p:stCondLst>
                            <p:childTnLst>
                              <p:par>
                                <p:cTn id="79" presetID="16" presetClass="entr" presetSubtype="37" fill="hold" grpId="0" nodeType="afterEffect">
                                  <p:stCondLst>
                                    <p:cond delay="0"/>
                                  </p:stCondLst>
                                  <p:childTnLst>
                                    <p:set>
                                      <p:cBhvr>
                                        <p:cTn id="80" dur="1" fill="hold">
                                          <p:stCondLst>
                                            <p:cond delay="0"/>
                                          </p:stCondLst>
                                        </p:cTn>
                                        <p:tgtEl>
                                          <p:spTgt spid="72"/>
                                        </p:tgtEl>
                                        <p:attrNameLst>
                                          <p:attrName>style.visibility</p:attrName>
                                        </p:attrNameLst>
                                      </p:cBhvr>
                                      <p:to>
                                        <p:strVal val="visible"/>
                                      </p:to>
                                    </p:set>
                                    <p:animEffect transition="in" filter="barn(outVertical)">
                                      <p:cBhvr>
                                        <p:cTn id="81" dur="500"/>
                                        <p:tgtEl>
                                          <p:spTgt spid="72"/>
                                        </p:tgtEl>
                                      </p:cBhvr>
                                    </p:animEffect>
                                  </p:childTnLst>
                                </p:cTn>
                              </p:par>
                            </p:childTnLst>
                          </p:cTn>
                        </p:par>
                        <p:par>
                          <p:cTn id="82" fill="hold" nodeType="afterGroup">
                            <p:stCondLst>
                              <p:cond delay="2500"/>
                            </p:stCondLst>
                            <p:childTnLst>
                              <p:par>
                                <p:cTn id="83" presetID="22" presetClass="entr" presetSubtype="1" fill="hold" nodeType="afterEffect">
                                  <p:stCondLst>
                                    <p:cond delay="0"/>
                                  </p:stCondLst>
                                  <p:childTnLst>
                                    <p:set>
                                      <p:cBhvr>
                                        <p:cTn id="84" dur="1" fill="hold">
                                          <p:stCondLst>
                                            <p:cond delay="0"/>
                                          </p:stCondLst>
                                        </p:cTn>
                                        <p:tgtEl>
                                          <p:spTgt spid="75"/>
                                        </p:tgtEl>
                                        <p:attrNameLst>
                                          <p:attrName>style.visibility</p:attrName>
                                        </p:attrNameLst>
                                      </p:cBhvr>
                                      <p:to>
                                        <p:strVal val="visible"/>
                                      </p:to>
                                    </p:set>
                                    <p:animEffect transition="in" filter="wipe(up)">
                                      <p:cBhvr>
                                        <p:cTn id="85" dur="500"/>
                                        <p:tgtEl>
                                          <p:spTgt spid="75"/>
                                        </p:tgtEl>
                                      </p:cBhvr>
                                    </p:animEffect>
                                  </p:childTnLst>
                                </p:cTn>
                              </p:par>
                            </p:childTnLst>
                          </p:cTn>
                        </p:par>
                        <p:par>
                          <p:cTn id="86" fill="hold" nodeType="afterGroup">
                            <p:stCondLst>
                              <p:cond delay="3000"/>
                            </p:stCondLst>
                            <p:childTnLst>
                              <p:par>
                                <p:cTn id="87" presetID="16" presetClass="entr" presetSubtype="37" fill="hold" grpId="0" nodeType="afterEffect">
                                  <p:stCondLst>
                                    <p:cond delay="0"/>
                                  </p:stCondLst>
                                  <p:childTnLst>
                                    <p:set>
                                      <p:cBhvr>
                                        <p:cTn id="88" dur="1" fill="hold">
                                          <p:stCondLst>
                                            <p:cond delay="0"/>
                                          </p:stCondLst>
                                        </p:cTn>
                                        <p:tgtEl>
                                          <p:spTgt spid="73"/>
                                        </p:tgtEl>
                                        <p:attrNameLst>
                                          <p:attrName>style.visibility</p:attrName>
                                        </p:attrNameLst>
                                      </p:cBhvr>
                                      <p:to>
                                        <p:strVal val="visible"/>
                                      </p:to>
                                    </p:set>
                                    <p:animEffect transition="in" filter="barn(outVertical)">
                                      <p:cBhvr>
                                        <p:cTn id="89" dur="500"/>
                                        <p:tgtEl>
                                          <p:spTgt spid="73"/>
                                        </p:tgtEl>
                                      </p:cBhvr>
                                    </p:animEffect>
                                  </p:childTnLst>
                                </p:cTn>
                              </p:par>
                            </p:childTnLst>
                          </p:cTn>
                        </p:par>
                        <p:par>
                          <p:cTn id="90" fill="hold" nodeType="afterGroup">
                            <p:stCondLst>
                              <p:cond delay="3500"/>
                            </p:stCondLst>
                            <p:childTnLst>
                              <p:par>
                                <p:cTn id="91" presetID="9" presetClass="entr" presetSubtype="0" fill="hold" grpId="0" nodeType="after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dissolve">
                                      <p:cBhvr>
                                        <p:cTn id="9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utoUpdateAnimBg="0"/>
      <p:bldP spid="48" grpId="0" autoUpdateAnimBg="0"/>
      <p:bldP spid="49" grpId="0"/>
      <p:bldP spid="55" grpId="0" autoUpdateAnimBg="0"/>
      <p:bldP spid="56" grpId="0" autoUpdateAnimBg="0"/>
      <p:bldP spid="57" grpId="0" autoUpdateAnimBg="0"/>
      <p:bldP spid="68" grpId="0" autoUpdateAnimBg="0"/>
      <p:bldP spid="44" grpId="0"/>
      <p:bldP spid="71" grpId="0" autoUpdateAnimBg="0"/>
      <p:bldP spid="72" grpId="0" autoUpdateAnimBg="0"/>
      <p:bldP spid="73" grpId="0"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994" name="组合 2"/>
          <p:cNvGrpSpPr>
            <a:grpSpLocks/>
          </p:cNvGrpSpPr>
          <p:nvPr/>
        </p:nvGrpSpPr>
        <p:grpSpPr bwMode="auto">
          <a:xfrm>
            <a:off x="34925" y="92075"/>
            <a:ext cx="7632700" cy="1601788"/>
            <a:chOff x="34925" y="92075"/>
            <a:chExt cx="7632700" cy="1601788"/>
          </a:xfrm>
        </p:grpSpPr>
        <p:grpSp>
          <p:nvGrpSpPr>
            <p:cNvPr id="84999" name="组合 1"/>
            <p:cNvGrpSpPr>
              <a:grpSpLocks/>
            </p:cNvGrpSpPr>
            <p:nvPr/>
          </p:nvGrpSpPr>
          <p:grpSpPr bwMode="auto">
            <a:xfrm>
              <a:off x="34925" y="92075"/>
              <a:ext cx="7632700" cy="457200"/>
              <a:chOff x="34925" y="92075"/>
              <a:chExt cx="7632700" cy="457200"/>
            </a:xfrm>
          </p:grpSpPr>
          <p:sp>
            <p:nvSpPr>
              <p:cNvPr id="85006"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5007"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85000" name="Group 2"/>
            <p:cNvGrpSpPr>
              <a:grpSpLocks/>
            </p:cNvGrpSpPr>
            <p:nvPr/>
          </p:nvGrpSpPr>
          <p:grpSpPr bwMode="auto">
            <a:xfrm>
              <a:off x="107950" y="620713"/>
              <a:ext cx="5623983" cy="769937"/>
              <a:chOff x="113" y="441"/>
              <a:chExt cx="2098" cy="485"/>
            </a:xfrm>
          </p:grpSpPr>
          <p:sp>
            <p:nvSpPr>
              <p:cNvPr id="85004"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85005"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85001" name="Group 5"/>
            <p:cNvGrpSpPr>
              <a:grpSpLocks/>
            </p:cNvGrpSpPr>
            <p:nvPr/>
          </p:nvGrpSpPr>
          <p:grpSpPr bwMode="auto">
            <a:xfrm>
              <a:off x="250825" y="1196975"/>
              <a:ext cx="2592388" cy="496888"/>
              <a:chOff x="113" y="441"/>
              <a:chExt cx="1440" cy="313"/>
            </a:xfrm>
          </p:grpSpPr>
          <p:sp>
            <p:nvSpPr>
              <p:cNvPr id="85002"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扩展线性链表</a:t>
                </a:r>
              </a:p>
            </p:txBody>
          </p:sp>
          <p:sp>
            <p:nvSpPr>
              <p:cNvPr id="85003"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7" name="Text Box 12"/>
          <p:cNvSpPr txBox="1">
            <a:spLocks noChangeArrowheads="1"/>
          </p:cNvSpPr>
          <p:nvPr/>
        </p:nvSpPr>
        <p:spPr bwMode="auto">
          <a:xfrm>
            <a:off x="179388" y="1773238"/>
            <a:ext cx="8713787"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buClr>
                <a:schemeClr val="accent2"/>
              </a:buClr>
              <a:buSzPct val="80000"/>
              <a:buFont typeface="Wingdings" panose="05000000000000000000" pitchFamily="2" charset="2"/>
              <a:buNone/>
              <a:defRPr/>
            </a:pPr>
            <a:r>
              <a:rPr kumimoji="1" lang="en-US" altLang="zh-CN" sz="2000" b="1" dirty="0">
                <a:latin typeface="Arial" panose="020B0604020202020204" pitchFamily="34" charset="0"/>
                <a:ea typeface="幼圆" panose="020105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黑体" panose="02010609060101010101" pitchFamily="49" charset="-122"/>
                <a:cs typeface="Arial" panose="020B0604020202020204" pitchFamily="34" charset="0"/>
              </a:rPr>
              <a:t>例如：</a:t>
            </a:r>
            <a:r>
              <a:rPr kumimoji="1" lang="zh-CN" altLang="en-US" sz="2000" b="1" dirty="0">
                <a:latin typeface="Arial" panose="020B0604020202020204" pitchFamily="34" charset="0"/>
                <a:ea typeface="幼圆" panose="020105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用扩展线性链表表示广义表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B</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C</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D</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E</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F</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dirty="0">
                <a:latin typeface="Arial" panose="020B0604020202020204" pitchFamily="34" charset="0"/>
                <a:ea typeface="仿宋" panose="02010609060101010101" pitchFamily="49" charset="-122"/>
                <a:cs typeface="Arial" panose="020B0604020202020204" pitchFamily="34" charset="0"/>
              </a:rPr>
              <a:t> </a:t>
            </a:r>
          </a:p>
        </p:txBody>
      </p:sp>
      <p:sp>
        <p:nvSpPr>
          <p:cNvPr id="38" name="Text Box 13"/>
          <p:cNvSpPr txBox="1">
            <a:spLocks noChangeArrowheads="1"/>
          </p:cNvSpPr>
          <p:nvPr/>
        </p:nvSpPr>
        <p:spPr bwMode="auto">
          <a:xfrm>
            <a:off x="6516688" y="692150"/>
            <a:ext cx="2376487" cy="2617788"/>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幼圆" panose="02010509060101010101" pitchFamily="49" charset="-122"/>
                <a:cs typeface="Arial" panose="020B0604020202020204" pitchFamily="34" charset="0"/>
              </a:rPr>
              <a:t>(1) A=()</a:t>
            </a:r>
          </a:p>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幼圆" panose="02010509060101010101" pitchFamily="49" charset="-122"/>
                <a:cs typeface="Arial" panose="020B0604020202020204" pitchFamily="34" charset="0"/>
              </a:rPr>
              <a:t>(2) B=(e)</a:t>
            </a:r>
            <a:r>
              <a:rPr kumimoji="1" lang="zh-CN" altLang="en-US" sz="2000" b="1">
                <a:latin typeface="Arial" panose="020B0604020202020204" pitchFamily="34" charset="0"/>
                <a:ea typeface="幼圆" panose="02010509060101010101" pitchFamily="49" charset="-122"/>
                <a:cs typeface="Arial" panose="020B0604020202020204" pitchFamily="34" charset="0"/>
              </a:rPr>
              <a:t>、</a:t>
            </a:r>
          </a:p>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幼圆" panose="02010509060101010101" pitchFamily="49" charset="-122"/>
                <a:cs typeface="Arial" panose="020B0604020202020204" pitchFamily="34" charset="0"/>
              </a:rPr>
              <a:t>(3) C=(a, (b, c, d))</a:t>
            </a:r>
          </a:p>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幼圆" panose="02010509060101010101" pitchFamily="49" charset="-122"/>
                <a:cs typeface="Arial" panose="020B0604020202020204" pitchFamily="34" charset="0"/>
              </a:rPr>
              <a:t>(4) D=(A, B, C)</a:t>
            </a:r>
            <a:endParaRPr kumimoji="1" lang="en-US" altLang="zh-CN" sz="2000">
              <a:latin typeface="Arial" panose="020B0604020202020204" pitchFamily="34" charset="0"/>
              <a:ea typeface="幼圆" panose="02010509060101010101" pitchFamily="49" charset="-122"/>
              <a:cs typeface="Arial" panose="020B0604020202020204" pitchFamily="34" charset="0"/>
            </a:endParaRPr>
          </a:p>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幼圆" panose="02010509060101010101" pitchFamily="49" charset="-122"/>
                <a:cs typeface="Arial" panose="020B0604020202020204" pitchFamily="34" charset="0"/>
              </a:rPr>
              <a:t>(5) E=(a, E)</a:t>
            </a:r>
          </a:p>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幼圆" panose="02010509060101010101" pitchFamily="49" charset="-122"/>
                <a:cs typeface="Arial" panose="020B0604020202020204" pitchFamily="34" charset="0"/>
              </a:rPr>
              <a:t>(6) F=(())</a:t>
            </a:r>
          </a:p>
        </p:txBody>
      </p:sp>
      <p:pic>
        <p:nvPicPr>
          <p:cNvPr id="112642"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53083" y="2397125"/>
            <a:ext cx="6546850" cy="440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linds(horizontal)">
                                      <p:cBhvr>
                                        <p:cTn id="7" dur="500"/>
                                        <p:tgtEl>
                                          <p:spTgt spid="37"/>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blinds(horizontal)">
                                      <p:cBhvr>
                                        <p:cTn id="11" dur="500"/>
                                        <p:tgtEl>
                                          <p:spTgt spid="3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112642"/>
                                        </p:tgtEl>
                                        <p:attrNameLst>
                                          <p:attrName>style.visibility</p:attrName>
                                        </p:attrNameLst>
                                      </p:cBhvr>
                                      <p:to>
                                        <p:strVal val="visible"/>
                                      </p:to>
                                    </p:set>
                                    <p:animEffect transition="in" filter="wipe(left)">
                                      <p:cBhvr>
                                        <p:cTn id="16" dur="500"/>
                                        <p:tgtEl>
                                          <p:spTgt spid="112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utoUpdateAnimBg="0"/>
      <p:bldP spid="38" grpId="0" animBg="1" autoUpdateAnimBg="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018" name="组合 2"/>
          <p:cNvGrpSpPr>
            <a:grpSpLocks/>
          </p:cNvGrpSpPr>
          <p:nvPr/>
        </p:nvGrpSpPr>
        <p:grpSpPr bwMode="auto">
          <a:xfrm>
            <a:off x="34925" y="92075"/>
            <a:ext cx="7632700" cy="1601788"/>
            <a:chOff x="34925" y="92075"/>
            <a:chExt cx="7632700" cy="1601788"/>
          </a:xfrm>
        </p:grpSpPr>
        <p:grpSp>
          <p:nvGrpSpPr>
            <p:cNvPr id="86020" name="组合 1"/>
            <p:cNvGrpSpPr>
              <a:grpSpLocks/>
            </p:cNvGrpSpPr>
            <p:nvPr/>
          </p:nvGrpSpPr>
          <p:grpSpPr bwMode="auto">
            <a:xfrm>
              <a:off x="34925" y="92075"/>
              <a:ext cx="7632700" cy="457200"/>
              <a:chOff x="34925" y="92075"/>
              <a:chExt cx="7632700" cy="457200"/>
            </a:xfrm>
          </p:grpSpPr>
          <p:sp>
            <p:nvSpPr>
              <p:cNvPr id="86027"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6028"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86021" name="Group 2"/>
            <p:cNvGrpSpPr>
              <a:grpSpLocks/>
            </p:cNvGrpSpPr>
            <p:nvPr/>
          </p:nvGrpSpPr>
          <p:grpSpPr bwMode="auto">
            <a:xfrm>
              <a:off x="107950" y="620713"/>
              <a:ext cx="5623983" cy="769937"/>
              <a:chOff x="113" y="441"/>
              <a:chExt cx="2098" cy="485"/>
            </a:xfrm>
          </p:grpSpPr>
          <p:sp>
            <p:nvSpPr>
              <p:cNvPr id="86025"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86026"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86022" name="Group 5"/>
            <p:cNvGrpSpPr>
              <a:grpSpLocks/>
            </p:cNvGrpSpPr>
            <p:nvPr/>
          </p:nvGrpSpPr>
          <p:grpSpPr bwMode="auto">
            <a:xfrm>
              <a:off x="250825" y="1196975"/>
              <a:ext cx="2592388" cy="496888"/>
              <a:chOff x="113" y="441"/>
              <a:chExt cx="1440" cy="313"/>
            </a:xfrm>
          </p:grpSpPr>
          <p:sp>
            <p:nvSpPr>
              <p:cNvPr id="86023"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扩展线性链表</a:t>
                </a:r>
              </a:p>
            </p:txBody>
          </p:sp>
          <p:sp>
            <p:nvSpPr>
              <p:cNvPr id="86024"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8" name="Text Box 12"/>
          <p:cNvSpPr txBox="1">
            <a:spLocks noChangeArrowheads="1"/>
          </p:cNvSpPr>
          <p:nvPr/>
        </p:nvSpPr>
        <p:spPr bwMode="auto">
          <a:xfrm>
            <a:off x="323850" y="1844675"/>
            <a:ext cx="8569325" cy="329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typedef</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enum</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{ATOM, LIST}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ElemTag</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ATOM==0</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：原子，</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LIST==1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：子表</a:t>
            </a:r>
          </a:p>
          <a:p>
            <a:pPr eaLnBrk="1" hangingPunct="1">
              <a:lnSpc>
                <a:spcPct val="130000"/>
              </a:lnSpc>
            </a:pP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typedef</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struct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GLNode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ElemTag</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tag;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标志域，用于区分原子结点和表结点</a:t>
            </a:r>
          </a:p>
          <a:p>
            <a:pPr eaLnBrk="1" hangingPunct="1">
              <a:lnSpc>
                <a:spcPct val="130000"/>
              </a:lnSpc>
            </a:pPr>
            <a:r>
              <a:rPr lang="en-US"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    union  {		      		// </a:t>
            </a:r>
            <a:r>
              <a:rPr lang="zh-CN" altLang="en-US"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原子结点和表结点的联合部分</a:t>
            </a:r>
          </a:p>
          <a:p>
            <a:pPr eaLnBrk="1" hangingPunct="1">
              <a:lnSpc>
                <a:spcPct val="130000"/>
              </a:lnSpc>
            </a:pPr>
            <a:r>
              <a:rPr lang="en-US"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solidFill>
                  <a:srgbClr val="FF0000"/>
                </a:solidFill>
                <a:latin typeface="Courier New" panose="02070309020205020404" pitchFamily="49" charset="0"/>
                <a:ea typeface="仿宋" panose="02010609060101010101" pitchFamily="49" charset="-122"/>
                <a:cs typeface="Courier New" panose="02070309020205020404" pitchFamily="49" charset="0"/>
              </a:rPr>
              <a:t>AtomType</a:t>
            </a:r>
            <a:r>
              <a:rPr lang="en-US"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  	data;		// </a:t>
            </a:r>
            <a:r>
              <a:rPr lang="zh-CN" altLang="en-US"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原子结点的值域</a:t>
            </a:r>
          </a:p>
          <a:p>
            <a:pPr eaLnBrk="1" hangingPunct="1">
              <a:lnSpc>
                <a:spcPct val="130000"/>
              </a:lnSpc>
            </a:pPr>
            <a:r>
              <a:rPr lang="en-US"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solidFill>
                  <a:srgbClr val="FF0000"/>
                </a:solidFill>
                <a:latin typeface="Courier New" panose="02070309020205020404" pitchFamily="49" charset="0"/>
                <a:ea typeface="仿宋" panose="02010609060101010101" pitchFamily="49" charset="-122"/>
                <a:cs typeface="Courier New" panose="02070309020205020404" pitchFamily="49" charset="0"/>
              </a:rPr>
              <a:t>struct</a:t>
            </a:r>
            <a:r>
              <a:rPr lang="en-US"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solidFill>
                  <a:srgbClr val="FF0000"/>
                </a:solidFill>
                <a:latin typeface="Courier New" panose="02070309020205020404" pitchFamily="49" charset="0"/>
                <a:ea typeface="仿宋" panose="02010609060101010101" pitchFamily="49" charset="-122"/>
                <a:cs typeface="Courier New" panose="02070309020205020404" pitchFamily="49" charset="0"/>
              </a:rPr>
              <a:t>GLNode</a:t>
            </a:r>
            <a:r>
              <a:rPr lang="en-US"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solidFill>
                  <a:srgbClr val="FF0000"/>
                </a:solidFill>
                <a:latin typeface="Courier New" panose="02070309020205020404" pitchFamily="49" charset="0"/>
                <a:ea typeface="仿宋" panose="02010609060101010101" pitchFamily="49" charset="-122"/>
                <a:cs typeface="Courier New" panose="02070309020205020404" pitchFamily="49" charset="0"/>
              </a:rPr>
              <a:t>hp</a:t>
            </a:r>
            <a:r>
              <a:rPr lang="en-US"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		// </a:t>
            </a:r>
            <a:r>
              <a:rPr lang="zh-CN" altLang="en-US"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表结点的表头指针</a:t>
            </a:r>
          </a:p>
          <a:p>
            <a:pPr eaLnBrk="1" hangingPunct="1">
              <a:lnSpc>
                <a:spcPct val="130000"/>
              </a:lnSpc>
            </a:pPr>
            <a:r>
              <a:rPr lang="en-US"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struct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GLNode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tp</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指向下一个结点，相当于链表的</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next</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GLNode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typedef</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GLNode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GList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1"/>
          <p:cNvGrpSpPr>
            <a:grpSpLocks/>
          </p:cNvGrpSpPr>
          <p:nvPr/>
        </p:nvGrpSpPr>
        <p:grpSpPr bwMode="auto">
          <a:xfrm>
            <a:off x="34925" y="92075"/>
            <a:ext cx="7632700" cy="1601788"/>
            <a:chOff x="34925" y="92075"/>
            <a:chExt cx="7632700" cy="1601788"/>
          </a:xfrm>
        </p:grpSpPr>
        <p:grpSp>
          <p:nvGrpSpPr>
            <p:cNvPr id="13318" name="组合 1"/>
            <p:cNvGrpSpPr>
              <a:grpSpLocks/>
            </p:cNvGrpSpPr>
            <p:nvPr/>
          </p:nvGrpSpPr>
          <p:grpSpPr bwMode="auto">
            <a:xfrm>
              <a:off x="34925" y="92075"/>
              <a:ext cx="7632700" cy="457200"/>
              <a:chOff x="34925" y="92075"/>
              <a:chExt cx="7632700" cy="457200"/>
            </a:xfrm>
          </p:grpSpPr>
          <p:sp>
            <p:nvSpPr>
              <p:cNvPr id="13325"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3326"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5.1  </a:t>
                </a:r>
                <a:r>
                  <a:rPr lang="zh-CN" altLang="en-US" sz="2400" b="1">
                    <a:solidFill>
                      <a:srgbClr val="FF0000"/>
                    </a:solidFill>
                    <a:latin typeface="黑体" panose="02010609060101010101" pitchFamily="49" charset="-122"/>
                    <a:ea typeface="黑体" panose="02010609060101010101" pitchFamily="49" charset="-122"/>
                  </a:rPr>
                  <a:t>数组</a:t>
                </a:r>
              </a:p>
            </p:txBody>
          </p:sp>
        </p:grpSp>
        <p:grpSp>
          <p:nvGrpSpPr>
            <p:cNvPr id="13319" name="Group 2"/>
            <p:cNvGrpSpPr>
              <a:grpSpLocks/>
            </p:cNvGrpSpPr>
            <p:nvPr/>
          </p:nvGrpSpPr>
          <p:grpSpPr bwMode="auto">
            <a:xfrm>
              <a:off x="107950" y="620713"/>
              <a:ext cx="5545138" cy="496887"/>
              <a:chOff x="113" y="441"/>
              <a:chExt cx="2098" cy="313"/>
            </a:xfrm>
          </p:grpSpPr>
          <p:sp>
            <p:nvSpPr>
              <p:cNvPr id="13323"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5.1.2  </a:t>
                </a:r>
                <a:r>
                  <a:rPr kumimoji="1" lang="zh-CN" altLang="en-US" sz="2200" b="1">
                    <a:solidFill>
                      <a:srgbClr val="3333FF"/>
                    </a:solidFill>
                    <a:latin typeface="Arial" panose="020B0604020202020204" pitchFamily="34" charset="0"/>
                    <a:ea typeface="黑体" panose="02010609060101010101" pitchFamily="49" charset="-122"/>
                  </a:rPr>
                  <a:t>数组的顺序存储表示及操作实现</a:t>
                </a:r>
              </a:p>
            </p:txBody>
          </p:sp>
          <p:sp>
            <p:nvSpPr>
              <p:cNvPr id="13324"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3320" name="Group 5"/>
            <p:cNvGrpSpPr>
              <a:grpSpLocks/>
            </p:cNvGrpSpPr>
            <p:nvPr/>
          </p:nvGrpSpPr>
          <p:grpSpPr bwMode="auto">
            <a:xfrm>
              <a:off x="250825" y="1196975"/>
              <a:ext cx="3240088" cy="496888"/>
              <a:chOff x="113" y="441"/>
              <a:chExt cx="1440" cy="313"/>
            </a:xfrm>
          </p:grpSpPr>
          <p:sp>
            <p:nvSpPr>
              <p:cNvPr id="13321" name="Text Box 6"/>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数组顺序表的定义</a:t>
                </a:r>
              </a:p>
            </p:txBody>
          </p:sp>
          <p:sp>
            <p:nvSpPr>
              <p:cNvPr id="13322"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6" name="Text Box 13"/>
          <p:cNvSpPr txBox="1">
            <a:spLocks noChangeArrowheads="1"/>
          </p:cNvSpPr>
          <p:nvPr/>
        </p:nvSpPr>
        <p:spPr bwMode="auto">
          <a:xfrm>
            <a:off x="2987675" y="1171575"/>
            <a:ext cx="41767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一维数组的顺序存储</a:t>
            </a:r>
          </a:p>
        </p:txBody>
      </p:sp>
      <p:sp>
        <p:nvSpPr>
          <p:cNvPr id="17" name="Text Box 2"/>
          <p:cNvSpPr txBox="1">
            <a:spLocks noChangeArrowheads="1"/>
          </p:cNvSpPr>
          <p:nvPr/>
        </p:nvSpPr>
        <p:spPr bwMode="auto">
          <a:xfrm>
            <a:off x="179388" y="1773238"/>
            <a:ext cx="8785225" cy="1800225"/>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一维数组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0</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1</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 , a</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n-1</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由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个元素组成，如果数组的每个元素占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L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个存储单元且从地址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开始依次分配数组各元素，则数组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中任一元素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的存储地址如下表示：</a:t>
            </a:r>
          </a:p>
          <a:p>
            <a:pPr algn="ctr"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LOC(</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a:latin typeface="Arial" panose="020B0604020202020204" pitchFamily="34" charset="0"/>
                <a:ea typeface="仿宋" panose="02010609060101010101" pitchFamily="49" charset="-122"/>
                <a:cs typeface="Arial" panose="020B0604020202020204" pitchFamily="34" charset="0"/>
              </a:rPr>
              <a:t>)=LOC(a</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0</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err="1">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L</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p>
        </p:txBody>
      </p:sp>
      <p:pic>
        <p:nvPicPr>
          <p:cNvPr id="20" name="Picture 1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24075" y="4098925"/>
            <a:ext cx="4608513" cy="105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800" decel="100000"/>
                                        <p:tgtEl>
                                          <p:spTgt spid="16"/>
                                        </p:tgtEl>
                                      </p:cBhvr>
                                    </p:animEffect>
                                    <p:anim calcmode="lin" valueType="num">
                                      <p:cBhvr>
                                        <p:cTn id="8" dur="800" decel="100000" fill="hold"/>
                                        <p:tgtEl>
                                          <p:spTgt spid="16"/>
                                        </p:tgtEl>
                                        <p:attrNameLst>
                                          <p:attrName>style.rotation</p:attrName>
                                        </p:attrNameLst>
                                      </p:cBhvr>
                                      <p:tavLst>
                                        <p:tav tm="0">
                                          <p:val>
                                            <p:fltVal val="-90"/>
                                          </p:val>
                                        </p:tav>
                                        <p:tav tm="100000">
                                          <p:val>
                                            <p:fltVal val="0"/>
                                          </p:val>
                                        </p:tav>
                                      </p:tavLst>
                                    </p:anim>
                                    <p:anim calcmode="lin" valueType="num">
                                      <p:cBhvr>
                                        <p:cTn id="9" dur="800" decel="100000" fill="hold"/>
                                        <p:tgtEl>
                                          <p:spTgt spid="16"/>
                                        </p:tgtEl>
                                        <p:attrNameLst>
                                          <p:attrName>ppt_x</p:attrName>
                                        </p:attrNameLst>
                                      </p:cBhvr>
                                      <p:tavLst>
                                        <p:tav tm="0">
                                          <p:val>
                                            <p:strVal val="#ppt_x+0.4"/>
                                          </p:val>
                                        </p:tav>
                                        <p:tav tm="100000">
                                          <p:val>
                                            <p:strVal val="#ppt_x-0.05"/>
                                          </p:val>
                                        </p:tav>
                                      </p:tavLst>
                                    </p:anim>
                                    <p:anim calcmode="lin" valueType="num">
                                      <p:cBhvr>
                                        <p:cTn id="10" dur="800" decel="100000" fill="hold"/>
                                        <p:tgtEl>
                                          <p:spTgt spid="1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Effect transition="in" filter="blinds(horizontal)">
                                      <p:cBhvr>
                                        <p:cTn id="17" dur="500"/>
                                        <p:tgtEl>
                                          <p:spTgt spid="17">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xEl>
                                              <p:pRg st="1" end="1"/>
                                            </p:txEl>
                                          </p:spTgt>
                                        </p:tgtEl>
                                        <p:attrNameLst>
                                          <p:attrName>style.visibility</p:attrName>
                                        </p:attrNameLst>
                                      </p:cBhvr>
                                      <p:to>
                                        <p:strVal val="visible"/>
                                      </p:to>
                                    </p:set>
                                    <p:animEffect transition="in" filter="blinds(horizontal)">
                                      <p:cBhvr>
                                        <p:cTn id="22" dur="500"/>
                                        <p:tgtEl>
                                          <p:spTgt spid="17">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dissolve">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042" name="组合 1"/>
          <p:cNvGrpSpPr>
            <a:grpSpLocks/>
          </p:cNvGrpSpPr>
          <p:nvPr/>
        </p:nvGrpSpPr>
        <p:grpSpPr bwMode="auto">
          <a:xfrm>
            <a:off x="34925" y="92075"/>
            <a:ext cx="7632700" cy="457200"/>
            <a:chOff x="34925" y="92075"/>
            <a:chExt cx="7632700" cy="457200"/>
          </a:xfrm>
        </p:grpSpPr>
        <p:sp>
          <p:nvSpPr>
            <p:cNvPr id="87056"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7057"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10" name="Group 2"/>
          <p:cNvGrpSpPr>
            <a:grpSpLocks/>
          </p:cNvGrpSpPr>
          <p:nvPr/>
        </p:nvGrpSpPr>
        <p:grpSpPr bwMode="auto">
          <a:xfrm>
            <a:off x="107950" y="620713"/>
            <a:ext cx="5624513" cy="769937"/>
            <a:chOff x="113" y="441"/>
            <a:chExt cx="2098" cy="485"/>
          </a:xfrm>
        </p:grpSpPr>
        <p:sp>
          <p:nvSpPr>
            <p:cNvPr id="87054"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87055"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5" name="Group 5"/>
          <p:cNvGrpSpPr>
            <a:grpSpLocks/>
          </p:cNvGrpSpPr>
          <p:nvPr/>
        </p:nvGrpSpPr>
        <p:grpSpPr bwMode="auto">
          <a:xfrm>
            <a:off x="250825" y="1196975"/>
            <a:ext cx="3432175" cy="769938"/>
            <a:chOff x="113" y="441"/>
            <a:chExt cx="1440" cy="485"/>
          </a:xfrm>
        </p:grpSpPr>
        <p:sp>
          <p:nvSpPr>
            <p:cNvPr id="87052" name="Text Box 6"/>
            <p:cNvSpPr txBox="1">
              <a:spLocks noChangeArrowheads="1"/>
            </p:cNvSpPr>
            <p:nvPr/>
          </p:nvSpPr>
          <p:spPr bwMode="auto">
            <a:xfrm>
              <a:off x="113" y="441"/>
              <a:ext cx="1440"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头尾链表的操作实现</a:t>
              </a:r>
            </a:p>
          </p:txBody>
        </p:sp>
        <p:sp>
          <p:nvSpPr>
            <p:cNvPr id="87053"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36" name="Group 4"/>
          <p:cNvGrpSpPr>
            <a:grpSpLocks/>
          </p:cNvGrpSpPr>
          <p:nvPr/>
        </p:nvGrpSpPr>
        <p:grpSpPr bwMode="auto">
          <a:xfrm>
            <a:off x="7669213" y="692150"/>
            <a:ext cx="1295400" cy="1008063"/>
            <a:chOff x="4831" y="1253"/>
            <a:chExt cx="816" cy="726"/>
          </a:xfrm>
        </p:grpSpPr>
        <p:sp>
          <p:nvSpPr>
            <p:cNvPr id="87048"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87049"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39"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5-9</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87051" name="Picture 8"/>
            <p:cNvPicPr>
              <a:picLocks noChangeAspect="1" noChangeArrowheads="1"/>
            </p:cNvPicPr>
            <p:nvPr/>
          </p:nvPicPr>
          <p:blipFill>
            <a:blip r:embed="rId4">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 name="Text Box 20"/>
          <p:cNvSpPr txBox="1">
            <a:spLocks noChangeArrowheads="1"/>
          </p:cNvSpPr>
          <p:nvPr/>
        </p:nvSpPr>
        <p:spPr bwMode="auto">
          <a:xfrm>
            <a:off x="323850" y="1844675"/>
            <a:ext cx="8569325" cy="1354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InitGList(GList &amp;GL)  {</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构造一个空的广义表头尾链表</a:t>
            </a:r>
            <a:r>
              <a:rPr lang="en-US" altLang="zh-CN" sz="1600" b="1">
                <a:latin typeface="Courier New" panose="02070309020205020404" pitchFamily="49" charset="0"/>
                <a:ea typeface="仿宋" panose="02010609060101010101" pitchFamily="49" charset="-122"/>
                <a:cs typeface="Courier New" panose="02070309020205020404" pitchFamily="49" charset="0"/>
              </a:rPr>
              <a:t>GL</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GL=NULL;</a:t>
            </a:r>
          </a:p>
          <a:p>
            <a:pPr>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InitGList</a:t>
            </a:r>
          </a:p>
        </p:txBody>
      </p:sp>
      <p:sp>
        <p:nvSpPr>
          <p:cNvPr id="42" name="Text Box 7"/>
          <p:cNvSpPr txBox="1">
            <a:spLocks noChangeArrowheads="1"/>
          </p:cNvSpPr>
          <p:nvPr/>
        </p:nvSpPr>
        <p:spPr bwMode="auto">
          <a:xfrm>
            <a:off x="3232150" y="1171575"/>
            <a:ext cx="41767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初始化操作</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800" decel="100000"/>
                                        <p:tgtEl>
                                          <p:spTgt spid="42"/>
                                        </p:tgtEl>
                                      </p:cBhvr>
                                    </p:animEffect>
                                    <p:anim calcmode="lin" valueType="num">
                                      <p:cBhvr>
                                        <p:cTn id="18" dur="800" decel="100000" fill="hold"/>
                                        <p:tgtEl>
                                          <p:spTgt spid="42"/>
                                        </p:tgtEl>
                                        <p:attrNameLst>
                                          <p:attrName>style.rotation</p:attrName>
                                        </p:attrNameLst>
                                      </p:cBhvr>
                                      <p:tavLst>
                                        <p:tav tm="0">
                                          <p:val>
                                            <p:fltVal val="-90"/>
                                          </p:val>
                                        </p:tav>
                                        <p:tav tm="100000">
                                          <p:val>
                                            <p:fltVal val="0"/>
                                          </p:val>
                                        </p:tav>
                                      </p:tavLst>
                                    </p:anim>
                                    <p:anim calcmode="lin" valueType="num">
                                      <p:cBhvr>
                                        <p:cTn id="19" dur="800" decel="100000" fill="hold"/>
                                        <p:tgtEl>
                                          <p:spTgt spid="42"/>
                                        </p:tgtEl>
                                        <p:attrNameLst>
                                          <p:attrName>ppt_x</p:attrName>
                                        </p:attrNameLst>
                                      </p:cBhvr>
                                      <p:tavLst>
                                        <p:tav tm="0">
                                          <p:val>
                                            <p:strVal val="#ppt_x+0.4"/>
                                          </p:val>
                                        </p:tav>
                                        <p:tav tm="100000">
                                          <p:val>
                                            <p:strVal val="#ppt_x-0.05"/>
                                          </p:val>
                                        </p:tav>
                                      </p:tavLst>
                                    </p:anim>
                                    <p:anim calcmode="lin" valueType="num">
                                      <p:cBhvr>
                                        <p:cTn id="20" dur="800" decel="100000" fill="hold"/>
                                        <p:tgtEl>
                                          <p:spTgt spid="42"/>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42"/>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42"/>
                                        </p:tgtEl>
                                        <p:attrNameLst>
                                          <p:attrName>ppt_y</p:attrName>
                                        </p:attrNameLst>
                                      </p:cBhvr>
                                      <p:tavLst>
                                        <p:tav tm="0">
                                          <p:val>
                                            <p:strVal val="#ppt_y+0.1"/>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6" presetClass="entr" presetSubtype="0" fill="hold"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down)">
                                      <p:cBhvr>
                                        <p:cTn id="27" dur="290">
                                          <p:stCondLst>
                                            <p:cond delay="0"/>
                                          </p:stCondLst>
                                        </p:cTn>
                                        <p:tgtEl>
                                          <p:spTgt spid="36"/>
                                        </p:tgtEl>
                                      </p:cBhvr>
                                    </p:animEffect>
                                    <p:anim calcmode="lin" valueType="num">
                                      <p:cBhvr>
                                        <p:cTn id="28" dur="911"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29" dur="332"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30" dur="332" tmFilter="0, 0; 0.125,0.2665; 0.25,0.4; 0.375,0.465; 0.5,0.5;  0.625,0.535; 0.75,0.6; 0.875,0.7335; 1,1">
                                          <p:stCondLst>
                                            <p:cond delay="332"/>
                                          </p:stCondLst>
                                        </p:cTn>
                                        <p:tgtEl>
                                          <p:spTgt spid="36"/>
                                        </p:tgtEl>
                                        <p:attrNameLst>
                                          <p:attrName>ppt_y</p:attrName>
                                        </p:attrNameLst>
                                      </p:cBhvr>
                                      <p:tavLst>
                                        <p:tav tm="0" fmla="#ppt_y-sin(pi*$)/9">
                                          <p:val>
                                            <p:fltVal val="0"/>
                                          </p:val>
                                        </p:tav>
                                        <p:tav tm="100000">
                                          <p:val>
                                            <p:fltVal val="1"/>
                                          </p:val>
                                        </p:tav>
                                      </p:tavLst>
                                    </p:anim>
                                    <p:anim calcmode="lin" valueType="num">
                                      <p:cBhvr>
                                        <p:cTn id="31" dur="166" tmFilter="0, 0; 0.125,0.2665; 0.25,0.4; 0.375,0.465; 0.5,0.5;  0.625,0.535; 0.75,0.6; 0.875,0.7335; 1,1">
                                          <p:stCondLst>
                                            <p:cond delay="662"/>
                                          </p:stCondLst>
                                        </p:cTn>
                                        <p:tgtEl>
                                          <p:spTgt spid="36"/>
                                        </p:tgtEl>
                                        <p:attrNameLst>
                                          <p:attrName>ppt_y</p:attrName>
                                        </p:attrNameLst>
                                      </p:cBhvr>
                                      <p:tavLst>
                                        <p:tav tm="0" fmla="#ppt_y-sin(pi*$)/27">
                                          <p:val>
                                            <p:fltVal val="0"/>
                                          </p:val>
                                        </p:tav>
                                        <p:tav tm="100000">
                                          <p:val>
                                            <p:fltVal val="1"/>
                                          </p:val>
                                        </p:tav>
                                      </p:tavLst>
                                    </p:anim>
                                    <p:anim calcmode="lin" valueType="num">
                                      <p:cBhvr>
                                        <p:cTn id="32" dur="82" tmFilter="0, 0; 0.125,0.2665; 0.25,0.4; 0.375,0.465; 0.5,0.5;  0.625,0.535; 0.75,0.6; 0.875,0.7335; 1,1">
                                          <p:stCondLst>
                                            <p:cond delay="828"/>
                                          </p:stCondLst>
                                        </p:cTn>
                                        <p:tgtEl>
                                          <p:spTgt spid="36"/>
                                        </p:tgtEl>
                                        <p:attrNameLst>
                                          <p:attrName>ppt_y</p:attrName>
                                        </p:attrNameLst>
                                      </p:cBhvr>
                                      <p:tavLst>
                                        <p:tav tm="0" fmla="#ppt_y-sin(pi*$)/81">
                                          <p:val>
                                            <p:fltVal val="0"/>
                                          </p:val>
                                        </p:tav>
                                        <p:tav tm="100000">
                                          <p:val>
                                            <p:fltVal val="1"/>
                                          </p:val>
                                        </p:tav>
                                      </p:tavLst>
                                    </p:anim>
                                    <p:animScale>
                                      <p:cBhvr>
                                        <p:cTn id="33" dur="13">
                                          <p:stCondLst>
                                            <p:cond delay="325"/>
                                          </p:stCondLst>
                                        </p:cTn>
                                        <p:tgtEl>
                                          <p:spTgt spid="36"/>
                                        </p:tgtEl>
                                      </p:cBhvr>
                                      <p:to x="100000" y="60000"/>
                                    </p:animScale>
                                    <p:animScale>
                                      <p:cBhvr>
                                        <p:cTn id="34" dur="83" decel="50000">
                                          <p:stCondLst>
                                            <p:cond delay="338"/>
                                          </p:stCondLst>
                                        </p:cTn>
                                        <p:tgtEl>
                                          <p:spTgt spid="36"/>
                                        </p:tgtEl>
                                      </p:cBhvr>
                                      <p:to x="100000" y="100000"/>
                                    </p:animScale>
                                    <p:animScale>
                                      <p:cBhvr>
                                        <p:cTn id="35" dur="13">
                                          <p:stCondLst>
                                            <p:cond delay="656"/>
                                          </p:stCondLst>
                                        </p:cTn>
                                        <p:tgtEl>
                                          <p:spTgt spid="36"/>
                                        </p:tgtEl>
                                      </p:cBhvr>
                                      <p:to x="100000" y="80000"/>
                                    </p:animScale>
                                    <p:animScale>
                                      <p:cBhvr>
                                        <p:cTn id="36" dur="83" decel="50000">
                                          <p:stCondLst>
                                            <p:cond delay="669"/>
                                          </p:stCondLst>
                                        </p:cTn>
                                        <p:tgtEl>
                                          <p:spTgt spid="36"/>
                                        </p:tgtEl>
                                      </p:cBhvr>
                                      <p:to x="100000" y="100000"/>
                                    </p:animScale>
                                    <p:animScale>
                                      <p:cBhvr>
                                        <p:cTn id="37" dur="13">
                                          <p:stCondLst>
                                            <p:cond delay="821"/>
                                          </p:stCondLst>
                                        </p:cTn>
                                        <p:tgtEl>
                                          <p:spTgt spid="36"/>
                                        </p:tgtEl>
                                      </p:cBhvr>
                                      <p:to x="100000" y="90000"/>
                                    </p:animScale>
                                    <p:animScale>
                                      <p:cBhvr>
                                        <p:cTn id="38" dur="83" decel="50000">
                                          <p:stCondLst>
                                            <p:cond delay="834"/>
                                          </p:stCondLst>
                                        </p:cTn>
                                        <p:tgtEl>
                                          <p:spTgt spid="36"/>
                                        </p:tgtEl>
                                      </p:cBhvr>
                                      <p:to x="100000" y="100000"/>
                                    </p:animScale>
                                    <p:animScale>
                                      <p:cBhvr>
                                        <p:cTn id="39" dur="13">
                                          <p:stCondLst>
                                            <p:cond delay="904"/>
                                          </p:stCondLst>
                                        </p:cTn>
                                        <p:tgtEl>
                                          <p:spTgt spid="36"/>
                                        </p:tgtEl>
                                      </p:cBhvr>
                                      <p:to x="100000" y="95000"/>
                                    </p:animScale>
                                    <p:animScale>
                                      <p:cBhvr>
                                        <p:cTn id="40" dur="83" decel="50000">
                                          <p:stCondLst>
                                            <p:cond delay="917"/>
                                          </p:stCondLst>
                                        </p:cTn>
                                        <p:tgtEl>
                                          <p:spTgt spid="36"/>
                                        </p:tgtEl>
                                      </p:cBhvr>
                                      <p:to x="100000" y="100000"/>
                                    </p:animScale>
                                  </p:childTnLst>
                                </p:cTn>
                              </p:par>
                            </p:childTnLst>
                          </p:cTn>
                        </p:par>
                        <p:par>
                          <p:cTn id="41" fill="hold" nodeType="afterGroup">
                            <p:stCondLst>
                              <p:cond delay="1000"/>
                            </p:stCondLst>
                            <p:childTnLst>
                              <p:par>
                                <p:cTn id="42" presetID="22" presetClass="entr" presetSubtype="1" fill="hold" grpId="0"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wipe(up)">
                                      <p:cBhvr>
                                        <p:cTn id="4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066" name="组合 2"/>
          <p:cNvGrpSpPr>
            <a:grpSpLocks/>
          </p:cNvGrpSpPr>
          <p:nvPr/>
        </p:nvGrpSpPr>
        <p:grpSpPr bwMode="auto">
          <a:xfrm>
            <a:off x="34925" y="92075"/>
            <a:ext cx="7632700" cy="1874838"/>
            <a:chOff x="34925" y="92075"/>
            <a:chExt cx="7632700" cy="1874838"/>
          </a:xfrm>
        </p:grpSpPr>
        <p:grpSp>
          <p:nvGrpSpPr>
            <p:cNvPr id="88074" name="组合 1"/>
            <p:cNvGrpSpPr>
              <a:grpSpLocks/>
            </p:cNvGrpSpPr>
            <p:nvPr/>
          </p:nvGrpSpPr>
          <p:grpSpPr bwMode="auto">
            <a:xfrm>
              <a:off x="34925" y="92075"/>
              <a:ext cx="7632700" cy="457200"/>
              <a:chOff x="34925" y="92075"/>
              <a:chExt cx="7632700" cy="457200"/>
            </a:xfrm>
          </p:grpSpPr>
          <p:sp>
            <p:nvSpPr>
              <p:cNvPr id="88081"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8082"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88075" name="Group 2"/>
            <p:cNvGrpSpPr>
              <a:grpSpLocks/>
            </p:cNvGrpSpPr>
            <p:nvPr/>
          </p:nvGrpSpPr>
          <p:grpSpPr bwMode="auto">
            <a:xfrm>
              <a:off x="107950" y="620713"/>
              <a:ext cx="5623983" cy="769937"/>
              <a:chOff x="113" y="441"/>
              <a:chExt cx="2098" cy="485"/>
            </a:xfrm>
          </p:grpSpPr>
          <p:sp>
            <p:nvSpPr>
              <p:cNvPr id="88079"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88080"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88076" name="Group 5"/>
            <p:cNvGrpSpPr>
              <a:grpSpLocks/>
            </p:cNvGrpSpPr>
            <p:nvPr/>
          </p:nvGrpSpPr>
          <p:grpSpPr bwMode="auto">
            <a:xfrm>
              <a:off x="250824" y="1196975"/>
              <a:ext cx="3432175" cy="769938"/>
              <a:chOff x="113" y="441"/>
              <a:chExt cx="1440" cy="485"/>
            </a:xfrm>
          </p:grpSpPr>
          <p:sp>
            <p:nvSpPr>
              <p:cNvPr id="88077" name="Text Box 6"/>
              <p:cNvSpPr txBox="1">
                <a:spLocks noChangeArrowheads="1"/>
              </p:cNvSpPr>
              <p:nvPr/>
            </p:nvSpPr>
            <p:spPr bwMode="auto">
              <a:xfrm>
                <a:off x="113" y="441"/>
                <a:ext cx="1440"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头尾链表的操作实现</a:t>
                </a:r>
              </a:p>
            </p:txBody>
          </p:sp>
          <p:sp>
            <p:nvSpPr>
              <p:cNvPr id="88078"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8" name="Text Box 7"/>
          <p:cNvSpPr txBox="1">
            <a:spLocks noChangeArrowheads="1"/>
          </p:cNvSpPr>
          <p:nvPr/>
        </p:nvSpPr>
        <p:spPr bwMode="auto">
          <a:xfrm>
            <a:off x="3232150" y="1171575"/>
            <a:ext cx="41767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复制操作</a:t>
            </a:r>
          </a:p>
        </p:txBody>
      </p:sp>
      <p:grpSp>
        <p:nvGrpSpPr>
          <p:cNvPr id="19" name="Group 8"/>
          <p:cNvGrpSpPr>
            <a:grpSpLocks/>
          </p:cNvGrpSpPr>
          <p:nvPr/>
        </p:nvGrpSpPr>
        <p:grpSpPr bwMode="auto">
          <a:xfrm>
            <a:off x="7669213" y="620713"/>
            <a:ext cx="1295400" cy="1079500"/>
            <a:chOff x="4831" y="391"/>
            <a:chExt cx="816" cy="773"/>
          </a:xfrm>
        </p:grpSpPr>
        <p:sp>
          <p:nvSpPr>
            <p:cNvPr id="88070"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8071"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88072"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73"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26" name="Text Box 7"/>
          <p:cNvSpPr txBox="1">
            <a:spLocks noChangeArrowheads="1"/>
          </p:cNvSpPr>
          <p:nvPr/>
        </p:nvSpPr>
        <p:spPr bwMode="auto">
          <a:xfrm>
            <a:off x="179388" y="1768475"/>
            <a:ext cx="8713787"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buClr>
                <a:schemeClr val="accent2"/>
              </a:buClr>
              <a:buSzPct val="80000"/>
              <a:buFont typeface="Wingdings" panose="05000000000000000000" pitchFamily="2" charset="2"/>
              <a:buNone/>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假设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GL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原始的广义表头尾链表，</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GT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复制的广义表头尾链表，采用递归方式求解。递归模型如下</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buClr>
                <a:schemeClr val="accent2"/>
              </a:buClr>
              <a:buSzPct val="80000"/>
              <a:buFont typeface="Wingdings" panose="05000000000000000000" pitchFamily="2" charset="2"/>
              <a:buNone/>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基本项：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当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GL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空表时，置空</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GT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buClr>
                <a:schemeClr val="accent2"/>
              </a:buClr>
              <a:buSzPct val="80000"/>
              <a:buFont typeface="Wingdings" panose="05000000000000000000" pitchFamily="2" charset="2"/>
              <a:buNone/>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3333FF"/>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 归纳项：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当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GL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非空表时，分别复制其表头和表尾。</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800" decel="100000"/>
                                        <p:tgtEl>
                                          <p:spTgt spid="18"/>
                                        </p:tgtEl>
                                      </p:cBhvr>
                                    </p:animEffect>
                                    <p:anim calcmode="lin" valueType="num">
                                      <p:cBhvr>
                                        <p:cTn id="8" dur="800" decel="100000" fill="hold"/>
                                        <p:tgtEl>
                                          <p:spTgt spid="18"/>
                                        </p:tgtEl>
                                        <p:attrNameLst>
                                          <p:attrName>style.rotation</p:attrName>
                                        </p:attrNameLst>
                                      </p:cBhvr>
                                      <p:tavLst>
                                        <p:tav tm="0">
                                          <p:val>
                                            <p:fltVal val="-90"/>
                                          </p:val>
                                        </p:tav>
                                        <p:tav tm="100000">
                                          <p:val>
                                            <p:fltVal val="0"/>
                                          </p:val>
                                        </p:tav>
                                      </p:tavLst>
                                    </p:anim>
                                    <p:anim calcmode="lin" valueType="num">
                                      <p:cBhvr>
                                        <p:cTn id="9" dur="800" decel="100000" fill="hold"/>
                                        <p:tgtEl>
                                          <p:spTgt spid="18"/>
                                        </p:tgtEl>
                                        <p:attrNameLst>
                                          <p:attrName>ppt_x</p:attrName>
                                        </p:attrNameLst>
                                      </p:cBhvr>
                                      <p:tavLst>
                                        <p:tav tm="0">
                                          <p:val>
                                            <p:strVal val="#ppt_x+0.4"/>
                                          </p:val>
                                        </p:tav>
                                        <p:tav tm="100000">
                                          <p:val>
                                            <p:strVal val="#ppt_x-0.05"/>
                                          </p:val>
                                        </p:tav>
                                      </p:tavLst>
                                    </p:anim>
                                    <p:anim calcmode="lin" valueType="num">
                                      <p:cBhvr>
                                        <p:cTn id="10" dur="800" decel="100000" fill="hold"/>
                                        <p:tgtEl>
                                          <p:spTgt spid="1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290">
                                          <p:stCondLst>
                                            <p:cond delay="0"/>
                                          </p:stCondLst>
                                        </p:cTn>
                                        <p:tgtEl>
                                          <p:spTgt spid="19"/>
                                        </p:tgtEl>
                                      </p:cBhvr>
                                    </p:animEffect>
                                    <p:anim calcmode="lin" valueType="num">
                                      <p:cBhvr>
                                        <p:cTn id="18"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23" dur="13">
                                          <p:stCondLst>
                                            <p:cond delay="325"/>
                                          </p:stCondLst>
                                        </p:cTn>
                                        <p:tgtEl>
                                          <p:spTgt spid="19"/>
                                        </p:tgtEl>
                                      </p:cBhvr>
                                      <p:to x="100000" y="60000"/>
                                    </p:animScale>
                                    <p:animScale>
                                      <p:cBhvr>
                                        <p:cTn id="24" dur="83" decel="50000">
                                          <p:stCondLst>
                                            <p:cond delay="338"/>
                                          </p:stCondLst>
                                        </p:cTn>
                                        <p:tgtEl>
                                          <p:spTgt spid="19"/>
                                        </p:tgtEl>
                                      </p:cBhvr>
                                      <p:to x="100000" y="100000"/>
                                    </p:animScale>
                                    <p:animScale>
                                      <p:cBhvr>
                                        <p:cTn id="25" dur="13">
                                          <p:stCondLst>
                                            <p:cond delay="656"/>
                                          </p:stCondLst>
                                        </p:cTn>
                                        <p:tgtEl>
                                          <p:spTgt spid="19"/>
                                        </p:tgtEl>
                                      </p:cBhvr>
                                      <p:to x="100000" y="80000"/>
                                    </p:animScale>
                                    <p:animScale>
                                      <p:cBhvr>
                                        <p:cTn id="26" dur="83" decel="50000">
                                          <p:stCondLst>
                                            <p:cond delay="669"/>
                                          </p:stCondLst>
                                        </p:cTn>
                                        <p:tgtEl>
                                          <p:spTgt spid="19"/>
                                        </p:tgtEl>
                                      </p:cBhvr>
                                      <p:to x="100000" y="100000"/>
                                    </p:animScale>
                                    <p:animScale>
                                      <p:cBhvr>
                                        <p:cTn id="27" dur="13">
                                          <p:stCondLst>
                                            <p:cond delay="821"/>
                                          </p:stCondLst>
                                        </p:cTn>
                                        <p:tgtEl>
                                          <p:spTgt spid="19"/>
                                        </p:tgtEl>
                                      </p:cBhvr>
                                      <p:to x="100000" y="90000"/>
                                    </p:animScale>
                                    <p:animScale>
                                      <p:cBhvr>
                                        <p:cTn id="28" dur="83" decel="50000">
                                          <p:stCondLst>
                                            <p:cond delay="834"/>
                                          </p:stCondLst>
                                        </p:cTn>
                                        <p:tgtEl>
                                          <p:spTgt spid="19"/>
                                        </p:tgtEl>
                                      </p:cBhvr>
                                      <p:to x="100000" y="100000"/>
                                    </p:animScale>
                                    <p:animScale>
                                      <p:cBhvr>
                                        <p:cTn id="29" dur="13">
                                          <p:stCondLst>
                                            <p:cond delay="904"/>
                                          </p:stCondLst>
                                        </p:cTn>
                                        <p:tgtEl>
                                          <p:spTgt spid="19"/>
                                        </p:tgtEl>
                                      </p:cBhvr>
                                      <p:to x="100000" y="95000"/>
                                    </p:animScale>
                                    <p:animScale>
                                      <p:cBhvr>
                                        <p:cTn id="30" dur="83" decel="50000">
                                          <p:stCondLst>
                                            <p:cond delay="917"/>
                                          </p:stCondLst>
                                        </p:cTn>
                                        <p:tgtEl>
                                          <p:spTgt spid="19"/>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blinds(horizontal)">
                                      <p:cBhvr>
                                        <p:cTn id="3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6"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090" name="组合 3"/>
          <p:cNvGrpSpPr>
            <a:grpSpLocks/>
          </p:cNvGrpSpPr>
          <p:nvPr/>
        </p:nvGrpSpPr>
        <p:grpSpPr bwMode="auto">
          <a:xfrm>
            <a:off x="34925" y="92075"/>
            <a:ext cx="7632700" cy="1874838"/>
            <a:chOff x="34925" y="92075"/>
            <a:chExt cx="7632700" cy="1874838"/>
          </a:xfrm>
        </p:grpSpPr>
        <p:grpSp>
          <p:nvGrpSpPr>
            <p:cNvPr id="89097" name="组合 2"/>
            <p:cNvGrpSpPr>
              <a:grpSpLocks/>
            </p:cNvGrpSpPr>
            <p:nvPr/>
          </p:nvGrpSpPr>
          <p:grpSpPr bwMode="auto">
            <a:xfrm>
              <a:off x="34925" y="92075"/>
              <a:ext cx="7632700" cy="1874838"/>
              <a:chOff x="34925" y="92075"/>
              <a:chExt cx="7632700" cy="1874838"/>
            </a:xfrm>
          </p:grpSpPr>
          <p:grpSp>
            <p:nvGrpSpPr>
              <p:cNvPr id="89099" name="组合 1"/>
              <p:cNvGrpSpPr>
                <a:grpSpLocks/>
              </p:cNvGrpSpPr>
              <p:nvPr/>
            </p:nvGrpSpPr>
            <p:grpSpPr bwMode="auto">
              <a:xfrm>
                <a:off x="34925" y="92075"/>
                <a:ext cx="7632700" cy="457200"/>
                <a:chOff x="34925" y="92075"/>
                <a:chExt cx="7632700" cy="457200"/>
              </a:xfrm>
            </p:grpSpPr>
            <p:sp>
              <p:nvSpPr>
                <p:cNvPr id="89106"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9107"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89100" name="Group 2"/>
              <p:cNvGrpSpPr>
                <a:grpSpLocks/>
              </p:cNvGrpSpPr>
              <p:nvPr/>
            </p:nvGrpSpPr>
            <p:grpSpPr bwMode="auto">
              <a:xfrm>
                <a:off x="107950" y="620713"/>
                <a:ext cx="5623983" cy="769937"/>
                <a:chOff x="113" y="441"/>
                <a:chExt cx="2098" cy="485"/>
              </a:xfrm>
            </p:grpSpPr>
            <p:sp>
              <p:nvSpPr>
                <p:cNvPr id="89104"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89105"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89101" name="Group 5"/>
              <p:cNvGrpSpPr>
                <a:grpSpLocks/>
              </p:cNvGrpSpPr>
              <p:nvPr/>
            </p:nvGrpSpPr>
            <p:grpSpPr bwMode="auto">
              <a:xfrm>
                <a:off x="250824" y="1196975"/>
                <a:ext cx="3432175" cy="769938"/>
                <a:chOff x="113" y="441"/>
                <a:chExt cx="1440" cy="485"/>
              </a:xfrm>
            </p:grpSpPr>
            <p:sp>
              <p:nvSpPr>
                <p:cNvPr id="89102" name="Text Box 6"/>
                <p:cNvSpPr txBox="1">
                  <a:spLocks noChangeArrowheads="1"/>
                </p:cNvSpPr>
                <p:nvPr/>
              </p:nvSpPr>
              <p:spPr bwMode="auto">
                <a:xfrm>
                  <a:off x="113" y="441"/>
                  <a:ext cx="1440"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头尾链表的操作实现</a:t>
                  </a:r>
                </a:p>
              </p:txBody>
            </p:sp>
            <p:sp>
              <p:nvSpPr>
                <p:cNvPr id="89103"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89098" name="Text Box 7"/>
            <p:cNvSpPr txBox="1">
              <a:spLocks noChangeArrowheads="1"/>
            </p:cNvSpPr>
            <p:nvPr/>
          </p:nvSpPr>
          <p:spPr bwMode="auto">
            <a:xfrm>
              <a:off x="3232678"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复制操作</a:t>
              </a:r>
            </a:p>
          </p:txBody>
        </p:sp>
      </p:grpSp>
      <p:sp>
        <p:nvSpPr>
          <p:cNvPr id="30" name="Text Box 19"/>
          <p:cNvSpPr txBox="1">
            <a:spLocks noChangeArrowheads="1"/>
          </p:cNvSpPr>
          <p:nvPr/>
        </p:nvSpPr>
        <p:spPr bwMode="auto">
          <a:xfrm>
            <a:off x="323850" y="1844675"/>
            <a:ext cx="8569325" cy="457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void CopyGList(GList &amp;GT,GList GL)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采用递归方法，实现复制广义表头尾链表</a:t>
            </a:r>
            <a:r>
              <a:rPr lang="de-DE" altLang="zh-CN" sz="1600" b="1">
                <a:latin typeface="Courier New" panose="02070309020205020404" pitchFamily="49" charset="0"/>
                <a:ea typeface="仿宋" panose="02010609060101010101" pitchFamily="49" charset="-122"/>
                <a:cs typeface="Courier New" panose="02070309020205020404" pitchFamily="49" charset="0"/>
              </a:rPr>
              <a:t>GL</a:t>
            </a:r>
            <a:r>
              <a:rPr lang="zh-CN" altLang="en-US" sz="1600" b="1">
                <a:latin typeface="Courier New" panose="02070309020205020404" pitchFamily="49" charset="0"/>
                <a:ea typeface="仿宋" panose="02010609060101010101" pitchFamily="49" charset="-122"/>
                <a:cs typeface="Courier New" panose="02070309020205020404" pitchFamily="49" charset="0"/>
              </a:rPr>
              <a:t>到</a:t>
            </a:r>
            <a:r>
              <a:rPr lang="de-DE" altLang="zh-CN" sz="1600" b="1">
                <a:latin typeface="Courier New" panose="02070309020205020404" pitchFamily="49" charset="0"/>
                <a:ea typeface="仿宋" panose="02010609060101010101" pitchFamily="49" charset="-122"/>
                <a:cs typeface="Courier New" panose="02070309020205020404" pitchFamily="49" charset="0"/>
              </a:rPr>
              <a:t>GT</a:t>
            </a:r>
            <a:r>
              <a:rPr lang="zh-CN" altLang="en-US" sz="1600" b="1">
                <a:latin typeface="Courier New" panose="02070309020205020404" pitchFamily="49" charset="0"/>
                <a:ea typeface="仿宋" panose="02010609060101010101" pitchFamily="49" charset="-122"/>
                <a:cs typeface="Courier New" panose="02070309020205020404" pitchFamily="49" charset="0"/>
              </a:rPr>
              <a:t>的操作</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if(!GL)  GT=NULL;					// </a:t>
            </a:r>
            <a:r>
              <a:rPr lang="zh-CN" altLang="en-US" sz="1600" b="1">
                <a:latin typeface="Courier New" panose="02070309020205020404" pitchFamily="49" charset="0"/>
                <a:ea typeface="仿宋" panose="02010609060101010101" pitchFamily="49" charset="-122"/>
                <a:cs typeface="Courier New" panose="02070309020205020404" pitchFamily="49" charset="0"/>
              </a:rPr>
              <a:t>复制空表</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else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GT=new GLNode;					// </a:t>
            </a:r>
            <a:r>
              <a:rPr lang="zh-CN" altLang="en-US" sz="1600" b="1">
                <a:latin typeface="Courier New" panose="02070309020205020404" pitchFamily="49" charset="0"/>
                <a:ea typeface="仿宋" panose="02010609060101010101" pitchFamily="49" charset="-122"/>
                <a:cs typeface="Courier New" panose="02070309020205020404" pitchFamily="49" charset="0"/>
              </a:rPr>
              <a:t>创建一个表结点</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if(!GT)  Error(" Overflow!");</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GT-&gt;tag=GL-&gt;tag;</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if(GL-&gt;tag==ATOM)  GT-&gt;data=GL-&gt;data; 	// </a:t>
            </a:r>
            <a:r>
              <a:rPr lang="zh-CN" altLang="en-US" sz="1600" b="1">
                <a:latin typeface="Courier New" panose="02070309020205020404" pitchFamily="49" charset="0"/>
                <a:ea typeface="仿宋" panose="02010609060101010101" pitchFamily="49" charset="-122"/>
                <a:cs typeface="Courier New" panose="02070309020205020404" pitchFamily="49" charset="0"/>
              </a:rPr>
              <a:t>复制原子</a:t>
            </a:r>
            <a:endParaRPr lang="de-DE" altLang="zh-CN"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else  {					// </a:t>
            </a:r>
            <a:r>
              <a:rPr lang="zh-CN" altLang="en-US" sz="1600" b="1">
                <a:latin typeface="Courier New" panose="02070309020205020404" pitchFamily="49" charset="0"/>
                <a:ea typeface="仿宋" panose="02010609060101010101" pitchFamily="49" charset="-122"/>
                <a:cs typeface="Courier New" panose="02070309020205020404" pitchFamily="49" charset="0"/>
              </a:rPr>
              <a:t>复制表头和表尾</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CopyGList(GT-&gt;ptr.hp,GL-&gt;ptr.hp);</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CopyGList(GT-&gt;ptr.tp,GL-&gt;ptr.tp);</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 CopyGList</a:t>
            </a:r>
            <a:endParaRPr lang="en-US" altLang="zh-CN" sz="1600" b="1">
              <a:latin typeface="Courier New" panose="02070309020205020404" pitchFamily="49" charset="0"/>
              <a:ea typeface="仿宋" panose="02010609060101010101" pitchFamily="49" charset="-122"/>
              <a:cs typeface="Courier New" panose="02070309020205020404" pitchFamily="49" charset="0"/>
            </a:endParaRPr>
          </a:p>
        </p:txBody>
      </p:sp>
      <p:grpSp>
        <p:nvGrpSpPr>
          <p:cNvPr id="31" name="Group 4"/>
          <p:cNvGrpSpPr>
            <a:grpSpLocks/>
          </p:cNvGrpSpPr>
          <p:nvPr/>
        </p:nvGrpSpPr>
        <p:grpSpPr bwMode="auto">
          <a:xfrm>
            <a:off x="7669213" y="692150"/>
            <a:ext cx="1295400" cy="1008063"/>
            <a:chOff x="4831" y="1253"/>
            <a:chExt cx="816" cy="726"/>
          </a:xfrm>
        </p:grpSpPr>
        <p:sp>
          <p:nvSpPr>
            <p:cNvPr id="89093"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89094"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34"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5-10</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89096"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down)">
                                      <p:cBhvr>
                                        <p:cTn id="12" dur="290">
                                          <p:stCondLst>
                                            <p:cond delay="0"/>
                                          </p:stCondLst>
                                        </p:cTn>
                                        <p:tgtEl>
                                          <p:spTgt spid="31"/>
                                        </p:tgtEl>
                                      </p:cBhvr>
                                    </p:animEffect>
                                    <p:anim calcmode="lin" valueType="num">
                                      <p:cBhvr>
                                        <p:cTn id="13" dur="911"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31"/>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31"/>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31"/>
                                        </p:tgtEl>
                                        <p:attrNameLst>
                                          <p:attrName>ppt_y</p:attrName>
                                        </p:attrNameLst>
                                      </p:cBhvr>
                                      <p:tavLst>
                                        <p:tav tm="0" fmla="#ppt_y-sin(pi*$)/81">
                                          <p:val>
                                            <p:fltVal val="0"/>
                                          </p:val>
                                        </p:tav>
                                        <p:tav tm="100000">
                                          <p:val>
                                            <p:fltVal val="1"/>
                                          </p:val>
                                        </p:tav>
                                      </p:tavLst>
                                    </p:anim>
                                    <p:animScale>
                                      <p:cBhvr>
                                        <p:cTn id="18" dur="13">
                                          <p:stCondLst>
                                            <p:cond delay="325"/>
                                          </p:stCondLst>
                                        </p:cTn>
                                        <p:tgtEl>
                                          <p:spTgt spid="31"/>
                                        </p:tgtEl>
                                      </p:cBhvr>
                                      <p:to x="100000" y="60000"/>
                                    </p:animScale>
                                    <p:animScale>
                                      <p:cBhvr>
                                        <p:cTn id="19" dur="83" decel="50000">
                                          <p:stCondLst>
                                            <p:cond delay="338"/>
                                          </p:stCondLst>
                                        </p:cTn>
                                        <p:tgtEl>
                                          <p:spTgt spid="31"/>
                                        </p:tgtEl>
                                      </p:cBhvr>
                                      <p:to x="100000" y="100000"/>
                                    </p:animScale>
                                    <p:animScale>
                                      <p:cBhvr>
                                        <p:cTn id="20" dur="13">
                                          <p:stCondLst>
                                            <p:cond delay="656"/>
                                          </p:stCondLst>
                                        </p:cTn>
                                        <p:tgtEl>
                                          <p:spTgt spid="31"/>
                                        </p:tgtEl>
                                      </p:cBhvr>
                                      <p:to x="100000" y="80000"/>
                                    </p:animScale>
                                    <p:animScale>
                                      <p:cBhvr>
                                        <p:cTn id="21" dur="83" decel="50000">
                                          <p:stCondLst>
                                            <p:cond delay="669"/>
                                          </p:stCondLst>
                                        </p:cTn>
                                        <p:tgtEl>
                                          <p:spTgt spid="31"/>
                                        </p:tgtEl>
                                      </p:cBhvr>
                                      <p:to x="100000" y="100000"/>
                                    </p:animScale>
                                    <p:animScale>
                                      <p:cBhvr>
                                        <p:cTn id="22" dur="13">
                                          <p:stCondLst>
                                            <p:cond delay="821"/>
                                          </p:stCondLst>
                                        </p:cTn>
                                        <p:tgtEl>
                                          <p:spTgt spid="31"/>
                                        </p:tgtEl>
                                      </p:cBhvr>
                                      <p:to x="100000" y="90000"/>
                                    </p:animScale>
                                    <p:animScale>
                                      <p:cBhvr>
                                        <p:cTn id="23" dur="83" decel="50000">
                                          <p:stCondLst>
                                            <p:cond delay="834"/>
                                          </p:stCondLst>
                                        </p:cTn>
                                        <p:tgtEl>
                                          <p:spTgt spid="31"/>
                                        </p:tgtEl>
                                      </p:cBhvr>
                                      <p:to x="100000" y="100000"/>
                                    </p:animScale>
                                    <p:animScale>
                                      <p:cBhvr>
                                        <p:cTn id="24" dur="13">
                                          <p:stCondLst>
                                            <p:cond delay="904"/>
                                          </p:stCondLst>
                                        </p:cTn>
                                        <p:tgtEl>
                                          <p:spTgt spid="31"/>
                                        </p:tgtEl>
                                      </p:cBhvr>
                                      <p:to x="100000" y="95000"/>
                                    </p:animScale>
                                    <p:animScale>
                                      <p:cBhvr>
                                        <p:cTn id="25" dur="83" decel="50000">
                                          <p:stCondLst>
                                            <p:cond delay="917"/>
                                          </p:stCondLst>
                                        </p:cTn>
                                        <p:tgtEl>
                                          <p:spTgt spid="3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114" name="组合 2"/>
          <p:cNvGrpSpPr>
            <a:grpSpLocks/>
          </p:cNvGrpSpPr>
          <p:nvPr/>
        </p:nvGrpSpPr>
        <p:grpSpPr bwMode="auto">
          <a:xfrm>
            <a:off x="34925" y="92075"/>
            <a:ext cx="7632700" cy="1874838"/>
            <a:chOff x="34925" y="92075"/>
            <a:chExt cx="7632700" cy="1874838"/>
          </a:xfrm>
        </p:grpSpPr>
        <p:grpSp>
          <p:nvGrpSpPr>
            <p:cNvPr id="90122" name="组合 1"/>
            <p:cNvGrpSpPr>
              <a:grpSpLocks/>
            </p:cNvGrpSpPr>
            <p:nvPr/>
          </p:nvGrpSpPr>
          <p:grpSpPr bwMode="auto">
            <a:xfrm>
              <a:off x="34925" y="92075"/>
              <a:ext cx="7632700" cy="457200"/>
              <a:chOff x="34925" y="92075"/>
              <a:chExt cx="7632700" cy="457200"/>
            </a:xfrm>
          </p:grpSpPr>
          <p:sp>
            <p:nvSpPr>
              <p:cNvPr id="90129"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0130"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90123" name="Group 2"/>
            <p:cNvGrpSpPr>
              <a:grpSpLocks/>
            </p:cNvGrpSpPr>
            <p:nvPr/>
          </p:nvGrpSpPr>
          <p:grpSpPr bwMode="auto">
            <a:xfrm>
              <a:off x="107950" y="620713"/>
              <a:ext cx="5623983" cy="769937"/>
              <a:chOff x="113" y="441"/>
              <a:chExt cx="2098" cy="485"/>
            </a:xfrm>
          </p:grpSpPr>
          <p:sp>
            <p:nvSpPr>
              <p:cNvPr id="90127"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90128"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90124" name="Group 5"/>
            <p:cNvGrpSpPr>
              <a:grpSpLocks/>
            </p:cNvGrpSpPr>
            <p:nvPr/>
          </p:nvGrpSpPr>
          <p:grpSpPr bwMode="auto">
            <a:xfrm>
              <a:off x="250824" y="1196975"/>
              <a:ext cx="3432175" cy="769938"/>
              <a:chOff x="113" y="441"/>
              <a:chExt cx="1440" cy="485"/>
            </a:xfrm>
          </p:grpSpPr>
          <p:sp>
            <p:nvSpPr>
              <p:cNvPr id="90125" name="Text Box 6"/>
              <p:cNvSpPr txBox="1">
                <a:spLocks noChangeArrowheads="1"/>
              </p:cNvSpPr>
              <p:nvPr/>
            </p:nvSpPr>
            <p:spPr bwMode="auto">
              <a:xfrm>
                <a:off x="113" y="441"/>
                <a:ext cx="1440"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头尾链表的操作实现</a:t>
                </a:r>
              </a:p>
            </p:txBody>
          </p:sp>
          <p:sp>
            <p:nvSpPr>
              <p:cNvPr id="90126"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8" name="Text Box 7"/>
          <p:cNvSpPr txBox="1">
            <a:spLocks noChangeArrowheads="1"/>
          </p:cNvSpPr>
          <p:nvPr/>
        </p:nvSpPr>
        <p:spPr bwMode="auto">
          <a:xfrm>
            <a:off x="3232150" y="1171575"/>
            <a:ext cx="41767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求广义表长度操作</a:t>
            </a:r>
          </a:p>
        </p:txBody>
      </p:sp>
      <p:grpSp>
        <p:nvGrpSpPr>
          <p:cNvPr id="19" name="Group 8"/>
          <p:cNvGrpSpPr>
            <a:grpSpLocks/>
          </p:cNvGrpSpPr>
          <p:nvPr/>
        </p:nvGrpSpPr>
        <p:grpSpPr bwMode="auto">
          <a:xfrm>
            <a:off x="7669213" y="620713"/>
            <a:ext cx="1295400" cy="1079500"/>
            <a:chOff x="4831" y="391"/>
            <a:chExt cx="816" cy="773"/>
          </a:xfrm>
        </p:grpSpPr>
        <p:sp>
          <p:nvSpPr>
            <p:cNvPr id="90118"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0119"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90120"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21"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26" name="Text Box 7"/>
          <p:cNvSpPr txBox="1">
            <a:spLocks noChangeArrowheads="1"/>
          </p:cNvSpPr>
          <p:nvPr/>
        </p:nvSpPr>
        <p:spPr bwMode="auto">
          <a:xfrm>
            <a:off x="179388" y="1768475"/>
            <a:ext cx="8713787"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buClr>
                <a:schemeClr val="accent2"/>
              </a:buClr>
              <a:buSzPct val="80000"/>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采用递归方式先求解广义表头尾</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链表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GL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尾的长度，然后再令其</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加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即</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为广义表的</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长度。</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递归模型如下：</a:t>
            </a:r>
          </a:p>
          <a:p>
            <a:pPr algn="just" eaLnBrk="1" hangingPunct="1">
              <a:lnSpc>
                <a:spcPct val="140000"/>
              </a:lnSpc>
              <a:buClr>
                <a:schemeClr val="accent2"/>
              </a:buClr>
              <a:buSzPct val="80000"/>
              <a:buFont typeface="Wingdings" panose="05000000000000000000" pitchFamily="2" charset="2"/>
              <a:buNone/>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基本项：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当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GL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空表时，表长</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0</a:t>
            </a: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p>
          <a:p>
            <a:pPr algn="just" eaLnBrk="1" hangingPunct="1">
              <a:lnSpc>
                <a:spcPct val="140000"/>
              </a:lnSpc>
              <a:buClr>
                <a:schemeClr val="accent2"/>
              </a:buClr>
              <a:buSzPct val="80000"/>
              <a:buFont typeface="Wingdings" panose="05000000000000000000" pitchFamily="2" charset="2"/>
              <a:buNone/>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3333FF"/>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 归纳项：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当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GL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非空表时，表长为表尾长度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加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1</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800" decel="100000"/>
                                        <p:tgtEl>
                                          <p:spTgt spid="18"/>
                                        </p:tgtEl>
                                      </p:cBhvr>
                                    </p:animEffect>
                                    <p:anim calcmode="lin" valueType="num">
                                      <p:cBhvr>
                                        <p:cTn id="8" dur="800" decel="100000" fill="hold"/>
                                        <p:tgtEl>
                                          <p:spTgt spid="18"/>
                                        </p:tgtEl>
                                        <p:attrNameLst>
                                          <p:attrName>style.rotation</p:attrName>
                                        </p:attrNameLst>
                                      </p:cBhvr>
                                      <p:tavLst>
                                        <p:tav tm="0">
                                          <p:val>
                                            <p:fltVal val="-90"/>
                                          </p:val>
                                        </p:tav>
                                        <p:tav tm="100000">
                                          <p:val>
                                            <p:fltVal val="0"/>
                                          </p:val>
                                        </p:tav>
                                      </p:tavLst>
                                    </p:anim>
                                    <p:anim calcmode="lin" valueType="num">
                                      <p:cBhvr>
                                        <p:cTn id="9" dur="800" decel="100000" fill="hold"/>
                                        <p:tgtEl>
                                          <p:spTgt spid="18"/>
                                        </p:tgtEl>
                                        <p:attrNameLst>
                                          <p:attrName>ppt_x</p:attrName>
                                        </p:attrNameLst>
                                      </p:cBhvr>
                                      <p:tavLst>
                                        <p:tav tm="0">
                                          <p:val>
                                            <p:strVal val="#ppt_x+0.4"/>
                                          </p:val>
                                        </p:tav>
                                        <p:tav tm="100000">
                                          <p:val>
                                            <p:strVal val="#ppt_x-0.05"/>
                                          </p:val>
                                        </p:tav>
                                      </p:tavLst>
                                    </p:anim>
                                    <p:anim calcmode="lin" valueType="num">
                                      <p:cBhvr>
                                        <p:cTn id="10" dur="800" decel="100000" fill="hold"/>
                                        <p:tgtEl>
                                          <p:spTgt spid="1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290">
                                          <p:stCondLst>
                                            <p:cond delay="0"/>
                                          </p:stCondLst>
                                        </p:cTn>
                                        <p:tgtEl>
                                          <p:spTgt spid="19"/>
                                        </p:tgtEl>
                                      </p:cBhvr>
                                    </p:animEffect>
                                    <p:anim calcmode="lin" valueType="num">
                                      <p:cBhvr>
                                        <p:cTn id="18"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23" dur="13">
                                          <p:stCondLst>
                                            <p:cond delay="325"/>
                                          </p:stCondLst>
                                        </p:cTn>
                                        <p:tgtEl>
                                          <p:spTgt spid="19"/>
                                        </p:tgtEl>
                                      </p:cBhvr>
                                      <p:to x="100000" y="60000"/>
                                    </p:animScale>
                                    <p:animScale>
                                      <p:cBhvr>
                                        <p:cTn id="24" dur="83" decel="50000">
                                          <p:stCondLst>
                                            <p:cond delay="338"/>
                                          </p:stCondLst>
                                        </p:cTn>
                                        <p:tgtEl>
                                          <p:spTgt spid="19"/>
                                        </p:tgtEl>
                                      </p:cBhvr>
                                      <p:to x="100000" y="100000"/>
                                    </p:animScale>
                                    <p:animScale>
                                      <p:cBhvr>
                                        <p:cTn id="25" dur="13">
                                          <p:stCondLst>
                                            <p:cond delay="656"/>
                                          </p:stCondLst>
                                        </p:cTn>
                                        <p:tgtEl>
                                          <p:spTgt spid="19"/>
                                        </p:tgtEl>
                                      </p:cBhvr>
                                      <p:to x="100000" y="80000"/>
                                    </p:animScale>
                                    <p:animScale>
                                      <p:cBhvr>
                                        <p:cTn id="26" dur="83" decel="50000">
                                          <p:stCondLst>
                                            <p:cond delay="669"/>
                                          </p:stCondLst>
                                        </p:cTn>
                                        <p:tgtEl>
                                          <p:spTgt spid="19"/>
                                        </p:tgtEl>
                                      </p:cBhvr>
                                      <p:to x="100000" y="100000"/>
                                    </p:animScale>
                                    <p:animScale>
                                      <p:cBhvr>
                                        <p:cTn id="27" dur="13">
                                          <p:stCondLst>
                                            <p:cond delay="821"/>
                                          </p:stCondLst>
                                        </p:cTn>
                                        <p:tgtEl>
                                          <p:spTgt spid="19"/>
                                        </p:tgtEl>
                                      </p:cBhvr>
                                      <p:to x="100000" y="90000"/>
                                    </p:animScale>
                                    <p:animScale>
                                      <p:cBhvr>
                                        <p:cTn id="28" dur="83" decel="50000">
                                          <p:stCondLst>
                                            <p:cond delay="834"/>
                                          </p:stCondLst>
                                        </p:cTn>
                                        <p:tgtEl>
                                          <p:spTgt spid="19"/>
                                        </p:tgtEl>
                                      </p:cBhvr>
                                      <p:to x="100000" y="100000"/>
                                    </p:animScale>
                                    <p:animScale>
                                      <p:cBhvr>
                                        <p:cTn id="29" dur="13">
                                          <p:stCondLst>
                                            <p:cond delay="904"/>
                                          </p:stCondLst>
                                        </p:cTn>
                                        <p:tgtEl>
                                          <p:spTgt spid="19"/>
                                        </p:tgtEl>
                                      </p:cBhvr>
                                      <p:to x="100000" y="95000"/>
                                    </p:animScale>
                                    <p:animScale>
                                      <p:cBhvr>
                                        <p:cTn id="30" dur="83" decel="50000">
                                          <p:stCondLst>
                                            <p:cond delay="917"/>
                                          </p:stCondLst>
                                        </p:cTn>
                                        <p:tgtEl>
                                          <p:spTgt spid="19"/>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blinds(horizontal)">
                                      <p:cBhvr>
                                        <p:cTn id="3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6"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138" name="组合 3"/>
          <p:cNvGrpSpPr>
            <a:grpSpLocks/>
          </p:cNvGrpSpPr>
          <p:nvPr/>
        </p:nvGrpSpPr>
        <p:grpSpPr bwMode="auto">
          <a:xfrm>
            <a:off x="34925" y="92075"/>
            <a:ext cx="7632700" cy="1874838"/>
            <a:chOff x="34925" y="92075"/>
            <a:chExt cx="7632700" cy="1874838"/>
          </a:xfrm>
        </p:grpSpPr>
        <p:grpSp>
          <p:nvGrpSpPr>
            <p:cNvPr id="91145" name="组合 2"/>
            <p:cNvGrpSpPr>
              <a:grpSpLocks/>
            </p:cNvGrpSpPr>
            <p:nvPr/>
          </p:nvGrpSpPr>
          <p:grpSpPr bwMode="auto">
            <a:xfrm>
              <a:off x="34925" y="92075"/>
              <a:ext cx="7632700" cy="1874838"/>
              <a:chOff x="34925" y="92075"/>
              <a:chExt cx="7632700" cy="1874838"/>
            </a:xfrm>
          </p:grpSpPr>
          <p:grpSp>
            <p:nvGrpSpPr>
              <p:cNvPr id="91147" name="组合 1"/>
              <p:cNvGrpSpPr>
                <a:grpSpLocks/>
              </p:cNvGrpSpPr>
              <p:nvPr/>
            </p:nvGrpSpPr>
            <p:grpSpPr bwMode="auto">
              <a:xfrm>
                <a:off x="34925" y="92075"/>
                <a:ext cx="7632700" cy="457200"/>
                <a:chOff x="34925" y="92075"/>
                <a:chExt cx="7632700" cy="457200"/>
              </a:xfrm>
            </p:grpSpPr>
            <p:sp>
              <p:nvSpPr>
                <p:cNvPr id="91154"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1155"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91148" name="Group 2"/>
              <p:cNvGrpSpPr>
                <a:grpSpLocks/>
              </p:cNvGrpSpPr>
              <p:nvPr/>
            </p:nvGrpSpPr>
            <p:grpSpPr bwMode="auto">
              <a:xfrm>
                <a:off x="107950" y="620713"/>
                <a:ext cx="5623983" cy="769937"/>
                <a:chOff x="113" y="441"/>
                <a:chExt cx="2098" cy="485"/>
              </a:xfrm>
            </p:grpSpPr>
            <p:sp>
              <p:nvSpPr>
                <p:cNvPr id="91152"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91153"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91149" name="Group 5"/>
              <p:cNvGrpSpPr>
                <a:grpSpLocks/>
              </p:cNvGrpSpPr>
              <p:nvPr/>
            </p:nvGrpSpPr>
            <p:grpSpPr bwMode="auto">
              <a:xfrm>
                <a:off x="250824" y="1196975"/>
                <a:ext cx="3432175" cy="769938"/>
                <a:chOff x="113" y="441"/>
                <a:chExt cx="1440" cy="485"/>
              </a:xfrm>
            </p:grpSpPr>
            <p:sp>
              <p:nvSpPr>
                <p:cNvPr id="91150" name="Text Box 6"/>
                <p:cNvSpPr txBox="1">
                  <a:spLocks noChangeArrowheads="1"/>
                </p:cNvSpPr>
                <p:nvPr/>
              </p:nvSpPr>
              <p:spPr bwMode="auto">
                <a:xfrm>
                  <a:off x="113" y="441"/>
                  <a:ext cx="1440"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头尾链表的操作实现</a:t>
                  </a:r>
                </a:p>
              </p:txBody>
            </p:sp>
            <p:sp>
              <p:nvSpPr>
                <p:cNvPr id="91151"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91146" name="Text Box 7"/>
            <p:cNvSpPr txBox="1">
              <a:spLocks noChangeArrowheads="1"/>
            </p:cNvSpPr>
            <p:nvPr/>
          </p:nvSpPr>
          <p:spPr bwMode="auto">
            <a:xfrm>
              <a:off x="3232678"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求广义表长度操作</a:t>
              </a:r>
            </a:p>
          </p:txBody>
        </p:sp>
      </p:grpSp>
      <p:sp>
        <p:nvSpPr>
          <p:cNvPr id="24" name="Text Box 19"/>
          <p:cNvSpPr txBox="1">
            <a:spLocks noChangeArrowheads="1"/>
          </p:cNvSpPr>
          <p:nvPr/>
        </p:nvSpPr>
        <p:spPr bwMode="auto">
          <a:xfrm>
            <a:off x="323850" y="1844675"/>
            <a:ext cx="8569325" cy="263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int GListLength(GList GL)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采用递归方式求解并返回头尾链表</a:t>
            </a:r>
            <a:r>
              <a:rPr lang="de-DE" altLang="zh-CN" sz="1600" b="1">
                <a:latin typeface="Courier New" panose="02070309020205020404" pitchFamily="49" charset="0"/>
                <a:ea typeface="仿宋" panose="02010609060101010101" pitchFamily="49" charset="-122"/>
                <a:cs typeface="Courier New" panose="02070309020205020404" pitchFamily="49" charset="0"/>
              </a:rPr>
              <a:t>GL</a:t>
            </a:r>
            <a:r>
              <a:rPr lang="zh-CN" altLang="en-US" sz="1600" b="1">
                <a:latin typeface="Courier New" panose="02070309020205020404" pitchFamily="49" charset="0"/>
                <a:ea typeface="仿宋" panose="02010609060101010101" pitchFamily="49" charset="-122"/>
                <a:cs typeface="Courier New" panose="02070309020205020404" pitchFamily="49" charset="0"/>
              </a:rPr>
              <a:t>的长度</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if(GL==NULL)  return 0;</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else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taillen=GListsLength(GL-&gt;ptr.tp);	// </a:t>
            </a:r>
            <a:r>
              <a:rPr lang="zh-CN" altLang="en-US" sz="1600" b="1">
                <a:latin typeface="Courier New" panose="02070309020205020404" pitchFamily="49" charset="0"/>
                <a:ea typeface="仿宋" panose="02010609060101010101" pitchFamily="49" charset="-122"/>
                <a:cs typeface="Courier New" panose="02070309020205020404" pitchFamily="49" charset="0"/>
              </a:rPr>
              <a:t>递归求解</a:t>
            </a:r>
            <a:r>
              <a:rPr lang="de-DE" altLang="zh-CN" sz="1600" b="1">
                <a:latin typeface="Courier New" panose="02070309020205020404" pitchFamily="49" charset="0"/>
                <a:ea typeface="仿宋" panose="02010609060101010101" pitchFamily="49" charset="-122"/>
                <a:cs typeface="Courier New" panose="02070309020205020404" pitchFamily="49" charset="0"/>
              </a:rPr>
              <a:t>GL</a:t>
            </a:r>
            <a:r>
              <a:rPr lang="zh-CN" altLang="en-US" sz="1600" b="1">
                <a:latin typeface="Courier New" panose="02070309020205020404" pitchFamily="49" charset="0"/>
                <a:ea typeface="仿宋" panose="02010609060101010101" pitchFamily="49" charset="-122"/>
                <a:cs typeface="Courier New" panose="02070309020205020404" pitchFamily="49" charset="0"/>
              </a:rPr>
              <a:t>表尾的长度</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return (taillen+1);</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 GListLength</a:t>
            </a:r>
            <a:endParaRPr lang="en-US" altLang="zh-CN" sz="1600" b="1">
              <a:latin typeface="Courier New" panose="02070309020205020404" pitchFamily="49" charset="0"/>
              <a:ea typeface="仿宋" panose="02010609060101010101" pitchFamily="49" charset="-122"/>
              <a:cs typeface="Courier New" panose="02070309020205020404" pitchFamily="49" charset="0"/>
            </a:endParaRPr>
          </a:p>
        </p:txBody>
      </p:sp>
      <p:grpSp>
        <p:nvGrpSpPr>
          <p:cNvPr id="25" name="Group 4"/>
          <p:cNvGrpSpPr>
            <a:grpSpLocks/>
          </p:cNvGrpSpPr>
          <p:nvPr/>
        </p:nvGrpSpPr>
        <p:grpSpPr bwMode="auto">
          <a:xfrm>
            <a:off x="7669213" y="692150"/>
            <a:ext cx="1295400" cy="1008063"/>
            <a:chOff x="4831" y="1253"/>
            <a:chExt cx="816" cy="726"/>
          </a:xfrm>
        </p:grpSpPr>
        <p:sp>
          <p:nvSpPr>
            <p:cNvPr id="91141"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91142"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9"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5-11</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91144"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290">
                                          <p:stCondLst>
                                            <p:cond delay="0"/>
                                          </p:stCondLst>
                                        </p:cTn>
                                        <p:tgtEl>
                                          <p:spTgt spid="25"/>
                                        </p:tgtEl>
                                      </p:cBhvr>
                                    </p:animEffect>
                                    <p:anim calcmode="lin" valueType="num">
                                      <p:cBhvr>
                                        <p:cTn id="13"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18" dur="13">
                                          <p:stCondLst>
                                            <p:cond delay="325"/>
                                          </p:stCondLst>
                                        </p:cTn>
                                        <p:tgtEl>
                                          <p:spTgt spid="25"/>
                                        </p:tgtEl>
                                      </p:cBhvr>
                                      <p:to x="100000" y="60000"/>
                                    </p:animScale>
                                    <p:animScale>
                                      <p:cBhvr>
                                        <p:cTn id="19" dur="83" decel="50000">
                                          <p:stCondLst>
                                            <p:cond delay="338"/>
                                          </p:stCondLst>
                                        </p:cTn>
                                        <p:tgtEl>
                                          <p:spTgt spid="25"/>
                                        </p:tgtEl>
                                      </p:cBhvr>
                                      <p:to x="100000" y="100000"/>
                                    </p:animScale>
                                    <p:animScale>
                                      <p:cBhvr>
                                        <p:cTn id="20" dur="13">
                                          <p:stCondLst>
                                            <p:cond delay="656"/>
                                          </p:stCondLst>
                                        </p:cTn>
                                        <p:tgtEl>
                                          <p:spTgt spid="25"/>
                                        </p:tgtEl>
                                      </p:cBhvr>
                                      <p:to x="100000" y="80000"/>
                                    </p:animScale>
                                    <p:animScale>
                                      <p:cBhvr>
                                        <p:cTn id="21" dur="83" decel="50000">
                                          <p:stCondLst>
                                            <p:cond delay="669"/>
                                          </p:stCondLst>
                                        </p:cTn>
                                        <p:tgtEl>
                                          <p:spTgt spid="25"/>
                                        </p:tgtEl>
                                      </p:cBhvr>
                                      <p:to x="100000" y="100000"/>
                                    </p:animScale>
                                    <p:animScale>
                                      <p:cBhvr>
                                        <p:cTn id="22" dur="13">
                                          <p:stCondLst>
                                            <p:cond delay="821"/>
                                          </p:stCondLst>
                                        </p:cTn>
                                        <p:tgtEl>
                                          <p:spTgt spid="25"/>
                                        </p:tgtEl>
                                      </p:cBhvr>
                                      <p:to x="100000" y="90000"/>
                                    </p:animScale>
                                    <p:animScale>
                                      <p:cBhvr>
                                        <p:cTn id="23" dur="83" decel="50000">
                                          <p:stCondLst>
                                            <p:cond delay="834"/>
                                          </p:stCondLst>
                                        </p:cTn>
                                        <p:tgtEl>
                                          <p:spTgt spid="25"/>
                                        </p:tgtEl>
                                      </p:cBhvr>
                                      <p:to x="100000" y="100000"/>
                                    </p:animScale>
                                    <p:animScale>
                                      <p:cBhvr>
                                        <p:cTn id="24" dur="13">
                                          <p:stCondLst>
                                            <p:cond delay="904"/>
                                          </p:stCondLst>
                                        </p:cTn>
                                        <p:tgtEl>
                                          <p:spTgt spid="25"/>
                                        </p:tgtEl>
                                      </p:cBhvr>
                                      <p:to x="100000" y="95000"/>
                                    </p:animScale>
                                    <p:animScale>
                                      <p:cBhvr>
                                        <p:cTn id="25" dur="83" decel="50000">
                                          <p:stCondLst>
                                            <p:cond delay="917"/>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62" name="组合 2"/>
          <p:cNvGrpSpPr>
            <a:grpSpLocks/>
          </p:cNvGrpSpPr>
          <p:nvPr/>
        </p:nvGrpSpPr>
        <p:grpSpPr bwMode="auto">
          <a:xfrm>
            <a:off x="34925" y="92075"/>
            <a:ext cx="7632700" cy="1874838"/>
            <a:chOff x="34925" y="92075"/>
            <a:chExt cx="7632700" cy="1874838"/>
          </a:xfrm>
        </p:grpSpPr>
        <p:grpSp>
          <p:nvGrpSpPr>
            <p:cNvPr id="92170" name="组合 1"/>
            <p:cNvGrpSpPr>
              <a:grpSpLocks/>
            </p:cNvGrpSpPr>
            <p:nvPr/>
          </p:nvGrpSpPr>
          <p:grpSpPr bwMode="auto">
            <a:xfrm>
              <a:off x="34925" y="92075"/>
              <a:ext cx="7632700" cy="457200"/>
              <a:chOff x="34925" y="92075"/>
              <a:chExt cx="7632700" cy="457200"/>
            </a:xfrm>
          </p:grpSpPr>
          <p:sp>
            <p:nvSpPr>
              <p:cNvPr id="92177"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2178"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92171" name="Group 2"/>
            <p:cNvGrpSpPr>
              <a:grpSpLocks/>
            </p:cNvGrpSpPr>
            <p:nvPr/>
          </p:nvGrpSpPr>
          <p:grpSpPr bwMode="auto">
            <a:xfrm>
              <a:off x="107950" y="620713"/>
              <a:ext cx="5623983" cy="769937"/>
              <a:chOff x="113" y="441"/>
              <a:chExt cx="2098" cy="485"/>
            </a:xfrm>
          </p:grpSpPr>
          <p:sp>
            <p:nvSpPr>
              <p:cNvPr id="92175"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92176"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92172" name="Group 5"/>
            <p:cNvGrpSpPr>
              <a:grpSpLocks/>
            </p:cNvGrpSpPr>
            <p:nvPr/>
          </p:nvGrpSpPr>
          <p:grpSpPr bwMode="auto">
            <a:xfrm>
              <a:off x="250824" y="1196975"/>
              <a:ext cx="3432175" cy="769938"/>
              <a:chOff x="113" y="441"/>
              <a:chExt cx="1440" cy="485"/>
            </a:xfrm>
          </p:grpSpPr>
          <p:sp>
            <p:nvSpPr>
              <p:cNvPr id="92173" name="Text Box 6"/>
              <p:cNvSpPr txBox="1">
                <a:spLocks noChangeArrowheads="1"/>
              </p:cNvSpPr>
              <p:nvPr/>
            </p:nvSpPr>
            <p:spPr bwMode="auto">
              <a:xfrm>
                <a:off x="113" y="441"/>
                <a:ext cx="1440"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头尾链表的操作实现</a:t>
                </a:r>
              </a:p>
            </p:txBody>
          </p:sp>
          <p:sp>
            <p:nvSpPr>
              <p:cNvPr id="92174"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8" name="Text Box 7"/>
          <p:cNvSpPr txBox="1">
            <a:spLocks noChangeArrowheads="1"/>
          </p:cNvSpPr>
          <p:nvPr/>
        </p:nvSpPr>
        <p:spPr bwMode="auto">
          <a:xfrm>
            <a:off x="3232150" y="1171575"/>
            <a:ext cx="41767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求广义表深度操作</a:t>
            </a:r>
          </a:p>
        </p:txBody>
      </p:sp>
      <p:grpSp>
        <p:nvGrpSpPr>
          <p:cNvPr id="19" name="Group 8"/>
          <p:cNvGrpSpPr>
            <a:grpSpLocks/>
          </p:cNvGrpSpPr>
          <p:nvPr/>
        </p:nvGrpSpPr>
        <p:grpSpPr bwMode="auto">
          <a:xfrm>
            <a:off x="7669213" y="620713"/>
            <a:ext cx="1295400" cy="1079500"/>
            <a:chOff x="4831" y="391"/>
            <a:chExt cx="816" cy="773"/>
          </a:xfrm>
        </p:grpSpPr>
        <p:sp>
          <p:nvSpPr>
            <p:cNvPr id="92166"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2167"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92168"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9"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26" name="Text Box 7"/>
          <p:cNvSpPr txBox="1">
            <a:spLocks noChangeArrowheads="1"/>
          </p:cNvSpPr>
          <p:nvPr/>
        </p:nvSpPr>
        <p:spPr bwMode="auto">
          <a:xfrm>
            <a:off x="179388" y="1768475"/>
            <a:ext cx="8713787" cy="2246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buClr>
                <a:schemeClr val="accent2"/>
              </a:buClr>
              <a:buSzPct val="80000"/>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采用递归方式从表头开始依次求解广义</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GL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所有直接元素的深度，然后令其中的最大深度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加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即</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为广义表的深度。递归模型如下：</a:t>
            </a:r>
          </a:p>
          <a:p>
            <a:pPr algn="just" eaLnBrk="1" hangingPunct="1">
              <a:lnSpc>
                <a:spcPct val="140000"/>
              </a:lnSpc>
              <a:buClr>
                <a:schemeClr val="accent2"/>
              </a:buClr>
              <a:buSzPct val="80000"/>
              <a:buFont typeface="Wingdings" panose="05000000000000000000" pitchFamily="2" charset="2"/>
              <a:buNone/>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基本项：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当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GL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空表时，深度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1</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en-US" altLang="zh-CN" sz="2000" b="1" dirty="0">
              <a:latin typeface="Arial" panose="020B0604020202020204" pitchFamily="34" charset="0"/>
              <a:ea typeface="仿宋" panose="02010609060101010101" pitchFamily="49" charset="-122"/>
              <a:cs typeface="Arial" panose="020B0604020202020204" pitchFamily="34" charset="0"/>
            </a:endParaRPr>
          </a:p>
          <a:p>
            <a:pPr lvl="2" algn="just" eaLnBrk="1" hangingPunct="1">
              <a:lnSpc>
                <a:spcPct val="140000"/>
              </a:lnSpc>
              <a:buClr>
                <a:schemeClr val="accent2"/>
              </a:buClr>
              <a:buSzPct val="80000"/>
              <a:buFont typeface="Wingdings" panose="05000000000000000000" pitchFamily="2" charset="2"/>
              <a:buNone/>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           当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GL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原子时，深度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0</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buClr>
                <a:schemeClr val="accent2"/>
              </a:buClr>
              <a:buSzPct val="80000"/>
              <a:buFont typeface="Wingdings" panose="05000000000000000000" pitchFamily="2" charset="2"/>
              <a:buNone/>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3333FF"/>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 归纳项：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当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GL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是非</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空表时，深度为其直接元素的最大深度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加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1</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800" decel="100000"/>
                                        <p:tgtEl>
                                          <p:spTgt spid="18"/>
                                        </p:tgtEl>
                                      </p:cBhvr>
                                    </p:animEffect>
                                    <p:anim calcmode="lin" valueType="num">
                                      <p:cBhvr>
                                        <p:cTn id="8" dur="800" decel="100000" fill="hold"/>
                                        <p:tgtEl>
                                          <p:spTgt spid="18"/>
                                        </p:tgtEl>
                                        <p:attrNameLst>
                                          <p:attrName>style.rotation</p:attrName>
                                        </p:attrNameLst>
                                      </p:cBhvr>
                                      <p:tavLst>
                                        <p:tav tm="0">
                                          <p:val>
                                            <p:fltVal val="-90"/>
                                          </p:val>
                                        </p:tav>
                                        <p:tav tm="100000">
                                          <p:val>
                                            <p:fltVal val="0"/>
                                          </p:val>
                                        </p:tav>
                                      </p:tavLst>
                                    </p:anim>
                                    <p:anim calcmode="lin" valueType="num">
                                      <p:cBhvr>
                                        <p:cTn id="9" dur="800" decel="100000" fill="hold"/>
                                        <p:tgtEl>
                                          <p:spTgt spid="18"/>
                                        </p:tgtEl>
                                        <p:attrNameLst>
                                          <p:attrName>ppt_x</p:attrName>
                                        </p:attrNameLst>
                                      </p:cBhvr>
                                      <p:tavLst>
                                        <p:tav tm="0">
                                          <p:val>
                                            <p:strVal val="#ppt_x+0.4"/>
                                          </p:val>
                                        </p:tav>
                                        <p:tav tm="100000">
                                          <p:val>
                                            <p:strVal val="#ppt_x-0.05"/>
                                          </p:val>
                                        </p:tav>
                                      </p:tavLst>
                                    </p:anim>
                                    <p:anim calcmode="lin" valueType="num">
                                      <p:cBhvr>
                                        <p:cTn id="10" dur="800" decel="100000" fill="hold"/>
                                        <p:tgtEl>
                                          <p:spTgt spid="1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290">
                                          <p:stCondLst>
                                            <p:cond delay="0"/>
                                          </p:stCondLst>
                                        </p:cTn>
                                        <p:tgtEl>
                                          <p:spTgt spid="19"/>
                                        </p:tgtEl>
                                      </p:cBhvr>
                                    </p:animEffect>
                                    <p:anim calcmode="lin" valueType="num">
                                      <p:cBhvr>
                                        <p:cTn id="18"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23" dur="13">
                                          <p:stCondLst>
                                            <p:cond delay="325"/>
                                          </p:stCondLst>
                                        </p:cTn>
                                        <p:tgtEl>
                                          <p:spTgt spid="19"/>
                                        </p:tgtEl>
                                      </p:cBhvr>
                                      <p:to x="100000" y="60000"/>
                                    </p:animScale>
                                    <p:animScale>
                                      <p:cBhvr>
                                        <p:cTn id="24" dur="83" decel="50000">
                                          <p:stCondLst>
                                            <p:cond delay="338"/>
                                          </p:stCondLst>
                                        </p:cTn>
                                        <p:tgtEl>
                                          <p:spTgt spid="19"/>
                                        </p:tgtEl>
                                      </p:cBhvr>
                                      <p:to x="100000" y="100000"/>
                                    </p:animScale>
                                    <p:animScale>
                                      <p:cBhvr>
                                        <p:cTn id="25" dur="13">
                                          <p:stCondLst>
                                            <p:cond delay="656"/>
                                          </p:stCondLst>
                                        </p:cTn>
                                        <p:tgtEl>
                                          <p:spTgt spid="19"/>
                                        </p:tgtEl>
                                      </p:cBhvr>
                                      <p:to x="100000" y="80000"/>
                                    </p:animScale>
                                    <p:animScale>
                                      <p:cBhvr>
                                        <p:cTn id="26" dur="83" decel="50000">
                                          <p:stCondLst>
                                            <p:cond delay="669"/>
                                          </p:stCondLst>
                                        </p:cTn>
                                        <p:tgtEl>
                                          <p:spTgt spid="19"/>
                                        </p:tgtEl>
                                      </p:cBhvr>
                                      <p:to x="100000" y="100000"/>
                                    </p:animScale>
                                    <p:animScale>
                                      <p:cBhvr>
                                        <p:cTn id="27" dur="13">
                                          <p:stCondLst>
                                            <p:cond delay="821"/>
                                          </p:stCondLst>
                                        </p:cTn>
                                        <p:tgtEl>
                                          <p:spTgt spid="19"/>
                                        </p:tgtEl>
                                      </p:cBhvr>
                                      <p:to x="100000" y="90000"/>
                                    </p:animScale>
                                    <p:animScale>
                                      <p:cBhvr>
                                        <p:cTn id="28" dur="83" decel="50000">
                                          <p:stCondLst>
                                            <p:cond delay="834"/>
                                          </p:stCondLst>
                                        </p:cTn>
                                        <p:tgtEl>
                                          <p:spTgt spid="19"/>
                                        </p:tgtEl>
                                      </p:cBhvr>
                                      <p:to x="100000" y="100000"/>
                                    </p:animScale>
                                    <p:animScale>
                                      <p:cBhvr>
                                        <p:cTn id="29" dur="13">
                                          <p:stCondLst>
                                            <p:cond delay="904"/>
                                          </p:stCondLst>
                                        </p:cTn>
                                        <p:tgtEl>
                                          <p:spTgt spid="19"/>
                                        </p:tgtEl>
                                      </p:cBhvr>
                                      <p:to x="100000" y="95000"/>
                                    </p:animScale>
                                    <p:animScale>
                                      <p:cBhvr>
                                        <p:cTn id="30" dur="83" decel="50000">
                                          <p:stCondLst>
                                            <p:cond delay="917"/>
                                          </p:stCondLst>
                                        </p:cTn>
                                        <p:tgtEl>
                                          <p:spTgt spid="19"/>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blinds(horizontal)">
                                      <p:cBhvr>
                                        <p:cTn id="3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6"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186" name="组合 3"/>
          <p:cNvGrpSpPr>
            <a:grpSpLocks/>
          </p:cNvGrpSpPr>
          <p:nvPr/>
        </p:nvGrpSpPr>
        <p:grpSpPr bwMode="auto">
          <a:xfrm>
            <a:off x="34925" y="92075"/>
            <a:ext cx="7632700" cy="1874838"/>
            <a:chOff x="34925" y="92075"/>
            <a:chExt cx="7632700" cy="1874838"/>
          </a:xfrm>
        </p:grpSpPr>
        <p:grpSp>
          <p:nvGrpSpPr>
            <p:cNvPr id="93193" name="组合 2"/>
            <p:cNvGrpSpPr>
              <a:grpSpLocks/>
            </p:cNvGrpSpPr>
            <p:nvPr/>
          </p:nvGrpSpPr>
          <p:grpSpPr bwMode="auto">
            <a:xfrm>
              <a:off x="34925" y="92075"/>
              <a:ext cx="7632700" cy="1874838"/>
              <a:chOff x="34925" y="92075"/>
              <a:chExt cx="7632700" cy="1874838"/>
            </a:xfrm>
          </p:grpSpPr>
          <p:grpSp>
            <p:nvGrpSpPr>
              <p:cNvPr id="93195" name="组合 1"/>
              <p:cNvGrpSpPr>
                <a:grpSpLocks/>
              </p:cNvGrpSpPr>
              <p:nvPr/>
            </p:nvGrpSpPr>
            <p:grpSpPr bwMode="auto">
              <a:xfrm>
                <a:off x="34925" y="92075"/>
                <a:ext cx="7632700" cy="457200"/>
                <a:chOff x="34925" y="92075"/>
                <a:chExt cx="7632700" cy="457200"/>
              </a:xfrm>
            </p:grpSpPr>
            <p:sp>
              <p:nvSpPr>
                <p:cNvPr id="93202"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3203"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93196" name="Group 2"/>
              <p:cNvGrpSpPr>
                <a:grpSpLocks/>
              </p:cNvGrpSpPr>
              <p:nvPr/>
            </p:nvGrpSpPr>
            <p:grpSpPr bwMode="auto">
              <a:xfrm>
                <a:off x="107950" y="620713"/>
                <a:ext cx="5623983" cy="769937"/>
                <a:chOff x="113" y="441"/>
                <a:chExt cx="2098" cy="485"/>
              </a:xfrm>
            </p:grpSpPr>
            <p:sp>
              <p:nvSpPr>
                <p:cNvPr id="93200"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93201"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93197" name="Group 5"/>
              <p:cNvGrpSpPr>
                <a:grpSpLocks/>
              </p:cNvGrpSpPr>
              <p:nvPr/>
            </p:nvGrpSpPr>
            <p:grpSpPr bwMode="auto">
              <a:xfrm>
                <a:off x="250824" y="1196975"/>
                <a:ext cx="3432175" cy="769938"/>
                <a:chOff x="113" y="441"/>
                <a:chExt cx="1440" cy="485"/>
              </a:xfrm>
            </p:grpSpPr>
            <p:sp>
              <p:nvSpPr>
                <p:cNvPr id="93198" name="Text Box 6"/>
                <p:cNvSpPr txBox="1">
                  <a:spLocks noChangeArrowheads="1"/>
                </p:cNvSpPr>
                <p:nvPr/>
              </p:nvSpPr>
              <p:spPr bwMode="auto">
                <a:xfrm>
                  <a:off x="113" y="441"/>
                  <a:ext cx="1440"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头尾链表的操作实现</a:t>
                  </a:r>
                </a:p>
              </p:txBody>
            </p:sp>
            <p:sp>
              <p:nvSpPr>
                <p:cNvPr id="93199"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93194" name="Text Box 7"/>
            <p:cNvSpPr txBox="1">
              <a:spLocks noChangeArrowheads="1"/>
            </p:cNvSpPr>
            <p:nvPr/>
          </p:nvSpPr>
          <p:spPr bwMode="auto">
            <a:xfrm>
              <a:off x="3232678"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求广义表深度操作</a:t>
              </a:r>
            </a:p>
          </p:txBody>
        </p:sp>
      </p:grpSp>
      <p:sp>
        <p:nvSpPr>
          <p:cNvPr id="24" name="Text Box 19"/>
          <p:cNvSpPr txBox="1">
            <a:spLocks noChangeArrowheads="1"/>
          </p:cNvSpPr>
          <p:nvPr/>
        </p:nvSpPr>
        <p:spPr bwMode="auto">
          <a:xfrm>
            <a:off x="323850" y="1844675"/>
            <a:ext cx="8569325" cy="329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int GListDepth(LinkLists GL)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采用递归方法求解并返回头尾链表</a:t>
            </a:r>
            <a:r>
              <a:rPr lang="de-DE" altLang="zh-CN" sz="1600" b="1">
                <a:latin typeface="Courier New" panose="02070309020205020404" pitchFamily="49" charset="0"/>
                <a:ea typeface="仿宋" panose="02010609060101010101" pitchFamily="49" charset="-122"/>
                <a:cs typeface="Courier New" panose="02070309020205020404" pitchFamily="49" charset="0"/>
              </a:rPr>
              <a:t>GL</a:t>
            </a:r>
            <a:r>
              <a:rPr lang="zh-CN" altLang="en-US" sz="1600" b="1">
                <a:latin typeface="Courier New" panose="02070309020205020404" pitchFamily="49" charset="0"/>
                <a:ea typeface="仿宋" panose="02010609060101010101" pitchFamily="49" charset="-122"/>
                <a:cs typeface="Courier New" panose="02070309020205020404" pitchFamily="49" charset="0"/>
              </a:rPr>
              <a:t>的深度</a:t>
            </a:r>
          </a:p>
          <a:p>
            <a:pPr eaLnBrk="1" hangingPunct="1">
              <a:lnSpc>
                <a:spcPct val="13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de-DE" altLang="zh-CN" sz="1600" b="1">
                <a:latin typeface="Courier New" panose="02070309020205020404" pitchFamily="49" charset="0"/>
                <a:ea typeface="仿宋" panose="02010609060101010101" pitchFamily="49" charset="-122"/>
                <a:cs typeface="Courier New" panose="02070309020205020404" pitchFamily="49" charset="0"/>
              </a:rPr>
              <a:t>if(!GL)  return 1;</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if(GL-&gt;tag==ATOM)  return 0;</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for(max=0,p=GL;p;p-&gt;ptr.tp)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depth=GListsDepth(p-&gt;ptr.hp);		// </a:t>
            </a:r>
            <a:r>
              <a:rPr lang="zh-CN" altLang="en-US" sz="1600" b="1">
                <a:latin typeface="Courier New" panose="02070309020205020404" pitchFamily="49" charset="0"/>
                <a:ea typeface="仿宋" panose="02010609060101010101" pitchFamily="49" charset="-122"/>
                <a:cs typeface="Courier New" panose="02070309020205020404" pitchFamily="49" charset="0"/>
              </a:rPr>
              <a:t>递归求解</a:t>
            </a:r>
            <a:r>
              <a:rPr lang="de-DE" altLang="zh-CN" sz="1600" b="1">
                <a:latin typeface="Courier New" panose="02070309020205020404" pitchFamily="49" charset="0"/>
                <a:ea typeface="仿宋" panose="02010609060101010101" pitchFamily="49" charset="-122"/>
                <a:cs typeface="Courier New" panose="02070309020205020404" pitchFamily="49" charset="0"/>
              </a:rPr>
              <a:t>GL</a:t>
            </a:r>
            <a:r>
              <a:rPr lang="zh-CN" altLang="en-US" sz="1600" b="1">
                <a:latin typeface="Courier New" panose="02070309020205020404" pitchFamily="49" charset="0"/>
                <a:ea typeface="仿宋" panose="02010609060101010101" pitchFamily="49" charset="-122"/>
                <a:cs typeface="Courier New" panose="02070309020205020404" pitchFamily="49" charset="0"/>
              </a:rPr>
              <a:t>表头的深度</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if(depth&gt;max)  max=depth;</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return (max+1);</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 GlistDepth</a:t>
            </a:r>
            <a:endParaRPr lang="en-US" altLang="zh-CN" sz="1600" b="1">
              <a:latin typeface="Courier New" panose="02070309020205020404" pitchFamily="49" charset="0"/>
              <a:ea typeface="仿宋" panose="02010609060101010101" pitchFamily="49" charset="-122"/>
              <a:cs typeface="Courier New" panose="02070309020205020404" pitchFamily="49" charset="0"/>
            </a:endParaRPr>
          </a:p>
        </p:txBody>
      </p:sp>
      <p:grpSp>
        <p:nvGrpSpPr>
          <p:cNvPr id="25" name="Group 4"/>
          <p:cNvGrpSpPr>
            <a:grpSpLocks/>
          </p:cNvGrpSpPr>
          <p:nvPr/>
        </p:nvGrpSpPr>
        <p:grpSpPr bwMode="auto">
          <a:xfrm>
            <a:off x="7669213" y="692150"/>
            <a:ext cx="1295400" cy="1008063"/>
            <a:chOff x="4831" y="1253"/>
            <a:chExt cx="816" cy="726"/>
          </a:xfrm>
        </p:grpSpPr>
        <p:sp>
          <p:nvSpPr>
            <p:cNvPr id="93189"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93190"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9"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5-12</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93192"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290">
                                          <p:stCondLst>
                                            <p:cond delay="0"/>
                                          </p:stCondLst>
                                        </p:cTn>
                                        <p:tgtEl>
                                          <p:spTgt spid="25"/>
                                        </p:tgtEl>
                                      </p:cBhvr>
                                    </p:animEffect>
                                    <p:anim calcmode="lin" valueType="num">
                                      <p:cBhvr>
                                        <p:cTn id="13"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18" dur="13">
                                          <p:stCondLst>
                                            <p:cond delay="325"/>
                                          </p:stCondLst>
                                        </p:cTn>
                                        <p:tgtEl>
                                          <p:spTgt spid="25"/>
                                        </p:tgtEl>
                                      </p:cBhvr>
                                      <p:to x="100000" y="60000"/>
                                    </p:animScale>
                                    <p:animScale>
                                      <p:cBhvr>
                                        <p:cTn id="19" dur="83" decel="50000">
                                          <p:stCondLst>
                                            <p:cond delay="338"/>
                                          </p:stCondLst>
                                        </p:cTn>
                                        <p:tgtEl>
                                          <p:spTgt spid="25"/>
                                        </p:tgtEl>
                                      </p:cBhvr>
                                      <p:to x="100000" y="100000"/>
                                    </p:animScale>
                                    <p:animScale>
                                      <p:cBhvr>
                                        <p:cTn id="20" dur="13">
                                          <p:stCondLst>
                                            <p:cond delay="656"/>
                                          </p:stCondLst>
                                        </p:cTn>
                                        <p:tgtEl>
                                          <p:spTgt spid="25"/>
                                        </p:tgtEl>
                                      </p:cBhvr>
                                      <p:to x="100000" y="80000"/>
                                    </p:animScale>
                                    <p:animScale>
                                      <p:cBhvr>
                                        <p:cTn id="21" dur="83" decel="50000">
                                          <p:stCondLst>
                                            <p:cond delay="669"/>
                                          </p:stCondLst>
                                        </p:cTn>
                                        <p:tgtEl>
                                          <p:spTgt spid="25"/>
                                        </p:tgtEl>
                                      </p:cBhvr>
                                      <p:to x="100000" y="100000"/>
                                    </p:animScale>
                                    <p:animScale>
                                      <p:cBhvr>
                                        <p:cTn id="22" dur="13">
                                          <p:stCondLst>
                                            <p:cond delay="821"/>
                                          </p:stCondLst>
                                        </p:cTn>
                                        <p:tgtEl>
                                          <p:spTgt spid="25"/>
                                        </p:tgtEl>
                                      </p:cBhvr>
                                      <p:to x="100000" y="90000"/>
                                    </p:animScale>
                                    <p:animScale>
                                      <p:cBhvr>
                                        <p:cTn id="23" dur="83" decel="50000">
                                          <p:stCondLst>
                                            <p:cond delay="834"/>
                                          </p:stCondLst>
                                        </p:cTn>
                                        <p:tgtEl>
                                          <p:spTgt spid="25"/>
                                        </p:tgtEl>
                                      </p:cBhvr>
                                      <p:to x="100000" y="100000"/>
                                    </p:animScale>
                                    <p:animScale>
                                      <p:cBhvr>
                                        <p:cTn id="24" dur="13">
                                          <p:stCondLst>
                                            <p:cond delay="904"/>
                                          </p:stCondLst>
                                        </p:cTn>
                                        <p:tgtEl>
                                          <p:spTgt spid="25"/>
                                        </p:tgtEl>
                                      </p:cBhvr>
                                      <p:to x="100000" y="95000"/>
                                    </p:animScale>
                                    <p:animScale>
                                      <p:cBhvr>
                                        <p:cTn id="25" dur="83" decel="50000">
                                          <p:stCondLst>
                                            <p:cond delay="917"/>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210" name="组合 2"/>
          <p:cNvGrpSpPr>
            <a:grpSpLocks/>
          </p:cNvGrpSpPr>
          <p:nvPr/>
        </p:nvGrpSpPr>
        <p:grpSpPr bwMode="auto">
          <a:xfrm>
            <a:off x="34925" y="92075"/>
            <a:ext cx="7632700" cy="1874838"/>
            <a:chOff x="34925" y="92075"/>
            <a:chExt cx="7632700" cy="1874838"/>
          </a:xfrm>
        </p:grpSpPr>
        <p:grpSp>
          <p:nvGrpSpPr>
            <p:cNvPr id="94218" name="组合 1"/>
            <p:cNvGrpSpPr>
              <a:grpSpLocks/>
            </p:cNvGrpSpPr>
            <p:nvPr/>
          </p:nvGrpSpPr>
          <p:grpSpPr bwMode="auto">
            <a:xfrm>
              <a:off x="34925" y="92075"/>
              <a:ext cx="7632700" cy="457200"/>
              <a:chOff x="34925" y="92075"/>
              <a:chExt cx="7632700" cy="457200"/>
            </a:xfrm>
          </p:grpSpPr>
          <p:sp>
            <p:nvSpPr>
              <p:cNvPr id="94225"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4226"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94219" name="Group 2"/>
            <p:cNvGrpSpPr>
              <a:grpSpLocks/>
            </p:cNvGrpSpPr>
            <p:nvPr/>
          </p:nvGrpSpPr>
          <p:grpSpPr bwMode="auto">
            <a:xfrm>
              <a:off x="107950" y="620713"/>
              <a:ext cx="5623983" cy="769937"/>
              <a:chOff x="113" y="441"/>
              <a:chExt cx="2098" cy="485"/>
            </a:xfrm>
          </p:grpSpPr>
          <p:sp>
            <p:nvSpPr>
              <p:cNvPr id="94223"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94224"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94220" name="Group 5"/>
            <p:cNvGrpSpPr>
              <a:grpSpLocks/>
            </p:cNvGrpSpPr>
            <p:nvPr/>
          </p:nvGrpSpPr>
          <p:grpSpPr bwMode="auto">
            <a:xfrm>
              <a:off x="250824" y="1196975"/>
              <a:ext cx="3432175" cy="769938"/>
              <a:chOff x="113" y="441"/>
              <a:chExt cx="1440" cy="485"/>
            </a:xfrm>
          </p:grpSpPr>
          <p:sp>
            <p:nvSpPr>
              <p:cNvPr id="94221" name="Text Box 6"/>
              <p:cNvSpPr txBox="1">
                <a:spLocks noChangeArrowheads="1"/>
              </p:cNvSpPr>
              <p:nvPr/>
            </p:nvSpPr>
            <p:spPr bwMode="auto">
              <a:xfrm>
                <a:off x="113" y="441"/>
                <a:ext cx="1440"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头尾链表的操作实现</a:t>
                </a:r>
              </a:p>
            </p:txBody>
          </p:sp>
          <p:sp>
            <p:nvSpPr>
              <p:cNvPr id="94222"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8" name="Text Box 7"/>
          <p:cNvSpPr txBox="1">
            <a:spLocks noChangeArrowheads="1"/>
          </p:cNvSpPr>
          <p:nvPr/>
        </p:nvSpPr>
        <p:spPr bwMode="auto">
          <a:xfrm>
            <a:off x="3232150" y="1171575"/>
            <a:ext cx="41767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输出广义表中元素操作</a:t>
            </a:r>
          </a:p>
        </p:txBody>
      </p:sp>
      <p:grpSp>
        <p:nvGrpSpPr>
          <p:cNvPr id="19" name="Group 8"/>
          <p:cNvGrpSpPr>
            <a:grpSpLocks/>
          </p:cNvGrpSpPr>
          <p:nvPr/>
        </p:nvGrpSpPr>
        <p:grpSpPr bwMode="auto">
          <a:xfrm>
            <a:off x="7669213" y="620713"/>
            <a:ext cx="1295400" cy="1079500"/>
            <a:chOff x="4831" y="391"/>
            <a:chExt cx="816" cy="773"/>
          </a:xfrm>
        </p:grpSpPr>
        <p:sp>
          <p:nvSpPr>
            <p:cNvPr id="94214"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4215"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94216"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7"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26" name="Text Box 7"/>
          <p:cNvSpPr txBox="1">
            <a:spLocks noChangeArrowheads="1"/>
          </p:cNvSpPr>
          <p:nvPr/>
        </p:nvSpPr>
        <p:spPr bwMode="auto">
          <a:xfrm>
            <a:off x="179388" y="1768475"/>
            <a:ext cx="8713787"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buClr>
                <a:schemeClr val="accent2"/>
              </a:buClr>
              <a:buSzPct val="80000"/>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采用递归方式求解。递归模型如下：</a:t>
            </a:r>
          </a:p>
          <a:p>
            <a:pPr algn="just" eaLnBrk="1" hangingPunct="1">
              <a:lnSpc>
                <a:spcPct val="140000"/>
              </a:lnSpc>
              <a:buClr>
                <a:schemeClr val="accent2"/>
              </a:buClr>
              <a:buSzPct val="80000"/>
              <a:buFont typeface="Wingdings" panose="05000000000000000000" pitchFamily="2" charset="2"/>
              <a:buNone/>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基本项：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当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GL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空表时，输出“</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en-US" altLang="zh-CN" sz="2000" b="1" dirty="0">
              <a:latin typeface="Arial" panose="020B0604020202020204" pitchFamily="34" charset="0"/>
              <a:ea typeface="仿宋" panose="02010609060101010101" pitchFamily="49" charset="-122"/>
              <a:cs typeface="Arial" panose="020B0604020202020204" pitchFamily="34" charset="0"/>
            </a:endParaRPr>
          </a:p>
          <a:p>
            <a:pPr lvl="2" algn="just" eaLnBrk="1" hangingPunct="1">
              <a:lnSpc>
                <a:spcPct val="140000"/>
              </a:lnSpc>
              <a:buClr>
                <a:schemeClr val="accent2"/>
              </a:buClr>
              <a:buSzPct val="80000"/>
              <a:buFont typeface="Wingdings" panose="05000000000000000000" pitchFamily="2" charset="2"/>
              <a:buNone/>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当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GL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原子时，输出原子值；</a:t>
            </a:r>
          </a:p>
          <a:p>
            <a:pPr algn="just" eaLnBrk="1" hangingPunct="1">
              <a:lnSpc>
                <a:spcPct val="140000"/>
              </a:lnSpc>
              <a:buClr>
                <a:schemeClr val="accent2"/>
              </a:buClr>
              <a:buSzPct val="80000"/>
              <a:buFont typeface="Wingdings" panose="05000000000000000000" pitchFamily="2" charset="2"/>
              <a:buNone/>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3333FF"/>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 归纳项：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当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GL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非空表时，依次输出该子表中的元素。</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800" decel="100000"/>
                                        <p:tgtEl>
                                          <p:spTgt spid="18"/>
                                        </p:tgtEl>
                                      </p:cBhvr>
                                    </p:animEffect>
                                    <p:anim calcmode="lin" valueType="num">
                                      <p:cBhvr>
                                        <p:cTn id="8" dur="800" decel="100000" fill="hold"/>
                                        <p:tgtEl>
                                          <p:spTgt spid="18"/>
                                        </p:tgtEl>
                                        <p:attrNameLst>
                                          <p:attrName>style.rotation</p:attrName>
                                        </p:attrNameLst>
                                      </p:cBhvr>
                                      <p:tavLst>
                                        <p:tav tm="0">
                                          <p:val>
                                            <p:fltVal val="-90"/>
                                          </p:val>
                                        </p:tav>
                                        <p:tav tm="100000">
                                          <p:val>
                                            <p:fltVal val="0"/>
                                          </p:val>
                                        </p:tav>
                                      </p:tavLst>
                                    </p:anim>
                                    <p:anim calcmode="lin" valueType="num">
                                      <p:cBhvr>
                                        <p:cTn id="9" dur="800" decel="100000" fill="hold"/>
                                        <p:tgtEl>
                                          <p:spTgt spid="18"/>
                                        </p:tgtEl>
                                        <p:attrNameLst>
                                          <p:attrName>ppt_x</p:attrName>
                                        </p:attrNameLst>
                                      </p:cBhvr>
                                      <p:tavLst>
                                        <p:tav tm="0">
                                          <p:val>
                                            <p:strVal val="#ppt_x+0.4"/>
                                          </p:val>
                                        </p:tav>
                                        <p:tav tm="100000">
                                          <p:val>
                                            <p:strVal val="#ppt_x-0.05"/>
                                          </p:val>
                                        </p:tav>
                                      </p:tavLst>
                                    </p:anim>
                                    <p:anim calcmode="lin" valueType="num">
                                      <p:cBhvr>
                                        <p:cTn id="10" dur="800" decel="100000" fill="hold"/>
                                        <p:tgtEl>
                                          <p:spTgt spid="1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290">
                                          <p:stCondLst>
                                            <p:cond delay="0"/>
                                          </p:stCondLst>
                                        </p:cTn>
                                        <p:tgtEl>
                                          <p:spTgt spid="19"/>
                                        </p:tgtEl>
                                      </p:cBhvr>
                                    </p:animEffect>
                                    <p:anim calcmode="lin" valueType="num">
                                      <p:cBhvr>
                                        <p:cTn id="18"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23" dur="13">
                                          <p:stCondLst>
                                            <p:cond delay="325"/>
                                          </p:stCondLst>
                                        </p:cTn>
                                        <p:tgtEl>
                                          <p:spTgt spid="19"/>
                                        </p:tgtEl>
                                      </p:cBhvr>
                                      <p:to x="100000" y="60000"/>
                                    </p:animScale>
                                    <p:animScale>
                                      <p:cBhvr>
                                        <p:cTn id="24" dur="83" decel="50000">
                                          <p:stCondLst>
                                            <p:cond delay="338"/>
                                          </p:stCondLst>
                                        </p:cTn>
                                        <p:tgtEl>
                                          <p:spTgt spid="19"/>
                                        </p:tgtEl>
                                      </p:cBhvr>
                                      <p:to x="100000" y="100000"/>
                                    </p:animScale>
                                    <p:animScale>
                                      <p:cBhvr>
                                        <p:cTn id="25" dur="13">
                                          <p:stCondLst>
                                            <p:cond delay="656"/>
                                          </p:stCondLst>
                                        </p:cTn>
                                        <p:tgtEl>
                                          <p:spTgt spid="19"/>
                                        </p:tgtEl>
                                      </p:cBhvr>
                                      <p:to x="100000" y="80000"/>
                                    </p:animScale>
                                    <p:animScale>
                                      <p:cBhvr>
                                        <p:cTn id="26" dur="83" decel="50000">
                                          <p:stCondLst>
                                            <p:cond delay="669"/>
                                          </p:stCondLst>
                                        </p:cTn>
                                        <p:tgtEl>
                                          <p:spTgt spid="19"/>
                                        </p:tgtEl>
                                      </p:cBhvr>
                                      <p:to x="100000" y="100000"/>
                                    </p:animScale>
                                    <p:animScale>
                                      <p:cBhvr>
                                        <p:cTn id="27" dur="13">
                                          <p:stCondLst>
                                            <p:cond delay="821"/>
                                          </p:stCondLst>
                                        </p:cTn>
                                        <p:tgtEl>
                                          <p:spTgt spid="19"/>
                                        </p:tgtEl>
                                      </p:cBhvr>
                                      <p:to x="100000" y="90000"/>
                                    </p:animScale>
                                    <p:animScale>
                                      <p:cBhvr>
                                        <p:cTn id="28" dur="83" decel="50000">
                                          <p:stCondLst>
                                            <p:cond delay="834"/>
                                          </p:stCondLst>
                                        </p:cTn>
                                        <p:tgtEl>
                                          <p:spTgt spid="19"/>
                                        </p:tgtEl>
                                      </p:cBhvr>
                                      <p:to x="100000" y="100000"/>
                                    </p:animScale>
                                    <p:animScale>
                                      <p:cBhvr>
                                        <p:cTn id="29" dur="13">
                                          <p:stCondLst>
                                            <p:cond delay="904"/>
                                          </p:stCondLst>
                                        </p:cTn>
                                        <p:tgtEl>
                                          <p:spTgt spid="19"/>
                                        </p:tgtEl>
                                      </p:cBhvr>
                                      <p:to x="100000" y="95000"/>
                                    </p:animScale>
                                    <p:animScale>
                                      <p:cBhvr>
                                        <p:cTn id="30" dur="83" decel="50000">
                                          <p:stCondLst>
                                            <p:cond delay="917"/>
                                          </p:stCondLst>
                                        </p:cTn>
                                        <p:tgtEl>
                                          <p:spTgt spid="19"/>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blinds(horizontal)">
                                      <p:cBhvr>
                                        <p:cTn id="3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6"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234" name="组合 3"/>
          <p:cNvGrpSpPr>
            <a:grpSpLocks/>
          </p:cNvGrpSpPr>
          <p:nvPr/>
        </p:nvGrpSpPr>
        <p:grpSpPr bwMode="auto">
          <a:xfrm>
            <a:off x="34925" y="92075"/>
            <a:ext cx="7632700" cy="1874838"/>
            <a:chOff x="34925" y="92075"/>
            <a:chExt cx="7632700" cy="1874838"/>
          </a:xfrm>
        </p:grpSpPr>
        <p:grpSp>
          <p:nvGrpSpPr>
            <p:cNvPr id="95241" name="组合 2"/>
            <p:cNvGrpSpPr>
              <a:grpSpLocks/>
            </p:cNvGrpSpPr>
            <p:nvPr/>
          </p:nvGrpSpPr>
          <p:grpSpPr bwMode="auto">
            <a:xfrm>
              <a:off x="34925" y="92075"/>
              <a:ext cx="7632700" cy="1874838"/>
              <a:chOff x="34925" y="92075"/>
              <a:chExt cx="7632700" cy="1874838"/>
            </a:xfrm>
          </p:grpSpPr>
          <p:grpSp>
            <p:nvGrpSpPr>
              <p:cNvPr id="95243" name="组合 1"/>
              <p:cNvGrpSpPr>
                <a:grpSpLocks/>
              </p:cNvGrpSpPr>
              <p:nvPr/>
            </p:nvGrpSpPr>
            <p:grpSpPr bwMode="auto">
              <a:xfrm>
                <a:off x="34925" y="92075"/>
                <a:ext cx="7632700" cy="457200"/>
                <a:chOff x="34925" y="92075"/>
                <a:chExt cx="7632700" cy="457200"/>
              </a:xfrm>
            </p:grpSpPr>
            <p:sp>
              <p:nvSpPr>
                <p:cNvPr id="95250"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5251"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95244" name="Group 2"/>
              <p:cNvGrpSpPr>
                <a:grpSpLocks/>
              </p:cNvGrpSpPr>
              <p:nvPr/>
            </p:nvGrpSpPr>
            <p:grpSpPr bwMode="auto">
              <a:xfrm>
                <a:off x="107950" y="620713"/>
                <a:ext cx="5623983" cy="769937"/>
                <a:chOff x="113" y="441"/>
                <a:chExt cx="2098" cy="485"/>
              </a:xfrm>
            </p:grpSpPr>
            <p:sp>
              <p:nvSpPr>
                <p:cNvPr id="95248"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95249"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95245" name="Group 5"/>
              <p:cNvGrpSpPr>
                <a:grpSpLocks/>
              </p:cNvGrpSpPr>
              <p:nvPr/>
            </p:nvGrpSpPr>
            <p:grpSpPr bwMode="auto">
              <a:xfrm>
                <a:off x="250824" y="1196975"/>
                <a:ext cx="3432175" cy="769938"/>
                <a:chOff x="113" y="441"/>
                <a:chExt cx="1440" cy="485"/>
              </a:xfrm>
            </p:grpSpPr>
            <p:sp>
              <p:nvSpPr>
                <p:cNvPr id="95246" name="Text Box 6"/>
                <p:cNvSpPr txBox="1">
                  <a:spLocks noChangeArrowheads="1"/>
                </p:cNvSpPr>
                <p:nvPr/>
              </p:nvSpPr>
              <p:spPr bwMode="auto">
                <a:xfrm>
                  <a:off x="113" y="441"/>
                  <a:ext cx="1440"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头尾链表的操作实现</a:t>
                  </a:r>
                </a:p>
              </p:txBody>
            </p:sp>
            <p:sp>
              <p:nvSpPr>
                <p:cNvPr id="95247"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95242" name="Text Box 7"/>
            <p:cNvSpPr txBox="1">
              <a:spLocks noChangeArrowheads="1"/>
            </p:cNvSpPr>
            <p:nvPr/>
          </p:nvSpPr>
          <p:spPr bwMode="auto">
            <a:xfrm>
              <a:off x="3232678"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输出广义表中元素操作</a:t>
              </a:r>
            </a:p>
          </p:txBody>
        </p:sp>
      </p:grpSp>
      <p:sp>
        <p:nvSpPr>
          <p:cNvPr id="24" name="Text Box 19"/>
          <p:cNvSpPr txBox="1">
            <a:spLocks noChangeArrowheads="1"/>
          </p:cNvSpPr>
          <p:nvPr/>
        </p:nvSpPr>
        <p:spPr bwMode="auto">
          <a:xfrm>
            <a:off x="323850" y="1844675"/>
            <a:ext cx="8569325" cy="480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5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void TraverseGList(GList GL) {</a:t>
            </a:r>
          </a:p>
          <a:p>
            <a:pPr eaLnBrk="1" hangingPunct="1">
              <a:lnSpc>
                <a:spcPct val="115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采用递归方法依次输出头尾链表</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GL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中的元素值</a:t>
            </a:r>
          </a:p>
          <a:p>
            <a:pPr eaLnBrk="1" hangingPunct="1">
              <a:lnSpc>
                <a:spcPct val="115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if(!GL)  cout&lt;&lt;"()";</a:t>
            </a:r>
          </a:p>
          <a:p>
            <a:pPr eaLnBrk="1" hangingPunct="1">
              <a:lnSpc>
                <a:spcPct val="115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else  {</a:t>
            </a:r>
          </a:p>
          <a:p>
            <a:pPr eaLnBrk="1" hangingPunct="1">
              <a:lnSpc>
                <a:spcPct val="115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if(GL-&gt;tag==ATOM)  cout&lt;&lt;GL-&gt;data;</a:t>
            </a:r>
          </a:p>
          <a:p>
            <a:pPr eaLnBrk="1" hangingPunct="1">
              <a:lnSpc>
                <a:spcPct val="115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else  { </a:t>
            </a:r>
          </a:p>
          <a:p>
            <a:pPr eaLnBrk="1" hangingPunct="1">
              <a:lnSpc>
                <a:spcPct val="115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cout&lt;&lt;'(';   p=GL;</a:t>
            </a:r>
          </a:p>
          <a:p>
            <a:pPr eaLnBrk="1" hangingPunct="1">
              <a:lnSpc>
                <a:spcPct val="115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while(p) {</a:t>
            </a:r>
          </a:p>
          <a:p>
            <a:pPr eaLnBrk="1" hangingPunct="1">
              <a:lnSpc>
                <a:spcPct val="115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TraverseGList(p-&gt;ptr.hp);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递归调用，输出第</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项元素</a:t>
            </a:r>
          </a:p>
          <a:p>
            <a:pPr eaLnBrk="1" hangingPunct="1">
              <a:lnSpc>
                <a:spcPct val="115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p=p-&gt;ptr.tp;</a:t>
            </a:r>
          </a:p>
          <a:p>
            <a:pPr eaLnBrk="1" hangingPunct="1">
              <a:lnSpc>
                <a:spcPct val="115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if(p)  cout&lt;&lt;',';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若表尾非空，则输出逗号</a:t>
            </a:r>
          </a:p>
          <a:p>
            <a:pPr eaLnBrk="1" hangingPunct="1">
              <a:lnSpc>
                <a:spcPct val="115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15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cout&lt;&lt;')';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输出</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GL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的右括弧</a:t>
            </a:r>
          </a:p>
          <a:p>
            <a:pPr eaLnBrk="1" hangingPunct="1">
              <a:lnSpc>
                <a:spcPct val="115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15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15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TraverseGList</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25" name="Group 4"/>
          <p:cNvGrpSpPr>
            <a:grpSpLocks/>
          </p:cNvGrpSpPr>
          <p:nvPr/>
        </p:nvGrpSpPr>
        <p:grpSpPr bwMode="auto">
          <a:xfrm>
            <a:off x="7669213" y="692150"/>
            <a:ext cx="1295400" cy="1008063"/>
            <a:chOff x="4831" y="1253"/>
            <a:chExt cx="816" cy="726"/>
          </a:xfrm>
        </p:grpSpPr>
        <p:sp>
          <p:nvSpPr>
            <p:cNvPr id="95237"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95238"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9"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5-13</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95240"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290">
                                          <p:stCondLst>
                                            <p:cond delay="0"/>
                                          </p:stCondLst>
                                        </p:cTn>
                                        <p:tgtEl>
                                          <p:spTgt spid="25"/>
                                        </p:tgtEl>
                                      </p:cBhvr>
                                    </p:animEffect>
                                    <p:anim calcmode="lin" valueType="num">
                                      <p:cBhvr>
                                        <p:cTn id="13"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18" dur="13">
                                          <p:stCondLst>
                                            <p:cond delay="325"/>
                                          </p:stCondLst>
                                        </p:cTn>
                                        <p:tgtEl>
                                          <p:spTgt spid="25"/>
                                        </p:tgtEl>
                                      </p:cBhvr>
                                      <p:to x="100000" y="60000"/>
                                    </p:animScale>
                                    <p:animScale>
                                      <p:cBhvr>
                                        <p:cTn id="19" dur="83" decel="50000">
                                          <p:stCondLst>
                                            <p:cond delay="338"/>
                                          </p:stCondLst>
                                        </p:cTn>
                                        <p:tgtEl>
                                          <p:spTgt spid="25"/>
                                        </p:tgtEl>
                                      </p:cBhvr>
                                      <p:to x="100000" y="100000"/>
                                    </p:animScale>
                                    <p:animScale>
                                      <p:cBhvr>
                                        <p:cTn id="20" dur="13">
                                          <p:stCondLst>
                                            <p:cond delay="656"/>
                                          </p:stCondLst>
                                        </p:cTn>
                                        <p:tgtEl>
                                          <p:spTgt spid="25"/>
                                        </p:tgtEl>
                                      </p:cBhvr>
                                      <p:to x="100000" y="80000"/>
                                    </p:animScale>
                                    <p:animScale>
                                      <p:cBhvr>
                                        <p:cTn id="21" dur="83" decel="50000">
                                          <p:stCondLst>
                                            <p:cond delay="669"/>
                                          </p:stCondLst>
                                        </p:cTn>
                                        <p:tgtEl>
                                          <p:spTgt spid="25"/>
                                        </p:tgtEl>
                                      </p:cBhvr>
                                      <p:to x="100000" y="100000"/>
                                    </p:animScale>
                                    <p:animScale>
                                      <p:cBhvr>
                                        <p:cTn id="22" dur="13">
                                          <p:stCondLst>
                                            <p:cond delay="821"/>
                                          </p:stCondLst>
                                        </p:cTn>
                                        <p:tgtEl>
                                          <p:spTgt spid="25"/>
                                        </p:tgtEl>
                                      </p:cBhvr>
                                      <p:to x="100000" y="90000"/>
                                    </p:animScale>
                                    <p:animScale>
                                      <p:cBhvr>
                                        <p:cTn id="23" dur="83" decel="50000">
                                          <p:stCondLst>
                                            <p:cond delay="834"/>
                                          </p:stCondLst>
                                        </p:cTn>
                                        <p:tgtEl>
                                          <p:spTgt spid="25"/>
                                        </p:tgtEl>
                                      </p:cBhvr>
                                      <p:to x="100000" y="100000"/>
                                    </p:animScale>
                                    <p:animScale>
                                      <p:cBhvr>
                                        <p:cTn id="24" dur="13">
                                          <p:stCondLst>
                                            <p:cond delay="904"/>
                                          </p:stCondLst>
                                        </p:cTn>
                                        <p:tgtEl>
                                          <p:spTgt spid="25"/>
                                        </p:tgtEl>
                                      </p:cBhvr>
                                      <p:to x="100000" y="95000"/>
                                    </p:animScale>
                                    <p:animScale>
                                      <p:cBhvr>
                                        <p:cTn id="25" dur="83" decel="50000">
                                          <p:stCondLst>
                                            <p:cond delay="917"/>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258" name="组合 2"/>
          <p:cNvGrpSpPr>
            <a:grpSpLocks/>
          </p:cNvGrpSpPr>
          <p:nvPr/>
        </p:nvGrpSpPr>
        <p:grpSpPr bwMode="auto">
          <a:xfrm>
            <a:off x="34925" y="92075"/>
            <a:ext cx="7632700" cy="1874838"/>
            <a:chOff x="34925" y="92075"/>
            <a:chExt cx="7632700" cy="1874838"/>
          </a:xfrm>
        </p:grpSpPr>
        <p:grpSp>
          <p:nvGrpSpPr>
            <p:cNvPr id="96266" name="组合 1"/>
            <p:cNvGrpSpPr>
              <a:grpSpLocks/>
            </p:cNvGrpSpPr>
            <p:nvPr/>
          </p:nvGrpSpPr>
          <p:grpSpPr bwMode="auto">
            <a:xfrm>
              <a:off x="34925" y="92075"/>
              <a:ext cx="7632700" cy="457200"/>
              <a:chOff x="34925" y="92075"/>
              <a:chExt cx="7632700" cy="457200"/>
            </a:xfrm>
          </p:grpSpPr>
          <p:sp>
            <p:nvSpPr>
              <p:cNvPr id="96273"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6274"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96267" name="Group 2"/>
            <p:cNvGrpSpPr>
              <a:grpSpLocks/>
            </p:cNvGrpSpPr>
            <p:nvPr/>
          </p:nvGrpSpPr>
          <p:grpSpPr bwMode="auto">
            <a:xfrm>
              <a:off x="107950" y="620713"/>
              <a:ext cx="5623983" cy="769937"/>
              <a:chOff x="113" y="441"/>
              <a:chExt cx="2098" cy="485"/>
            </a:xfrm>
          </p:grpSpPr>
          <p:sp>
            <p:nvSpPr>
              <p:cNvPr id="96271"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96272"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96268" name="Group 5"/>
            <p:cNvGrpSpPr>
              <a:grpSpLocks/>
            </p:cNvGrpSpPr>
            <p:nvPr/>
          </p:nvGrpSpPr>
          <p:grpSpPr bwMode="auto">
            <a:xfrm>
              <a:off x="250824" y="1196975"/>
              <a:ext cx="3432175" cy="769938"/>
              <a:chOff x="113" y="441"/>
              <a:chExt cx="1440" cy="485"/>
            </a:xfrm>
          </p:grpSpPr>
          <p:sp>
            <p:nvSpPr>
              <p:cNvPr id="96269" name="Text Box 6"/>
              <p:cNvSpPr txBox="1">
                <a:spLocks noChangeArrowheads="1"/>
              </p:cNvSpPr>
              <p:nvPr/>
            </p:nvSpPr>
            <p:spPr bwMode="auto">
              <a:xfrm>
                <a:off x="113" y="441"/>
                <a:ext cx="1440"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头尾链表的操作实现</a:t>
                </a:r>
              </a:p>
            </p:txBody>
          </p:sp>
          <p:sp>
            <p:nvSpPr>
              <p:cNvPr id="96270"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8" name="Text Box 7"/>
          <p:cNvSpPr txBox="1">
            <a:spLocks noChangeArrowheads="1"/>
          </p:cNvSpPr>
          <p:nvPr/>
        </p:nvSpPr>
        <p:spPr bwMode="auto">
          <a:xfrm>
            <a:off x="3232150" y="1171575"/>
            <a:ext cx="41767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求广义表表头操作</a:t>
            </a:r>
          </a:p>
        </p:txBody>
      </p:sp>
      <p:grpSp>
        <p:nvGrpSpPr>
          <p:cNvPr id="19" name="Group 8"/>
          <p:cNvGrpSpPr>
            <a:grpSpLocks/>
          </p:cNvGrpSpPr>
          <p:nvPr/>
        </p:nvGrpSpPr>
        <p:grpSpPr bwMode="auto">
          <a:xfrm>
            <a:off x="7669213" y="620713"/>
            <a:ext cx="1295400" cy="1079500"/>
            <a:chOff x="4831" y="391"/>
            <a:chExt cx="816" cy="773"/>
          </a:xfrm>
        </p:grpSpPr>
        <p:sp>
          <p:nvSpPr>
            <p:cNvPr id="96262"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6263"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96264"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65"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26" name="Text Box 7"/>
          <p:cNvSpPr txBox="1">
            <a:spLocks noChangeArrowheads="1"/>
          </p:cNvSpPr>
          <p:nvPr/>
        </p:nvSpPr>
        <p:spPr bwMode="auto">
          <a:xfrm>
            <a:off x="179388" y="1768475"/>
            <a:ext cx="8713787"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buClr>
                <a:schemeClr val="accent2"/>
              </a:buClr>
              <a:buSzPct val="80000"/>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a:t>
            </a:r>
            <a:r>
              <a:rPr kumimoji="1" lang="zh-CN" altLang="en-US" sz="2000" b="1" dirty="0">
                <a:latin typeface="+mn-ea"/>
                <a:ea typeface="+mn-ea"/>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如果广义</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GT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空表，则不能进行求表头操作，给出相应信息；</a:t>
            </a:r>
          </a:p>
          <a:p>
            <a:pPr algn="just" eaLnBrk="1" hangingPunct="1">
              <a:lnSpc>
                <a:spcPct val="140000"/>
              </a:lnSpc>
              <a:buClr>
                <a:schemeClr val="accent2"/>
              </a:buClr>
              <a:buSzPct val="80000"/>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a:t>
            </a:r>
            <a:r>
              <a:rPr kumimoji="1" lang="zh-CN" altLang="en-US" sz="2000" b="1" dirty="0">
                <a:latin typeface="+mn-ea"/>
                <a:ea typeface="+mn-ea"/>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如果广义</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GT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第一个直接元素是原子，则直接输出其原子值；</a:t>
            </a:r>
          </a:p>
          <a:p>
            <a:pPr algn="just" eaLnBrk="1" hangingPunct="1">
              <a:lnSpc>
                <a:spcPct val="140000"/>
              </a:lnSpc>
              <a:buClr>
                <a:schemeClr val="accent2"/>
              </a:buClr>
              <a:buSzPct val="80000"/>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如果广义</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GT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第一个直接元素是子表，则</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调用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TraverseGList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（算法</a:t>
            </a:r>
            <a:r>
              <a:rPr kumimoji="1" lang="en-US" altLang="zh-CN" sz="2000" b="1" dirty="0">
                <a:latin typeface="Arial" panose="020B0604020202020204" pitchFamily="34" charset="0"/>
                <a:ea typeface="仿宋" panose="02010609060101010101" pitchFamily="49" charset="-122"/>
                <a:cs typeface="Arial" panose="020B0604020202020204" pitchFamily="34" charset="0"/>
              </a:rPr>
              <a:t>5-13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）依次输出子表中的元素。</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800" decel="100000"/>
                                        <p:tgtEl>
                                          <p:spTgt spid="18"/>
                                        </p:tgtEl>
                                      </p:cBhvr>
                                    </p:animEffect>
                                    <p:anim calcmode="lin" valueType="num">
                                      <p:cBhvr>
                                        <p:cTn id="8" dur="800" decel="100000" fill="hold"/>
                                        <p:tgtEl>
                                          <p:spTgt spid="18"/>
                                        </p:tgtEl>
                                        <p:attrNameLst>
                                          <p:attrName>style.rotation</p:attrName>
                                        </p:attrNameLst>
                                      </p:cBhvr>
                                      <p:tavLst>
                                        <p:tav tm="0">
                                          <p:val>
                                            <p:fltVal val="-90"/>
                                          </p:val>
                                        </p:tav>
                                        <p:tav tm="100000">
                                          <p:val>
                                            <p:fltVal val="0"/>
                                          </p:val>
                                        </p:tav>
                                      </p:tavLst>
                                    </p:anim>
                                    <p:anim calcmode="lin" valueType="num">
                                      <p:cBhvr>
                                        <p:cTn id="9" dur="800" decel="100000" fill="hold"/>
                                        <p:tgtEl>
                                          <p:spTgt spid="18"/>
                                        </p:tgtEl>
                                        <p:attrNameLst>
                                          <p:attrName>ppt_x</p:attrName>
                                        </p:attrNameLst>
                                      </p:cBhvr>
                                      <p:tavLst>
                                        <p:tav tm="0">
                                          <p:val>
                                            <p:strVal val="#ppt_x+0.4"/>
                                          </p:val>
                                        </p:tav>
                                        <p:tav tm="100000">
                                          <p:val>
                                            <p:strVal val="#ppt_x-0.05"/>
                                          </p:val>
                                        </p:tav>
                                      </p:tavLst>
                                    </p:anim>
                                    <p:anim calcmode="lin" valueType="num">
                                      <p:cBhvr>
                                        <p:cTn id="10" dur="800" decel="100000" fill="hold"/>
                                        <p:tgtEl>
                                          <p:spTgt spid="1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290">
                                          <p:stCondLst>
                                            <p:cond delay="0"/>
                                          </p:stCondLst>
                                        </p:cTn>
                                        <p:tgtEl>
                                          <p:spTgt spid="19"/>
                                        </p:tgtEl>
                                      </p:cBhvr>
                                    </p:animEffect>
                                    <p:anim calcmode="lin" valueType="num">
                                      <p:cBhvr>
                                        <p:cTn id="18"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23" dur="13">
                                          <p:stCondLst>
                                            <p:cond delay="325"/>
                                          </p:stCondLst>
                                        </p:cTn>
                                        <p:tgtEl>
                                          <p:spTgt spid="19"/>
                                        </p:tgtEl>
                                      </p:cBhvr>
                                      <p:to x="100000" y="60000"/>
                                    </p:animScale>
                                    <p:animScale>
                                      <p:cBhvr>
                                        <p:cTn id="24" dur="83" decel="50000">
                                          <p:stCondLst>
                                            <p:cond delay="338"/>
                                          </p:stCondLst>
                                        </p:cTn>
                                        <p:tgtEl>
                                          <p:spTgt spid="19"/>
                                        </p:tgtEl>
                                      </p:cBhvr>
                                      <p:to x="100000" y="100000"/>
                                    </p:animScale>
                                    <p:animScale>
                                      <p:cBhvr>
                                        <p:cTn id="25" dur="13">
                                          <p:stCondLst>
                                            <p:cond delay="656"/>
                                          </p:stCondLst>
                                        </p:cTn>
                                        <p:tgtEl>
                                          <p:spTgt spid="19"/>
                                        </p:tgtEl>
                                      </p:cBhvr>
                                      <p:to x="100000" y="80000"/>
                                    </p:animScale>
                                    <p:animScale>
                                      <p:cBhvr>
                                        <p:cTn id="26" dur="83" decel="50000">
                                          <p:stCondLst>
                                            <p:cond delay="669"/>
                                          </p:stCondLst>
                                        </p:cTn>
                                        <p:tgtEl>
                                          <p:spTgt spid="19"/>
                                        </p:tgtEl>
                                      </p:cBhvr>
                                      <p:to x="100000" y="100000"/>
                                    </p:animScale>
                                    <p:animScale>
                                      <p:cBhvr>
                                        <p:cTn id="27" dur="13">
                                          <p:stCondLst>
                                            <p:cond delay="821"/>
                                          </p:stCondLst>
                                        </p:cTn>
                                        <p:tgtEl>
                                          <p:spTgt spid="19"/>
                                        </p:tgtEl>
                                      </p:cBhvr>
                                      <p:to x="100000" y="90000"/>
                                    </p:animScale>
                                    <p:animScale>
                                      <p:cBhvr>
                                        <p:cTn id="28" dur="83" decel="50000">
                                          <p:stCondLst>
                                            <p:cond delay="834"/>
                                          </p:stCondLst>
                                        </p:cTn>
                                        <p:tgtEl>
                                          <p:spTgt spid="19"/>
                                        </p:tgtEl>
                                      </p:cBhvr>
                                      <p:to x="100000" y="100000"/>
                                    </p:animScale>
                                    <p:animScale>
                                      <p:cBhvr>
                                        <p:cTn id="29" dur="13">
                                          <p:stCondLst>
                                            <p:cond delay="904"/>
                                          </p:stCondLst>
                                        </p:cTn>
                                        <p:tgtEl>
                                          <p:spTgt spid="19"/>
                                        </p:tgtEl>
                                      </p:cBhvr>
                                      <p:to x="100000" y="95000"/>
                                    </p:animScale>
                                    <p:animScale>
                                      <p:cBhvr>
                                        <p:cTn id="30" dur="83" decel="50000">
                                          <p:stCondLst>
                                            <p:cond delay="917"/>
                                          </p:stCondLst>
                                        </p:cTn>
                                        <p:tgtEl>
                                          <p:spTgt spid="19"/>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6">
                                            <p:txEl>
                                              <p:pRg st="0" end="0"/>
                                            </p:txEl>
                                          </p:spTgt>
                                        </p:tgtEl>
                                        <p:attrNameLst>
                                          <p:attrName>style.visibility</p:attrName>
                                        </p:attrNameLst>
                                      </p:cBhvr>
                                      <p:to>
                                        <p:strVal val="visible"/>
                                      </p:to>
                                    </p:set>
                                    <p:animEffect transition="in" filter="blinds(horizontal)">
                                      <p:cBhvr>
                                        <p:cTn id="35" dur="500"/>
                                        <p:tgtEl>
                                          <p:spTgt spid="26">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6">
                                            <p:txEl>
                                              <p:pRg st="1" end="1"/>
                                            </p:txEl>
                                          </p:spTgt>
                                        </p:tgtEl>
                                        <p:attrNameLst>
                                          <p:attrName>style.visibility</p:attrName>
                                        </p:attrNameLst>
                                      </p:cBhvr>
                                      <p:to>
                                        <p:strVal val="visible"/>
                                      </p:to>
                                    </p:set>
                                    <p:animEffect transition="in" filter="blinds(horizontal)">
                                      <p:cBhvr>
                                        <p:cTn id="40" dur="500"/>
                                        <p:tgtEl>
                                          <p:spTgt spid="26">
                                            <p:txEl>
                                              <p:pRg st="1" end="1"/>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26">
                                            <p:txEl>
                                              <p:pRg st="2" end="2"/>
                                            </p:txEl>
                                          </p:spTgt>
                                        </p:tgtEl>
                                        <p:attrNameLst>
                                          <p:attrName>style.visibility</p:attrName>
                                        </p:attrNameLst>
                                      </p:cBhvr>
                                      <p:to>
                                        <p:strVal val="visible"/>
                                      </p:to>
                                    </p:set>
                                    <p:animEffect transition="in" filter="blinds(horizontal)">
                                      <p:cBhvr>
                                        <p:cTn id="45" dur="500"/>
                                        <p:tgtEl>
                                          <p:spTgt spid="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6" grpId="0" build="p" bldLvl="5"/>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1"/>
          <p:cNvGrpSpPr>
            <a:grpSpLocks/>
          </p:cNvGrpSpPr>
          <p:nvPr/>
        </p:nvGrpSpPr>
        <p:grpSpPr bwMode="auto">
          <a:xfrm>
            <a:off x="34925" y="92075"/>
            <a:ext cx="7632700" cy="1601788"/>
            <a:chOff x="34925" y="92075"/>
            <a:chExt cx="7632700" cy="1601788"/>
          </a:xfrm>
        </p:grpSpPr>
        <p:grpSp>
          <p:nvGrpSpPr>
            <p:cNvPr id="14406" name="组合 1"/>
            <p:cNvGrpSpPr>
              <a:grpSpLocks/>
            </p:cNvGrpSpPr>
            <p:nvPr/>
          </p:nvGrpSpPr>
          <p:grpSpPr bwMode="auto">
            <a:xfrm>
              <a:off x="34925" y="92075"/>
              <a:ext cx="7632700" cy="457200"/>
              <a:chOff x="34925" y="92075"/>
              <a:chExt cx="7632700" cy="457200"/>
            </a:xfrm>
          </p:grpSpPr>
          <p:sp>
            <p:nvSpPr>
              <p:cNvPr id="14413"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4414"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5.1  </a:t>
                </a:r>
                <a:r>
                  <a:rPr lang="zh-CN" altLang="en-US" sz="2400" b="1">
                    <a:solidFill>
                      <a:srgbClr val="FF0000"/>
                    </a:solidFill>
                    <a:latin typeface="黑体" panose="02010609060101010101" pitchFamily="49" charset="-122"/>
                    <a:ea typeface="黑体" panose="02010609060101010101" pitchFamily="49" charset="-122"/>
                  </a:rPr>
                  <a:t>数组</a:t>
                </a:r>
              </a:p>
            </p:txBody>
          </p:sp>
        </p:grpSp>
        <p:grpSp>
          <p:nvGrpSpPr>
            <p:cNvPr id="14407" name="Group 2"/>
            <p:cNvGrpSpPr>
              <a:grpSpLocks/>
            </p:cNvGrpSpPr>
            <p:nvPr/>
          </p:nvGrpSpPr>
          <p:grpSpPr bwMode="auto">
            <a:xfrm>
              <a:off x="107950" y="620713"/>
              <a:ext cx="5545138" cy="496887"/>
              <a:chOff x="113" y="441"/>
              <a:chExt cx="2098" cy="313"/>
            </a:xfrm>
          </p:grpSpPr>
          <p:sp>
            <p:nvSpPr>
              <p:cNvPr id="1441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5.1.2  </a:t>
                </a:r>
                <a:r>
                  <a:rPr kumimoji="1" lang="zh-CN" altLang="en-US" sz="2200" b="1">
                    <a:solidFill>
                      <a:srgbClr val="3333FF"/>
                    </a:solidFill>
                    <a:latin typeface="Arial" panose="020B0604020202020204" pitchFamily="34" charset="0"/>
                    <a:ea typeface="黑体" panose="02010609060101010101" pitchFamily="49" charset="-122"/>
                  </a:rPr>
                  <a:t>数组的顺序存储表示及操作实现</a:t>
                </a:r>
              </a:p>
            </p:txBody>
          </p:sp>
          <p:sp>
            <p:nvSpPr>
              <p:cNvPr id="14412"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4408" name="Group 5"/>
            <p:cNvGrpSpPr>
              <a:grpSpLocks/>
            </p:cNvGrpSpPr>
            <p:nvPr/>
          </p:nvGrpSpPr>
          <p:grpSpPr bwMode="auto">
            <a:xfrm>
              <a:off x="250825" y="1196975"/>
              <a:ext cx="3240088" cy="496888"/>
              <a:chOff x="113" y="441"/>
              <a:chExt cx="1440" cy="313"/>
            </a:xfrm>
          </p:grpSpPr>
          <p:sp>
            <p:nvSpPr>
              <p:cNvPr id="14409" name="Text Box 6"/>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数组顺序表的定义</a:t>
                </a:r>
              </a:p>
            </p:txBody>
          </p:sp>
          <p:sp>
            <p:nvSpPr>
              <p:cNvPr id="14410"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6" name="Text Box 13"/>
          <p:cNvSpPr txBox="1">
            <a:spLocks noChangeArrowheads="1"/>
          </p:cNvSpPr>
          <p:nvPr/>
        </p:nvSpPr>
        <p:spPr bwMode="auto">
          <a:xfrm>
            <a:off x="2987675" y="1171575"/>
            <a:ext cx="4176713"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二维数组的顺序存储</a:t>
            </a:r>
          </a:p>
        </p:txBody>
      </p:sp>
      <p:sp>
        <p:nvSpPr>
          <p:cNvPr id="15" name="Text Box 2"/>
          <p:cNvSpPr txBox="1">
            <a:spLocks noChangeArrowheads="1"/>
          </p:cNvSpPr>
          <p:nvPr/>
        </p:nvSpPr>
        <p:spPr bwMode="auto">
          <a:xfrm>
            <a:off x="179388" y="1773238"/>
            <a:ext cx="8785225" cy="1800225"/>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仿宋" panose="02010609060101010101" pitchFamily="49" charset="-122"/>
                <a:cs typeface="Arial" panose="020B0604020202020204" pitchFamily="34" charset="0"/>
              </a:rPr>
              <a:t>按行优先存储方式：</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先行后列，先存储行号较小元素，行号相同者先存储列号较小元素。假设每个元素占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L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个存储单元，那么数组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中任一元素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ij</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的存储地址为：</a:t>
            </a:r>
            <a:r>
              <a:rPr kumimoji="1" lang="zh-CN" altLang="en-US" sz="2000" dirty="0">
                <a:latin typeface="Arial" panose="020B0604020202020204" pitchFamily="34" charset="0"/>
                <a:ea typeface="仿宋" panose="02010609060101010101" pitchFamily="49" charset="-122"/>
                <a:cs typeface="Arial" panose="020B0604020202020204" pitchFamily="34" charset="0"/>
              </a:rPr>
              <a:t> </a:t>
            </a:r>
          </a:p>
          <a:p>
            <a:pPr algn="ctr"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LOC(</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ij</a:t>
            </a:r>
            <a:r>
              <a:rPr kumimoji="1" lang="en-US" altLang="zh-CN" sz="2000" b="1" dirty="0">
                <a:latin typeface="Arial" panose="020B0604020202020204" pitchFamily="34" charset="0"/>
                <a:ea typeface="仿宋" panose="02010609060101010101" pitchFamily="49" charset="-122"/>
                <a:cs typeface="Arial" panose="020B0604020202020204" pitchFamily="34" charset="0"/>
              </a:rPr>
              <a:t>)=LOC(a</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00</a:t>
            </a:r>
            <a:r>
              <a:rPr kumimoji="1" lang="en-US" altLang="zh-CN" sz="2000" b="1" dirty="0">
                <a:latin typeface="Arial" panose="020B0604020202020204" pitchFamily="34" charset="0"/>
                <a:ea typeface="仿宋" panose="02010609060101010101" pitchFamily="49" charset="-122"/>
                <a:cs typeface="Arial" panose="020B0604020202020204" pitchFamily="34" charset="0"/>
              </a:rPr>
              <a:t>)+(b</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2</a:t>
            </a:r>
            <a:r>
              <a:rPr kumimoji="1" lang="en-US" altLang="zh-CN" sz="2000" b="1" dirty="0">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i+j)</a:t>
            </a:r>
            <a:r>
              <a:rPr kumimoji="1" lang="en-US" altLang="zh-CN" sz="2000" b="1" dirty="0">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L </a:t>
            </a:r>
          </a:p>
        </p:txBody>
      </p:sp>
      <p:sp>
        <p:nvSpPr>
          <p:cNvPr id="25" name="Text Box 3"/>
          <p:cNvSpPr txBox="1">
            <a:spLocks noChangeArrowheads="1"/>
          </p:cNvSpPr>
          <p:nvPr/>
        </p:nvSpPr>
        <p:spPr bwMode="auto">
          <a:xfrm>
            <a:off x="179388" y="3500438"/>
            <a:ext cx="8785225" cy="519112"/>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幼圆" panose="020105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黑体" panose="02010609060101010101" pitchFamily="49" charset="-122"/>
                <a:cs typeface="Arial" panose="020B0604020202020204" pitchFamily="34" charset="0"/>
              </a:rPr>
              <a:t>例如</a:t>
            </a:r>
            <a:r>
              <a:rPr kumimoji="1" lang="zh-CN" altLang="en-US" sz="2000" b="1" dirty="0">
                <a:solidFill>
                  <a:srgbClr val="FF0000"/>
                </a:solidFill>
                <a:latin typeface="Arial" panose="020B0604020202020204" pitchFamily="34" charset="0"/>
                <a:ea typeface="幼圆" panose="020105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一个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5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行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4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列的二维数组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，其对应的行优先顺序表如下：</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grpSp>
        <p:nvGrpSpPr>
          <p:cNvPr id="26" name="Group 4"/>
          <p:cNvGrpSpPr>
            <a:grpSpLocks/>
          </p:cNvGrpSpPr>
          <p:nvPr/>
        </p:nvGrpSpPr>
        <p:grpSpPr bwMode="auto">
          <a:xfrm>
            <a:off x="3538538" y="4868863"/>
            <a:ext cx="5184775" cy="1554162"/>
            <a:chOff x="2154" y="2723"/>
            <a:chExt cx="3266" cy="979"/>
          </a:xfrm>
        </p:grpSpPr>
        <p:pic>
          <p:nvPicPr>
            <p:cNvPr id="14404" name="Picture 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54" y="2723"/>
              <a:ext cx="3266"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6"/>
            <p:cNvSpPr>
              <a:spLocks noChangeArrowheads="1"/>
            </p:cNvSpPr>
            <p:nvPr/>
          </p:nvSpPr>
          <p:spPr bwMode="auto">
            <a:xfrm>
              <a:off x="3161" y="3430"/>
              <a:ext cx="1179" cy="27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zh-CN" altLang="en-US" sz="1600" b="1" dirty="0">
                  <a:latin typeface="Arial" panose="020B0604020202020204" pitchFamily="34" charset="0"/>
                  <a:ea typeface="楷体" panose="02010609060101010101" pitchFamily="49" charset="-122"/>
                  <a:cs typeface="Arial" panose="020B0604020202020204" pitchFamily="34" charset="0"/>
                </a:rPr>
                <a:t>行优先顺序表</a:t>
              </a:r>
            </a:p>
          </p:txBody>
        </p:sp>
      </p:grpSp>
      <p:grpSp>
        <p:nvGrpSpPr>
          <p:cNvPr id="29" name="Group 7"/>
          <p:cNvGrpSpPr>
            <a:grpSpLocks/>
          </p:cNvGrpSpPr>
          <p:nvPr/>
        </p:nvGrpSpPr>
        <p:grpSpPr bwMode="auto">
          <a:xfrm>
            <a:off x="515938" y="4170363"/>
            <a:ext cx="2519362" cy="2282825"/>
            <a:chOff x="250" y="2264"/>
            <a:chExt cx="1587" cy="1438"/>
          </a:xfrm>
        </p:grpSpPr>
        <p:sp>
          <p:nvSpPr>
            <p:cNvPr id="30" name="Rectangle 8"/>
            <p:cNvSpPr>
              <a:spLocks noChangeArrowheads="1"/>
            </p:cNvSpPr>
            <p:nvPr/>
          </p:nvSpPr>
          <p:spPr bwMode="auto">
            <a:xfrm>
              <a:off x="658" y="3430"/>
              <a:ext cx="1179" cy="27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zh-CN" altLang="en-US" sz="1600" b="1" dirty="0">
                  <a:latin typeface="Arial" panose="020B0604020202020204" pitchFamily="34" charset="0"/>
                  <a:ea typeface="楷体" panose="02010609060101010101" pitchFamily="49" charset="-122"/>
                  <a:cs typeface="Arial" panose="020B0604020202020204" pitchFamily="34" charset="0"/>
                </a:rPr>
                <a:t>二维数组 </a:t>
              </a:r>
              <a:r>
                <a:rPr kumimoji="1" lang="en-US" altLang="zh-CN" sz="1600" b="1" dirty="0">
                  <a:latin typeface="Arial" panose="020B0604020202020204" pitchFamily="34" charset="0"/>
                  <a:ea typeface="楷体" panose="02010609060101010101" pitchFamily="49" charset="-122"/>
                  <a:cs typeface="Arial" panose="020B0604020202020204" pitchFamily="34" charset="0"/>
                </a:rPr>
                <a:t>A</a:t>
              </a:r>
            </a:p>
          </p:txBody>
        </p:sp>
        <p:grpSp>
          <p:nvGrpSpPr>
            <p:cNvPr id="14360" name="Group 9"/>
            <p:cNvGrpSpPr>
              <a:grpSpLocks/>
            </p:cNvGrpSpPr>
            <p:nvPr/>
          </p:nvGrpSpPr>
          <p:grpSpPr bwMode="auto">
            <a:xfrm>
              <a:off x="250" y="2264"/>
              <a:ext cx="1541" cy="1103"/>
              <a:chOff x="250" y="2264"/>
              <a:chExt cx="1541" cy="1103"/>
            </a:xfrm>
          </p:grpSpPr>
          <p:sp>
            <p:nvSpPr>
              <p:cNvPr id="32" name="Rectangle 10"/>
              <p:cNvSpPr>
                <a:spLocks noChangeArrowheads="1"/>
              </p:cNvSpPr>
              <p:nvPr/>
            </p:nvSpPr>
            <p:spPr bwMode="auto">
              <a:xfrm>
                <a:off x="618" y="2720"/>
                <a:ext cx="76"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33" name="Rectangle 11"/>
              <p:cNvSpPr>
                <a:spLocks noChangeArrowheads="1"/>
              </p:cNvSpPr>
              <p:nvPr/>
            </p:nvSpPr>
            <p:spPr bwMode="auto">
              <a:xfrm>
                <a:off x="1571" y="3212"/>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7</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34" name="Rectangle 12"/>
              <p:cNvSpPr>
                <a:spLocks noChangeArrowheads="1"/>
              </p:cNvSpPr>
              <p:nvPr/>
            </p:nvSpPr>
            <p:spPr bwMode="auto">
              <a:xfrm>
                <a:off x="1463" y="3212"/>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35" name="Rectangle 13"/>
              <p:cNvSpPr>
                <a:spLocks noChangeArrowheads="1"/>
              </p:cNvSpPr>
              <p:nvPr/>
            </p:nvSpPr>
            <p:spPr bwMode="auto">
              <a:xfrm>
                <a:off x="1345" y="3212"/>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4</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36" name="Rectangle 14"/>
              <p:cNvSpPr>
                <a:spLocks noChangeArrowheads="1"/>
              </p:cNvSpPr>
              <p:nvPr/>
            </p:nvSpPr>
            <p:spPr bwMode="auto">
              <a:xfrm>
                <a:off x="1163" y="3212"/>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37" name="Rectangle 15"/>
              <p:cNvSpPr>
                <a:spLocks noChangeArrowheads="1"/>
              </p:cNvSpPr>
              <p:nvPr/>
            </p:nvSpPr>
            <p:spPr bwMode="auto">
              <a:xfrm>
                <a:off x="1117" y="3212"/>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5</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38" name="Rectangle 16"/>
              <p:cNvSpPr>
                <a:spLocks noChangeArrowheads="1"/>
              </p:cNvSpPr>
              <p:nvPr/>
            </p:nvSpPr>
            <p:spPr bwMode="auto">
              <a:xfrm>
                <a:off x="1023" y="3212"/>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39" name="Rectangle 17"/>
              <p:cNvSpPr>
                <a:spLocks noChangeArrowheads="1"/>
              </p:cNvSpPr>
              <p:nvPr/>
            </p:nvSpPr>
            <p:spPr bwMode="auto">
              <a:xfrm>
                <a:off x="902" y="3212"/>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7</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40" name="Rectangle 18"/>
              <p:cNvSpPr>
                <a:spLocks noChangeArrowheads="1"/>
              </p:cNvSpPr>
              <p:nvPr/>
            </p:nvSpPr>
            <p:spPr bwMode="auto">
              <a:xfrm>
                <a:off x="1571" y="2975"/>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8</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41" name="Rectangle 19"/>
              <p:cNvSpPr>
                <a:spLocks noChangeArrowheads="1"/>
              </p:cNvSpPr>
              <p:nvPr/>
            </p:nvSpPr>
            <p:spPr bwMode="auto">
              <a:xfrm>
                <a:off x="1463" y="2975"/>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42" name="Rectangle 20"/>
              <p:cNvSpPr>
                <a:spLocks noChangeArrowheads="1"/>
              </p:cNvSpPr>
              <p:nvPr/>
            </p:nvSpPr>
            <p:spPr bwMode="auto">
              <a:xfrm>
                <a:off x="1345" y="2975"/>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9</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43" name="Rectangle 21"/>
              <p:cNvSpPr>
                <a:spLocks noChangeArrowheads="1"/>
              </p:cNvSpPr>
              <p:nvPr/>
            </p:nvSpPr>
            <p:spPr bwMode="auto">
              <a:xfrm>
                <a:off x="1163" y="2975"/>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44" name="Rectangle 22"/>
              <p:cNvSpPr>
                <a:spLocks noChangeArrowheads="1"/>
              </p:cNvSpPr>
              <p:nvPr/>
            </p:nvSpPr>
            <p:spPr bwMode="auto">
              <a:xfrm>
                <a:off x="1121" y="2975"/>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2</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45" name="Rectangle 23"/>
              <p:cNvSpPr>
                <a:spLocks noChangeArrowheads="1"/>
              </p:cNvSpPr>
              <p:nvPr/>
            </p:nvSpPr>
            <p:spPr bwMode="auto">
              <a:xfrm>
                <a:off x="1020" y="2975"/>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46" name="Rectangle 24"/>
              <p:cNvSpPr>
                <a:spLocks noChangeArrowheads="1"/>
              </p:cNvSpPr>
              <p:nvPr/>
            </p:nvSpPr>
            <p:spPr bwMode="auto">
              <a:xfrm>
                <a:off x="902" y="2975"/>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8</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47" name="Rectangle 25"/>
              <p:cNvSpPr>
                <a:spLocks noChangeArrowheads="1"/>
              </p:cNvSpPr>
              <p:nvPr/>
            </p:nvSpPr>
            <p:spPr bwMode="auto">
              <a:xfrm>
                <a:off x="1576" y="2738"/>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7</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48" name="Rectangle 26"/>
              <p:cNvSpPr>
                <a:spLocks noChangeArrowheads="1"/>
              </p:cNvSpPr>
              <p:nvPr/>
            </p:nvSpPr>
            <p:spPr bwMode="auto">
              <a:xfrm>
                <a:off x="1468" y="2738"/>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49" name="Rectangle 27"/>
              <p:cNvSpPr>
                <a:spLocks noChangeArrowheads="1"/>
              </p:cNvSpPr>
              <p:nvPr/>
            </p:nvSpPr>
            <p:spPr bwMode="auto">
              <a:xfrm>
                <a:off x="1354" y="2738"/>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2</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50" name="Rectangle 28"/>
              <p:cNvSpPr>
                <a:spLocks noChangeArrowheads="1"/>
              </p:cNvSpPr>
              <p:nvPr/>
            </p:nvSpPr>
            <p:spPr bwMode="auto">
              <a:xfrm>
                <a:off x="1166" y="2738"/>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51" name="Rectangle 29"/>
              <p:cNvSpPr>
                <a:spLocks noChangeArrowheads="1"/>
              </p:cNvSpPr>
              <p:nvPr/>
            </p:nvSpPr>
            <p:spPr bwMode="auto">
              <a:xfrm>
                <a:off x="1123" y="2738"/>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3</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52" name="Rectangle 30"/>
              <p:cNvSpPr>
                <a:spLocks noChangeArrowheads="1"/>
              </p:cNvSpPr>
              <p:nvPr/>
            </p:nvSpPr>
            <p:spPr bwMode="auto">
              <a:xfrm>
                <a:off x="1023" y="2738"/>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53" name="Rectangle 31"/>
              <p:cNvSpPr>
                <a:spLocks noChangeArrowheads="1"/>
              </p:cNvSpPr>
              <p:nvPr/>
            </p:nvSpPr>
            <p:spPr bwMode="auto">
              <a:xfrm>
                <a:off x="902" y="2738"/>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7</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54" name="Rectangle 32"/>
              <p:cNvSpPr>
                <a:spLocks noChangeArrowheads="1"/>
              </p:cNvSpPr>
              <p:nvPr/>
            </p:nvSpPr>
            <p:spPr bwMode="auto">
              <a:xfrm>
                <a:off x="1577" y="2501"/>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3</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55" name="Rectangle 33"/>
              <p:cNvSpPr>
                <a:spLocks noChangeArrowheads="1"/>
              </p:cNvSpPr>
              <p:nvPr/>
            </p:nvSpPr>
            <p:spPr bwMode="auto">
              <a:xfrm>
                <a:off x="1463" y="2501"/>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56" name="Rectangle 34"/>
              <p:cNvSpPr>
                <a:spLocks noChangeArrowheads="1"/>
              </p:cNvSpPr>
              <p:nvPr/>
            </p:nvSpPr>
            <p:spPr bwMode="auto">
              <a:xfrm>
                <a:off x="1345" y="2501"/>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6</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57" name="Rectangle 35"/>
              <p:cNvSpPr>
                <a:spLocks noChangeArrowheads="1"/>
              </p:cNvSpPr>
              <p:nvPr/>
            </p:nvSpPr>
            <p:spPr bwMode="auto">
              <a:xfrm>
                <a:off x="1163" y="2501"/>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58" name="Rectangle 36"/>
              <p:cNvSpPr>
                <a:spLocks noChangeArrowheads="1"/>
              </p:cNvSpPr>
              <p:nvPr/>
            </p:nvSpPr>
            <p:spPr bwMode="auto">
              <a:xfrm>
                <a:off x="1117" y="2501"/>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6</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59" name="Rectangle 37"/>
              <p:cNvSpPr>
                <a:spLocks noChangeArrowheads="1"/>
              </p:cNvSpPr>
              <p:nvPr/>
            </p:nvSpPr>
            <p:spPr bwMode="auto">
              <a:xfrm>
                <a:off x="1023" y="2501"/>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60" name="Rectangle 38"/>
              <p:cNvSpPr>
                <a:spLocks noChangeArrowheads="1"/>
              </p:cNvSpPr>
              <p:nvPr/>
            </p:nvSpPr>
            <p:spPr bwMode="auto">
              <a:xfrm>
                <a:off x="908" y="2501"/>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3</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61" name="Rectangle 39"/>
              <p:cNvSpPr>
                <a:spLocks noChangeArrowheads="1"/>
              </p:cNvSpPr>
              <p:nvPr/>
            </p:nvSpPr>
            <p:spPr bwMode="auto">
              <a:xfrm>
                <a:off x="1579" y="2264"/>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2</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62" name="Rectangle 40"/>
              <p:cNvSpPr>
                <a:spLocks noChangeArrowheads="1"/>
              </p:cNvSpPr>
              <p:nvPr/>
            </p:nvSpPr>
            <p:spPr bwMode="auto">
              <a:xfrm>
                <a:off x="1466" y="2264"/>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63" name="Rectangle 41"/>
              <p:cNvSpPr>
                <a:spLocks noChangeArrowheads="1"/>
              </p:cNvSpPr>
              <p:nvPr/>
            </p:nvSpPr>
            <p:spPr bwMode="auto">
              <a:xfrm>
                <a:off x="1348" y="2264"/>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5</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64" name="Rectangle 42"/>
              <p:cNvSpPr>
                <a:spLocks noChangeArrowheads="1"/>
              </p:cNvSpPr>
              <p:nvPr/>
            </p:nvSpPr>
            <p:spPr bwMode="auto">
              <a:xfrm>
                <a:off x="1166" y="2264"/>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65" name="Rectangle 43"/>
              <p:cNvSpPr>
                <a:spLocks noChangeArrowheads="1"/>
              </p:cNvSpPr>
              <p:nvPr/>
            </p:nvSpPr>
            <p:spPr bwMode="auto">
              <a:xfrm>
                <a:off x="1123" y="2264"/>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3</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66" name="Rectangle 44"/>
              <p:cNvSpPr>
                <a:spLocks noChangeArrowheads="1"/>
              </p:cNvSpPr>
              <p:nvPr/>
            </p:nvSpPr>
            <p:spPr bwMode="auto">
              <a:xfrm>
                <a:off x="1023" y="2264"/>
                <a:ext cx="10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   </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67" name="Rectangle 45"/>
              <p:cNvSpPr>
                <a:spLocks noChangeArrowheads="1"/>
              </p:cNvSpPr>
              <p:nvPr/>
            </p:nvSpPr>
            <p:spPr bwMode="auto">
              <a:xfrm>
                <a:off x="908" y="2264"/>
                <a:ext cx="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2</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grpSp>
            <p:nvGrpSpPr>
              <p:cNvPr id="14397" name="Group 46"/>
              <p:cNvGrpSpPr>
                <a:grpSpLocks/>
              </p:cNvGrpSpPr>
              <p:nvPr/>
            </p:nvGrpSpPr>
            <p:grpSpPr bwMode="auto">
              <a:xfrm>
                <a:off x="250" y="2738"/>
                <a:ext cx="347" cy="250"/>
                <a:chOff x="2056" y="1345"/>
                <a:chExt cx="347" cy="271"/>
              </a:xfrm>
            </p:grpSpPr>
            <p:sp>
              <p:nvSpPr>
                <p:cNvPr id="71" name="Rectangle 47"/>
                <p:cNvSpPr>
                  <a:spLocks noChangeArrowheads="1"/>
                </p:cNvSpPr>
                <p:nvPr/>
              </p:nvSpPr>
              <p:spPr bwMode="auto">
                <a:xfrm>
                  <a:off x="2249" y="1439"/>
                  <a:ext cx="70" cy="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endParaRPr kumimoji="1" lang="en-US" altLang="zh-CN" sz="1600">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endParaRPr>
                </a:p>
              </p:txBody>
            </p:sp>
            <p:sp>
              <p:nvSpPr>
                <p:cNvPr id="72" name="Rectangle 48"/>
                <p:cNvSpPr>
                  <a:spLocks noChangeArrowheads="1"/>
                </p:cNvSpPr>
                <p:nvPr/>
              </p:nvSpPr>
              <p:spPr bwMode="auto">
                <a:xfrm>
                  <a:off x="2331" y="1448"/>
                  <a:ext cx="72"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4</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sp>
              <p:nvSpPr>
                <p:cNvPr id="73" name="Rectangle 49"/>
                <p:cNvSpPr>
                  <a:spLocks noChangeArrowheads="1"/>
                </p:cNvSpPr>
                <p:nvPr/>
              </p:nvSpPr>
              <p:spPr bwMode="auto">
                <a:xfrm>
                  <a:off x="2174" y="1448"/>
                  <a:ext cx="72"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dirty="0">
                      <a:latin typeface="Arial" panose="020B0604020202020204" pitchFamily="34" charset="0"/>
                      <a:ea typeface="楷体" panose="02010609060101010101" pitchFamily="49" charset="-122"/>
                      <a:cs typeface="Arial" panose="020B0604020202020204" pitchFamily="34" charset="0"/>
                    </a:rPr>
                    <a:t>5</a:t>
                  </a:r>
                  <a:endParaRPr kumimoji="1" lang="en-US" altLang="zh-CN" sz="1600" dirty="0">
                    <a:latin typeface="Arial" panose="020B0604020202020204" pitchFamily="34" charset="0"/>
                    <a:ea typeface="楷体" panose="02010609060101010101" pitchFamily="49" charset="-122"/>
                    <a:cs typeface="Arial" panose="020B0604020202020204" pitchFamily="34" charset="0"/>
                  </a:endParaRPr>
                </a:p>
              </p:txBody>
            </p:sp>
            <p:sp>
              <p:nvSpPr>
                <p:cNvPr id="74" name="Rectangle 50"/>
                <p:cNvSpPr>
                  <a:spLocks noChangeArrowheads="1"/>
                </p:cNvSpPr>
                <p:nvPr/>
              </p:nvSpPr>
              <p:spPr bwMode="auto">
                <a:xfrm>
                  <a:off x="2056" y="1345"/>
                  <a:ext cx="93"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kumimoji="1" lang="en-US" altLang="zh-CN" sz="1600" b="1">
                      <a:latin typeface="Arial" panose="020B0604020202020204" pitchFamily="34" charset="0"/>
                      <a:ea typeface="楷体" panose="02010609060101010101" pitchFamily="49" charset="-122"/>
                      <a:cs typeface="Arial" panose="020B0604020202020204" pitchFamily="34" charset="0"/>
                    </a:rPr>
                    <a:t>A</a:t>
                  </a:r>
                  <a:endParaRPr kumimoji="1" lang="en-US" altLang="zh-CN" sz="1600">
                    <a:latin typeface="Arial" panose="020B0604020202020204" pitchFamily="34" charset="0"/>
                    <a:ea typeface="楷体" panose="02010609060101010101" pitchFamily="49" charset="-122"/>
                    <a:cs typeface="Arial" panose="020B0604020202020204" pitchFamily="34" charset="0"/>
                  </a:endParaRPr>
                </a:p>
              </p:txBody>
            </p:sp>
          </p:grpSp>
          <p:sp>
            <p:nvSpPr>
              <p:cNvPr id="69" name="AutoShape 51"/>
              <p:cNvSpPr>
                <a:spLocks/>
              </p:cNvSpPr>
              <p:nvPr/>
            </p:nvSpPr>
            <p:spPr bwMode="auto">
              <a:xfrm>
                <a:off x="754" y="2318"/>
                <a:ext cx="46" cy="1007"/>
              </a:xfrm>
              <a:prstGeom prst="leftBracket">
                <a:avLst>
                  <a:gd name="adj" fmla="val 182428"/>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70" name="AutoShape 52"/>
              <p:cNvSpPr>
                <a:spLocks/>
              </p:cNvSpPr>
              <p:nvPr/>
            </p:nvSpPr>
            <p:spPr bwMode="auto">
              <a:xfrm flipH="1">
                <a:off x="1745" y="2318"/>
                <a:ext cx="46" cy="1007"/>
              </a:xfrm>
              <a:prstGeom prst="leftBracket">
                <a:avLst>
                  <a:gd name="adj" fmla="val 182428"/>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zh-CN" altLang="en-US">
                  <a:latin typeface="Arial" panose="020B0604020202020204" pitchFamily="34" charset="0"/>
                  <a:ea typeface="楷体" panose="02010609060101010101" pitchFamily="49" charset="-122"/>
                  <a:cs typeface="Arial" panose="020B0604020202020204" pitchFamily="34" charset="0"/>
                </a:endParaRPr>
              </a:p>
            </p:txBody>
          </p:sp>
        </p:grpSp>
      </p:grpSp>
      <p:pic>
        <p:nvPicPr>
          <p:cNvPr id="75" name="Picture 53"/>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38538" y="4868863"/>
            <a:ext cx="1039812" cy="33178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 name="Picture 54"/>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35750" y="4868863"/>
            <a:ext cx="1093788" cy="331787"/>
          </a:xfrm>
          <a:prstGeom prst="rect">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7" name="Picture 55"/>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83500" y="4868863"/>
            <a:ext cx="1054100" cy="331787"/>
          </a:xfrm>
          <a:prstGeom prst="rect">
            <a:avLst/>
          </a:prstGeom>
          <a:solidFill>
            <a:srgbClr val="FFCCCC"/>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8" name="Picture 56"/>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72000" y="4868863"/>
            <a:ext cx="1050925" cy="331787"/>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9" name="Picture 57"/>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10225" y="4868863"/>
            <a:ext cx="1079500" cy="331787"/>
          </a:xfrm>
          <a:prstGeom prst="rect">
            <a:avLst/>
          </a:prstGeom>
          <a:solidFill>
            <a:srgbClr val="99FFCC"/>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0" name="Picture 58"/>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t="-9157" r="82936"/>
          <a:stretch>
            <a:fillRect/>
          </a:stretch>
        </p:blipFill>
        <p:spPr bwMode="auto">
          <a:xfrm>
            <a:off x="3252788" y="5157788"/>
            <a:ext cx="933450"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59"/>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l="19704" t="-20242" r="63174"/>
          <a:stretch>
            <a:fillRect/>
          </a:stretch>
        </p:blipFill>
        <p:spPr bwMode="auto">
          <a:xfrm>
            <a:off x="4330700" y="5084763"/>
            <a:ext cx="936625"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60"/>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l="40771" t="-9157" r="42107"/>
          <a:stretch>
            <a:fillRect/>
          </a:stretch>
        </p:blipFill>
        <p:spPr bwMode="auto">
          <a:xfrm>
            <a:off x="5483225" y="5157788"/>
            <a:ext cx="936625"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 name="Picture 61"/>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l="61839" t="-9157" r="19733"/>
          <a:stretch>
            <a:fillRect/>
          </a:stretch>
        </p:blipFill>
        <p:spPr bwMode="auto">
          <a:xfrm>
            <a:off x="6635750" y="5157788"/>
            <a:ext cx="1008063"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 name="Picture 62"/>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l="82878" t="-9157"/>
          <a:stretch>
            <a:fillRect/>
          </a:stretch>
        </p:blipFill>
        <p:spPr bwMode="auto">
          <a:xfrm>
            <a:off x="7786688" y="5157788"/>
            <a:ext cx="936625"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 name="Rectangle 63"/>
          <p:cNvSpPr>
            <a:spLocks noChangeArrowheads="1"/>
          </p:cNvSpPr>
          <p:nvPr/>
        </p:nvSpPr>
        <p:spPr bwMode="auto">
          <a:xfrm>
            <a:off x="1377950" y="4149725"/>
            <a:ext cx="1512888" cy="32385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zh-CN" altLang="en-US">
              <a:latin typeface="+mn-lt"/>
              <a:ea typeface="楷体" panose="02010609060101010101" pitchFamily="49" charset="-122"/>
            </a:endParaRPr>
          </a:p>
        </p:txBody>
      </p:sp>
      <p:sp>
        <p:nvSpPr>
          <p:cNvPr id="86" name="Rectangle 64"/>
          <p:cNvSpPr>
            <a:spLocks noChangeArrowheads="1"/>
          </p:cNvSpPr>
          <p:nvPr/>
        </p:nvSpPr>
        <p:spPr bwMode="auto">
          <a:xfrm>
            <a:off x="1377950" y="4527550"/>
            <a:ext cx="1512888" cy="32385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zh-CN" altLang="en-US">
              <a:latin typeface="+mn-lt"/>
              <a:ea typeface="楷体" panose="02010609060101010101" pitchFamily="49" charset="-122"/>
            </a:endParaRPr>
          </a:p>
        </p:txBody>
      </p:sp>
      <p:sp>
        <p:nvSpPr>
          <p:cNvPr id="87" name="Rectangle 65"/>
          <p:cNvSpPr>
            <a:spLocks noChangeArrowheads="1"/>
          </p:cNvSpPr>
          <p:nvPr/>
        </p:nvSpPr>
        <p:spPr bwMode="auto">
          <a:xfrm>
            <a:off x="1377950" y="4905375"/>
            <a:ext cx="1512888" cy="32385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zh-CN" altLang="en-US">
              <a:latin typeface="+mn-lt"/>
              <a:ea typeface="楷体" panose="02010609060101010101" pitchFamily="49" charset="-122"/>
            </a:endParaRPr>
          </a:p>
        </p:txBody>
      </p:sp>
      <p:sp>
        <p:nvSpPr>
          <p:cNvPr id="88" name="Rectangle 66"/>
          <p:cNvSpPr>
            <a:spLocks noChangeArrowheads="1"/>
          </p:cNvSpPr>
          <p:nvPr/>
        </p:nvSpPr>
        <p:spPr bwMode="auto">
          <a:xfrm>
            <a:off x="1377950" y="5283200"/>
            <a:ext cx="1512888" cy="32385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zh-CN" altLang="en-US">
              <a:latin typeface="+mn-lt"/>
              <a:ea typeface="楷体" panose="02010609060101010101" pitchFamily="49" charset="-122"/>
            </a:endParaRPr>
          </a:p>
        </p:txBody>
      </p:sp>
      <p:sp>
        <p:nvSpPr>
          <p:cNvPr id="89" name="Rectangle 67"/>
          <p:cNvSpPr>
            <a:spLocks noChangeArrowheads="1"/>
          </p:cNvSpPr>
          <p:nvPr/>
        </p:nvSpPr>
        <p:spPr bwMode="auto">
          <a:xfrm>
            <a:off x="1377950" y="5661025"/>
            <a:ext cx="1512888" cy="32385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zh-CN" altLang="en-US">
              <a:latin typeface="+mn-lt"/>
              <a:ea typeface="楷体" panose="02010609060101010101" pitchFamily="49"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800" decel="100000"/>
                                        <p:tgtEl>
                                          <p:spTgt spid="16"/>
                                        </p:tgtEl>
                                      </p:cBhvr>
                                    </p:animEffect>
                                    <p:anim calcmode="lin" valueType="num">
                                      <p:cBhvr>
                                        <p:cTn id="8" dur="800" decel="100000" fill="hold"/>
                                        <p:tgtEl>
                                          <p:spTgt spid="16"/>
                                        </p:tgtEl>
                                        <p:attrNameLst>
                                          <p:attrName>style.rotation</p:attrName>
                                        </p:attrNameLst>
                                      </p:cBhvr>
                                      <p:tavLst>
                                        <p:tav tm="0">
                                          <p:val>
                                            <p:fltVal val="-90"/>
                                          </p:val>
                                        </p:tav>
                                        <p:tav tm="100000">
                                          <p:val>
                                            <p:fltVal val="0"/>
                                          </p:val>
                                        </p:tav>
                                      </p:tavLst>
                                    </p:anim>
                                    <p:anim calcmode="lin" valueType="num">
                                      <p:cBhvr>
                                        <p:cTn id="9" dur="800" decel="100000" fill="hold"/>
                                        <p:tgtEl>
                                          <p:spTgt spid="16"/>
                                        </p:tgtEl>
                                        <p:attrNameLst>
                                          <p:attrName>ppt_x</p:attrName>
                                        </p:attrNameLst>
                                      </p:cBhvr>
                                      <p:tavLst>
                                        <p:tav tm="0">
                                          <p:val>
                                            <p:strVal val="#ppt_x+0.4"/>
                                          </p:val>
                                        </p:tav>
                                        <p:tav tm="100000">
                                          <p:val>
                                            <p:strVal val="#ppt_x-0.05"/>
                                          </p:val>
                                        </p:tav>
                                      </p:tavLst>
                                    </p:anim>
                                    <p:anim calcmode="lin" valueType="num">
                                      <p:cBhvr>
                                        <p:cTn id="10" dur="800" decel="100000" fill="hold"/>
                                        <p:tgtEl>
                                          <p:spTgt spid="1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Effect transition="in" filter="blinds(horizontal)">
                                      <p:cBhvr>
                                        <p:cTn id="17" dur="500"/>
                                        <p:tgtEl>
                                          <p:spTgt spid="15">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xEl>
                                              <p:pRg st="1" end="1"/>
                                            </p:txEl>
                                          </p:spTgt>
                                        </p:tgtEl>
                                        <p:attrNameLst>
                                          <p:attrName>style.visibility</p:attrName>
                                        </p:attrNameLst>
                                      </p:cBhvr>
                                      <p:to>
                                        <p:strVal val="visible"/>
                                      </p:to>
                                    </p:set>
                                    <p:animEffect transition="in" filter="blinds(horizontal)">
                                      <p:cBhvr>
                                        <p:cTn id="22" dur="500"/>
                                        <p:tgtEl>
                                          <p:spTgt spid="15">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5">
                                            <p:txEl>
                                              <p:pRg st="0" end="0"/>
                                            </p:txEl>
                                          </p:spTgt>
                                        </p:tgtEl>
                                        <p:attrNameLst>
                                          <p:attrName>style.visibility</p:attrName>
                                        </p:attrNameLst>
                                      </p:cBhvr>
                                      <p:to>
                                        <p:strVal val="visible"/>
                                      </p:to>
                                    </p:set>
                                    <p:animEffect transition="in" filter="blinds(horizontal)">
                                      <p:cBhvr>
                                        <p:cTn id="27" dur="500"/>
                                        <p:tgtEl>
                                          <p:spTgt spid="25">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dissolve">
                                      <p:cBhvr>
                                        <p:cTn id="32" dur="500"/>
                                        <p:tgtEl>
                                          <p:spTgt spid="29"/>
                                        </p:tgtEl>
                                      </p:cBhvr>
                                    </p:animEffect>
                                  </p:childTnLst>
                                </p:cTn>
                              </p:par>
                            </p:childTnLst>
                          </p:cTn>
                        </p:par>
                        <p:par>
                          <p:cTn id="33" fill="hold" nodeType="afterGroup">
                            <p:stCondLst>
                              <p:cond delay="500"/>
                            </p:stCondLst>
                            <p:childTnLst>
                              <p:par>
                                <p:cTn id="34" presetID="9" presetClass="entr" presetSubtype="0"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dissolve">
                                      <p:cBhvr>
                                        <p:cTn id="36" dur="500"/>
                                        <p:tgtEl>
                                          <p:spTgt spid="26"/>
                                        </p:tgtEl>
                                      </p:cBhvr>
                                    </p:animEffect>
                                  </p:childTnLst>
                                </p:cTn>
                              </p:par>
                            </p:childTnLst>
                          </p:cTn>
                        </p:par>
                        <p:par>
                          <p:cTn id="37" fill="hold" nodeType="afterGroup">
                            <p:stCondLst>
                              <p:cond delay="1000"/>
                            </p:stCondLst>
                            <p:childTnLst>
                              <p:par>
                                <p:cTn id="38" presetID="21" presetClass="entr" presetSubtype="1" fill="hold" grpId="0" nodeType="afterEffect">
                                  <p:stCondLst>
                                    <p:cond delay="1000"/>
                                  </p:stCondLst>
                                  <p:childTnLst>
                                    <p:set>
                                      <p:cBhvr>
                                        <p:cTn id="39" dur="1" fill="hold">
                                          <p:stCondLst>
                                            <p:cond delay="0"/>
                                          </p:stCondLst>
                                        </p:cTn>
                                        <p:tgtEl>
                                          <p:spTgt spid="85"/>
                                        </p:tgtEl>
                                        <p:attrNameLst>
                                          <p:attrName>style.visibility</p:attrName>
                                        </p:attrNameLst>
                                      </p:cBhvr>
                                      <p:to>
                                        <p:strVal val="visible"/>
                                      </p:to>
                                    </p:set>
                                    <p:animEffect transition="in" filter="wheel(1)">
                                      <p:cBhvr>
                                        <p:cTn id="40" dur="500"/>
                                        <p:tgtEl>
                                          <p:spTgt spid="85"/>
                                        </p:tgtEl>
                                      </p:cBhvr>
                                    </p:animEffect>
                                  </p:childTnLst>
                                  <p:subTnLst>
                                    <p:audio>
                                      <p:cMediaNode>
                                        <p:cTn display="0" masterRel="sameClick">
                                          <p:stCondLst>
                                            <p:cond evt="begin" delay="0">
                                              <p:tn val="38"/>
                                            </p:cond>
                                          </p:stCondLst>
                                          <p:endCondLst>
                                            <p:cond evt="onStopAudio" delay="0">
                                              <p:tgtEl>
                                                <p:sldTgt/>
                                              </p:tgtEl>
                                            </p:cond>
                                          </p:endCondLst>
                                        </p:cTn>
                                        <p:tgtEl>
                                          <p:sndTgt r:embed="rId2" name="chimes.wav"/>
                                        </p:tgtEl>
                                      </p:cMediaNode>
                                    </p:audio>
                                  </p:subTnLst>
                                </p:cTn>
                              </p:par>
                            </p:childTnLst>
                          </p:cTn>
                        </p:par>
                        <p:par>
                          <p:cTn id="41" fill="hold" nodeType="afterGroup">
                            <p:stCondLst>
                              <p:cond delay="2500"/>
                            </p:stCondLst>
                            <p:childTnLst>
                              <p:par>
                                <p:cTn id="42" presetID="22" presetClass="entr" presetSubtype="4" fill="hold" nodeType="after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wipe(down)">
                                      <p:cBhvr>
                                        <p:cTn id="44" dur="1000"/>
                                        <p:tgtEl>
                                          <p:spTgt spid="80"/>
                                        </p:tgtEl>
                                      </p:cBhvr>
                                    </p:animEffect>
                                  </p:childTnLst>
                                  <p:subTnLst>
                                    <p:audio>
                                      <p:cMediaNode>
                                        <p:cTn display="0" masterRel="sameClick">
                                          <p:stCondLst>
                                            <p:cond evt="begin" delay="0">
                                              <p:tn val="42"/>
                                            </p:cond>
                                          </p:stCondLst>
                                          <p:endCondLst>
                                            <p:cond evt="onStopAudio" delay="0">
                                              <p:tgtEl>
                                                <p:sldTgt/>
                                              </p:tgtEl>
                                            </p:cond>
                                          </p:endCondLst>
                                        </p:cTn>
                                        <p:tgtEl>
                                          <p:sndTgt r:embed="rId3" name="camera.wav"/>
                                        </p:tgtEl>
                                      </p:cMediaNode>
                                    </p:audio>
                                  </p:subTnLst>
                                </p:cTn>
                              </p:par>
                              <p:par>
                                <p:cTn id="45" presetID="22" presetClass="entr" presetSubtype="8" fill="hold" nodeType="with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wipe(left)">
                                      <p:cBhvr>
                                        <p:cTn id="47" dur="1000"/>
                                        <p:tgtEl>
                                          <p:spTgt spid="75"/>
                                        </p:tgtEl>
                                      </p:cBhvr>
                                    </p:animEffect>
                                  </p:childTnLst>
                                </p:cTn>
                              </p:par>
                            </p:childTnLst>
                          </p:cTn>
                        </p:par>
                        <p:par>
                          <p:cTn id="48" fill="hold" nodeType="afterGroup">
                            <p:stCondLst>
                              <p:cond delay="3500"/>
                            </p:stCondLst>
                            <p:childTnLst>
                              <p:par>
                                <p:cTn id="49" presetID="10" presetClass="exit" presetSubtype="0" fill="hold" grpId="1" nodeType="afterEffect">
                                  <p:stCondLst>
                                    <p:cond delay="1000"/>
                                  </p:stCondLst>
                                  <p:childTnLst>
                                    <p:animEffect transition="out" filter="fade">
                                      <p:cBhvr>
                                        <p:cTn id="50" dur="500"/>
                                        <p:tgtEl>
                                          <p:spTgt spid="85"/>
                                        </p:tgtEl>
                                      </p:cBhvr>
                                    </p:animEffect>
                                    <p:set>
                                      <p:cBhvr>
                                        <p:cTn id="51" dur="1" fill="hold">
                                          <p:stCondLst>
                                            <p:cond delay="499"/>
                                          </p:stCondLst>
                                        </p:cTn>
                                        <p:tgtEl>
                                          <p:spTgt spid="85"/>
                                        </p:tgtEl>
                                        <p:attrNameLst>
                                          <p:attrName>style.visibility</p:attrName>
                                        </p:attrNameLst>
                                      </p:cBhvr>
                                      <p:to>
                                        <p:strVal val="hidden"/>
                                      </p:to>
                                    </p:set>
                                  </p:childTnLst>
                                </p:cTn>
                              </p:par>
                              <p:par>
                                <p:cTn id="52" presetID="21" presetClass="entr" presetSubtype="1" fill="hold" grpId="0" nodeType="withEffect">
                                  <p:stCondLst>
                                    <p:cond delay="1000"/>
                                  </p:stCondLst>
                                  <p:childTnLst>
                                    <p:set>
                                      <p:cBhvr>
                                        <p:cTn id="53" dur="1" fill="hold">
                                          <p:stCondLst>
                                            <p:cond delay="0"/>
                                          </p:stCondLst>
                                        </p:cTn>
                                        <p:tgtEl>
                                          <p:spTgt spid="86"/>
                                        </p:tgtEl>
                                        <p:attrNameLst>
                                          <p:attrName>style.visibility</p:attrName>
                                        </p:attrNameLst>
                                      </p:cBhvr>
                                      <p:to>
                                        <p:strVal val="visible"/>
                                      </p:to>
                                    </p:set>
                                    <p:animEffect transition="in" filter="wheel(1)">
                                      <p:cBhvr>
                                        <p:cTn id="54" dur="500"/>
                                        <p:tgtEl>
                                          <p:spTgt spid="86"/>
                                        </p:tgtEl>
                                      </p:cBhvr>
                                    </p:animEffect>
                                  </p:childTnLst>
                                  <p:subTnLst>
                                    <p:audio>
                                      <p:cMediaNode>
                                        <p:cTn display="0" masterRel="sameClick">
                                          <p:stCondLst>
                                            <p:cond evt="begin" delay="0">
                                              <p:tn val="52"/>
                                            </p:cond>
                                          </p:stCondLst>
                                          <p:endCondLst>
                                            <p:cond evt="onStopAudio" delay="0">
                                              <p:tgtEl>
                                                <p:sldTgt/>
                                              </p:tgtEl>
                                            </p:cond>
                                          </p:endCondLst>
                                        </p:cTn>
                                        <p:tgtEl>
                                          <p:sndTgt r:embed="rId2" name="chimes.wav"/>
                                        </p:tgtEl>
                                      </p:cMediaNode>
                                    </p:audio>
                                  </p:subTnLst>
                                </p:cTn>
                              </p:par>
                            </p:childTnLst>
                          </p:cTn>
                        </p:par>
                        <p:par>
                          <p:cTn id="55" fill="hold" nodeType="afterGroup">
                            <p:stCondLst>
                              <p:cond delay="5000"/>
                            </p:stCondLst>
                            <p:childTnLst>
                              <p:par>
                                <p:cTn id="56" presetID="22" presetClass="entr" presetSubtype="4" fill="hold"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wipe(down)">
                                      <p:cBhvr>
                                        <p:cTn id="58" dur="1000"/>
                                        <p:tgtEl>
                                          <p:spTgt spid="81"/>
                                        </p:tgtEl>
                                      </p:cBhvr>
                                    </p:animEffect>
                                  </p:childTnLst>
                                  <p:subTnLst>
                                    <p:audio>
                                      <p:cMediaNode>
                                        <p:cTn display="0" masterRel="sameClick">
                                          <p:stCondLst>
                                            <p:cond evt="begin" delay="0">
                                              <p:tn val="56"/>
                                            </p:cond>
                                          </p:stCondLst>
                                          <p:endCondLst>
                                            <p:cond evt="onStopAudio" delay="0">
                                              <p:tgtEl>
                                                <p:sldTgt/>
                                              </p:tgtEl>
                                            </p:cond>
                                          </p:endCondLst>
                                        </p:cTn>
                                        <p:tgtEl>
                                          <p:sndTgt r:embed="rId3" name="camera.wav"/>
                                        </p:tgtEl>
                                      </p:cMediaNode>
                                    </p:audio>
                                  </p:subTnLst>
                                </p:cTn>
                              </p:par>
                              <p:par>
                                <p:cTn id="59" presetID="22" presetClass="entr" presetSubtype="8" fill="hold" nodeType="with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wipe(left)">
                                      <p:cBhvr>
                                        <p:cTn id="61" dur="1000"/>
                                        <p:tgtEl>
                                          <p:spTgt spid="78"/>
                                        </p:tgtEl>
                                      </p:cBhvr>
                                    </p:animEffect>
                                  </p:childTnLst>
                                </p:cTn>
                              </p:par>
                            </p:childTnLst>
                          </p:cTn>
                        </p:par>
                        <p:par>
                          <p:cTn id="62" fill="hold" nodeType="afterGroup">
                            <p:stCondLst>
                              <p:cond delay="6000"/>
                            </p:stCondLst>
                            <p:childTnLst>
                              <p:par>
                                <p:cTn id="63" presetID="10" presetClass="exit" presetSubtype="0" fill="hold" grpId="1" nodeType="afterEffect">
                                  <p:stCondLst>
                                    <p:cond delay="1000"/>
                                  </p:stCondLst>
                                  <p:childTnLst>
                                    <p:animEffect transition="out" filter="fade">
                                      <p:cBhvr>
                                        <p:cTn id="64" dur="500"/>
                                        <p:tgtEl>
                                          <p:spTgt spid="86"/>
                                        </p:tgtEl>
                                      </p:cBhvr>
                                    </p:animEffect>
                                    <p:set>
                                      <p:cBhvr>
                                        <p:cTn id="65" dur="1" fill="hold">
                                          <p:stCondLst>
                                            <p:cond delay="499"/>
                                          </p:stCondLst>
                                        </p:cTn>
                                        <p:tgtEl>
                                          <p:spTgt spid="86"/>
                                        </p:tgtEl>
                                        <p:attrNameLst>
                                          <p:attrName>style.visibility</p:attrName>
                                        </p:attrNameLst>
                                      </p:cBhvr>
                                      <p:to>
                                        <p:strVal val="hidden"/>
                                      </p:to>
                                    </p:set>
                                  </p:childTnLst>
                                </p:cTn>
                              </p:par>
                              <p:par>
                                <p:cTn id="66" presetID="21" presetClass="entr" presetSubtype="1" fill="hold" grpId="0" nodeType="withEffect">
                                  <p:stCondLst>
                                    <p:cond delay="1000"/>
                                  </p:stCondLst>
                                  <p:childTnLst>
                                    <p:set>
                                      <p:cBhvr>
                                        <p:cTn id="67" dur="1" fill="hold">
                                          <p:stCondLst>
                                            <p:cond delay="0"/>
                                          </p:stCondLst>
                                        </p:cTn>
                                        <p:tgtEl>
                                          <p:spTgt spid="87"/>
                                        </p:tgtEl>
                                        <p:attrNameLst>
                                          <p:attrName>style.visibility</p:attrName>
                                        </p:attrNameLst>
                                      </p:cBhvr>
                                      <p:to>
                                        <p:strVal val="visible"/>
                                      </p:to>
                                    </p:set>
                                    <p:animEffect transition="in" filter="wheel(1)">
                                      <p:cBhvr>
                                        <p:cTn id="68" dur="500"/>
                                        <p:tgtEl>
                                          <p:spTgt spid="87"/>
                                        </p:tgtEl>
                                      </p:cBhvr>
                                    </p:animEffect>
                                  </p:childTnLst>
                                  <p:subTnLst>
                                    <p:audio>
                                      <p:cMediaNode>
                                        <p:cTn display="0" masterRel="sameClick">
                                          <p:stCondLst>
                                            <p:cond evt="begin" delay="0">
                                              <p:tn val="66"/>
                                            </p:cond>
                                          </p:stCondLst>
                                          <p:endCondLst>
                                            <p:cond evt="onStopAudio" delay="0">
                                              <p:tgtEl>
                                                <p:sldTgt/>
                                              </p:tgtEl>
                                            </p:cond>
                                          </p:endCondLst>
                                        </p:cTn>
                                        <p:tgtEl>
                                          <p:sndTgt r:embed="rId2" name="chimes.wav"/>
                                        </p:tgtEl>
                                      </p:cMediaNode>
                                    </p:audio>
                                  </p:subTnLst>
                                </p:cTn>
                              </p:par>
                            </p:childTnLst>
                          </p:cTn>
                        </p:par>
                        <p:par>
                          <p:cTn id="69" fill="hold" nodeType="afterGroup">
                            <p:stCondLst>
                              <p:cond delay="7500"/>
                            </p:stCondLst>
                            <p:childTnLst>
                              <p:par>
                                <p:cTn id="70" presetID="22" presetClass="entr" presetSubtype="4" fill="hold" nodeType="afterEffect">
                                  <p:stCondLst>
                                    <p:cond delay="0"/>
                                  </p:stCondLst>
                                  <p:childTnLst>
                                    <p:set>
                                      <p:cBhvr>
                                        <p:cTn id="71" dur="1" fill="hold">
                                          <p:stCondLst>
                                            <p:cond delay="0"/>
                                          </p:stCondLst>
                                        </p:cTn>
                                        <p:tgtEl>
                                          <p:spTgt spid="82"/>
                                        </p:tgtEl>
                                        <p:attrNameLst>
                                          <p:attrName>style.visibility</p:attrName>
                                        </p:attrNameLst>
                                      </p:cBhvr>
                                      <p:to>
                                        <p:strVal val="visible"/>
                                      </p:to>
                                    </p:set>
                                    <p:animEffect transition="in" filter="wipe(down)">
                                      <p:cBhvr>
                                        <p:cTn id="72" dur="1000"/>
                                        <p:tgtEl>
                                          <p:spTgt spid="82"/>
                                        </p:tgtEl>
                                      </p:cBhvr>
                                    </p:animEffect>
                                  </p:childTnLst>
                                  <p:subTnLst>
                                    <p:audio>
                                      <p:cMediaNode>
                                        <p:cTn display="0" masterRel="sameClick">
                                          <p:stCondLst>
                                            <p:cond evt="begin" delay="0">
                                              <p:tn val="70"/>
                                            </p:cond>
                                          </p:stCondLst>
                                          <p:endCondLst>
                                            <p:cond evt="onStopAudio" delay="0">
                                              <p:tgtEl>
                                                <p:sldTgt/>
                                              </p:tgtEl>
                                            </p:cond>
                                          </p:endCondLst>
                                        </p:cTn>
                                        <p:tgtEl>
                                          <p:sndTgt r:embed="rId3" name="camera.wav"/>
                                        </p:tgtEl>
                                      </p:cMediaNode>
                                    </p:audio>
                                  </p:subTnLst>
                                </p:cTn>
                              </p:par>
                              <p:par>
                                <p:cTn id="73" presetID="22" presetClass="entr" presetSubtype="8" fill="hold" nodeType="withEffect">
                                  <p:stCondLst>
                                    <p:cond delay="0"/>
                                  </p:stCondLst>
                                  <p:childTnLst>
                                    <p:set>
                                      <p:cBhvr>
                                        <p:cTn id="74" dur="1" fill="hold">
                                          <p:stCondLst>
                                            <p:cond delay="0"/>
                                          </p:stCondLst>
                                        </p:cTn>
                                        <p:tgtEl>
                                          <p:spTgt spid="79"/>
                                        </p:tgtEl>
                                        <p:attrNameLst>
                                          <p:attrName>style.visibility</p:attrName>
                                        </p:attrNameLst>
                                      </p:cBhvr>
                                      <p:to>
                                        <p:strVal val="visible"/>
                                      </p:to>
                                    </p:set>
                                    <p:animEffect transition="in" filter="wipe(left)">
                                      <p:cBhvr>
                                        <p:cTn id="75" dur="1000"/>
                                        <p:tgtEl>
                                          <p:spTgt spid="79"/>
                                        </p:tgtEl>
                                      </p:cBhvr>
                                    </p:animEffect>
                                  </p:childTnLst>
                                </p:cTn>
                              </p:par>
                            </p:childTnLst>
                          </p:cTn>
                        </p:par>
                        <p:par>
                          <p:cTn id="76" fill="hold" nodeType="afterGroup">
                            <p:stCondLst>
                              <p:cond delay="8500"/>
                            </p:stCondLst>
                            <p:childTnLst>
                              <p:par>
                                <p:cTn id="77" presetID="10" presetClass="exit" presetSubtype="0" fill="hold" grpId="1" nodeType="afterEffect">
                                  <p:stCondLst>
                                    <p:cond delay="1000"/>
                                  </p:stCondLst>
                                  <p:childTnLst>
                                    <p:animEffect transition="out" filter="fade">
                                      <p:cBhvr>
                                        <p:cTn id="78" dur="500"/>
                                        <p:tgtEl>
                                          <p:spTgt spid="87"/>
                                        </p:tgtEl>
                                      </p:cBhvr>
                                    </p:animEffect>
                                    <p:set>
                                      <p:cBhvr>
                                        <p:cTn id="79" dur="1" fill="hold">
                                          <p:stCondLst>
                                            <p:cond delay="499"/>
                                          </p:stCondLst>
                                        </p:cTn>
                                        <p:tgtEl>
                                          <p:spTgt spid="87"/>
                                        </p:tgtEl>
                                        <p:attrNameLst>
                                          <p:attrName>style.visibility</p:attrName>
                                        </p:attrNameLst>
                                      </p:cBhvr>
                                      <p:to>
                                        <p:strVal val="hidden"/>
                                      </p:to>
                                    </p:set>
                                  </p:childTnLst>
                                </p:cTn>
                              </p:par>
                              <p:par>
                                <p:cTn id="80" presetID="21" presetClass="entr" presetSubtype="1" fill="hold" grpId="0" nodeType="withEffect">
                                  <p:stCondLst>
                                    <p:cond delay="1000"/>
                                  </p:stCondLst>
                                  <p:childTnLst>
                                    <p:set>
                                      <p:cBhvr>
                                        <p:cTn id="81" dur="1" fill="hold">
                                          <p:stCondLst>
                                            <p:cond delay="0"/>
                                          </p:stCondLst>
                                        </p:cTn>
                                        <p:tgtEl>
                                          <p:spTgt spid="88"/>
                                        </p:tgtEl>
                                        <p:attrNameLst>
                                          <p:attrName>style.visibility</p:attrName>
                                        </p:attrNameLst>
                                      </p:cBhvr>
                                      <p:to>
                                        <p:strVal val="visible"/>
                                      </p:to>
                                    </p:set>
                                    <p:animEffect transition="in" filter="wheel(1)">
                                      <p:cBhvr>
                                        <p:cTn id="82" dur="500"/>
                                        <p:tgtEl>
                                          <p:spTgt spid="88"/>
                                        </p:tgtEl>
                                      </p:cBhvr>
                                    </p:animEffect>
                                  </p:childTnLst>
                                  <p:subTnLst>
                                    <p:audio>
                                      <p:cMediaNode>
                                        <p:cTn display="0" masterRel="sameClick">
                                          <p:stCondLst>
                                            <p:cond evt="begin" delay="0">
                                              <p:tn val="80"/>
                                            </p:cond>
                                          </p:stCondLst>
                                          <p:endCondLst>
                                            <p:cond evt="onStopAudio" delay="0">
                                              <p:tgtEl>
                                                <p:sldTgt/>
                                              </p:tgtEl>
                                            </p:cond>
                                          </p:endCondLst>
                                        </p:cTn>
                                        <p:tgtEl>
                                          <p:sndTgt r:embed="rId2" name="chimes.wav"/>
                                        </p:tgtEl>
                                      </p:cMediaNode>
                                    </p:audio>
                                  </p:subTnLst>
                                </p:cTn>
                              </p:par>
                            </p:childTnLst>
                          </p:cTn>
                        </p:par>
                        <p:par>
                          <p:cTn id="83" fill="hold" nodeType="afterGroup">
                            <p:stCondLst>
                              <p:cond delay="10000"/>
                            </p:stCondLst>
                            <p:childTnLst>
                              <p:par>
                                <p:cTn id="84" presetID="22" presetClass="entr" presetSubtype="4" fill="hold" nodeType="after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wipe(down)">
                                      <p:cBhvr>
                                        <p:cTn id="86" dur="1000"/>
                                        <p:tgtEl>
                                          <p:spTgt spid="83"/>
                                        </p:tgtEl>
                                      </p:cBhvr>
                                    </p:animEffect>
                                  </p:childTnLst>
                                  <p:subTnLst>
                                    <p:audio>
                                      <p:cMediaNode>
                                        <p:cTn display="0" masterRel="sameClick">
                                          <p:stCondLst>
                                            <p:cond evt="begin" delay="0">
                                              <p:tn val="84"/>
                                            </p:cond>
                                          </p:stCondLst>
                                          <p:endCondLst>
                                            <p:cond evt="onStopAudio" delay="0">
                                              <p:tgtEl>
                                                <p:sldTgt/>
                                              </p:tgtEl>
                                            </p:cond>
                                          </p:endCondLst>
                                        </p:cTn>
                                        <p:tgtEl>
                                          <p:sndTgt r:embed="rId3" name="camera.wav"/>
                                        </p:tgtEl>
                                      </p:cMediaNode>
                                    </p:audio>
                                  </p:subTnLst>
                                </p:cTn>
                              </p:par>
                              <p:par>
                                <p:cTn id="87" presetID="22" presetClass="entr" presetSubtype="8" fill="hold" nodeType="withEffect">
                                  <p:stCondLst>
                                    <p:cond delay="0"/>
                                  </p:stCondLst>
                                  <p:childTnLst>
                                    <p:set>
                                      <p:cBhvr>
                                        <p:cTn id="88" dur="1" fill="hold">
                                          <p:stCondLst>
                                            <p:cond delay="0"/>
                                          </p:stCondLst>
                                        </p:cTn>
                                        <p:tgtEl>
                                          <p:spTgt spid="76"/>
                                        </p:tgtEl>
                                        <p:attrNameLst>
                                          <p:attrName>style.visibility</p:attrName>
                                        </p:attrNameLst>
                                      </p:cBhvr>
                                      <p:to>
                                        <p:strVal val="visible"/>
                                      </p:to>
                                    </p:set>
                                    <p:animEffect transition="in" filter="wipe(left)">
                                      <p:cBhvr>
                                        <p:cTn id="89" dur="1000"/>
                                        <p:tgtEl>
                                          <p:spTgt spid="76"/>
                                        </p:tgtEl>
                                      </p:cBhvr>
                                    </p:animEffect>
                                  </p:childTnLst>
                                </p:cTn>
                              </p:par>
                            </p:childTnLst>
                          </p:cTn>
                        </p:par>
                        <p:par>
                          <p:cTn id="90" fill="hold" nodeType="afterGroup">
                            <p:stCondLst>
                              <p:cond delay="11000"/>
                            </p:stCondLst>
                            <p:childTnLst>
                              <p:par>
                                <p:cTn id="91" presetID="10" presetClass="exit" presetSubtype="0" fill="hold" grpId="1" nodeType="afterEffect">
                                  <p:stCondLst>
                                    <p:cond delay="1000"/>
                                  </p:stCondLst>
                                  <p:childTnLst>
                                    <p:animEffect transition="out" filter="fade">
                                      <p:cBhvr>
                                        <p:cTn id="92" dur="500"/>
                                        <p:tgtEl>
                                          <p:spTgt spid="88"/>
                                        </p:tgtEl>
                                      </p:cBhvr>
                                    </p:animEffect>
                                    <p:set>
                                      <p:cBhvr>
                                        <p:cTn id="93" dur="1" fill="hold">
                                          <p:stCondLst>
                                            <p:cond delay="499"/>
                                          </p:stCondLst>
                                        </p:cTn>
                                        <p:tgtEl>
                                          <p:spTgt spid="88"/>
                                        </p:tgtEl>
                                        <p:attrNameLst>
                                          <p:attrName>style.visibility</p:attrName>
                                        </p:attrNameLst>
                                      </p:cBhvr>
                                      <p:to>
                                        <p:strVal val="hidden"/>
                                      </p:to>
                                    </p:set>
                                  </p:childTnLst>
                                </p:cTn>
                              </p:par>
                              <p:par>
                                <p:cTn id="94" presetID="21" presetClass="entr" presetSubtype="1" fill="hold" grpId="0" nodeType="withEffect">
                                  <p:stCondLst>
                                    <p:cond delay="1000"/>
                                  </p:stCondLst>
                                  <p:childTnLst>
                                    <p:set>
                                      <p:cBhvr>
                                        <p:cTn id="95" dur="1" fill="hold">
                                          <p:stCondLst>
                                            <p:cond delay="0"/>
                                          </p:stCondLst>
                                        </p:cTn>
                                        <p:tgtEl>
                                          <p:spTgt spid="89"/>
                                        </p:tgtEl>
                                        <p:attrNameLst>
                                          <p:attrName>style.visibility</p:attrName>
                                        </p:attrNameLst>
                                      </p:cBhvr>
                                      <p:to>
                                        <p:strVal val="visible"/>
                                      </p:to>
                                    </p:set>
                                    <p:animEffect transition="in" filter="wheel(1)">
                                      <p:cBhvr>
                                        <p:cTn id="96" dur="500"/>
                                        <p:tgtEl>
                                          <p:spTgt spid="89"/>
                                        </p:tgtEl>
                                      </p:cBhvr>
                                    </p:animEffect>
                                  </p:childTnLst>
                                  <p:subTnLst>
                                    <p:audio>
                                      <p:cMediaNode>
                                        <p:cTn display="0" masterRel="sameClick">
                                          <p:stCondLst>
                                            <p:cond evt="begin" delay="0">
                                              <p:tn val="94"/>
                                            </p:cond>
                                          </p:stCondLst>
                                          <p:endCondLst>
                                            <p:cond evt="onStopAudio" delay="0">
                                              <p:tgtEl>
                                                <p:sldTgt/>
                                              </p:tgtEl>
                                            </p:cond>
                                          </p:endCondLst>
                                        </p:cTn>
                                        <p:tgtEl>
                                          <p:sndTgt r:embed="rId2" name="chimes.wav"/>
                                        </p:tgtEl>
                                      </p:cMediaNode>
                                    </p:audio>
                                  </p:subTnLst>
                                </p:cTn>
                              </p:par>
                            </p:childTnLst>
                          </p:cTn>
                        </p:par>
                        <p:par>
                          <p:cTn id="97" fill="hold" nodeType="afterGroup">
                            <p:stCondLst>
                              <p:cond delay="12500"/>
                            </p:stCondLst>
                            <p:childTnLst>
                              <p:par>
                                <p:cTn id="98" presetID="22" presetClass="entr" presetSubtype="4" fill="hold" nodeType="afterEffect">
                                  <p:stCondLst>
                                    <p:cond delay="0"/>
                                  </p:stCondLst>
                                  <p:childTnLst>
                                    <p:set>
                                      <p:cBhvr>
                                        <p:cTn id="99" dur="1" fill="hold">
                                          <p:stCondLst>
                                            <p:cond delay="0"/>
                                          </p:stCondLst>
                                        </p:cTn>
                                        <p:tgtEl>
                                          <p:spTgt spid="84"/>
                                        </p:tgtEl>
                                        <p:attrNameLst>
                                          <p:attrName>style.visibility</p:attrName>
                                        </p:attrNameLst>
                                      </p:cBhvr>
                                      <p:to>
                                        <p:strVal val="visible"/>
                                      </p:to>
                                    </p:set>
                                    <p:animEffect transition="in" filter="wipe(down)">
                                      <p:cBhvr>
                                        <p:cTn id="100" dur="1000"/>
                                        <p:tgtEl>
                                          <p:spTgt spid="84"/>
                                        </p:tgtEl>
                                      </p:cBhvr>
                                    </p:animEffect>
                                  </p:childTnLst>
                                  <p:subTnLst>
                                    <p:audio>
                                      <p:cMediaNode>
                                        <p:cTn display="0" masterRel="sameClick">
                                          <p:stCondLst>
                                            <p:cond evt="begin" delay="0">
                                              <p:tn val="98"/>
                                            </p:cond>
                                          </p:stCondLst>
                                          <p:endCondLst>
                                            <p:cond evt="onStopAudio" delay="0">
                                              <p:tgtEl>
                                                <p:sldTgt/>
                                              </p:tgtEl>
                                            </p:cond>
                                          </p:endCondLst>
                                        </p:cTn>
                                        <p:tgtEl>
                                          <p:sndTgt r:embed="rId3" name="camera.wav"/>
                                        </p:tgtEl>
                                      </p:cMediaNode>
                                    </p:audio>
                                  </p:subTnLst>
                                </p:cTn>
                              </p:par>
                            </p:childTnLst>
                          </p:cTn>
                        </p:par>
                        <p:par>
                          <p:cTn id="101" fill="hold" nodeType="afterGroup">
                            <p:stCondLst>
                              <p:cond delay="13500"/>
                            </p:stCondLst>
                            <p:childTnLst>
                              <p:par>
                                <p:cTn id="102" presetID="22" presetClass="entr" presetSubtype="8" fill="hold" nodeType="afterEffect">
                                  <p:stCondLst>
                                    <p:cond delay="0"/>
                                  </p:stCondLst>
                                  <p:childTnLst>
                                    <p:set>
                                      <p:cBhvr>
                                        <p:cTn id="103" dur="1" fill="hold">
                                          <p:stCondLst>
                                            <p:cond delay="0"/>
                                          </p:stCondLst>
                                        </p:cTn>
                                        <p:tgtEl>
                                          <p:spTgt spid="77"/>
                                        </p:tgtEl>
                                        <p:attrNameLst>
                                          <p:attrName>style.visibility</p:attrName>
                                        </p:attrNameLst>
                                      </p:cBhvr>
                                      <p:to>
                                        <p:strVal val="visible"/>
                                      </p:to>
                                    </p:set>
                                    <p:animEffect transition="in" filter="wipe(left)">
                                      <p:cBhvr>
                                        <p:cTn id="104" dur="1000"/>
                                        <p:tgtEl>
                                          <p:spTgt spid="77"/>
                                        </p:tgtEl>
                                      </p:cBhvr>
                                    </p:animEffect>
                                  </p:childTnLst>
                                </p:cTn>
                              </p:par>
                            </p:childTnLst>
                          </p:cTn>
                        </p:par>
                        <p:par>
                          <p:cTn id="105" fill="hold" nodeType="afterGroup">
                            <p:stCondLst>
                              <p:cond delay="14500"/>
                            </p:stCondLst>
                            <p:childTnLst>
                              <p:par>
                                <p:cTn id="106" presetID="10" presetClass="exit" presetSubtype="0" fill="hold" grpId="1" nodeType="afterEffect">
                                  <p:stCondLst>
                                    <p:cond delay="1000"/>
                                  </p:stCondLst>
                                  <p:childTnLst>
                                    <p:animEffect transition="out" filter="fade">
                                      <p:cBhvr>
                                        <p:cTn id="107" dur="500"/>
                                        <p:tgtEl>
                                          <p:spTgt spid="89"/>
                                        </p:tgtEl>
                                      </p:cBhvr>
                                    </p:animEffect>
                                    <p:set>
                                      <p:cBhvr>
                                        <p:cTn id="108" dur="1" fill="hold">
                                          <p:stCondLst>
                                            <p:cond delay="499"/>
                                          </p:stCondLst>
                                        </p:cTn>
                                        <p:tgtEl>
                                          <p:spTgt spid="8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build="p"/>
      <p:bldP spid="25" grpId="0" build="p"/>
      <p:bldP spid="85" grpId="0" animBg="1"/>
      <p:bldP spid="85" grpId="1" animBg="1"/>
      <p:bldP spid="86" grpId="0" animBg="1"/>
      <p:bldP spid="86" grpId="1" animBg="1"/>
      <p:bldP spid="87" grpId="0" animBg="1"/>
      <p:bldP spid="87" grpId="1" animBg="1"/>
      <p:bldP spid="88" grpId="0" animBg="1"/>
      <p:bldP spid="88" grpId="1" animBg="1"/>
      <p:bldP spid="89" grpId="0" animBg="1"/>
      <p:bldP spid="89" grpId="1"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282" name="组合 3"/>
          <p:cNvGrpSpPr>
            <a:grpSpLocks/>
          </p:cNvGrpSpPr>
          <p:nvPr/>
        </p:nvGrpSpPr>
        <p:grpSpPr bwMode="auto">
          <a:xfrm>
            <a:off x="34925" y="92075"/>
            <a:ext cx="7632700" cy="1874838"/>
            <a:chOff x="34925" y="92075"/>
            <a:chExt cx="7632700" cy="1874838"/>
          </a:xfrm>
        </p:grpSpPr>
        <p:grpSp>
          <p:nvGrpSpPr>
            <p:cNvPr id="97289" name="组合 2"/>
            <p:cNvGrpSpPr>
              <a:grpSpLocks/>
            </p:cNvGrpSpPr>
            <p:nvPr/>
          </p:nvGrpSpPr>
          <p:grpSpPr bwMode="auto">
            <a:xfrm>
              <a:off x="34925" y="92075"/>
              <a:ext cx="7632700" cy="1874838"/>
              <a:chOff x="34925" y="92075"/>
              <a:chExt cx="7632700" cy="1874838"/>
            </a:xfrm>
          </p:grpSpPr>
          <p:grpSp>
            <p:nvGrpSpPr>
              <p:cNvPr id="97291" name="组合 1"/>
              <p:cNvGrpSpPr>
                <a:grpSpLocks/>
              </p:cNvGrpSpPr>
              <p:nvPr/>
            </p:nvGrpSpPr>
            <p:grpSpPr bwMode="auto">
              <a:xfrm>
                <a:off x="34925" y="92075"/>
                <a:ext cx="7632700" cy="457200"/>
                <a:chOff x="34925" y="92075"/>
                <a:chExt cx="7632700" cy="457200"/>
              </a:xfrm>
            </p:grpSpPr>
            <p:sp>
              <p:nvSpPr>
                <p:cNvPr id="97298"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7299"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97292" name="Group 2"/>
              <p:cNvGrpSpPr>
                <a:grpSpLocks/>
              </p:cNvGrpSpPr>
              <p:nvPr/>
            </p:nvGrpSpPr>
            <p:grpSpPr bwMode="auto">
              <a:xfrm>
                <a:off x="107950" y="620713"/>
                <a:ext cx="5623983" cy="769937"/>
                <a:chOff x="113" y="441"/>
                <a:chExt cx="2098" cy="485"/>
              </a:xfrm>
            </p:grpSpPr>
            <p:sp>
              <p:nvSpPr>
                <p:cNvPr id="97296"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97297"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97293" name="Group 5"/>
              <p:cNvGrpSpPr>
                <a:grpSpLocks/>
              </p:cNvGrpSpPr>
              <p:nvPr/>
            </p:nvGrpSpPr>
            <p:grpSpPr bwMode="auto">
              <a:xfrm>
                <a:off x="250824" y="1196975"/>
                <a:ext cx="3432175" cy="769938"/>
                <a:chOff x="113" y="441"/>
                <a:chExt cx="1440" cy="485"/>
              </a:xfrm>
            </p:grpSpPr>
            <p:sp>
              <p:nvSpPr>
                <p:cNvPr id="97294" name="Text Box 6"/>
                <p:cNvSpPr txBox="1">
                  <a:spLocks noChangeArrowheads="1"/>
                </p:cNvSpPr>
                <p:nvPr/>
              </p:nvSpPr>
              <p:spPr bwMode="auto">
                <a:xfrm>
                  <a:off x="113" y="441"/>
                  <a:ext cx="1440"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头尾链表的操作实现</a:t>
                  </a:r>
                </a:p>
              </p:txBody>
            </p:sp>
            <p:sp>
              <p:nvSpPr>
                <p:cNvPr id="97295"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97290" name="Text Box 7"/>
            <p:cNvSpPr txBox="1">
              <a:spLocks noChangeArrowheads="1"/>
            </p:cNvSpPr>
            <p:nvPr/>
          </p:nvSpPr>
          <p:spPr bwMode="auto">
            <a:xfrm>
              <a:off x="3232678"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求广义表表头操作</a:t>
              </a:r>
            </a:p>
          </p:txBody>
        </p:sp>
      </p:grpSp>
      <p:sp>
        <p:nvSpPr>
          <p:cNvPr id="24" name="Text Box 19"/>
          <p:cNvSpPr txBox="1">
            <a:spLocks noChangeArrowheads="1"/>
          </p:cNvSpPr>
          <p:nvPr/>
        </p:nvSpPr>
        <p:spPr bwMode="auto">
          <a:xfrm>
            <a:off x="323850" y="1844675"/>
            <a:ext cx="8569325" cy="361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void GetHead(GList GL)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求头尾链表</a:t>
            </a:r>
            <a:r>
              <a:rPr lang="de-DE" altLang="zh-CN" sz="1600" b="1">
                <a:latin typeface="Courier New" panose="02070309020205020404" pitchFamily="49" charset="0"/>
                <a:ea typeface="仿宋" panose="02010609060101010101" pitchFamily="49" charset="-122"/>
                <a:cs typeface="Courier New" panose="02070309020205020404" pitchFamily="49" charset="0"/>
              </a:rPr>
              <a:t>GL</a:t>
            </a:r>
            <a:r>
              <a:rPr lang="zh-CN" altLang="en-US" sz="1600" b="1">
                <a:latin typeface="Courier New" panose="02070309020205020404" pitchFamily="49" charset="0"/>
                <a:ea typeface="仿宋" panose="02010609060101010101" pitchFamily="49" charset="-122"/>
                <a:cs typeface="Courier New" panose="02070309020205020404" pitchFamily="49" charset="0"/>
              </a:rPr>
              <a:t>的表头，并输出</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if(GL==NULL)  Error("</a:t>
            </a:r>
            <a:r>
              <a:rPr lang="zh-CN" altLang="en-US" sz="1600" b="1">
                <a:latin typeface="Courier New" panose="02070309020205020404" pitchFamily="49" charset="0"/>
                <a:ea typeface="仿宋" panose="02010609060101010101" pitchFamily="49" charset="-122"/>
                <a:cs typeface="Courier New" panose="02070309020205020404" pitchFamily="49" charset="0"/>
              </a:rPr>
              <a:t>空表不能取表头！</a:t>
            </a:r>
            <a:r>
              <a:rPr lang="en-US" altLang="zh-CN" sz="16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de-DE" altLang="zh-CN" sz="1600" b="1">
                <a:latin typeface="Courier New" panose="02070309020205020404" pitchFamily="49" charset="0"/>
                <a:ea typeface="仿宋" panose="02010609060101010101" pitchFamily="49" charset="-122"/>
                <a:cs typeface="Courier New" panose="02070309020205020404" pitchFamily="49" charset="0"/>
              </a:rPr>
              <a:t>head=GT-&gt;ptr.hp;</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if(head-&gt;tag==ATOM)  cout&lt;&lt;"</a:t>
            </a:r>
            <a:r>
              <a:rPr lang="zh-CN" altLang="en-US" sz="1600" b="1">
                <a:latin typeface="Courier New" panose="02070309020205020404" pitchFamily="49" charset="0"/>
                <a:ea typeface="仿宋" panose="02010609060101010101" pitchFamily="49" charset="-122"/>
                <a:cs typeface="Courier New" panose="02070309020205020404" pitchFamily="49" charset="0"/>
              </a:rPr>
              <a:t>表头：</a:t>
            </a:r>
            <a:r>
              <a:rPr lang="en-US" altLang="zh-CN" sz="1600" b="1">
                <a:latin typeface="Courier New" panose="02070309020205020404" pitchFamily="49" charset="0"/>
                <a:ea typeface="仿宋" panose="02010609060101010101" pitchFamily="49" charset="-122"/>
                <a:cs typeface="Courier New" panose="02070309020205020404" pitchFamily="49" charset="0"/>
              </a:rPr>
              <a:t>"&lt;&lt;</a:t>
            </a:r>
            <a:r>
              <a:rPr lang="de-DE" altLang="zh-CN" sz="1600" b="1">
                <a:latin typeface="Courier New" panose="02070309020205020404" pitchFamily="49" charset="0"/>
                <a:ea typeface="仿宋" panose="02010609060101010101" pitchFamily="49" charset="-122"/>
                <a:cs typeface="Courier New" panose="02070309020205020404" pitchFamily="49" charset="0"/>
              </a:rPr>
              <a:t>head-&gt;data&lt;&lt;endl;</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else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cout&lt;&lt;"</a:t>
            </a:r>
            <a:r>
              <a:rPr lang="zh-CN" altLang="en-US" sz="1600" b="1">
                <a:latin typeface="Courier New" panose="02070309020205020404" pitchFamily="49" charset="0"/>
                <a:ea typeface="仿宋" panose="02010609060101010101" pitchFamily="49" charset="-122"/>
                <a:cs typeface="Courier New" panose="02070309020205020404" pitchFamily="49" charset="0"/>
              </a:rPr>
              <a:t>表头：</a:t>
            </a:r>
            <a:r>
              <a:rPr lang="en-US" altLang="zh-CN" sz="16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TraverseGList(head);		// </a:t>
            </a:r>
            <a:r>
              <a:rPr lang="zh-CN" altLang="en-US" sz="1600" b="1">
                <a:latin typeface="Courier New" panose="02070309020205020404" pitchFamily="49" charset="0"/>
                <a:ea typeface="仿宋" panose="02010609060101010101" pitchFamily="49" charset="-122"/>
                <a:cs typeface="Courier New" panose="02070309020205020404" pitchFamily="49" charset="0"/>
              </a:rPr>
              <a:t>参见算法</a:t>
            </a:r>
            <a:r>
              <a:rPr lang="en-US" altLang="zh-CN" sz="1600" b="1">
                <a:latin typeface="Courier New" panose="02070309020205020404" pitchFamily="49" charset="0"/>
                <a:ea typeface="仿宋" panose="02010609060101010101" pitchFamily="49" charset="-122"/>
                <a:cs typeface="Courier New" panose="02070309020205020404" pitchFamily="49" charset="0"/>
              </a:rPr>
              <a:t>5-13</a:t>
            </a:r>
            <a:r>
              <a:rPr lang="zh-CN" altLang="en-US" sz="1600" b="1">
                <a:latin typeface="Courier New" panose="02070309020205020404" pitchFamily="49" charset="0"/>
                <a:ea typeface="仿宋" panose="02010609060101010101" pitchFamily="49" charset="-122"/>
                <a:cs typeface="Courier New" panose="02070309020205020404" pitchFamily="49" charset="0"/>
              </a:rPr>
              <a:t>，输出表头</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cout&lt;&lt;endl;</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 GetHead</a:t>
            </a:r>
          </a:p>
        </p:txBody>
      </p:sp>
      <p:grpSp>
        <p:nvGrpSpPr>
          <p:cNvPr id="25" name="Group 4"/>
          <p:cNvGrpSpPr>
            <a:grpSpLocks/>
          </p:cNvGrpSpPr>
          <p:nvPr/>
        </p:nvGrpSpPr>
        <p:grpSpPr bwMode="auto">
          <a:xfrm>
            <a:off x="7669213" y="692150"/>
            <a:ext cx="1295400" cy="1008063"/>
            <a:chOff x="4831" y="1253"/>
            <a:chExt cx="816" cy="726"/>
          </a:xfrm>
        </p:grpSpPr>
        <p:sp>
          <p:nvSpPr>
            <p:cNvPr id="97285"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97286"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9"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5-14</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97288"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290">
                                          <p:stCondLst>
                                            <p:cond delay="0"/>
                                          </p:stCondLst>
                                        </p:cTn>
                                        <p:tgtEl>
                                          <p:spTgt spid="25"/>
                                        </p:tgtEl>
                                      </p:cBhvr>
                                    </p:animEffect>
                                    <p:anim calcmode="lin" valueType="num">
                                      <p:cBhvr>
                                        <p:cTn id="13"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18" dur="13">
                                          <p:stCondLst>
                                            <p:cond delay="325"/>
                                          </p:stCondLst>
                                        </p:cTn>
                                        <p:tgtEl>
                                          <p:spTgt spid="25"/>
                                        </p:tgtEl>
                                      </p:cBhvr>
                                      <p:to x="100000" y="60000"/>
                                    </p:animScale>
                                    <p:animScale>
                                      <p:cBhvr>
                                        <p:cTn id="19" dur="83" decel="50000">
                                          <p:stCondLst>
                                            <p:cond delay="338"/>
                                          </p:stCondLst>
                                        </p:cTn>
                                        <p:tgtEl>
                                          <p:spTgt spid="25"/>
                                        </p:tgtEl>
                                      </p:cBhvr>
                                      <p:to x="100000" y="100000"/>
                                    </p:animScale>
                                    <p:animScale>
                                      <p:cBhvr>
                                        <p:cTn id="20" dur="13">
                                          <p:stCondLst>
                                            <p:cond delay="656"/>
                                          </p:stCondLst>
                                        </p:cTn>
                                        <p:tgtEl>
                                          <p:spTgt spid="25"/>
                                        </p:tgtEl>
                                      </p:cBhvr>
                                      <p:to x="100000" y="80000"/>
                                    </p:animScale>
                                    <p:animScale>
                                      <p:cBhvr>
                                        <p:cTn id="21" dur="83" decel="50000">
                                          <p:stCondLst>
                                            <p:cond delay="669"/>
                                          </p:stCondLst>
                                        </p:cTn>
                                        <p:tgtEl>
                                          <p:spTgt spid="25"/>
                                        </p:tgtEl>
                                      </p:cBhvr>
                                      <p:to x="100000" y="100000"/>
                                    </p:animScale>
                                    <p:animScale>
                                      <p:cBhvr>
                                        <p:cTn id="22" dur="13">
                                          <p:stCondLst>
                                            <p:cond delay="821"/>
                                          </p:stCondLst>
                                        </p:cTn>
                                        <p:tgtEl>
                                          <p:spTgt spid="25"/>
                                        </p:tgtEl>
                                      </p:cBhvr>
                                      <p:to x="100000" y="90000"/>
                                    </p:animScale>
                                    <p:animScale>
                                      <p:cBhvr>
                                        <p:cTn id="23" dur="83" decel="50000">
                                          <p:stCondLst>
                                            <p:cond delay="834"/>
                                          </p:stCondLst>
                                        </p:cTn>
                                        <p:tgtEl>
                                          <p:spTgt spid="25"/>
                                        </p:tgtEl>
                                      </p:cBhvr>
                                      <p:to x="100000" y="100000"/>
                                    </p:animScale>
                                    <p:animScale>
                                      <p:cBhvr>
                                        <p:cTn id="24" dur="13">
                                          <p:stCondLst>
                                            <p:cond delay="904"/>
                                          </p:stCondLst>
                                        </p:cTn>
                                        <p:tgtEl>
                                          <p:spTgt spid="25"/>
                                        </p:tgtEl>
                                      </p:cBhvr>
                                      <p:to x="100000" y="95000"/>
                                    </p:animScale>
                                    <p:animScale>
                                      <p:cBhvr>
                                        <p:cTn id="25" dur="83" decel="50000">
                                          <p:stCondLst>
                                            <p:cond delay="917"/>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306" name="组合 2"/>
          <p:cNvGrpSpPr>
            <a:grpSpLocks/>
          </p:cNvGrpSpPr>
          <p:nvPr/>
        </p:nvGrpSpPr>
        <p:grpSpPr bwMode="auto">
          <a:xfrm>
            <a:off x="34925" y="92075"/>
            <a:ext cx="7632700" cy="1874838"/>
            <a:chOff x="34925" y="92075"/>
            <a:chExt cx="7632700" cy="1874838"/>
          </a:xfrm>
        </p:grpSpPr>
        <p:grpSp>
          <p:nvGrpSpPr>
            <p:cNvPr id="98314" name="组合 1"/>
            <p:cNvGrpSpPr>
              <a:grpSpLocks/>
            </p:cNvGrpSpPr>
            <p:nvPr/>
          </p:nvGrpSpPr>
          <p:grpSpPr bwMode="auto">
            <a:xfrm>
              <a:off x="34925" y="92075"/>
              <a:ext cx="7632700" cy="457200"/>
              <a:chOff x="34925" y="92075"/>
              <a:chExt cx="7632700" cy="457200"/>
            </a:xfrm>
          </p:grpSpPr>
          <p:sp>
            <p:nvSpPr>
              <p:cNvPr id="98321"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8322"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98315" name="Group 2"/>
            <p:cNvGrpSpPr>
              <a:grpSpLocks/>
            </p:cNvGrpSpPr>
            <p:nvPr/>
          </p:nvGrpSpPr>
          <p:grpSpPr bwMode="auto">
            <a:xfrm>
              <a:off x="107950" y="620713"/>
              <a:ext cx="5623983" cy="769937"/>
              <a:chOff x="113" y="441"/>
              <a:chExt cx="2098" cy="485"/>
            </a:xfrm>
          </p:grpSpPr>
          <p:sp>
            <p:nvSpPr>
              <p:cNvPr id="98319"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98320"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98316" name="Group 5"/>
            <p:cNvGrpSpPr>
              <a:grpSpLocks/>
            </p:cNvGrpSpPr>
            <p:nvPr/>
          </p:nvGrpSpPr>
          <p:grpSpPr bwMode="auto">
            <a:xfrm>
              <a:off x="250824" y="1196975"/>
              <a:ext cx="3432175" cy="769938"/>
              <a:chOff x="113" y="441"/>
              <a:chExt cx="1440" cy="485"/>
            </a:xfrm>
          </p:grpSpPr>
          <p:sp>
            <p:nvSpPr>
              <p:cNvPr id="98317" name="Text Box 6"/>
              <p:cNvSpPr txBox="1">
                <a:spLocks noChangeArrowheads="1"/>
              </p:cNvSpPr>
              <p:nvPr/>
            </p:nvSpPr>
            <p:spPr bwMode="auto">
              <a:xfrm>
                <a:off x="113" y="441"/>
                <a:ext cx="1440"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头尾链表的操作实现</a:t>
                </a:r>
              </a:p>
            </p:txBody>
          </p:sp>
          <p:sp>
            <p:nvSpPr>
              <p:cNvPr id="98318"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8" name="Text Box 7"/>
          <p:cNvSpPr txBox="1">
            <a:spLocks noChangeArrowheads="1"/>
          </p:cNvSpPr>
          <p:nvPr/>
        </p:nvSpPr>
        <p:spPr bwMode="auto">
          <a:xfrm>
            <a:off x="3232150" y="1171575"/>
            <a:ext cx="41767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求广义表表尾操作</a:t>
            </a:r>
          </a:p>
        </p:txBody>
      </p:sp>
      <p:grpSp>
        <p:nvGrpSpPr>
          <p:cNvPr id="19" name="Group 8"/>
          <p:cNvGrpSpPr>
            <a:grpSpLocks/>
          </p:cNvGrpSpPr>
          <p:nvPr/>
        </p:nvGrpSpPr>
        <p:grpSpPr bwMode="auto">
          <a:xfrm>
            <a:off x="7669213" y="620713"/>
            <a:ext cx="1295400" cy="1079500"/>
            <a:chOff x="4831" y="391"/>
            <a:chExt cx="816" cy="773"/>
          </a:xfrm>
        </p:grpSpPr>
        <p:sp>
          <p:nvSpPr>
            <p:cNvPr id="98310"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8311"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98312"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3"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26" name="Text Box 7"/>
          <p:cNvSpPr txBox="1">
            <a:spLocks noChangeArrowheads="1"/>
          </p:cNvSpPr>
          <p:nvPr/>
        </p:nvSpPr>
        <p:spPr bwMode="auto">
          <a:xfrm>
            <a:off x="179388" y="1768475"/>
            <a:ext cx="8713787"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buClr>
                <a:schemeClr val="accent2"/>
              </a:buClr>
              <a:buSzPct val="80000"/>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a:t>
            </a:r>
            <a:r>
              <a:rPr kumimoji="1" lang="zh-CN" altLang="en-US" sz="2000" b="1" dirty="0">
                <a:latin typeface="+mn-ea"/>
                <a:ea typeface="+mn-ea"/>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如果广义</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GT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空表，则不能进行求表尾操作，给出相应信息；</a:t>
            </a:r>
          </a:p>
          <a:p>
            <a:pPr algn="just" eaLnBrk="1" hangingPunct="1">
              <a:lnSpc>
                <a:spcPct val="140000"/>
              </a:lnSpc>
              <a:buClr>
                <a:schemeClr val="accent2"/>
              </a:buClr>
              <a:buSzPct val="80000"/>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如果广义</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GT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是非</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空表，则</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调用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TraverseGList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（算法</a:t>
            </a:r>
            <a:r>
              <a:rPr kumimoji="1" lang="en-US" altLang="zh-CN" sz="2000" b="1" dirty="0">
                <a:latin typeface="Arial" panose="020B0604020202020204" pitchFamily="34" charset="0"/>
                <a:ea typeface="仿宋" panose="02010609060101010101" pitchFamily="49" charset="-122"/>
                <a:cs typeface="Arial" panose="020B0604020202020204" pitchFamily="34" charset="0"/>
              </a:rPr>
              <a:t>5-13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）依次输出表尾中的元素。</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800" decel="100000"/>
                                        <p:tgtEl>
                                          <p:spTgt spid="18"/>
                                        </p:tgtEl>
                                      </p:cBhvr>
                                    </p:animEffect>
                                    <p:anim calcmode="lin" valueType="num">
                                      <p:cBhvr>
                                        <p:cTn id="8" dur="800" decel="100000" fill="hold"/>
                                        <p:tgtEl>
                                          <p:spTgt spid="18"/>
                                        </p:tgtEl>
                                        <p:attrNameLst>
                                          <p:attrName>style.rotation</p:attrName>
                                        </p:attrNameLst>
                                      </p:cBhvr>
                                      <p:tavLst>
                                        <p:tav tm="0">
                                          <p:val>
                                            <p:fltVal val="-90"/>
                                          </p:val>
                                        </p:tav>
                                        <p:tav tm="100000">
                                          <p:val>
                                            <p:fltVal val="0"/>
                                          </p:val>
                                        </p:tav>
                                      </p:tavLst>
                                    </p:anim>
                                    <p:anim calcmode="lin" valueType="num">
                                      <p:cBhvr>
                                        <p:cTn id="9" dur="800" decel="100000" fill="hold"/>
                                        <p:tgtEl>
                                          <p:spTgt spid="18"/>
                                        </p:tgtEl>
                                        <p:attrNameLst>
                                          <p:attrName>ppt_x</p:attrName>
                                        </p:attrNameLst>
                                      </p:cBhvr>
                                      <p:tavLst>
                                        <p:tav tm="0">
                                          <p:val>
                                            <p:strVal val="#ppt_x+0.4"/>
                                          </p:val>
                                        </p:tav>
                                        <p:tav tm="100000">
                                          <p:val>
                                            <p:strVal val="#ppt_x-0.05"/>
                                          </p:val>
                                        </p:tav>
                                      </p:tavLst>
                                    </p:anim>
                                    <p:anim calcmode="lin" valueType="num">
                                      <p:cBhvr>
                                        <p:cTn id="10" dur="800" decel="100000" fill="hold"/>
                                        <p:tgtEl>
                                          <p:spTgt spid="1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290">
                                          <p:stCondLst>
                                            <p:cond delay="0"/>
                                          </p:stCondLst>
                                        </p:cTn>
                                        <p:tgtEl>
                                          <p:spTgt spid="19"/>
                                        </p:tgtEl>
                                      </p:cBhvr>
                                    </p:animEffect>
                                    <p:anim calcmode="lin" valueType="num">
                                      <p:cBhvr>
                                        <p:cTn id="18"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23" dur="13">
                                          <p:stCondLst>
                                            <p:cond delay="325"/>
                                          </p:stCondLst>
                                        </p:cTn>
                                        <p:tgtEl>
                                          <p:spTgt spid="19"/>
                                        </p:tgtEl>
                                      </p:cBhvr>
                                      <p:to x="100000" y="60000"/>
                                    </p:animScale>
                                    <p:animScale>
                                      <p:cBhvr>
                                        <p:cTn id="24" dur="83" decel="50000">
                                          <p:stCondLst>
                                            <p:cond delay="338"/>
                                          </p:stCondLst>
                                        </p:cTn>
                                        <p:tgtEl>
                                          <p:spTgt spid="19"/>
                                        </p:tgtEl>
                                      </p:cBhvr>
                                      <p:to x="100000" y="100000"/>
                                    </p:animScale>
                                    <p:animScale>
                                      <p:cBhvr>
                                        <p:cTn id="25" dur="13">
                                          <p:stCondLst>
                                            <p:cond delay="656"/>
                                          </p:stCondLst>
                                        </p:cTn>
                                        <p:tgtEl>
                                          <p:spTgt spid="19"/>
                                        </p:tgtEl>
                                      </p:cBhvr>
                                      <p:to x="100000" y="80000"/>
                                    </p:animScale>
                                    <p:animScale>
                                      <p:cBhvr>
                                        <p:cTn id="26" dur="83" decel="50000">
                                          <p:stCondLst>
                                            <p:cond delay="669"/>
                                          </p:stCondLst>
                                        </p:cTn>
                                        <p:tgtEl>
                                          <p:spTgt spid="19"/>
                                        </p:tgtEl>
                                      </p:cBhvr>
                                      <p:to x="100000" y="100000"/>
                                    </p:animScale>
                                    <p:animScale>
                                      <p:cBhvr>
                                        <p:cTn id="27" dur="13">
                                          <p:stCondLst>
                                            <p:cond delay="821"/>
                                          </p:stCondLst>
                                        </p:cTn>
                                        <p:tgtEl>
                                          <p:spTgt spid="19"/>
                                        </p:tgtEl>
                                      </p:cBhvr>
                                      <p:to x="100000" y="90000"/>
                                    </p:animScale>
                                    <p:animScale>
                                      <p:cBhvr>
                                        <p:cTn id="28" dur="83" decel="50000">
                                          <p:stCondLst>
                                            <p:cond delay="834"/>
                                          </p:stCondLst>
                                        </p:cTn>
                                        <p:tgtEl>
                                          <p:spTgt spid="19"/>
                                        </p:tgtEl>
                                      </p:cBhvr>
                                      <p:to x="100000" y="100000"/>
                                    </p:animScale>
                                    <p:animScale>
                                      <p:cBhvr>
                                        <p:cTn id="29" dur="13">
                                          <p:stCondLst>
                                            <p:cond delay="904"/>
                                          </p:stCondLst>
                                        </p:cTn>
                                        <p:tgtEl>
                                          <p:spTgt spid="19"/>
                                        </p:tgtEl>
                                      </p:cBhvr>
                                      <p:to x="100000" y="95000"/>
                                    </p:animScale>
                                    <p:animScale>
                                      <p:cBhvr>
                                        <p:cTn id="30" dur="83" decel="50000">
                                          <p:stCondLst>
                                            <p:cond delay="917"/>
                                          </p:stCondLst>
                                        </p:cTn>
                                        <p:tgtEl>
                                          <p:spTgt spid="19"/>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6">
                                            <p:txEl>
                                              <p:pRg st="0" end="0"/>
                                            </p:txEl>
                                          </p:spTgt>
                                        </p:tgtEl>
                                        <p:attrNameLst>
                                          <p:attrName>style.visibility</p:attrName>
                                        </p:attrNameLst>
                                      </p:cBhvr>
                                      <p:to>
                                        <p:strVal val="visible"/>
                                      </p:to>
                                    </p:set>
                                    <p:animEffect transition="in" filter="blinds(horizontal)">
                                      <p:cBhvr>
                                        <p:cTn id="35" dur="500"/>
                                        <p:tgtEl>
                                          <p:spTgt spid="26">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6">
                                            <p:txEl>
                                              <p:pRg st="1" end="1"/>
                                            </p:txEl>
                                          </p:spTgt>
                                        </p:tgtEl>
                                        <p:attrNameLst>
                                          <p:attrName>style.visibility</p:attrName>
                                        </p:attrNameLst>
                                      </p:cBhvr>
                                      <p:to>
                                        <p:strVal val="visible"/>
                                      </p:to>
                                    </p:set>
                                    <p:animEffect transition="in" filter="blinds(horizontal)">
                                      <p:cBhvr>
                                        <p:cTn id="40" dur="500"/>
                                        <p:tgtEl>
                                          <p:spTgt spid="2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6" grpId="0" build="p" bldLvl="5"/>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330" name="组合 3"/>
          <p:cNvGrpSpPr>
            <a:grpSpLocks/>
          </p:cNvGrpSpPr>
          <p:nvPr/>
        </p:nvGrpSpPr>
        <p:grpSpPr bwMode="auto">
          <a:xfrm>
            <a:off x="34925" y="92075"/>
            <a:ext cx="7632700" cy="1874838"/>
            <a:chOff x="34925" y="92075"/>
            <a:chExt cx="7632700" cy="1874838"/>
          </a:xfrm>
        </p:grpSpPr>
        <p:grpSp>
          <p:nvGrpSpPr>
            <p:cNvPr id="99337" name="组合 2"/>
            <p:cNvGrpSpPr>
              <a:grpSpLocks/>
            </p:cNvGrpSpPr>
            <p:nvPr/>
          </p:nvGrpSpPr>
          <p:grpSpPr bwMode="auto">
            <a:xfrm>
              <a:off x="34925" y="92075"/>
              <a:ext cx="7632700" cy="1874838"/>
              <a:chOff x="34925" y="92075"/>
              <a:chExt cx="7632700" cy="1874838"/>
            </a:xfrm>
          </p:grpSpPr>
          <p:grpSp>
            <p:nvGrpSpPr>
              <p:cNvPr id="99339" name="组合 1"/>
              <p:cNvGrpSpPr>
                <a:grpSpLocks/>
              </p:cNvGrpSpPr>
              <p:nvPr/>
            </p:nvGrpSpPr>
            <p:grpSpPr bwMode="auto">
              <a:xfrm>
                <a:off x="34925" y="92075"/>
                <a:ext cx="7632700" cy="457200"/>
                <a:chOff x="34925" y="92075"/>
                <a:chExt cx="7632700" cy="457200"/>
              </a:xfrm>
            </p:grpSpPr>
            <p:sp>
              <p:nvSpPr>
                <p:cNvPr id="99346"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9347"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99340" name="Group 2"/>
              <p:cNvGrpSpPr>
                <a:grpSpLocks/>
              </p:cNvGrpSpPr>
              <p:nvPr/>
            </p:nvGrpSpPr>
            <p:grpSpPr bwMode="auto">
              <a:xfrm>
                <a:off x="107950" y="620713"/>
                <a:ext cx="5623983" cy="769937"/>
                <a:chOff x="113" y="441"/>
                <a:chExt cx="2098" cy="485"/>
              </a:xfrm>
            </p:grpSpPr>
            <p:sp>
              <p:nvSpPr>
                <p:cNvPr id="99344"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99345"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99341" name="Group 5"/>
              <p:cNvGrpSpPr>
                <a:grpSpLocks/>
              </p:cNvGrpSpPr>
              <p:nvPr/>
            </p:nvGrpSpPr>
            <p:grpSpPr bwMode="auto">
              <a:xfrm>
                <a:off x="250824" y="1196975"/>
                <a:ext cx="3432175" cy="769938"/>
                <a:chOff x="113" y="441"/>
                <a:chExt cx="1440" cy="485"/>
              </a:xfrm>
            </p:grpSpPr>
            <p:sp>
              <p:nvSpPr>
                <p:cNvPr id="99342" name="Text Box 6"/>
                <p:cNvSpPr txBox="1">
                  <a:spLocks noChangeArrowheads="1"/>
                </p:cNvSpPr>
                <p:nvPr/>
              </p:nvSpPr>
              <p:spPr bwMode="auto">
                <a:xfrm>
                  <a:off x="113" y="441"/>
                  <a:ext cx="1440"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头尾链表的操作实现</a:t>
                  </a:r>
                </a:p>
              </p:txBody>
            </p:sp>
            <p:sp>
              <p:nvSpPr>
                <p:cNvPr id="99343"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99338" name="Text Box 7"/>
            <p:cNvSpPr txBox="1">
              <a:spLocks noChangeArrowheads="1"/>
            </p:cNvSpPr>
            <p:nvPr/>
          </p:nvSpPr>
          <p:spPr bwMode="auto">
            <a:xfrm>
              <a:off x="3232678"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求广义表表尾操作</a:t>
              </a:r>
            </a:p>
          </p:txBody>
        </p:sp>
      </p:grpSp>
      <p:sp>
        <p:nvSpPr>
          <p:cNvPr id="24" name="Text Box 19"/>
          <p:cNvSpPr txBox="1">
            <a:spLocks noChangeArrowheads="1"/>
          </p:cNvSpPr>
          <p:nvPr/>
        </p:nvSpPr>
        <p:spPr bwMode="auto">
          <a:xfrm>
            <a:off x="323850" y="1844675"/>
            <a:ext cx="8569325" cy="2652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void GetTail(GList GL)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求广义表头尾链表</a:t>
            </a:r>
            <a:r>
              <a:rPr lang="de-DE" altLang="zh-CN" sz="1600" b="1">
                <a:latin typeface="Courier New" panose="02070309020205020404" pitchFamily="49" charset="0"/>
                <a:ea typeface="仿宋" panose="02010609060101010101" pitchFamily="49" charset="-122"/>
                <a:cs typeface="Courier New" panose="02070309020205020404" pitchFamily="49" charset="0"/>
              </a:rPr>
              <a:t>GL</a:t>
            </a:r>
            <a:r>
              <a:rPr lang="zh-CN" altLang="en-US" sz="1600" b="1">
                <a:latin typeface="Courier New" panose="02070309020205020404" pitchFamily="49" charset="0"/>
                <a:ea typeface="仿宋" panose="02010609060101010101" pitchFamily="49" charset="-122"/>
                <a:cs typeface="Courier New" panose="02070309020205020404" pitchFamily="49" charset="0"/>
              </a:rPr>
              <a:t>的表尾，并输出</a:t>
            </a:r>
          </a:p>
          <a:p>
            <a:pPr eaLnBrk="1" hangingPunct="1">
              <a:lnSpc>
                <a:spcPct val="13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de-DE" altLang="zh-CN" sz="1600" b="1">
                <a:latin typeface="Courier New" panose="02070309020205020404" pitchFamily="49" charset="0"/>
                <a:ea typeface="仿宋" panose="02010609060101010101" pitchFamily="49" charset="-122"/>
                <a:cs typeface="Courier New" panose="02070309020205020404" pitchFamily="49" charset="0"/>
              </a:rPr>
              <a:t>if(GL==NULL)  Error("</a:t>
            </a:r>
            <a:r>
              <a:rPr lang="zh-CN" altLang="en-US" sz="1600" b="1">
                <a:latin typeface="Courier New" panose="02070309020205020404" pitchFamily="49" charset="0"/>
                <a:ea typeface="仿宋" panose="02010609060101010101" pitchFamily="49" charset="-122"/>
                <a:cs typeface="Courier New" panose="02070309020205020404" pitchFamily="49" charset="0"/>
              </a:rPr>
              <a:t>空表不能取表尾！</a:t>
            </a:r>
            <a:r>
              <a:rPr lang="en-US" altLang="zh-CN" sz="16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tail=p-&gt;ptr.tp;</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cout&lt;&lt;"</a:t>
            </a:r>
            <a:r>
              <a:rPr lang="zh-CN" altLang="en-US" sz="1600" b="1">
                <a:latin typeface="Courier New" panose="02070309020205020404" pitchFamily="49" charset="0"/>
                <a:ea typeface="仿宋" panose="02010609060101010101" pitchFamily="49" charset="-122"/>
                <a:cs typeface="Courier New" panose="02070309020205020404" pitchFamily="49" charset="0"/>
              </a:rPr>
              <a:t>表尾：</a:t>
            </a:r>
            <a:r>
              <a:rPr lang="en-US" altLang="zh-CN" sz="16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TraverseGList(tail);			// </a:t>
            </a:r>
            <a:r>
              <a:rPr lang="zh-CN" altLang="en-US" sz="1600" b="1">
                <a:latin typeface="Courier New" panose="02070309020205020404" pitchFamily="49" charset="0"/>
                <a:ea typeface="仿宋" panose="02010609060101010101" pitchFamily="49" charset="-122"/>
                <a:cs typeface="Courier New" panose="02070309020205020404" pitchFamily="49" charset="0"/>
              </a:rPr>
              <a:t>参见算法</a:t>
            </a:r>
            <a:r>
              <a:rPr lang="en-US" altLang="zh-CN" sz="1600" b="1">
                <a:latin typeface="Courier New" panose="02070309020205020404" pitchFamily="49" charset="0"/>
                <a:ea typeface="仿宋" panose="02010609060101010101" pitchFamily="49" charset="-122"/>
                <a:cs typeface="Courier New" panose="02070309020205020404" pitchFamily="49" charset="0"/>
              </a:rPr>
              <a:t>5-13</a:t>
            </a:r>
            <a:r>
              <a:rPr lang="zh-CN" altLang="en-US" sz="1600" b="1">
                <a:latin typeface="Courier New" panose="02070309020205020404" pitchFamily="49" charset="0"/>
                <a:ea typeface="仿宋" panose="02010609060101010101" pitchFamily="49" charset="-122"/>
                <a:cs typeface="Courier New" panose="02070309020205020404" pitchFamily="49" charset="0"/>
              </a:rPr>
              <a:t>，输出表尾</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cout&lt;&lt;endl;</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 GetTail</a:t>
            </a:r>
          </a:p>
        </p:txBody>
      </p:sp>
      <p:grpSp>
        <p:nvGrpSpPr>
          <p:cNvPr id="25" name="Group 4"/>
          <p:cNvGrpSpPr>
            <a:grpSpLocks/>
          </p:cNvGrpSpPr>
          <p:nvPr/>
        </p:nvGrpSpPr>
        <p:grpSpPr bwMode="auto">
          <a:xfrm>
            <a:off x="7669213" y="692150"/>
            <a:ext cx="1295400" cy="1008063"/>
            <a:chOff x="4831" y="1253"/>
            <a:chExt cx="816" cy="726"/>
          </a:xfrm>
        </p:grpSpPr>
        <p:sp>
          <p:nvSpPr>
            <p:cNvPr id="99333"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99334"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9"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5-15</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99336"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290">
                                          <p:stCondLst>
                                            <p:cond delay="0"/>
                                          </p:stCondLst>
                                        </p:cTn>
                                        <p:tgtEl>
                                          <p:spTgt spid="25"/>
                                        </p:tgtEl>
                                      </p:cBhvr>
                                    </p:animEffect>
                                    <p:anim calcmode="lin" valueType="num">
                                      <p:cBhvr>
                                        <p:cTn id="13"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18" dur="13">
                                          <p:stCondLst>
                                            <p:cond delay="325"/>
                                          </p:stCondLst>
                                        </p:cTn>
                                        <p:tgtEl>
                                          <p:spTgt spid="25"/>
                                        </p:tgtEl>
                                      </p:cBhvr>
                                      <p:to x="100000" y="60000"/>
                                    </p:animScale>
                                    <p:animScale>
                                      <p:cBhvr>
                                        <p:cTn id="19" dur="83" decel="50000">
                                          <p:stCondLst>
                                            <p:cond delay="338"/>
                                          </p:stCondLst>
                                        </p:cTn>
                                        <p:tgtEl>
                                          <p:spTgt spid="25"/>
                                        </p:tgtEl>
                                      </p:cBhvr>
                                      <p:to x="100000" y="100000"/>
                                    </p:animScale>
                                    <p:animScale>
                                      <p:cBhvr>
                                        <p:cTn id="20" dur="13">
                                          <p:stCondLst>
                                            <p:cond delay="656"/>
                                          </p:stCondLst>
                                        </p:cTn>
                                        <p:tgtEl>
                                          <p:spTgt spid="25"/>
                                        </p:tgtEl>
                                      </p:cBhvr>
                                      <p:to x="100000" y="80000"/>
                                    </p:animScale>
                                    <p:animScale>
                                      <p:cBhvr>
                                        <p:cTn id="21" dur="83" decel="50000">
                                          <p:stCondLst>
                                            <p:cond delay="669"/>
                                          </p:stCondLst>
                                        </p:cTn>
                                        <p:tgtEl>
                                          <p:spTgt spid="25"/>
                                        </p:tgtEl>
                                      </p:cBhvr>
                                      <p:to x="100000" y="100000"/>
                                    </p:animScale>
                                    <p:animScale>
                                      <p:cBhvr>
                                        <p:cTn id="22" dur="13">
                                          <p:stCondLst>
                                            <p:cond delay="821"/>
                                          </p:stCondLst>
                                        </p:cTn>
                                        <p:tgtEl>
                                          <p:spTgt spid="25"/>
                                        </p:tgtEl>
                                      </p:cBhvr>
                                      <p:to x="100000" y="90000"/>
                                    </p:animScale>
                                    <p:animScale>
                                      <p:cBhvr>
                                        <p:cTn id="23" dur="83" decel="50000">
                                          <p:stCondLst>
                                            <p:cond delay="834"/>
                                          </p:stCondLst>
                                        </p:cTn>
                                        <p:tgtEl>
                                          <p:spTgt spid="25"/>
                                        </p:tgtEl>
                                      </p:cBhvr>
                                      <p:to x="100000" y="100000"/>
                                    </p:animScale>
                                    <p:animScale>
                                      <p:cBhvr>
                                        <p:cTn id="24" dur="13">
                                          <p:stCondLst>
                                            <p:cond delay="904"/>
                                          </p:stCondLst>
                                        </p:cTn>
                                        <p:tgtEl>
                                          <p:spTgt spid="25"/>
                                        </p:tgtEl>
                                      </p:cBhvr>
                                      <p:to x="100000" y="95000"/>
                                    </p:animScale>
                                    <p:animScale>
                                      <p:cBhvr>
                                        <p:cTn id="25" dur="83" decel="50000">
                                          <p:stCondLst>
                                            <p:cond delay="917"/>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354" name="组合 1"/>
          <p:cNvGrpSpPr>
            <a:grpSpLocks/>
          </p:cNvGrpSpPr>
          <p:nvPr/>
        </p:nvGrpSpPr>
        <p:grpSpPr bwMode="auto">
          <a:xfrm>
            <a:off x="34925" y="92075"/>
            <a:ext cx="7632700" cy="457200"/>
            <a:chOff x="34925" y="92075"/>
            <a:chExt cx="7632700" cy="457200"/>
          </a:xfrm>
        </p:grpSpPr>
        <p:sp>
          <p:nvSpPr>
            <p:cNvPr id="100366"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0367"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100355" name="Group 2"/>
          <p:cNvGrpSpPr>
            <a:grpSpLocks/>
          </p:cNvGrpSpPr>
          <p:nvPr/>
        </p:nvGrpSpPr>
        <p:grpSpPr bwMode="auto">
          <a:xfrm>
            <a:off x="107950" y="620713"/>
            <a:ext cx="5624513" cy="769937"/>
            <a:chOff x="113" y="441"/>
            <a:chExt cx="2098" cy="485"/>
          </a:xfrm>
        </p:grpSpPr>
        <p:sp>
          <p:nvSpPr>
            <p:cNvPr id="100364"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100365"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3" name="Text Box 6"/>
          <p:cNvSpPr txBox="1">
            <a:spLocks noChangeArrowheads="1"/>
          </p:cNvSpPr>
          <p:nvPr/>
        </p:nvSpPr>
        <p:spPr bwMode="auto">
          <a:xfrm>
            <a:off x="179388" y="1841500"/>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假设把广义表的书写形式看成是一个字符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序列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那么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可能</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有下面两种情况：</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S=()</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（带括弧的空串）</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3333FF"/>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S=(a</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1</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2</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smtClean="0">
                <a:latin typeface="Arial" panose="020B0604020202020204" pitchFamily="34" charset="0"/>
                <a:ea typeface="仿宋" panose="02010609060101010101" pitchFamily="49" charset="-122"/>
                <a:cs typeface="Arial" panose="020B0604020202020204" pitchFamily="34" charset="0"/>
              </a:rPr>
              <a:t>n</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其中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err="1" smtClean="0">
                <a:latin typeface="Arial" panose="020B0604020202020204" pitchFamily="34" charset="0"/>
                <a:ea typeface="仿宋" panose="02010609060101010101" pitchFamily="49" charset="-122"/>
                <a:cs typeface="Arial" panose="020B0604020202020204" pitchFamily="34" charset="0"/>
              </a:rPr>
              <a:t>i</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a:latin typeface="Arial" panose="020B0604020202020204" pitchFamily="34" charset="0"/>
                <a:ea typeface="仿宋" panose="02010609060101010101" pitchFamily="49" charset="-122"/>
                <a:cs typeface="Arial" panose="020B0604020202020204" pitchFamily="34" charset="0"/>
              </a:rPr>
              <a:t>=1, 2, …, 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是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子串</a:t>
            </a:r>
          </a:p>
        </p:txBody>
      </p:sp>
      <p:sp>
        <p:nvSpPr>
          <p:cNvPr id="26"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5-3</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创建</a:t>
            </a:r>
            <a:r>
              <a:rPr kumimoji="1" lang="zh-CN" altLang="en-US" sz="2000" b="1" dirty="0">
                <a:solidFill>
                  <a:srgbClr val="000000"/>
                </a:solidFill>
                <a:ea typeface="仿宋" panose="02010609060101010101" pitchFamily="49" charset="-122"/>
                <a:cs typeface="Arial" panose="020B0604020202020204" pitchFamily="34" charset="0"/>
              </a:rPr>
              <a:t>广义表的头尾链表。</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cxnSp>
        <p:nvCxnSpPr>
          <p:cNvPr id="27" name="直接连接符 26"/>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28" name="Group 8"/>
          <p:cNvGrpSpPr>
            <a:grpSpLocks/>
          </p:cNvGrpSpPr>
          <p:nvPr/>
        </p:nvGrpSpPr>
        <p:grpSpPr bwMode="auto">
          <a:xfrm>
            <a:off x="7669213" y="620713"/>
            <a:ext cx="1295400" cy="1079500"/>
            <a:chOff x="4831" y="391"/>
            <a:chExt cx="816" cy="773"/>
          </a:xfrm>
        </p:grpSpPr>
        <p:sp>
          <p:nvSpPr>
            <p:cNvPr id="100360"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0361"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100362"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63"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ppt_y</p:attrName>
                                        </p:attrNameLst>
                                      </p:cBhvr>
                                      <p:tavLst>
                                        <p:tav tm="0">
                                          <p:val>
                                            <p:strVal val="#ppt_y+#ppt_h*1.125000"/>
                                          </p:val>
                                        </p:tav>
                                        <p:tav tm="100000">
                                          <p:val>
                                            <p:strVal val="#ppt_y"/>
                                          </p:val>
                                        </p:tav>
                                      </p:tavLst>
                                    </p:anim>
                                    <p:animEffect transition="in" filter="wipe(up)">
                                      <p:cBhvr>
                                        <p:cTn id="8" dur="500"/>
                                        <p:tgtEl>
                                          <p:spTgt spid="26"/>
                                        </p:tgtEl>
                                      </p:cBhvr>
                                    </p:animEffect>
                                  </p:childTnLst>
                                </p:cTn>
                              </p:par>
                            </p:childTnLst>
                          </p:cTn>
                        </p:par>
                        <p:par>
                          <p:cTn id="9" fill="hold" nodeType="afterGroup">
                            <p:stCondLst>
                              <p:cond delay="500"/>
                            </p:stCondLst>
                            <p:childTnLst>
                              <p:par>
                                <p:cTn id="10" presetID="6" presetClass="entr" presetSubtype="3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circle(out)">
                                      <p:cBhvr>
                                        <p:cTn id="12" dur="500"/>
                                        <p:tgtEl>
                                          <p:spTgt spid="2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290">
                                          <p:stCondLst>
                                            <p:cond delay="0"/>
                                          </p:stCondLst>
                                        </p:cTn>
                                        <p:tgtEl>
                                          <p:spTgt spid="28"/>
                                        </p:tgtEl>
                                      </p:cBhvr>
                                    </p:animEffect>
                                    <p:anim calcmode="lin" valueType="num">
                                      <p:cBhvr>
                                        <p:cTn id="18"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23" dur="13">
                                          <p:stCondLst>
                                            <p:cond delay="325"/>
                                          </p:stCondLst>
                                        </p:cTn>
                                        <p:tgtEl>
                                          <p:spTgt spid="28"/>
                                        </p:tgtEl>
                                      </p:cBhvr>
                                      <p:to x="100000" y="60000"/>
                                    </p:animScale>
                                    <p:animScale>
                                      <p:cBhvr>
                                        <p:cTn id="24" dur="83" decel="50000">
                                          <p:stCondLst>
                                            <p:cond delay="338"/>
                                          </p:stCondLst>
                                        </p:cTn>
                                        <p:tgtEl>
                                          <p:spTgt spid="28"/>
                                        </p:tgtEl>
                                      </p:cBhvr>
                                      <p:to x="100000" y="100000"/>
                                    </p:animScale>
                                    <p:animScale>
                                      <p:cBhvr>
                                        <p:cTn id="25" dur="13">
                                          <p:stCondLst>
                                            <p:cond delay="656"/>
                                          </p:stCondLst>
                                        </p:cTn>
                                        <p:tgtEl>
                                          <p:spTgt spid="28"/>
                                        </p:tgtEl>
                                      </p:cBhvr>
                                      <p:to x="100000" y="80000"/>
                                    </p:animScale>
                                    <p:animScale>
                                      <p:cBhvr>
                                        <p:cTn id="26" dur="83" decel="50000">
                                          <p:stCondLst>
                                            <p:cond delay="669"/>
                                          </p:stCondLst>
                                        </p:cTn>
                                        <p:tgtEl>
                                          <p:spTgt spid="28"/>
                                        </p:tgtEl>
                                      </p:cBhvr>
                                      <p:to x="100000" y="100000"/>
                                    </p:animScale>
                                    <p:animScale>
                                      <p:cBhvr>
                                        <p:cTn id="27" dur="13">
                                          <p:stCondLst>
                                            <p:cond delay="821"/>
                                          </p:stCondLst>
                                        </p:cTn>
                                        <p:tgtEl>
                                          <p:spTgt spid="28"/>
                                        </p:tgtEl>
                                      </p:cBhvr>
                                      <p:to x="100000" y="90000"/>
                                    </p:animScale>
                                    <p:animScale>
                                      <p:cBhvr>
                                        <p:cTn id="28" dur="83" decel="50000">
                                          <p:stCondLst>
                                            <p:cond delay="834"/>
                                          </p:stCondLst>
                                        </p:cTn>
                                        <p:tgtEl>
                                          <p:spTgt spid="28"/>
                                        </p:tgtEl>
                                      </p:cBhvr>
                                      <p:to x="100000" y="100000"/>
                                    </p:animScale>
                                    <p:animScale>
                                      <p:cBhvr>
                                        <p:cTn id="29" dur="13">
                                          <p:stCondLst>
                                            <p:cond delay="904"/>
                                          </p:stCondLst>
                                        </p:cTn>
                                        <p:tgtEl>
                                          <p:spTgt spid="28"/>
                                        </p:tgtEl>
                                      </p:cBhvr>
                                      <p:to x="100000" y="95000"/>
                                    </p:animScale>
                                    <p:animScale>
                                      <p:cBhvr>
                                        <p:cTn id="30" dur="83" decel="50000">
                                          <p:stCondLst>
                                            <p:cond delay="917"/>
                                          </p:stCondLst>
                                        </p:cTn>
                                        <p:tgtEl>
                                          <p:spTgt spid="28"/>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3">
                                            <p:txEl>
                                              <p:pRg st="0" end="0"/>
                                            </p:txEl>
                                          </p:spTgt>
                                        </p:tgtEl>
                                        <p:attrNameLst>
                                          <p:attrName>style.visibility</p:attrName>
                                        </p:attrNameLst>
                                      </p:cBhvr>
                                      <p:to>
                                        <p:strVal val="visible"/>
                                      </p:to>
                                    </p:set>
                                    <p:anim calcmode="lin" valueType="num">
                                      <p:cBhvr additive="base">
                                        <p:cTn id="35" dur="500"/>
                                        <p:tgtEl>
                                          <p:spTgt spid="23">
                                            <p:txEl>
                                              <p:pRg st="0" end="0"/>
                                            </p:txEl>
                                          </p:spTgt>
                                        </p:tgtEl>
                                        <p:attrNameLst>
                                          <p:attrName>ppt_y</p:attrName>
                                        </p:attrNameLst>
                                      </p:cBhvr>
                                      <p:tavLst>
                                        <p:tav tm="0">
                                          <p:val>
                                            <p:strVal val="#ppt_y+#ppt_h*1.125000"/>
                                          </p:val>
                                        </p:tav>
                                        <p:tav tm="100000">
                                          <p:val>
                                            <p:strVal val="#ppt_y"/>
                                          </p:val>
                                        </p:tav>
                                      </p:tavLst>
                                    </p:anim>
                                    <p:animEffect transition="in" filter="wipe(up)">
                                      <p:cBhvr>
                                        <p:cTn id="36" dur="500"/>
                                        <p:tgtEl>
                                          <p:spTgt spid="23">
                                            <p:txEl>
                                              <p:pRg st="0" end="0"/>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23">
                                            <p:txEl>
                                              <p:pRg st="1" end="1"/>
                                            </p:txEl>
                                          </p:spTgt>
                                        </p:tgtEl>
                                        <p:attrNameLst>
                                          <p:attrName>style.visibility</p:attrName>
                                        </p:attrNameLst>
                                      </p:cBhvr>
                                      <p:to>
                                        <p:strVal val="visible"/>
                                      </p:to>
                                    </p:set>
                                    <p:anim calcmode="lin" valueType="num">
                                      <p:cBhvr additive="base">
                                        <p:cTn id="41" dur="500"/>
                                        <p:tgtEl>
                                          <p:spTgt spid="23">
                                            <p:txEl>
                                              <p:pRg st="1" end="1"/>
                                            </p:txEl>
                                          </p:spTgt>
                                        </p:tgtEl>
                                        <p:attrNameLst>
                                          <p:attrName>ppt_y</p:attrName>
                                        </p:attrNameLst>
                                      </p:cBhvr>
                                      <p:tavLst>
                                        <p:tav tm="0">
                                          <p:val>
                                            <p:strVal val="#ppt_y+#ppt_h*1.125000"/>
                                          </p:val>
                                        </p:tav>
                                        <p:tav tm="100000">
                                          <p:val>
                                            <p:strVal val="#ppt_y"/>
                                          </p:val>
                                        </p:tav>
                                      </p:tavLst>
                                    </p:anim>
                                    <p:animEffect transition="in" filter="wipe(up)">
                                      <p:cBhvr>
                                        <p:cTn id="42" dur="500"/>
                                        <p:tgtEl>
                                          <p:spTgt spid="23">
                                            <p:txEl>
                                              <p:pRg st="1" end="1"/>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23">
                                            <p:txEl>
                                              <p:pRg st="2" end="2"/>
                                            </p:txEl>
                                          </p:spTgt>
                                        </p:tgtEl>
                                        <p:attrNameLst>
                                          <p:attrName>style.visibility</p:attrName>
                                        </p:attrNameLst>
                                      </p:cBhvr>
                                      <p:to>
                                        <p:strVal val="visible"/>
                                      </p:to>
                                    </p:set>
                                    <p:anim calcmode="lin" valueType="num">
                                      <p:cBhvr additive="base">
                                        <p:cTn id="47" dur="500"/>
                                        <p:tgtEl>
                                          <p:spTgt spid="23">
                                            <p:txEl>
                                              <p:pRg st="2" end="2"/>
                                            </p:txEl>
                                          </p:spTgt>
                                        </p:tgtEl>
                                        <p:attrNameLst>
                                          <p:attrName>ppt_y</p:attrName>
                                        </p:attrNameLst>
                                      </p:cBhvr>
                                      <p:tavLst>
                                        <p:tav tm="0">
                                          <p:val>
                                            <p:strVal val="#ppt_y+#ppt_h*1.125000"/>
                                          </p:val>
                                        </p:tav>
                                        <p:tav tm="100000">
                                          <p:val>
                                            <p:strVal val="#ppt_y"/>
                                          </p:val>
                                        </p:tav>
                                      </p:tavLst>
                                    </p:anim>
                                    <p:animEffect transition="in" filter="wipe(up)">
                                      <p:cBhvr>
                                        <p:cTn id="48" dur="500"/>
                                        <p:tgtEl>
                                          <p:spTgt spid="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autoUpdateAnimBg="0"/>
      <p:bldP spid="26" grpId="0" autoUpdateAnimBg="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6"/>
          <p:cNvSpPr txBox="1">
            <a:spLocks noChangeArrowheads="1"/>
          </p:cNvSpPr>
          <p:nvPr/>
        </p:nvSpPr>
        <p:spPr bwMode="auto">
          <a:xfrm>
            <a:off x="179388" y="1841500"/>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err="1" smtClean="0">
                <a:latin typeface="Arial" panose="020B0604020202020204" pitchFamily="34" charset="0"/>
                <a:ea typeface="仿宋" panose="02010609060101010101" pitchFamily="49" charset="-122"/>
                <a:cs typeface="Arial" panose="020B0604020202020204" pitchFamily="34" charset="0"/>
              </a:rPr>
              <a:t>i</a:t>
            </a:r>
            <a:r>
              <a:rPr kumimoji="1" lang="en-US" altLang="zh-CN" sz="2000" b="1" baseline="-25000"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可能</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有三种情况：</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 带括弧的空串</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3333FF"/>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 长度</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单字符</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339933"/>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 长度</a:t>
            </a:r>
            <a:r>
              <a:rPr kumimoji="1" lang="en-US" altLang="zh-CN" sz="2000" b="1" dirty="0">
                <a:latin typeface="Arial" panose="020B0604020202020204" pitchFamily="34" charset="0"/>
                <a:ea typeface="仿宋" panose="02010609060101010101" pitchFamily="49" charset="-122"/>
                <a:cs typeface="Arial" panose="020B0604020202020204" pitchFamily="34" charset="0"/>
              </a:rPr>
              <a:t>&gt;</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字符串</a:t>
            </a:r>
          </a:p>
        </p:txBody>
      </p:sp>
      <p:grpSp>
        <p:nvGrpSpPr>
          <p:cNvPr id="101379" name="组合 1"/>
          <p:cNvGrpSpPr>
            <a:grpSpLocks/>
          </p:cNvGrpSpPr>
          <p:nvPr/>
        </p:nvGrpSpPr>
        <p:grpSpPr bwMode="auto">
          <a:xfrm>
            <a:off x="34925" y="92075"/>
            <a:ext cx="8963025" cy="1714500"/>
            <a:chOff x="34925" y="92075"/>
            <a:chExt cx="8963025" cy="1714500"/>
          </a:xfrm>
        </p:grpSpPr>
        <p:grpSp>
          <p:nvGrpSpPr>
            <p:cNvPr id="101380" name="组合 1"/>
            <p:cNvGrpSpPr>
              <a:grpSpLocks/>
            </p:cNvGrpSpPr>
            <p:nvPr/>
          </p:nvGrpSpPr>
          <p:grpSpPr bwMode="auto">
            <a:xfrm>
              <a:off x="34925" y="92075"/>
              <a:ext cx="7632700" cy="457200"/>
              <a:chOff x="34925" y="92075"/>
              <a:chExt cx="7632700" cy="457200"/>
            </a:xfrm>
          </p:grpSpPr>
          <p:sp>
            <p:nvSpPr>
              <p:cNvPr id="101391"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1392"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101381" name="Group 2"/>
            <p:cNvGrpSpPr>
              <a:grpSpLocks/>
            </p:cNvGrpSpPr>
            <p:nvPr/>
          </p:nvGrpSpPr>
          <p:grpSpPr bwMode="auto">
            <a:xfrm>
              <a:off x="107950" y="620713"/>
              <a:ext cx="5623983" cy="769937"/>
              <a:chOff x="113" y="441"/>
              <a:chExt cx="2098" cy="485"/>
            </a:xfrm>
          </p:grpSpPr>
          <p:sp>
            <p:nvSpPr>
              <p:cNvPr id="101389"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101390"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6"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5-3</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创建</a:t>
              </a:r>
              <a:r>
                <a:rPr kumimoji="1" lang="zh-CN" altLang="en-US" sz="2000" b="1" dirty="0">
                  <a:solidFill>
                    <a:srgbClr val="000000"/>
                  </a:solidFill>
                  <a:ea typeface="仿宋" panose="02010609060101010101" pitchFamily="49" charset="-122"/>
                  <a:cs typeface="Arial" panose="020B0604020202020204" pitchFamily="34" charset="0"/>
                </a:rPr>
                <a:t>广义表的头尾链表。</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cxnSp>
          <p:nvCxnSpPr>
            <p:cNvPr id="27" name="直接连接符 26"/>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101384" name="Group 8"/>
            <p:cNvGrpSpPr>
              <a:grpSpLocks/>
            </p:cNvGrpSpPr>
            <p:nvPr/>
          </p:nvGrpSpPr>
          <p:grpSpPr bwMode="auto">
            <a:xfrm>
              <a:off x="7669213" y="620713"/>
              <a:ext cx="1295400" cy="1079500"/>
              <a:chOff x="4831" y="391"/>
              <a:chExt cx="816" cy="773"/>
            </a:xfrm>
          </p:grpSpPr>
          <p:sp>
            <p:nvSpPr>
              <p:cNvPr id="101385"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1386"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101387"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8"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 calcmode="lin" valueType="num">
                                      <p:cBhvr additive="base">
                                        <p:cTn id="7" dur="500"/>
                                        <p:tgtEl>
                                          <p:spTgt spid="2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23">
                                            <p:txEl>
                                              <p:pRg st="0" end="0"/>
                                            </p:txEl>
                                          </p:spTgt>
                                        </p:tgtEl>
                                      </p:cBhvr>
                                    </p:animEffect>
                                  </p:childTnLst>
                                </p:cTn>
                              </p:par>
                            </p:childTnLst>
                          </p:cTn>
                        </p:par>
                        <p:par>
                          <p:cTn id="9" fill="hold" nodeType="afterGroup">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23">
                                            <p:txEl>
                                              <p:pRg st="1" end="1"/>
                                            </p:txEl>
                                          </p:spTgt>
                                        </p:tgtEl>
                                        <p:attrNameLst>
                                          <p:attrName>style.visibility</p:attrName>
                                        </p:attrNameLst>
                                      </p:cBhvr>
                                      <p:to>
                                        <p:strVal val="visible"/>
                                      </p:to>
                                    </p:set>
                                    <p:anim calcmode="lin" valueType="num">
                                      <p:cBhvr additive="base">
                                        <p:cTn id="12" dur="500"/>
                                        <p:tgtEl>
                                          <p:spTgt spid="23">
                                            <p:txEl>
                                              <p:pRg st="1" end="1"/>
                                            </p:txEl>
                                          </p:spTgt>
                                        </p:tgtEl>
                                        <p:attrNameLst>
                                          <p:attrName>ppt_y</p:attrName>
                                        </p:attrNameLst>
                                      </p:cBhvr>
                                      <p:tavLst>
                                        <p:tav tm="0">
                                          <p:val>
                                            <p:strVal val="#ppt_y+#ppt_h*1.125000"/>
                                          </p:val>
                                        </p:tav>
                                        <p:tav tm="100000">
                                          <p:val>
                                            <p:strVal val="#ppt_y"/>
                                          </p:val>
                                        </p:tav>
                                      </p:tavLst>
                                    </p:anim>
                                    <p:animEffect transition="in" filter="wipe(up)">
                                      <p:cBhvr>
                                        <p:cTn id="13" dur="500"/>
                                        <p:tgtEl>
                                          <p:spTgt spid="23">
                                            <p:txEl>
                                              <p:pRg st="1" end="1"/>
                                            </p:txEl>
                                          </p:spTgt>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23">
                                            <p:txEl>
                                              <p:pRg st="2" end="2"/>
                                            </p:txEl>
                                          </p:spTgt>
                                        </p:tgtEl>
                                        <p:attrNameLst>
                                          <p:attrName>style.visibility</p:attrName>
                                        </p:attrNameLst>
                                      </p:cBhvr>
                                      <p:to>
                                        <p:strVal val="visible"/>
                                      </p:to>
                                    </p:set>
                                    <p:anim calcmode="lin" valueType="num">
                                      <p:cBhvr additive="base">
                                        <p:cTn id="17" dur="500"/>
                                        <p:tgtEl>
                                          <p:spTgt spid="23">
                                            <p:txEl>
                                              <p:pRg st="2" end="2"/>
                                            </p:txEl>
                                          </p:spTgt>
                                        </p:tgtEl>
                                        <p:attrNameLst>
                                          <p:attrName>ppt_y</p:attrName>
                                        </p:attrNameLst>
                                      </p:cBhvr>
                                      <p:tavLst>
                                        <p:tav tm="0">
                                          <p:val>
                                            <p:strVal val="#ppt_y+#ppt_h*1.125000"/>
                                          </p:val>
                                        </p:tav>
                                        <p:tav tm="100000">
                                          <p:val>
                                            <p:strVal val="#ppt_y"/>
                                          </p:val>
                                        </p:tav>
                                      </p:tavLst>
                                    </p:anim>
                                    <p:animEffect transition="in" filter="wipe(up)">
                                      <p:cBhvr>
                                        <p:cTn id="18" dur="500"/>
                                        <p:tgtEl>
                                          <p:spTgt spid="23">
                                            <p:txEl>
                                              <p:pRg st="2" end="2"/>
                                            </p:txEl>
                                          </p:spTgt>
                                        </p:tgtEl>
                                      </p:cBhvr>
                                    </p:animEffect>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23">
                                            <p:txEl>
                                              <p:pRg st="3" end="3"/>
                                            </p:txEl>
                                          </p:spTgt>
                                        </p:tgtEl>
                                        <p:attrNameLst>
                                          <p:attrName>style.visibility</p:attrName>
                                        </p:attrNameLst>
                                      </p:cBhvr>
                                      <p:to>
                                        <p:strVal val="visible"/>
                                      </p:to>
                                    </p:set>
                                    <p:anim calcmode="lin" valueType="num">
                                      <p:cBhvr additive="base">
                                        <p:cTn id="22" dur="500"/>
                                        <p:tgtEl>
                                          <p:spTgt spid="23">
                                            <p:txEl>
                                              <p:pRg st="3" end="3"/>
                                            </p:txEl>
                                          </p:spTgt>
                                        </p:tgtEl>
                                        <p:attrNameLst>
                                          <p:attrName>ppt_y</p:attrName>
                                        </p:attrNameLst>
                                      </p:cBhvr>
                                      <p:tavLst>
                                        <p:tav tm="0">
                                          <p:val>
                                            <p:strVal val="#ppt_y+#ppt_h*1.125000"/>
                                          </p:val>
                                        </p:tav>
                                        <p:tav tm="100000">
                                          <p:val>
                                            <p:strVal val="#ppt_y"/>
                                          </p:val>
                                        </p:tav>
                                      </p:tavLst>
                                    </p:anim>
                                    <p:animEffect transition="in" filter="wipe(up)">
                                      <p:cBhvr>
                                        <p:cTn id="23" dur="500"/>
                                        <p:tgtEl>
                                          <p:spTgt spid="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autoUpdateAnimBg="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6"/>
          <p:cNvSpPr txBox="1">
            <a:spLocks noChangeArrowheads="1"/>
          </p:cNvSpPr>
          <p:nvPr/>
        </p:nvSpPr>
        <p:spPr bwMode="auto">
          <a:xfrm>
            <a:off x="179388" y="1841500"/>
            <a:ext cx="8785225" cy="353943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在不考虑输入字符串可能出错的前提下，可以得到下面创建广义表头尾链表的递归模型：</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基本项：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当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空串时，置空广义表；</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当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单字符时，建立原子结点广义表。</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归纳项：假设</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sub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为脱去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最外层</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括弧子</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串，记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a:t>
            </a:r>
            <a:r>
              <a:rPr kumimoji="1" lang="en-US" altLang="zh-CN" sz="2000" b="1" baseline="-25000" dirty="0" smtClean="0">
                <a:latin typeface="Arial" panose="020B0604020202020204" pitchFamily="34" charset="0"/>
                <a:ea typeface="仿宋" panose="02010609060101010101" pitchFamily="49" charset="-122"/>
                <a:cs typeface="Arial" panose="020B0604020202020204" pitchFamily="34" charset="0"/>
              </a:rPr>
              <a:t>1</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s</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2</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s</a:t>
            </a:r>
            <a:r>
              <a:rPr kumimoji="1" lang="en-US" altLang="zh-CN" sz="2000" b="1" baseline="-25000" dirty="0" err="1" smtClean="0">
                <a:latin typeface="Arial" panose="020B0604020202020204" pitchFamily="34" charset="0"/>
                <a:ea typeface="仿宋" panose="02010609060101010101" pitchFamily="49" charset="-122"/>
                <a:cs typeface="Arial" panose="020B0604020202020204" pitchFamily="34" charset="0"/>
              </a:rPr>
              <a:t>n</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，其中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s</a:t>
            </a:r>
            <a:r>
              <a:rPr kumimoji="1" lang="en-US" altLang="zh-CN" sz="2000" b="1" baseline="-25000" dirty="0" err="1" smtClean="0">
                <a:latin typeface="Arial" panose="020B0604020202020204" pitchFamily="34" charset="0"/>
                <a:ea typeface="仿宋" panose="02010609060101010101" pitchFamily="49" charset="-122"/>
                <a:cs typeface="Arial" panose="020B0604020202020204" pitchFamily="34" charset="0"/>
              </a:rPr>
              <a:t>i</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a:latin typeface="Arial" panose="020B0604020202020204" pitchFamily="34" charset="0"/>
                <a:ea typeface="仿宋" panose="02010609060101010101" pitchFamily="49" charset="-122"/>
                <a:cs typeface="Arial" panose="020B0604020202020204" pitchFamily="34" charset="0"/>
              </a:rPr>
              <a:t>=1, 2, …, 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）为非空字符串。对每一</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s</a:t>
            </a:r>
            <a:r>
              <a:rPr kumimoji="1" lang="en-US" altLang="zh-CN" sz="2000" b="1" baseline="-25000" dirty="0" err="1" smtClean="0">
                <a:latin typeface="Arial" panose="020B0604020202020204" pitchFamily="34" charset="0"/>
                <a:ea typeface="仿宋" panose="02010609060101010101" pitchFamily="49" charset="-122"/>
                <a:cs typeface="Arial" panose="020B0604020202020204" pitchFamily="34" charset="0"/>
              </a:rPr>
              <a:t>i</a:t>
            </a:r>
            <a:r>
              <a:rPr kumimoji="1" lang="en-US" altLang="zh-CN" sz="2000" b="1" baseline="-25000"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建立</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一个表结点，并令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其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hp</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域</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的指针</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为由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s</a:t>
            </a:r>
            <a:r>
              <a:rPr kumimoji="1" lang="en-US" altLang="zh-CN" sz="2000" b="1" baseline="-25000" dirty="0" err="1" smtClean="0">
                <a:latin typeface="Arial" panose="020B0604020202020204" pitchFamily="34" charset="0"/>
                <a:ea typeface="仿宋" panose="02010609060101010101" pitchFamily="49" charset="-122"/>
                <a:cs typeface="Arial" panose="020B0604020202020204" pitchFamily="34" charset="0"/>
              </a:rPr>
              <a:t>i</a:t>
            </a:r>
            <a:r>
              <a:rPr kumimoji="1" lang="en-US" altLang="zh-CN" sz="2000" b="1" baseline="-25000"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建立</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的子表的头指针，除了最后建立表结点的尾指针</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NULL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外</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，其余表结点的尾指针均指向在它之后建立的表结点。</a:t>
            </a:r>
          </a:p>
        </p:txBody>
      </p:sp>
      <p:grpSp>
        <p:nvGrpSpPr>
          <p:cNvPr id="102403" name="组合 1"/>
          <p:cNvGrpSpPr>
            <a:grpSpLocks/>
          </p:cNvGrpSpPr>
          <p:nvPr/>
        </p:nvGrpSpPr>
        <p:grpSpPr bwMode="auto">
          <a:xfrm>
            <a:off x="34925" y="92075"/>
            <a:ext cx="8963025" cy="1714500"/>
            <a:chOff x="34925" y="92075"/>
            <a:chExt cx="8963025" cy="1714500"/>
          </a:xfrm>
        </p:grpSpPr>
        <p:grpSp>
          <p:nvGrpSpPr>
            <p:cNvPr id="102404" name="组合 1"/>
            <p:cNvGrpSpPr>
              <a:grpSpLocks/>
            </p:cNvGrpSpPr>
            <p:nvPr/>
          </p:nvGrpSpPr>
          <p:grpSpPr bwMode="auto">
            <a:xfrm>
              <a:off x="34925" y="92075"/>
              <a:ext cx="7632700" cy="457200"/>
              <a:chOff x="34925" y="92075"/>
              <a:chExt cx="7632700" cy="457200"/>
            </a:xfrm>
          </p:grpSpPr>
          <p:sp>
            <p:nvSpPr>
              <p:cNvPr id="102415"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102416"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cs typeface="Arial" panose="020B0604020202020204" pitchFamily="34" charset="0"/>
                  </a:rPr>
                  <a:t>5.3  </a:t>
                </a:r>
                <a:r>
                  <a:rPr lang="zh-CN" altLang="en-US" sz="2400" b="1">
                    <a:solidFill>
                      <a:srgbClr val="FF0000"/>
                    </a:solidFill>
                    <a:latin typeface="Arial" panose="020B0604020202020204" pitchFamily="34" charset="0"/>
                    <a:ea typeface="黑体" panose="02010609060101010101" pitchFamily="49" charset="-122"/>
                    <a:cs typeface="Arial" panose="020B0604020202020204" pitchFamily="34" charset="0"/>
                  </a:rPr>
                  <a:t>广义表</a:t>
                </a:r>
              </a:p>
            </p:txBody>
          </p:sp>
        </p:grpSp>
        <p:grpSp>
          <p:nvGrpSpPr>
            <p:cNvPr id="102405" name="Group 2"/>
            <p:cNvGrpSpPr>
              <a:grpSpLocks/>
            </p:cNvGrpSpPr>
            <p:nvPr/>
          </p:nvGrpSpPr>
          <p:grpSpPr bwMode="auto">
            <a:xfrm>
              <a:off x="107950" y="620713"/>
              <a:ext cx="5623983" cy="496887"/>
              <a:chOff x="113" y="441"/>
              <a:chExt cx="2098" cy="313"/>
            </a:xfrm>
          </p:grpSpPr>
          <p:sp>
            <p:nvSpPr>
              <p:cNvPr id="102413" name="Text Box 3"/>
              <p:cNvSpPr txBox="1">
                <a:spLocks noChangeArrowheads="1"/>
              </p:cNvSpPr>
              <p:nvPr/>
            </p:nvSpPr>
            <p:spPr bwMode="auto">
              <a:xfrm>
                <a:off x="113" y="441"/>
                <a:ext cx="1901"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cs typeface="Arial" panose="020B0604020202020204" pitchFamily="34" charset="0"/>
                  </a:rPr>
                  <a:t>5.3.2  </a:t>
                </a:r>
                <a:r>
                  <a:rPr kumimoji="1" lang="zh-CN" altLang="en-US" sz="2200" b="1">
                    <a:solidFill>
                      <a:srgbClr val="3333FF"/>
                    </a:solidFill>
                    <a:latin typeface="Arial" panose="020B0604020202020204" pitchFamily="34" charset="0"/>
                    <a:ea typeface="黑体" panose="02010609060101010101" pitchFamily="49" charset="-122"/>
                    <a:cs typeface="Arial" panose="020B0604020202020204" pitchFamily="34" charset="0"/>
                  </a:rPr>
                  <a:t>广义表的链式表示及操作实现</a:t>
                </a:r>
              </a:p>
            </p:txBody>
          </p:sp>
          <p:sp>
            <p:nvSpPr>
              <p:cNvPr id="102414"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grpSp>
        <p:sp>
          <p:nvSpPr>
            <p:cNvPr id="26"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5-3</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创建</a:t>
              </a:r>
              <a:r>
                <a:rPr kumimoji="1" lang="zh-CN" altLang="en-US" sz="2000" b="1" dirty="0">
                  <a:solidFill>
                    <a:srgbClr val="000000"/>
                  </a:solidFill>
                  <a:ea typeface="仿宋" panose="02010609060101010101" pitchFamily="49" charset="-122"/>
                  <a:cs typeface="Arial" panose="020B0604020202020204" pitchFamily="34" charset="0"/>
                </a:rPr>
                <a:t>广义表的头尾链表。</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cxnSp>
          <p:nvCxnSpPr>
            <p:cNvPr id="27" name="直接连接符 26"/>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102408" name="Group 8"/>
            <p:cNvGrpSpPr>
              <a:grpSpLocks/>
            </p:cNvGrpSpPr>
            <p:nvPr/>
          </p:nvGrpSpPr>
          <p:grpSpPr bwMode="auto">
            <a:xfrm>
              <a:off x="7669213" y="620713"/>
              <a:ext cx="1295400" cy="1079500"/>
              <a:chOff x="4831" y="391"/>
              <a:chExt cx="816" cy="773"/>
            </a:xfrm>
          </p:grpSpPr>
          <p:sp>
            <p:nvSpPr>
              <p:cNvPr id="102409"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102410"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pic>
            <p:nvPicPr>
              <p:cNvPr id="102411"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12" name="Text Box 12"/>
              <p:cNvSpPr txBox="1">
                <a:spLocks noChangeArrowheads="1"/>
              </p:cNvSpPr>
              <p:nvPr/>
            </p:nvSpPr>
            <p:spPr bwMode="gray">
              <a:xfrm>
                <a:off x="4967" y="804"/>
                <a:ext cx="545" cy="3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Arial" panose="020B0604020202020204" pitchFamily="34" charset="0"/>
                    <a:ea typeface="方正舒体" panose="02010601030101010101" pitchFamily="2" charset="-122"/>
                    <a:cs typeface="Arial" panose="020B0604020202020204" pitchFamily="34" charset="0"/>
                  </a:rPr>
                  <a:t>设计</a:t>
                </a: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 calcmode="lin" valueType="num">
                                      <p:cBhvr additive="base">
                                        <p:cTn id="7" dur="500"/>
                                        <p:tgtEl>
                                          <p:spTgt spid="2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23">
                                            <p:txEl>
                                              <p:pRg st="0" end="0"/>
                                            </p:txEl>
                                          </p:spTgt>
                                        </p:tgtEl>
                                      </p:cBhvr>
                                    </p:animEffect>
                                  </p:childTnLst>
                                </p:cTn>
                              </p:par>
                            </p:childTnLst>
                          </p:cTn>
                        </p:par>
                      </p:childTnLst>
                    </p:cTn>
                  </p:par>
                  <p:par>
                    <p:cTn id="9" fill="hold" nodeType="clickPar">
                      <p:stCondLst>
                        <p:cond delay="indefinite"/>
                      </p:stCondLst>
                      <p:childTnLst>
                        <p:par>
                          <p:cTn id="10" fill="hold" nodeType="with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3">
                                            <p:txEl>
                                              <p:pRg st="1" end="1"/>
                                            </p:txEl>
                                          </p:spTgt>
                                        </p:tgtEl>
                                        <p:attrNameLst>
                                          <p:attrName>style.visibility</p:attrName>
                                        </p:attrNameLst>
                                      </p:cBhvr>
                                      <p:to>
                                        <p:strVal val="visible"/>
                                      </p:to>
                                    </p:set>
                                    <p:anim calcmode="lin" valueType="num">
                                      <p:cBhvr additive="base">
                                        <p:cTn id="13" dur="500"/>
                                        <p:tgtEl>
                                          <p:spTgt spid="23">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3">
                                            <p:txEl>
                                              <p:pRg st="1" end="1"/>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3">
                                            <p:txEl>
                                              <p:pRg st="2" end="2"/>
                                            </p:txEl>
                                          </p:spTgt>
                                        </p:tgtEl>
                                        <p:attrNameLst>
                                          <p:attrName>style.visibility</p:attrName>
                                        </p:attrNameLst>
                                      </p:cBhvr>
                                      <p:to>
                                        <p:strVal val="visible"/>
                                      </p:to>
                                    </p:set>
                                    <p:anim calcmode="lin" valueType="num">
                                      <p:cBhvr additive="base">
                                        <p:cTn id="19" dur="500"/>
                                        <p:tgtEl>
                                          <p:spTgt spid="23">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23">
                                            <p:txEl>
                                              <p:pRg st="2" end="2"/>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3">
                                            <p:txEl>
                                              <p:pRg st="3" end="3"/>
                                            </p:txEl>
                                          </p:spTgt>
                                        </p:tgtEl>
                                        <p:attrNameLst>
                                          <p:attrName>style.visibility</p:attrName>
                                        </p:attrNameLst>
                                      </p:cBhvr>
                                      <p:to>
                                        <p:strVal val="visible"/>
                                      </p:to>
                                    </p:set>
                                    <p:anim calcmode="lin" valueType="num">
                                      <p:cBhvr additive="base">
                                        <p:cTn id="25" dur="500"/>
                                        <p:tgtEl>
                                          <p:spTgt spid="23">
                                            <p:txEl>
                                              <p:pRg st="3" end="3"/>
                                            </p:txEl>
                                          </p:spTgt>
                                        </p:tgtEl>
                                        <p:attrNameLst>
                                          <p:attrName>ppt_y</p:attrName>
                                        </p:attrNameLst>
                                      </p:cBhvr>
                                      <p:tavLst>
                                        <p:tav tm="0">
                                          <p:val>
                                            <p:strVal val="#ppt_y+#ppt_h*1.125000"/>
                                          </p:val>
                                        </p:tav>
                                        <p:tav tm="100000">
                                          <p:val>
                                            <p:strVal val="#ppt_y"/>
                                          </p:val>
                                        </p:tav>
                                      </p:tavLst>
                                    </p:anim>
                                    <p:animEffect transition="in" filter="wipe(up)">
                                      <p:cBhvr>
                                        <p:cTn id="26" dur="500"/>
                                        <p:tgtEl>
                                          <p:spTgt spid="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autoUpdateAnimBg="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6"/>
          <p:cNvSpPr txBox="1">
            <a:spLocks noChangeArrowheads="1"/>
          </p:cNvSpPr>
          <p:nvPr/>
        </p:nvSpPr>
        <p:spPr bwMode="auto">
          <a:xfrm>
            <a:off x="179388" y="1841500"/>
            <a:ext cx="8785225" cy="1815882"/>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④ 设计</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函数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Decompose(</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Str</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Hstr</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，功能是：从</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Str</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取出第一个“</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”之前的子串赋</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给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HStr</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，并</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使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Str</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成为</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删去子</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HStr</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之后的剩余串。如果</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Str</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没有字符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则操作后</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HStr</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即</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为操作前</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Str</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，而操作后</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Str</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为空串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NULL</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p:txBody>
      </p:sp>
      <p:grpSp>
        <p:nvGrpSpPr>
          <p:cNvPr id="103427" name="组合 1"/>
          <p:cNvGrpSpPr>
            <a:grpSpLocks/>
          </p:cNvGrpSpPr>
          <p:nvPr/>
        </p:nvGrpSpPr>
        <p:grpSpPr bwMode="auto">
          <a:xfrm>
            <a:off x="34925" y="92075"/>
            <a:ext cx="8963025" cy="1714500"/>
            <a:chOff x="34925" y="92075"/>
            <a:chExt cx="8963025" cy="1714500"/>
          </a:xfrm>
        </p:grpSpPr>
        <p:grpSp>
          <p:nvGrpSpPr>
            <p:cNvPr id="103428" name="组合 1"/>
            <p:cNvGrpSpPr>
              <a:grpSpLocks/>
            </p:cNvGrpSpPr>
            <p:nvPr/>
          </p:nvGrpSpPr>
          <p:grpSpPr bwMode="auto">
            <a:xfrm>
              <a:off x="34925" y="92075"/>
              <a:ext cx="7632700" cy="457200"/>
              <a:chOff x="34925" y="92075"/>
              <a:chExt cx="7632700" cy="457200"/>
            </a:xfrm>
          </p:grpSpPr>
          <p:sp>
            <p:nvSpPr>
              <p:cNvPr id="103439"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3440"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103429" name="Group 2"/>
            <p:cNvGrpSpPr>
              <a:grpSpLocks/>
            </p:cNvGrpSpPr>
            <p:nvPr/>
          </p:nvGrpSpPr>
          <p:grpSpPr bwMode="auto">
            <a:xfrm>
              <a:off x="107950" y="620713"/>
              <a:ext cx="5623983" cy="769937"/>
              <a:chOff x="113" y="441"/>
              <a:chExt cx="2098" cy="485"/>
            </a:xfrm>
          </p:grpSpPr>
          <p:sp>
            <p:nvSpPr>
              <p:cNvPr id="103437"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103438"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6"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5-3</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创建</a:t>
              </a:r>
              <a:r>
                <a:rPr kumimoji="1" lang="zh-CN" altLang="en-US" sz="2000" b="1" dirty="0">
                  <a:solidFill>
                    <a:srgbClr val="000000"/>
                  </a:solidFill>
                  <a:ea typeface="仿宋" panose="02010609060101010101" pitchFamily="49" charset="-122"/>
                  <a:cs typeface="Arial" panose="020B0604020202020204" pitchFamily="34" charset="0"/>
                </a:rPr>
                <a:t>广义表的头尾链表。</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cxnSp>
          <p:nvCxnSpPr>
            <p:cNvPr id="27" name="直接连接符 26"/>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103432" name="Group 8"/>
            <p:cNvGrpSpPr>
              <a:grpSpLocks/>
            </p:cNvGrpSpPr>
            <p:nvPr/>
          </p:nvGrpSpPr>
          <p:grpSpPr bwMode="auto">
            <a:xfrm>
              <a:off x="7669213" y="620713"/>
              <a:ext cx="1295400" cy="1079500"/>
              <a:chOff x="4831" y="391"/>
              <a:chExt cx="816" cy="773"/>
            </a:xfrm>
          </p:grpSpPr>
          <p:sp>
            <p:nvSpPr>
              <p:cNvPr id="103433"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3434"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103435"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36"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 calcmode="lin" valueType="num">
                                      <p:cBhvr additive="base">
                                        <p:cTn id="7" dur="500"/>
                                        <p:tgtEl>
                                          <p:spTgt spid="2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autoUpdateAnimBg="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450" name="组合 1"/>
          <p:cNvGrpSpPr>
            <a:grpSpLocks/>
          </p:cNvGrpSpPr>
          <p:nvPr/>
        </p:nvGrpSpPr>
        <p:grpSpPr bwMode="auto">
          <a:xfrm>
            <a:off x="34925" y="92075"/>
            <a:ext cx="8963025" cy="1714500"/>
            <a:chOff x="34925" y="92075"/>
            <a:chExt cx="8963025" cy="1714500"/>
          </a:xfrm>
        </p:grpSpPr>
        <p:grpSp>
          <p:nvGrpSpPr>
            <p:cNvPr id="104457" name="组合 1"/>
            <p:cNvGrpSpPr>
              <a:grpSpLocks/>
            </p:cNvGrpSpPr>
            <p:nvPr/>
          </p:nvGrpSpPr>
          <p:grpSpPr bwMode="auto">
            <a:xfrm>
              <a:off x="34925" y="92075"/>
              <a:ext cx="7632700" cy="457200"/>
              <a:chOff x="34925" y="92075"/>
              <a:chExt cx="7632700" cy="457200"/>
            </a:xfrm>
          </p:grpSpPr>
          <p:sp>
            <p:nvSpPr>
              <p:cNvPr id="104463"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4464"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104458" name="Group 2"/>
            <p:cNvGrpSpPr>
              <a:grpSpLocks/>
            </p:cNvGrpSpPr>
            <p:nvPr/>
          </p:nvGrpSpPr>
          <p:grpSpPr bwMode="auto">
            <a:xfrm>
              <a:off x="107950" y="620713"/>
              <a:ext cx="5623983" cy="769937"/>
              <a:chOff x="113" y="441"/>
              <a:chExt cx="2098" cy="485"/>
            </a:xfrm>
          </p:grpSpPr>
          <p:sp>
            <p:nvSpPr>
              <p:cNvPr id="104461"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104462"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6"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5-3</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创建</a:t>
              </a:r>
              <a:r>
                <a:rPr kumimoji="1" lang="zh-CN" altLang="en-US" sz="2000" b="1" dirty="0">
                  <a:solidFill>
                    <a:srgbClr val="000000"/>
                  </a:solidFill>
                  <a:ea typeface="仿宋" panose="02010609060101010101" pitchFamily="49" charset="-122"/>
                  <a:cs typeface="Arial" panose="020B0604020202020204" pitchFamily="34" charset="0"/>
                </a:rPr>
                <a:t>广义表的头尾链表。</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cxnSp>
          <p:nvCxnSpPr>
            <p:cNvPr id="27" name="直接连接符 26"/>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17" name="Group 4"/>
          <p:cNvGrpSpPr>
            <a:grpSpLocks/>
          </p:cNvGrpSpPr>
          <p:nvPr/>
        </p:nvGrpSpPr>
        <p:grpSpPr bwMode="auto">
          <a:xfrm>
            <a:off x="7669213" y="692150"/>
            <a:ext cx="1295400" cy="1008063"/>
            <a:chOff x="4831" y="1253"/>
            <a:chExt cx="816" cy="726"/>
          </a:xfrm>
        </p:grpSpPr>
        <p:sp>
          <p:nvSpPr>
            <p:cNvPr id="104453"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104454"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0"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5-16</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104456"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 name="Text Box 2"/>
          <p:cNvSpPr txBox="1">
            <a:spLocks noChangeArrowheads="1"/>
          </p:cNvSpPr>
          <p:nvPr/>
        </p:nvSpPr>
        <p:spPr bwMode="auto">
          <a:xfrm>
            <a:off x="323850" y="1844675"/>
            <a:ext cx="8674100" cy="457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void CreateGList(GList &amp;GL,SString S)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从广义表书写形式串</a:t>
            </a:r>
            <a:r>
              <a:rPr lang="de-DE"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创建广义表头尾链表</a:t>
            </a:r>
            <a:r>
              <a:rPr lang="de-DE" altLang="zh-CN" sz="1600" b="1">
                <a:latin typeface="Courier New" panose="02070309020205020404" pitchFamily="49" charset="0"/>
                <a:ea typeface="仿宋" panose="02010609060101010101" pitchFamily="49" charset="-122"/>
                <a:cs typeface="Courier New" panose="02070309020205020404" pitchFamily="49" charset="0"/>
              </a:rPr>
              <a:t>GL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es="()";</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if(StrCompare_SS(S,es))  GL=NULL;		// </a:t>
            </a:r>
            <a:r>
              <a:rPr lang="zh-CN" altLang="en-US" sz="1600" b="1">
                <a:latin typeface="Courier New" panose="02070309020205020404" pitchFamily="49" charset="0"/>
                <a:ea typeface="仿宋" panose="02010609060101010101" pitchFamily="49" charset="-122"/>
                <a:cs typeface="Courier New" panose="02070309020205020404" pitchFamily="49" charset="0"/>
              </a:rPr>
              <a:t>创建空广义表</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else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GL=new GLNode;				// </a:t>
            </a:r>
            <a:r>
              <a:rPr lang="zh-CN" altLang="en-US" sz="1600" b="1">
                <a:latin typeface="Courier New" panose="02070309020205020404" pitchFamily="49" charset="0"/>
                <a:ea typeface="仿宋" panose="02010609060101010101" pitchFamily="49" charset="-122"/>
                <a:cs typeface="Courier New" panose="02070309020205020404" pitchFamily="49" charset="0"/>
              </a:rPr>
              <a:t>建立结点空间</a:t>
            </a:r>
          </a:p>
          <a:p>
            <a:pPr eaLnBrk="1" hangingPunct="1">
              <a:lnSpc>
                <a:spcPct val="13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de-DE" altLang="zh-CN" sz="1600" b="1">
                <a:latin typeface="Courier New" panose="02070309020205020404" pitchFamily="49" charset="0"/>
                <a:ea typeface="仿宋" panose="02010609060101010101" pitchFamily="49" charset="-122"/>
                <a:cs typeface="Courier New" panose="02070309020205020404" pitchFamily="49" charset="0"/>
              </a:rPr>
              <a:t>if(!GT)  Error(" Overflow!");</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if(StrLength_SS(S)==1)  {		// </a:t>
            </a:r>
            <a:r>
              <a:rPr lang="zh-CN" altLang="en-US" sz="1600" b="1">
                <a:latin typeface="Courier New" panose="02070309020205020404" pitchFamily="49" charset="0"/>
                <a:ea typeface="仿宋" panose="02010609060101010101" pitchFamily="49" charset="-122"/>
                <a:cs typeface="Courier New" panose="02070309020205020404" pitchFamily="49" charset="0"/>
              </a:rPr>
              <a:t>创建单原子广义表</a:t>
            </a:r>
          </a:p>
          <a:p>
            <a:pPr eaLnBrk="1" hangingPunct="1">
              <a:lnSpc>
                <a:spcPct val="13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de-DE" altLang="zh-CN" sz="1600" b="1">
                <a:latin typeface="Courier New" panose="02070309020205020404" pitchFamily="49" charset="0"/>
                <a:ea typeface="仿宋" panose="02010609060101010101" pitchFamily="49" charset="-122"/>
                <a:cs typeface="Courier New" panose="02070309020205020404" pitchFamily="49" charset="0"/>
              </a:rPr>
              <a:t>GL-&gt;tag=ATOM;</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GL-&gt;data=S[1];</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else  {				// </a:t>
            </a:r>
            <a:r>
              <a:rPr lang="zh-CN" altLang="en-US" sz="1600" b="1">
                <a:latin typeface="Courier New" panose="02070309020205020404" pitchFamily="49" charset="0"/>
                <a:ea typeface="仿宋" panose="02010609060101010101" pitchFamily="49" charset="-122"/>
                <a:cs typeface="Courier New" panose="02070309020205020404" pitchFamily="49" charset="0"/>
              </a:rPr>
              <a:t>创建非空且非单原子广义表</a:t>
            </a:r>
          </a:p>
          <a:p>
            <a:pPr eaLnBrk="1" hangingPunct="1">
              <a:lnSpc>
                <a:spcPct val="13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de-DE" altLang="zh-CN" sz="1600" b="1">
                <a:latin typeface="Courier New" panose="02070309020205020404" pitchFamily="49" charset="0"/>
                <a:ea typeface="仿宋" panose="02010609060101010101" pitchFamily="49" charset="-122"/>
                <a:cs typeface="Courier New" panose="02070309020205020404" pitchFamily="49" charset="0"/>
              </a:rPr>
              <a:t>GL-&gt;tag=LIST;  p=GL;</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SubString_SS(Sub,S,2,StrLength_SS(S)-2);	    // </a:t>
            </a:r>
            <a:r>
              <a:rPr lang="zh-CN" altLang="en-US" sz="1600" b="1">
                <a:latin typeface="Courier New" panose="02070309020205020404" pitchFamily="49" charset="0"/>
                <a:ea typeface="仿宋" panose="02010609060101010101" pitchFamily="49" charset="-122"/>
                <a:cs typeface="Courier New" panose="02070309020205020404" pitchFamily="49" charset="0"/>
              </a:rPr>
              <a:t>脱外层括弧</a:t>
            </a:r>
            <a:endParaRPr lang="de-DE" altLang="zh-CN" sz="1600" b="1">
              <a:latin typeface="Courier New" panose="02070309020205020404" pitchFamily="49" charset="0"/>
              <a:ea typeface="仿宋" panose="02010609060101010101" pitchFamily="49" charset="-122"/>
              <a:cs typeface="Courier New" panose="02070309020205020404" pitchFamily="49"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290">
                                          <p:stCondLst>
                                            <p:cond delay="0"/>
                                          </p:stCondLst>
                                        </p:cTn>
                                        <p:tgtEl>
                                          <p:spTgt spid="17"/>
                                        </p:tgtEl>
                                      </p:cBhvr>
                                    </p:animEffect>
                                    <p:anim calcmode="lin" valueType="num">
                                      <p:cBhvr>
                                        <p:cTn id="8"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3" dur="13">
                                          <p:stCondLst>
                                            <p:cond delay="325"/>
                                          </p:stCondLst>
                                        </p:cTn>
                                        <p:tgtEl>
                                          <p:spTgt spid="17"/>
                                        </p:tgtEl>
                                      </p:cBhvr>
                                      <p:to x="100000" y="60000"/>
                                    </p:animScale>
                                    <p:animScale>
                                      <p:cBhvr>
                                        <p:cTn id="14" dur="83" decel="50000">
                                          <p:stCondLst>
                                            <p:cond delay="338"/>
                                          </p:stCondLst>
                                        </p:cTn>
                                        <p:tgtEl>
                                          <p:spTgt spid="17"/>
                                        </p:tgtEl>
                                      </p:cBhvr>
                                      <p:to x="100000" y="100000"/>
                                    </p:animScale>
                                    <p:animScale>
                                      <p:cBhvr>
                                        <p:cTn id="15" dur="13">
                                          <p:stCondLst>
                                            <p:cond delay="656"/>
                                          </p:stCondLst>
                                        </p:cTn>
                                        <p:tgtEl>
                                          <p:spTgt spid="17"/>
                                        </p:tgtEl>
                                      </p:cBhvr>
                                      <p:to x="100000" y="80000"/>
                                    </p:animScale>
                                    <p:animScale>
                                      <p:cBhvr>
                                        <p:cTn id="16" dur="83" decel="50000">
                                          <p:stCondLst>
                                            <p:cond delay="669"/>
                                          </p:stCondLst>
                                        </p:cTn>
                                        <p:tgtEl>
                                          <p:spTgt spid="17"/>
                                        </p:tgtEl>
                                      </p:cBhvr>
                                      <p:to x="100000" y="100000"/>
                                    </p:animScale>
                                    <p:animScale>
                                      <p:cBhvr>
                                        <p:cTn id="17" dur="13">
                                          <p:stCondLst>
                                            <p:cond delay="821"/>
                                          </p:stCondLst>
                                        </p:cTn>
                                        <p:tgtEl>
                                          <p:spTgt spid="17"/>
                                        </p:tgtEl>
                                      </p:cBhvr>
                                      <p:to x="100000" y="90000"/>
                                    </p:animScale>
                                    <p:animScale>
                                      <p:cBhvr>
                                        <p:cTn id="18" dur="83" decel="50000">
                                          <p:stCondLst>
                                            <p:cond delay="834"/>
                                          </p:stCondLst>
                                        </p:cTn>
                                        <p:tgtEl>
                                          <p:spTgt spid="17"/>
                                        </p:tgtEl>
                                      </p:cBhvr>
                                      <p:to x="100000" y="100000"/>
                                    </p:animScale>
                                    <p:animScale>
                                      <p:cBhvr>
                                        <p:cTn id="19" dur="13">
                                          <p:stCondLst>
                                            <p:cond delay="904"/>
                                          </p:stCondLst>
                                        </p:cTn>
                                        <p:tgtEl>
                                          <p:spTgt spid="17"/>
                                        </p:tgtEl>
                                      </p:cBhvr>
                                      <p:to x="100000" y="95000"/>
                                    </p:animScale>
                                    <p:animScale>
                                      <p:cBhvr>
                                        <p:cTn id="20" dur="83" decel="50000">
                                          <p:stCondLst>
                                            <p:cond delay="917"/>
                                          </p:stCondLst>
                                        </p:cTn>
                                        <p:tgtEl>
                                          <p:spTgt spid="17"/>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up)">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Box 2"/>
          <p:cNvSpPr txBox="1">
            <a:spLocks noChangeArrowheads="1"/>
          </p:cNvSpPr>
          <p:nvPr/>
        </p:nvSpPr>
        <p:spPr bwMode="auto">
          <a:xfrm>
            <a:off x="323850" y="1844675"/>
            <a:ext cx="8674100" cy="732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do  {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重复建立</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n</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个子表</a:t>
            </a:r>
          </a:p>
          <a:p>
            <a:pPr eaLnBrk="1" hangingPunct="1">
              <a:lnSpc>
                <a:spcPct val="130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a:t>
            </a:r>
            <a:r>
              <a:rPr lang="de-DE"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Deocompose</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(Sub,HSub);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从</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Sub</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中分离表头串</a:t>
            </a:r>
            <a:r>
              <a:rPr lang="de-DE" altLang="zh-CN" sz="1600" b="1" dirty="0" smtClean="0">
                <a:latin typeface="Courier New" panose="02070309020205020404" pitchFamily="49" charset="0"/>
                <a:ea typeface="仿宋" panose="02010609060101010101" pitchFamily="49" charset="-122"/>
                <a:cs typeface="Courier New" panose="02070309020205020404" pitchFamily="49" charset="0"/>
              </a:rPr>
              <a:t>HSub</a:t>
            </a:r>
            <a:endParaRPr lang="de-DE"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2" name="组合 1"/>
          <p:cNvGrpSpPr/>
          <p:nvPr/>
        </p:nvGrpSpPr>
        <p:grpSpPr>
          <a:xfrm>
            <a:off x="34925" y="92075"/>
            <a:ext cx="8963025" cy="1714500"/>
            <a:chOff x="34925" y="92075"/>
            <a:chExt cx="8963025" cy="1714500"/>
          </a:xfrm>
        </p:grpSpPr>
        <p:grpSp>
          <p:nvGrpSpPr>
            <p:cNvPr id="18" name="组合 1"/>
            <p:cNvGrpSpPr>
              <a:grpSpLocks/>
            </p:cNvGrpSpPr>
            <p:nvPr/>
          </p:nvGrpSpPr>
          <p:grpSpPr bwMode="auto">
            <a:xfrm>
              <a:off x="34925" y="92075"/>
              <a:ext cx="8963025" cy="1714500"/>
              <a:chOff x="34925" y="92075"/>
              <a:chExt cx="8963025" cy="1714500"/>
            </a:xfrm>
          </p:grpSpPr>
          <p:grpSp>
            <p:nvGrpSpPr>
              <p:cNvPr id="19" name="组合 1"/>
              <p:cNvGrpSpPr>
                <a:grpSpLocks/>
              </p:cNvGrpSpPr>
              <p:nvPr/>
            </p:nvGrpSpPr>
            <p:grpSpPr bwMode="auto">
              <a:xfrm>
                <a:off x="34925" y="92075"/>
                <a:ext cx="7632700" cy="457200"/>
                <a:chOff x="34925" y="92075"/>
                <a:chExt cx="7632700" cy="457200"/>
              </a:xfrm>
            </p:grpSpPr>
            <p:sp>
              <p:nvSpPr>
                <p:cNvPr id="29"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0"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21" name="Group 2"/>
              <p:cNvGrpSpPr>
                <a:grpSpLocks/>
              </p:cNvGrpSpPr>
              <p:nvPr/>
            </p:nvGrpSpPr>
            <p:grpSpPr bwMode="auto">
              <a:xfrm>
                <a:off x="107950" y="620713"/>
                <a:ext cx="5623983" cy="769937"/>
                <a:chOff x="113" y="441"/>
                <a:chExt cx="2098" cy="485"/>
              </a:xfrm>
            </p:grpSpPr>
            <p:sp>
              <p:nvSpPr>
                <p:cNvPr id="25"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28"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3"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5-3</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创建</a:t>
                </a:r>
                <a:r>
                  <a:rPr kumimoji="1" lang="zh-CN" altLang="en-US" sz="2000" b="1" dirty="0">
                    <a:solidFill>
                      <a:srgbClr val="000000"/>
                    </a:solidFill>
                    <a:ea typeface="仿宋" panose="02010609060101010101" pitchFamily="49" charset="-122"/>
                    <a:cs typeface="Arial" panose="020B0604020202020204" pitchFamily="34" charset="0"/>
                  </a:rPr>
                  <a:t>广义表的头尾链表。</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cxnSp>
            <p:nvCxnSpPr>
              <p:cNvPr id="24" name="直接连接符 23"/>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31" name="Group 4"/>
            <p:cNvGrpSpPr>
              <a:grpSpLocks/>
            </p:cNvGrpSpPr>
            <p:nvPr/>
          </p:nvGrpSpPr>
          <p:grpSpPr bwMode="auto">
            <a:xfrm>
              <a:off x="7669213" y="692150"/>
              <a:ext cx="1295400" cy="1008063"/>
              <a:chOff x="4831" y="1253"/>
              <a:chExt cx="816" cy="726"/>
            </a:xfrm>
          </p:grpSpPr>
          <p:sp>
            <p:nvSpPr>
              <p:cNvPr id="32"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33"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34"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5-16</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35"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7" name="Text Box 2"/>
          <p:cNvSpPr txBox="1">
            <a:spLocks noChangeArrowheads="1"/>
          </p:cNvSpPr>
          <p:nvPr/>
        </p:nvSpPr>
        <p:spPr bwMode="auto">
          <a:xfrm>
            <a:off x="323850" y="2475824"/>
            <a:ext cx="8674100" cy="3613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dirty="0" smtClean="0">
                <a:latin typeface="Courier New" panose="02070309020205020404" pitchFamily="49" charset="0"/>
                <a:ea typeface="仿宋" panose="02010609060101010101" pitchFamily="49" charset="-122"/>
                <a:cs typeface="Courier New" panose="02070309020205020404" pitchFamily="49" charset="0"/>
              </a:rPr>
              <a:t>                </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CreateGList(p-&gt;ptr.hp,HSub);</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q=p;</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if(StrLength_SS(Sub)&gt;0)  {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表尾非空</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if(!(p=new GLNode))  Error(" Overflow!");</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p-&gt;tag=LIST;  q-&gt;ptr.tp=p;</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 while(StrLength_SS(Sub)&gt;0);</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q-&gt;ptr.tp=NULL;</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 CreateGList</a:t>
            </a:r>
          </a:p>
        </p:txBody>
      </p:sp>
      <p:sp>
        <p:nvSpPr>
          <p:cNvPr id="38" name="Text Box 2"/>
          <p:cNvSpPr txBox="1">
            <a:spLocks noChangeArrowheads="1"/>
          </p:cNvSpPr>
          <p:nvPr/>
        </p:nvSpPr>
        <p:spPr bwMode="auto">
          <a:xfrm>
            <a:off x="180975" y="2633712"/>
            <a:ext cx="8783638" cy="4084552"/>
          </a:xfrm>
          <a:prstGeom prst="rect">
            <a:avLst/>
          </a:prstGeom>
          <a:solidFill>
            <a:srgbClr val="FFFFCC"/>
          </a:solidFill>
          <a:ln w="38100">
            <a:solidFill>
              <a:srgbClr val="FF0000"/>
            </a:solidFill>
            <a:miter lim="800000"/>
            <a:headEnd/>
            <a:tailEnd/>
          </a:ln>
        </p:spPr>
        <p:txBody>
          <a:bodyPr lIns="252000" tIns="108000" bIns="10800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en-US" altLang="zh-CN" sz="1500" b="1" dirty="0">
                <a:latin typeface="Courier New" panose="02070309020205020404" pitchFamily="49" charset="0"/>
                <a:ea typeface="仿宋" panose="02010609060101010101" pitchFamily="49" charset="-122"/>
                <a:cs typeface="Courier New" panose="02070309020205020404" pitchFamily="49" charset="0"/>
              </a:rPr>
              <a:t>void </a:t>
            </a:r>
            <a:r>
              <a:rPr lang="en-US" altLang="zh-CN" sz="15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Decompose</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SString</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 &amp;</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Str,SString</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 &amp;</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HStr</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20000"/>
              </a:lnSpc>
            </a:pPr>
            <a:r>
              <a:rPr lang="en-US" altLang="zh-CN" sz="15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500" b="1" dirty="0">
                <a:latin typeface="Courier New" panose="02070309020205020404" pitchFamily="49" charset="0"/>
                <a:ea typeface="仿宋" panose="02010609060101010101" pitchFamily="49" charset="-122"/>
                <a:cs typeface="Courier New" panose="02070309020205020404" pitchFamily="49" charset="0"/>
              </a:rPr>
              <a:t>将非空串</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str</a:t>
            </a:r>
            <a:r>
              <a:rPr lang="zh-CN" altLang="en-US" sz="1500" b="1" dirty="0">
                <a:latin typeface="Courier New" panose="02070309020205020404" pitchFamily="49" charset="0"/>
                <a:ea typeface="仿宋" panose="02010609060101010101" pitchFamily="49" charset="-122"/>
                <a:cs typeface="Courier New" panose="02070309020205020404" pitchFamily="49" charset="0"/>
              </a:rPr>
              <a:t>分割成两部分：</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HStr</a:t>
            </a:r>
            <a:r>
              <a:rPr lang="zh-CN" altLang="en-US" sz="1500" b="1" dirty="0">
                <a:latin typeface="Courier New" panose="02070309020205020404" pitchFamily="49" charset="0"/>
                <a:ea typeface="仿宋" panose="02010609060101010101" pitchFamily="49" charset="-122"/>
                <a:cs typeface="Courier New" panose="02070309020205020404" pitchFamily="49" charset="0"/>
              </a:rPr>
              <a:t>为第一个字符 </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a:t>
            </a:r>
            <a:r>
              <a:rPr lang="zh-CN" altLang="en-US" sz="1500" b="1" dirty="0">
                <a:latin typeface="Courier New" panose="02070309020205020404" pitchFamily="49" charset="0"/>
                <a:ea typeface="仿宋" panose="02010609060101010101" pitchFamily="49" charset="-122"/>
                <a:cs typeface="Courier New" panose="02070309020205020404" pitchFamily="49" charset="0"/>
              </a:rPr>
              <a:t>之前的子串，</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Str</a:t>
            </a:r>
            <a:r>
              <a:rPr lang="zh-CN" altLang="en-US" sz="1500" b="1" dirty="0">
                <a:latin typeface="Courier New" panose="02070309020205020404" pitchFamily="49" charset="0"/>
                <a:ea typeface="仿宋" panose="02010609060101010101" pitchFamily="49" charset="-122"/>
                <a:cs typeface="Courier New" panose="02070309020205020404" pitchFamily="49" charset="0"/>
              </a:rPr>
              <a:t>为之后的子串</a:t>
            </a:r>
          </a:p>
          <a:p>
            <a:pPr eaLnBrk="1" hangingPunct="1">
              <a:lnSpc>
                <a:spcPct val="120000"/>
              </a:lnSpc>
            </a:pPr>
            <a:r>
              <a:rPr lang="zh-CN" altLang="en-US" sz="15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n=</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StrLength_SS</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Str</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a:t>
            </a:r>
            <a:r>
              <a:rPr lang="zh-CN" altLang="en-US" sz="15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=1;  k=0;	            // k</a:t>
            </a:r>
            <a:r>
              <a:rPr lang="zh-CN" altLang="en-US" sz="1500" b="1" dirty="0">
                <a:latin typeface="Courier New" panose="02070309020205020404" pitchFamily="49" charset="0"/>
                <a:ea typeface="仿宋" panose="02010609060101010101" pitchFamily="49" charset="-122"/>
                <a:cs typeface="Courier New" panose="02070309020205020404" pitchFamily="49" charset="0"/>
              </a:rPr>
              <a:t>为尚未配对左括弧个数</a:t>
            </a:r>
          </a:p>
          <a:p>
            <a:pPr eaLnBrk="1" hangingPunct="1">
              <a:lnSpc>
                <a:spcPct val="120000"/>
              </a:lnSpc>
            </a:pPr>
            <a:r>
              <a:rPr lang="zh-CN" altLang="en-US" sz="15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ch</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en-US" altLang="zh-CN" sz="1500" b="1" dirty="0">
                <a:latin typeface="Courier New" panose="02070309020205020404" pitchFamily="49" charset="0"/>
                <a:ea typeface="仿宋" panose="02010609060101010101" pitchFamily="49" charset="-122"/>
                <a:cs typeface="Courier New" panose="02070309020205020404" pitchFamily="49" charset="0"/>
              </a:rPr>
              <a:t>    for(</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=1,k=0;(</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&lt;=n)&amp;&amp;(</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ch</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!=",")||(k!=0);++</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 { // </a:t>
            </a:r>
            <a:r>
              <a:rPr lang="zh-CN" altLang="en-US" sz="1500" b="1" dirty="0">
                <a:latin typeface="Courier New" panose="02070309020205020404" pitchFamily="49" charset="0"/>
                <a:ea typeface="仿宋" panose="02010609060101010101" pitchFamily="49" charset="-122"/>
                <a:cs typeface="Courier New" panose="02070309020205020404" pitchFamily="49" charset="0"/>
              </a:rPr>
              <a:t>搜索最外层第一个逗号</a:t>
            </a:r>
          </a:p>
          <a:p>
            <a:pPr eaLnBrk="1" hangingPunct="1">
              <a:lnSpc>
                <a:spcPct val="120000"/>
              </a:lnSpc>
            </a:pPr>
            <a:r>
              <a:rPr lang="zh-CN" altLang="en-US" sz="15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SubString_SS</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(ch,Str,i,1);</a:t>
            </a:r>
          </a:p>
          <a:p>
            <a:pPr eaLnBrk="1" hangingPunct="1">
              <a:lnSpc>
                <a:spcPct val="120000"/>
              </a:lnSpc>
            </a:pPr>
            <a:r>
              <a:rPr lang="en-US" altLang="zh-CN" sz="1500" b="1" dirty="0">
                <a:latin typeface="Courier New" panose="02070309020205020404" pitchFamily="49" charset="0"/>
                <a:ea typeface="仿宋" panose="02010609060101010101" pitchFamily="49" charset="-122"/>
                <a:cs typeface="Courier New" panose="02070309020205020404" pitchFamily="49" charset="0"/>
              </a:rPr>
              <a:t>        if(</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ch</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  ++k;</a:t>
            </a:r>
          </a:p>
          <a:p>
            <a:pPr eaLnBrk="1" hangingPunct="1">
              <a:lnSpc>
                <a:spcPct val="120000"/>
              </a:lnSpc>
            </a:pPr>
            <a:r>
              <a:rPr lang="en-US" altLang="zh-CN" sz="1500" b="1" dirty="0">
                <a:latin typeface="Courier New" panose="02070309020205020404" pitchFamily="49" charset="0"/>
                <a:ea typeface="仿宋" panose="02010609060101010101" pitchFamily="49" charset="-122"/>
                <a:cs typeface="Courier New" panose="02070309020205020404" pitchFamily="49" charset="0"/>
              </a:rPr>
              <a:t>        if(</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ch</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  --k;</a:t>
            </a:r>
          </a:p>
          <a:p>
            <a:pPr eaLnBrk="1" hangingPunct="1">
              <a:lnSpc>
                <a:spcPct val="120000"/>
              </a:lnSpc>
            </a:pPr>
            <a:r>
              <a:rPr lang="en-US" altLang="zh-CN" sz="15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20000"/>
              </a:lnSpc>
            </a:pPr>
            <a:r>
              <a:rPr lang="en-US" altLang="zh-CN" sz="1500" b="1" dirty="0">
                <a:latin typeface="Courier New" panose="02070309020205020404" pitchFamily="49" charset="0"/>
                <a:ea typeface="仿宋" panose="02010609060101010101" pitchFamily="49" charset="-122"/>
                <a:cs typeface="Courier New" panose="02070309020205020404" pitchFamily="49" charset="0"/>
              </a:rPr>
              <a:t>    if(</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&lt;=n) {</a:t>
            </a:r>
          </a:p>
          <a:p>
            <a:pPr eaLnBrk="1" hangingPunct="1">
              <a:lnSpc>
                <a:spcPct val="120000"/>
              </a:lnSpc>
            </a:pPr>
            <a:r>
              <a:rPr lang="en-US" altLang="zh-CN" sz="15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HStr</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SubString_SS</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(Str,1,i-2);  </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Str</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SubString_SS</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(Str,i,n-i+1);</a:t>
            </a:r>
          </a:p>
          <a:p>
            <a:pPr eaLnBrk="1" hangingPunct="1">
              <a:lnSpc>
                <a:spcPct val="120000"/>
              </a:lnSpc>
            </a:pPr>
            <a:r>
              <a:rPr lang="en-US" altLang="zh-CN" sz="15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20000"/>
              </a:lnSpc>
            </a:pPr>
            <a:r>
              <a:rPr lang="en-US" altLang="zh-CN" sz="1500" b="1" dirty="0">
                <a:latin typeface="Courier New" panose="02070309020205020404" pitchFamily="49" charset="0"/>
                <a:ea typeface="仿宋" panose="02010609060101010101" pitchFamily="49" charset="-122"/>
                <a:cs typeface="Courier New" panose="02070309020205020404" pitchFamily="49" charset="0"/>
              </a:rPr>
              <a:t>    else  {  </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StrCopy_SS</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HStr,Str</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ClearString_SS</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500" b="1" dirty="0" err="1">
                <a:latin typeface="Courier New" panose="02070309020205020404" pitchFamily="49" charset="0"/>
                <a:ea typeface="仿宋" panose="02010609060101010101" pitchFamily="49" charset="-122"/>
                <a:cs typeface="Courier New" panose="02070309020205020404" pitchFamily="49" charset="0"/>
              </a:rPr>
              <a:t>Str</a:t>
            </a:r>
            <a:r>
              <a:rPr lang="en-US" altLang="zh-CN" sz="15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20000"/>
              </a:lnSpc>
            </a:pPr>
            <a:r>
              <a:rPr lang="en-US" altLang="zh-CN" sz="1500" b="1" dirty="0">
                <a:latin typeface="Courier New" panose="02070309020205020404" pitchFamily="49" charset="0"/>
                <a:ea typeface="仿宋" panose="02010609060101010101" pitchFamily="49" charset="-122"/>
                <a:cs typeface="Courier New" panose="02070309020205020404" pitchFamily="49" charset="0"/>
              </a:rPr>
              <a:t>} // Decompose</a:t>
            </a:r>
            <a:endParaRPr lang="de-DE" altLang="zh-CN" sz="1500" b="1" dirty="0">
              <a:latin typeface="Courier New" panose="02070309020205020404" pitchFamily="49" charset="0"/>
              <a:ea typeface="仿宋" panose="02010609060101010101" pitchFamily="49" charset="-122"/>
              <a:cs typeface="Courier New" panose="02070309020205020404" pitchFamily="49"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up)">
                                      <p:cBhvr>
                                        <p:cTn id="12" dur="500"/>
                                        <p:tgtEl>
                                          <p:spTgt spid="38"/>
                                        </p:tgtEl>
                                      </p:cBhvr>
                                    </p:animEffect>
                                  </p:childTnLst>
                                </p:cTn>
                              </p:par>
                              <p:par>
                                <p:cTn id="13" presetID="22" presetClass="exit" presetSubtype="4" fill="hold" grpId="1" nodeType="withEffect">
                                  <p:stCondLst>
                                    <p:cond delay="0"/>
                                  </p:stCondLst>
                                  <p:childTnLst>
                                    <p:animEffect transition="out" filter="wipe(down)">
                                      <p:cBhvr>
                                        <p:cTn id="14" dur="500"/>
                                        <p:tgtEl>
                                          <p:spTgt spid="38"/>
                                        </p:tgtEl>
                                      </p:cBhvr>
                                    </p:animEffect>
                                    <p:set>
                                      <p:cBhvr>
                                        <p:cTn id="15" dur="1" fill="hold">
                                          <p:stCondLst>
                                            <p:cond delay="499"/>
                                          </p:stCondLst>
                                        </p:cTn>
                                        <p:tgtEl>
                                          <p:spTgt spid="38"/>
                                        </p:tgtEl>
                                        <p:attrNameLst>
                                          <p:attrName>style.visibility</p:attrName>
                                        </p:attrNameLst>
                                      </p:cBhvr>
                                      <p:to>
                                        <p:strVal val="hidden"/>
                                      </p:to>
                                    </p:set>
                                  </p:childTnLst>
                                </p:cTn>
                              </p:par>
                            </p:childTnLst>
                          </p:cTn>
                        </p:par>
                        <p:par>
                          <p:cTn id="16" fill="hold">
                            <p:stCondLst>
                              <p:cond delay="500"/>
                            </p:stCondLst>
                            <p:childTnLst>
                              <p:par>
                                <p:cTn id="17" presetID="22" presetClass="entr" presetSubtype="1"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up)">
                                      <p:cBhvr>
                                        <p:cTn id="1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7" grpId="0"/>
      <p:bldP spid="38" grpId="0" animBg="1"/>
      <p:bldP spid="38" grpId="1"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522" name="组合 1"/>
          <p:cNvGrpSpPr>
            <a:grpSpLocks/>
          </p:cNvGrpSpPr>
          <p:nvPr/>
        </p:nvGrpSpPr>
        <p:grpSpPr bwMode="auto">
          <a:xfrm>
            <a:off x="34925" y="92075"/>
            <a:ext cx="7632700" cy="457200"/>
            <a:chOff x="34925" y="92075"/>
            <a:chExt cx="7632700" cy="457200"/>
          </a:xfrm>
        </p:grpSpPr>
        <p:sp>
          <p:nvSpPr>
            <p:cNvPr id="107539" name="Rectangle 5"/>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7540" name="Rectangle 6"/>
            <p:cNvSpPr>
              <a:spLocks noChangeArrowheads="1"/>
            </p:cNvSpPr>
            <p:nvPr/>
          </p:nvSpPr>
          <p:spPr bwMode="auto">
            <a:xfrm>
              <a:off x="58738" y="92075"/>
              <a:ext cx="37211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5.3  </a:t>
              </a:r>
              <a:r>
                <a:rPr lang="zh-CN" altLang="en-US" sz="2400" b="1">
                  <a:solidFill>
                    <a:srgbClr val="FF0000"/>
                  </a:solidFill>
                  <a:latin typeface="黑体" panose="02010609060101010101" pitchFamily="49" charset="-122"/>
                  <a:ea typeface="黑体" panose="02010609060101010101" pitchFamily="49" charset="-122"/>
                </a:rPr>
                <a:t>广义表</a:t>
              </a:r>
            </a:p>
          </p:txBody>
        </p:sp>
      </p:grpSp>
      <p:grpSp>
        <p:nvGrpSpPr>
          <p:cNvPr id="107523" name="Group 2"/>
          <p:cNvGrpSpPr>
            <a:grpSpLocks/>
          </p:cNvGrpSpPr>
          <p:nvPr/>
        </p:nvGrpSpPr>
        <p:grpSpPr bwMode="auto">
          <a:xfrm>
            <a:off x="107950" y="620713"/>
            <a:ext cx="5624513" cy="769937"/>
            <a:chOff x="113" y="441"/>
            <a:chExt cx="2098" cy="485"/>
          </a:xfrm>
        </p:grpSpPr>
        <p:sp>
          <p:nvSpPr>
            <p:cNvPr id="107537"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5.3.2  </a:t>
              </a:r>
              <a:r>
                <a:rPr kumimoji="1" lang="zh-CN" altLang="en-US" sz="2200" b="1">
                  <a:solidFill>
                    <a:srgbClr val="3333FF"/>
                  </a:solidFill>
                  <a:latin typeface="Arial" panose="020B0604020202020204" pitchFamily="34" charset="0"/>
                  <a:ea typeface="黑体" panose="02010609060101010101" pitchFamily="49" charset="-122"/>
                </a:rPr>
                <a:t>广义表的链式表示及操作实现</a:t>
              </a:r>
            </a:p>
          </p:txBody>
        </p:sp>
        <p:sp>
          <p:nvSpPr>
            <p:cNvPr id="107538"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6" name="Text Box 7"/>
          <p:cNvSpPr txBox="1">
            <a:spLocks noChangeArrowheads="1"/>
          </p:cNvSpPr>
          <p:nvPr/>
        </p:nvSpPr>
        <p:spPr bwMode="auto">
          <a:xfrm>
            <a:off x="228600" y="1284288"/>
            <a:ext cx="8686800" cy="850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5-4</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对下面三元多项式，设计其广义</a:t>
            </a:r>
            <a:r>
              <a:rPr kumimoji="1" lang="zh-CN" altLang="en-US" sz="2000" b="1" dirty="0">
                <a:solidFill>
                  <a:srgbClr val="000000"/>
                </a:solidFill>
                <a:ea typeface="仿宋" panose="02010609060101010101" pitchFamily="49" charset="-122"/>
                <a:cs typeface="Arial" panose="020B0604020202020204" pitchFamily="34" charset="0"/>
              </a:rPr>
              <a:t>表的链式存储结构</a:t>
            </a:r>
            <a:r>
              <a:rPr kumimoji="1" lang="zh-CN" altLang="en-US" sz="2000" b="1" dirty="0" smtClean="0">
                <a:solidFill>
                  <a:srgbClr val="000000"/>
                </a:solidFill>
                <a:ea typeface="仿宋" panose="02010609060101010101" pitchFamily="49" charset="-122"/>
                <a:cs typeface="Arial" panose="020B0604020202020204" pitchFamily="34" charset="0"/>
              </a:rPr>
              <a:t>。</a:t>
            </a:r>
            <a:endParaRPr kumimoji="1" lang="en-US" altLang="zh-CN" sz="2000" b="1" dirty="0" smtClean="0">
              <a:solidFill>
                <a:srgbClr val="000000"/>
              </a:solidFill>
              <a:ea typeface="仿宋" panose="02010609060101010101" pitchFamily="49" charset="-122"/>
              <a:cs typeface="Arial" panose="020B0604020202020204" pitchFamily="34" charset="0"/>
            </a:endParaRPr>
          </a:p>
          <a:p>
            <a:pPr algn="ctr" eaLnBrk="1" hangingPunct="1">
              <a:lnSpc>
                <a:spcPct val="130000"/>
              </a:lnSpc>
              <a:spcBef>
                <a:spcPct val="0"/>
              </a:spcBef>
              <a:buClr>
                <a:schemeClr val="accent2"/>
              </a:buClr>
              <a:buSzPct val="80000"/>
              <a:buFont typeface="Wingdings" panose="05000000000000000000" pitchFamily="2" charset="2"/>
              <a:buNone/>
              <a:defRPr/>
            </a:pPr>
            <a:r>
              <a:rPr lang="en-US" altLang="zh-CN" sz="2000" b="1" dirty="0">
                <a:cs typeface="Arial" panose="020B0604020202020204" pitchFamily="34" charset="0"/>
              </a:rPr>
              <a:t>P(x, y, z)=2x</a:t>
            </a:r>
            <a:r>
              <a:rPr lang="en-US" altLang="zh-CN" sz="2000" b="1" baseline="30000" dirty="0">
                <a:cs typeface="Arial" panose="020B0604020202020204" pitchFamily="34" charset="0"/>
              </a:rPr>
              <a:t>7</a:t>
            </a:r>
            <a:r>
              <a:rPr lang="en-US" altLang="zh-CN" sz="2000" b="1" dirty="0">
                <a:cs typeface="Arial" panose="020B0604020202020204" pitchFamily="34" charset="0"/>
              </a:rPr>
              <a:t>y</a:t>
            </a:r>
            <a:r>
              <a:rPr lang="en-US" altLang="zh-CN" sz="2000" b="1" baseline="30000" dirty="0">
                <a:cs typeface="Arial" panose="020B0604020202020204" pitchFamily="34" charset="0"/>
              </a:rPr>
              <a:t>3</a:t>
            </a:r>
            <a:r>
              <a:rPr lang="en-US" altLang="zh-CN" sz="2000" b="1" dirty="0">
                <a:cs typeface="Arial" panose="020B0604020202020204" pitchFamily="34" charset="0"/>
              </a:rPr>
              <a:t>z</a:t>
            </a:r>
            <a:r>
              <a:rPr lang="en-US" altLang="zh-CN" sz="2000" b="1" baseline="30000" dirty="0">
                <a:cs typeface="Arial" panose="020B0604020202020204" pitchFamily="34" charset="0"/>
              </a:rPr>
              <a:t>2</a:t>
            </a:r>
            <a:r>
              <a:rPr lang="en-US" altLang="zh-CN" sz="2000" b="1" dirty="0">
                <a:cs typeface="Arial" panose="020B0604020202020204" pitchFamily="34" charset="0"/>
              </a:rPr>
              <a:t>+x</a:t>
            </a:r>
            <a:r>
              <a:rPr lang="en-US" altLang="zh-CN" sz="2000" b="1" baseline="30000" dirty="0">
                <a:cs typeface="Arial" panose="020B0604020202020204" pitchFamily="34" charset="0"/>
              </a:rPr>
              <a:t>5</a:t>
            </a:r>
            <a:r>
              <a:rPr lang="en-US" altLang="zh-CN" sz="2000" b="1" dirty="0">
                <a:cs typeface="Arial" panose="020B0604020202020204" pitchFamily="34" charset="0"/>
              </a:rPr>
              <a:t>y</a:t>
            </a:r>
            <a:r>
              <a:rPr lang="en-US" altLang="zh-CN" sz="2000" b="1" baseline="30000" dirty="0">
                <a:cs typeface="Arial" panose="020B0604020202020204" pitchFamily="34" charset="0"/>
              </a:rPr>
              <a:t>4</a:t>
            </a:r>
            <a:r>
              <a:rPr lang="en-US" altLang="zh-CN" sz="2000" b="1" dirty="0">
                <a:cs typeface="Arial" panose="020B0604020202020204" pitchFamily="34" charset="0"/>
              </a:rPr>
              <a:t>z</a:t>
            </a:r>
            <a:r>
              <a:rPr lang="en-US" altLang="zh-CN" sz="2000" b="1" baseline="30000" dirty="0">
                <a:cs typeface="Arial" panose="020B0604020202020204" pitchFamily="34" charset="0"/>
              </a:rPr>
              <a:t>2</a:t>
            </a:r>
            <a:r>
              <a:rPr lang="en-US" altLang="zh-CN" sz="2000" b="1" dirty="0">
                <a:cs typeface="Arial" panose="020B0604020202020204" pitchFamily="34" charset="0"/>
              </a:rPr>
              <a:t>+6x</a:t>
            </a:r>
            <a:r>
              <a:rPr lang="en-US" altLang="zh-CN" sz="2000" b="1" baseline="30000" dirty="0">
                <a:cs typeface="Arial" panose="020B0604020202020204" pitchFamily="34" charset="0"/>
              </a:rPr>
              <a:t>3</a:t>
            </a:r>
            <a:r>
              <a:rPr lang="en-US" altLang="zh-CN" sz="2000" b="1" dirty="0">
                <a:cs typeface="Arial" panose="020B0604020202020204" pitchFamily="34" charset="0"/>
              </a:rPr>
              <a:t>y</a:t>
            </a:r>
            <a:r>
              <a:rPr lang="en-US" altLang="zh-CN" sz="2000" b="1" baseline="30000" dirty="0">
                <a:cs typeface="Arial" panose="020B0604020202020204" pitchFamily="34" charset="0"/>
              </a:rPr>
              <a:t>5</a:t>
            </a:r>
            <a:r>
              <a:rPr lang="en-US" altLang="zh-CN" sz="2000" b="1" dirty="0">
                <a:cs typeface="Arial" panose="020B0604020202020204" pitchFamily="34" charset="0"/>
              </a:rPr>
              <a:t>z+3xyz+10</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cxnSp>
        <p:nvCxnSpPr>
          <p:cNvPr id="27" name="直接连接符 26"/>
          <p:cNvCxnSpPr/>
          <p:nvPr/>
        </p:nvCxnSpPr>
        <p:spPr>
          <a:xfrm>
            <a:off x="92075" y="2205038"/>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24" name="Group 8"/>
          <p:cNvGrpSpPr>
            <a:grpSpLocks/>
          </p:cNvGrpSpPr>
          <p:nvPr/>
        </p:nvGrpSpPr>
        <p:grpSpPr bwMode="auto">
          <a:xfrm>
            <a:off x="7669213" y="620713"/>
            <a:ext cx="1295400" cy="1227137"/>
            <a:chOff x="4831" y="391"/>
            <a:chExt cx="816" cy="773"/>
          </a:xfrm>
        </p:grpSpPr>
        <p:sp>
          <p:nvSpPr>
            <p:cNvPr id="107533"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07534" name="Freeform 10"/>
            <p:cNvSpPr>
              <a:spLocks/>
            </p:cNvSpPr>
            <p:nvPr/>
          </p:nvSpPr>
          <p:spPr bwMode="gray">
            <a:xfrm>
              <a:off x="4925" y="628"/>
              <a:ext cx="629" cy="206"/>
            </a:xfrm>
            <a:custGeom>
              <a:avLst/>
              <a:gdLst>
                <a:gd name="T0" fmla="*/ 7 w 1321"/>
                <a:gd name="T1" fmla="*/ 0 h 712"/>
                <a:gd name="T2" fmla="*/ 7 w 1321"/>
                <a:gd name="T3" fmla="*/ 0 h 712"/>
                <a:gd name="T4" fmla="*/ 7 w 1321"/>
                <a:gd name="T5" fmla="*/ 0 h 712"/>
                <a:gd name="T6" fmla="*/ 7 w 1321"/>
                <a:gd name="T7" fmla="*/ 0 h 712"/>
                <a:gd name="T8" fmla="*/ 7 w 1321"/>
                <a:gd name="T9" fmla="*/ 0 h 712"/>
                <a:gd name="T10" fmla="*/ 7 w 1321"/>
                <a:gd name="T11" fmla="*/ 0 h 712"/>
                <a:gd name="T12" fmla="*/ 7 w 1321"/>
                <a:gd name="T13" fmla="*/ 0 h 712"/>
                <a:gd name="T14" fmla="*/ 7 w 1321"/>
                <a:gd name="T15" fmla="*/ 0 h 712"/>
                <a:gd name="T16" fmla="*/ 6 w 1321"/>
                <a:gd name="T17" fmla="*/ 0 h 712"/>
                <a:gd name="T18" fmla="*/ 6 w 1321"/>
                <a:gd name="T19" fmla="*/ 0 h 712"/>
                <a:gd name="T20" fmla="*/ 6 w 1321"/>
                <a:gd name="T21" fmla="*/ 0 h 712"/>
                <a:gd name="T22" fmla="*/ 5 w 1321"/>
                <a:gd name="T23" fmla="*/ 0 h 712"/>
                <a:gd name="T24" fmla="*/ 5 w 1321"/>
                <a:gd name="T25" fmla="*/ 0 h 712"/>
                <a:gd name="T26" fmla="*/ 5 w 1321"/>
                <a:gd name="T27" fmla="*/ 0 h 712"/>
                <a:gd name="T28" fmla="*/ 5 w 1321"/>
                <a:gd name="T29" fmla="*/ 0 h 712"/>
                <a:gd name="T30" fmla="*/ 2 w 1321"/>
                <a:gd name="T31" fmla="*/ 0 h 712"/>
                <a:gd name="T32" fmla="*/ 2 w 1321"/>
                <a:gd name="T33" fmla="*/ 0 h 712"/>
                <a:gd name="T34" fmla="*/ 2 w 1321"/>
                <a:gd name="T35" fmla="*/ 0 h 712"/>
                <a:gd name="T36" fmla="*/ 2 w 1321"/>
                <a:gd name="T37" fmla="*/ 0 h 712"/>
                <a:gd name="T38" fmla="*/ 1 w 1321"/>
                <a:gd name="T39" fmla="*/ 0 h 712"/>
                <a:gd name="T40" fmla="*/ 1 w 1321"/>
                <a:gd name="T41" fmla="*/ 0 h 712"/>
                <a:gd name="T42" fmla="*/ 1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1 w 1321"/>
                <a:gd name="T69" fmla="*/ 0 h 712"/>
                <a:gd name="T70" fmla="*/ 1 w 1321"/>
                <a:gd name="T71" fmla="*/ 0 h 712"/>
                <a:gd name="T72" fmla="*/ 1 w 1321"/>
                <a:gd name="T73" fmla="*/ 0 h 712"/>
                <a:gd name="T74" fmla="*/ 2 w 1321"/>
                <a:gd name="T75" fmla="*/ 0 h 712"/>
                <a:gd name="T76" fmla="*/ 2 w 1321"/>
                <a:gd name="T77" fmla="*/ 0 h 712"/>
                <a:gd name="T78" fmla="*/ 3 w 1321"/>
                <a:gd name="T79" fmla="*/ 0 h 712"/>
                <a:gd name="T80" fmla="*/ 3 w 1321"/>
                <a:gd name="T81" fmla="*/ 0 h 712"/>
                <a:gd name="T82" fmla="*/ 4 w 1321"/>
                <a:gd name="T83" fmla="*/ 0 h 712"/>
                <a:gd name="T84" fmla="*/ 4 w 1321"/>
                <a:gd name="T85" fmla="*/ 0 h 712"/>
                <a:gd name="T86" fmla="*/ 4 w 1321"/>
                <a:gd name="T87" fmla="*/ 0 h 712"/>
                <a:gd name="T88" fmla="*/ 5 w 1321"/>
                <a:gd name="T89" fmla="*/ 0 h 712"/>
                <a:gd name="T90" fmla="*/ 5 w 1321"/>
                <a:gd name="T91" fmla="*/ 0 h 712"/>
                <a:gd name="T92" fmla="*/ 6 w 1321"/>
                <a:gd name="T93" fmla="*/ 0 h 712"/>
                <a:gd name="T94" fmla="*/ 6 w 1321"/>
                <a:gd name="T95" fmla="*/ 0 h 712"/>
                <a:gd name="T96" fmla="*/ 6 w 1321"/>
                <a:gd name="T97" fmla="*/ 0 h 712"/>
                <a:gd name="T98" fmla="*/ 7 w 1321"/>
                <a:gd name="T99" fmla="*/ 0 h 712"/>
                <a:gd name="T100" fmla="*/ 7 w 1321"/>
                <a:gd name="T101" fmla="*/ 0 h 712"/>
                <a:gd name="T102" fmla="*/ 7 w 1321"/>
                <a:gd name="T103" fmla="*/ 0 h 712"/>
                <a:gd name="T104" fmla="*/ 7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107535" name="Picture 11"/>
            <p:cNvPicPr>
              <a:picLocks noChangeAspect="1" noChangeArrowheads="1"/>
            </p:cNvPicPr>
            <p:nvPr/>
          </p:nvPicPr>
          <p:blipFill>
            <a:blip r:embed="rId2" cstate="print">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36" name="Text Box 12"/>
            <p:cNvSpPr txBox="1">
              <a:spLocks noChangeArrowheads="1"/>
            </p:cNvSpPr>
            <p:nvPr/>
          </p:nvSpPr>
          <p:spPr bwMode="gray">
            <a:xfrm>
              <a:off x="4867" y="834"/>
              <a:ext cx="774" cy="2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smtClean="0">
                  <a:solidFill>
                    <a:schemeClr val="bg1"/>
                  </a:solidFill>
                  <a:ea typeface="方正舒体" panose="02010601030101010101" pitchFamily="2" charset="-122"/>
                </a:rPr>
                <a:t>结构分析</a:t>
              </a:r>
              <a:endParaRPr lang="zh-CN" altLang="en-US" sz="2000" b="1" dirty="0">
                <a:solidFill>
                  <a:schemeClr val="bg1"/>
                </a:solidFill>
                <a:ea typeface="方正舒体" panose="02010601030101010101" pitchFamily="2" charset="-122"/>
              </a:endParaRPr>
            </a:p>
          </p:txBody>
        </p:sp>
      </p:grpSp>
      <p:sp>
        <p:nvSpPr>
          <p:cNvPr id="21" name="Text Box 14"/>
          <p:cNvSpPr txBox="1">
            <a:spLocks noChangeArrowheads="1"/>
          </p:cNvSpPr>
          <p:nvPr/>
        </p:nvSpPr>
        <p:spPr bwMode="auto">
          <a:xfrm>
            <a:off x="179388" y="2391316"/>
            <a:ext cx="8785225" cy="1385887"/>
          </a:xfrm>
          <a:prstGeom prst="rect">
            <a:avLst/>
          </a:prstGeom>
          <a:noFill/>
          <a:ln>
            <a:noFill/>
          </a:ln>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Lst>
        </p:spPr>
        <p:txBody>
          <a:bodyPr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40000"/>
              </a:lnSpc>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solidFill>
                  <a:srgbClr val="339933"/>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将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P(x, y, z)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以 </a:t>
            </a:r>
            <a:r>
              <a:rPr kumimoji="1" lang="en-US" altLang="zh-CN" sz="2000" b="1" dirty="0">
                <a:solidFill>
                  <a:srgbClr val="FF0000"/>
                </a:solidFill>
                <a:latin typeface="Arial" panose="020B0604020202020204" pitchFamily="34" charset="0"/>
                <a:ea typeface="仿宋" panose="02010609060101010101" pitchFamily="49" charset="-122"/>
                <a:cs typeface="Arial" panose="020B0604020202020204" pitchFamily="34" charset="0"/>
              </a:rPr>
              <a:t>z</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为主变量：</a:t>
            </a:r>
          </a:p>
          <a:p>
            <a:pPr algn="ctr">
              <a:lnSpc>
                <a:spcPct val="140000"/>
              </a:lnSpc>
            </a:pPr>
            <a:r>
              <a:rPr kumimoji="1" lang="en-US" altLang="zh-CN" sz="2000" b="1" dirty="0">
                <a:latin typeface="Arial" panose="020B0604020202020204" pitchFamily="34" charset="0"/>
                <a:ea typeface="仿宋" panose="02010609060101010101" pitchFamily="49" charset="-122"/>
                <a:cs typeface="Arial" panose="020B0604020202020204" pitchFamily="34" charset="0"/>
              </a:rPr>
              <a:t>P(x, y, </a:t>
            </a:r>
            <a:r>
              <a:rPr kumimoji="1" lang="en-US" altLang="zh-CN" sz="2000" b="1" dirty="0">
                <a:solidFill>
                  <a:srgbClr val="FF0000"/>
                </a:solidFill>
                <a:latin typeface="Arial" panose="020B0604020202020204" pitchFamily="34" charset="0"/>
                <a:ea typeface="仿宋" panose="02010609060101010101" pitchFamily="49" charset="-122"/>
                <a:cs typeface="Arial" panose="020B0604020202020204" pitchFamily="34" charset="0"/>
              </a:rPr>
              <a:t>z</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 A(x, y)</a:t>
            </a:r>
            <a:r>
              <a:rPr kumimoji="1" lang="en-US" altLang="zh-CN" sz="2000" b="1" dirty="0">
                <a:solidFill>
                  <a:srgbClr val="FF0000"/>
                </a:solidFill>
                <a:latin typeface="Arial" panose="020B0604020202020204" pitchFamily="34" charset="0"/>
                <a:ea typeface="仿宋" panose="02010609060101010101" pitchFamily="49" charset="-122"/>
                <a:cs typeface="Arial" panose="020B0604020202020204" pitchFamily="34" charset="0"/>
              </a:rPr>
              <a:t>z</a:t>
            </a:r>
            <a:r>
              <a:rPr kumimoji="1" lang="en-US" altLang="zh-CN" sz="2000" b="1" baseline="30000" dirty="0">
                <a:solidFill>
                  <a:srgbClr val="000000"/>
                </a:solidFill>
                <a:latin typeface="Arial" panose="020B0604020202020204" pitchFamily="34" charset="0"/>
                <a:ea typeface="仿宋" panose="02010609060101010101" pitchFamily="49" charset="-122"/>
                <a:cs typeface="Arial" panose="020B0604020202020204" pitchFamily="34" charset="0"/>
              </a:rPr>
              <a:t>2</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 B(x, y)</a:t>
            </a:r>
            <a:r>
              <a:rPr kumimoji="1" lang="en-US" altLang="zh-CN" sz="2000" b="1" dirty="0">
                <a:solidFill>
                  <a:srgbClr val="FF0000"/>
                </a:solidFill>
                <a:latin typeface="Arial" panose="020B0604020202020204" pitchFamily="34" charset="0"/>
                <a:ea typeface="仿宋" panose="02010609060101010101" pitchFamily="49" charset="-122"/>
                <a:cs typeface="Arial" panose="020B0604020202020204" pitchFamily="34" charset="0"/>
              </a:rPr>
              <a:t>z</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+ 10</a:t>
            </a:r>
          </a:p>
          <a:p>
            <a:pPr>
              <a:lnSpc>
                <a:spcPct val="140000"/>
              </a:lnSpc>
            </a:pPr>
            <a:r>
              <a:rPr kumimoji="1" lang="zh-CN" altLang="en-US" sz="2000" b="1" dirty="0">
                <a:latin typeface="Arial" panose="020B0604020202020204" pitchFamily="34" charset="0"/>
                <a:ea typeface="仿宋" panose="02010609060101010101" pitchFamily="49" charset="-122"/>
                <a:cs typeface="Arial" panose="020B0604020202020204" pitchFamily="34" charset="0"/>
              </a:rPr>
              <a:t>其中：</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A(x, y) = 2x</a:t>
            </a:r>
            <a:r>
              <a:rPr kumimoji="1" lang="en-US" altLang="zh-CN" sz="2000" b="1" baseline="30000" dirty="0">
                <a:solidFill>
                  <a:srgbClr val="000000"/>
                </a:solidFill>
                <a:latin typeface="Arial" panose="020B0604020202020204" pitchFamily="34" charset="0"/>
                <a:ea typeface="仿宋" panose="02010609060101010101" pitchFamily="49" charset="-122"/>
                <a:cs typeface="Arial" panose="020B0604020202020204" pitchFamily="34" charset="0"/>
              </a:rPr>
              <a:t>7</a:t>
            </a:r>
            <a:r>
              <a:rPr kumimoji="1" lang="en-US" altLang="zh-CN" sz="2000" b="1" dirty="0">
                <a:latin typeface="Arial" panose="020B0604020202020204" pitchFamily="34" charset="0"/>
                <a:ea typeface="仿宋" panose="02010609060101010101" pitchFamily="49" charset="-122"/>
                <a:cs typeface="Arial" panose="020B0604020202020204" pitchFamily="34" charset="0"/>
              </a:rPr>
              <a:t>y</a:t>
            </a:r>
            <a:r>
              <a:rPr kumimoji="1" lang="en-US" altLang="zh-CN" sz="2000" b="1" baseline="30000" dirty="0">
                <a:solidFill>
                  <a:srgbClr val="000000"/>
                </a:solidFill>
                <a:latin typeface="Arial" panose="020B0604020202020204" pitchFamily="34" charset="0"/>
                <a:ea typeface="仿宋" panose="02010609060101010101" pitchFamily="49" charset="-122"/>
                <a:cs typeface="Arial" panose="020B0604020202020204" pitchFamily="34" charset="0"/>
              </a:rPr>
              <a:t>3</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 x</a:t>
            </a:r>
            <a:r>
              <a:rPr kumimoji="1" lang="en-US" altLang="zh-CN" sz="2000" b="1" baseline="30000" dirty="0">
                <a:solidFill>
                  <a:srgbClr val="000000"/>
                </a:solidFill>
                <a:latin typeface="Arial" panose="020B0604020202020204" pitchFamily="34" charset="0"/>
                <a:ea typeface="仿宋" panose="02010609060101010101" pitchFamily="49" charset="-122"/>
                <a:cs typeface="Arial" panose="020B0604020202020204" pitchFamily="34" charset="0"/>
              </a:rPr>
              <a:t>5</a:t>
            </a:r>
            <a:r>
              <a:rPr kumimoji="1" lang="en-US" altLang="zh-CN" sz="2000" b="1" dirty="0">
                <a:latin typeface="Arial" panose="020B0604020202020204" pitchFamily="34" charset="0"/>
                <a:ea typeface="仿宋" panose="02010609060101010101" pitchFamily="49" charset="-122"/>
                <a:cs typeface="Arial" panose="020B0604020202020204" pitchFamily="34" charset="0"/>
              </a:rPr>
              <a:t>y</a:t>
            </a:r>
            <a:r>
              <a:rPr kumimoji="1" lang="en-US" altLang="zh-CN" sz="2000" b="1" baseline="30000" dirty="0">
                <a:solidFill>
                  <a:srgbClr val="000000"/>
                </a:solidFill>
                <a:latin typeface="Arial" panose="020B0604020202020204" pitchFamily="34" charset="0"/>
                <a:ea typeface="仿宋" panose="02010609060101010101" pitchFamily="49" charset="-122"/>
                <a:cs typeface="Arial" panose="020B0604020202020204" pitchFamily="34" charset="0"/>
              </a:rPr>
              <a:t>4</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B(x, y) = 6x</a:t>
            </a:r>
            <a:r>
              <a:rPr kumimoji="1" lang="en-US" altLang="zh-CN" sz="2000" b="1" baseline="30000" dirty="0">
                <a:solidFill>
                  <a:srgbClr val="000000"/>
                </a:solidFill>
                <a:latin typeface="Arial" panose="020B0604020202020204" pitchFamily="34" charset="0"/>
                <a:ea typeface="仿宋" panose="02010609060101010101" pitchFamily="49" charset="-122"/>
                <a:cs typeface="Arial" panose="020B0604020202020204" pitchFamily="34" charset="0"/>
              </a:rPr>
              <a:t>3</a:t>
            </a:r>
            <a:r>
              <a:rPr kumimoji="1" lang="en-US" altLang="zh-CN" sz="2000" b="1" dirty="0">
                <a:latin typeface="Arial" panose="020B0604020202020204" pitchFamily="34" charset="0"/>
                <a:ea typeface="仿宋" panose="02010609060101010101" pitchFamily="49" charset="-122"/>
                <a:cs typeface="Arial" panose="020B0604020202020204" pitchFamily="34" charset="0"/>
              </a:rPr>
              <a:t>y</a:t>
            </a:r>
            <a:r>
              <a:rPr kumimoji="1" lang="en-US" altLang="zh-CN" sz="2000" b="1" baseline="30000" dirty="0">
                <a:solidFill>
                  <a:srgbClr val="000000"/>
                </a:solidFill>
                <a:latin typeface="Arial" panose="020B0604020202020204" pitchFamily="34" charset="0"/>
                <a:ea typeface="仿宋" panose="02010609060101010101" pitchFamily="49" charset="-122"/>
                <a:cs typeface="Arial" panose="020B0604020202020204" pitchFamily="34" charset="0"/>
              </a:rPr>
              <a:t>5</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+ 3xy</a:t>
            </a: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p>
        </p:txBody>
      </p:sp>
      <p:sp>
        <p:nvSpPr>
          <p:cNvPr id="23" name="Text Box 15"/>
          <p:cNvSpPr txBox="1">
            <a:spLocks noChangeArrowheads="1"/>
          </p:cNvSpPr>
          <p:nvPr/>
        </p:nvSpPr>
        <p:spPr bwMode="auto">
          <a:xfrm>
            <a:off x="179388" y="3794561"/>
            <a:ext cx="8785225" cy="1385887"/>
          </a:xfrm>
          <a:prstGeom prst="rect">
            <a:avLst/>
          </a:prstGeom>
          <a:noFill/>
          <a:ln>
            <a:noFill/>
          </a:ln>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Lst>
        </p:spPr>
        <p:txBody>
          <a:bodyPr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40000"/>
              </a:lnSpc>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solidFill>
                  <a:srgbClr val="339933"/>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将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A(x, y)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B(x, y)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分别以 </a:t>
            </a:r>
            <a:r>
              <a:rPr kumimoji="1" lang="en-US" altLang="zh-CN" sz="2000" b="1" dirty="0">
                <a:solidFill>
                  <a:srgbClr val="FF0000"/>
                </a:solidFill>
                <a:latin typeface="Arial" panose="020B0604020202020204" pitchFamily="34" charset="0"/>
                <a:ea typeface="仿宋" panose="02010609060101010101" pitchFamily="49" charset="-122"/>
                <a:cs typeface="Arial" panose="020B0604020202020204" pitchFamily="34" charset="0"/>
              </a:rPr>
              <a:t>y</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为主变量：</a:t>
            </a:r>
          </a:p>
          <a:p>
            <a:pPr algn="ctr">
              <a:lnSpc>
                <a:spcPct val="140000"/>
              </a:lnSpc>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A(x, </a:t>
            </a:r>
            <a:r>
              <a:rPr kumimoji="1" lang="en-US" altLang="zh-CN" sz="2000" b="1" dirty="0">
                <a:solidFill>
                  <a:srgbClr val="00B050"/>
                </a:solidFill>
                <a:latin typeface="Arial" panose="020B0604020202020204" pitchFamily="34" charset="0"/>
                <a:ea typeface="仿宋" panose="02010609060101010101" pitchFamily="49" charset="-122"/>
                <a:cs typeface="Arial" panose="020B0604020202020204" pitchFamily="34" charset="0"/>
              </a:rPr>
              <a:t>y</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 C(x)</a:t>
            </a:r>
            <a:r>
              <a:rPr kumimoji="1" lang="en-US" altLang="zh-CN" sz="2000" b="1" dirty="0">
                <a:solidFill>
                  <a:srgbClr val="00B050"/>
                </a:solidFill>
                <a:latin typeface="Arial" panose="020B0604020202020204" pitchFamily="34" charset="0"/>
                <a:ea typeface="仿宋" panose="02010609060101010101" pitchFamily="49" charset="-122"/>
                <a:cs typeface="Arial" panose="020B0604020202020204" pitchFamily="34" charset="0"/>
              </a:rPr>
              <a:t>y</a:t>
            </a:r>
            <a:r>
              <a:rPr kumimoji="1" lang="en-US" altLang="zh-CN" sz="2000" b="1" baseline="30000" dirty="0">
                <a:solidFill>
                  <a:srgbClr val="000000"/>
                </a:solidFill>
                <a:latin typeface="Arial" panose="020B0604020202020204" pitchFamily="34" charset="0"/>
                <a:ea typeface="仿宋" panose="02010609060101010101" pitchFamily="49" charset="-122"/>
                <a:cs typeface="Arial" panose="020B0604020202020204" pitchFamily="34" charset="0"/>
              </a:rPr>
              <a:t>4</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 D(x)</a:t>
            </a:r>
            <a:r>
              <a:rPr kumimoji="1" lang="en-US" altLang="zh-CN" sz="2000" b="1" dirty="0">
                <a:solidFill>
                  <a:srgbClr val="00B050"/>
                </a:solidFill>
                <a:latin typeface="Arial" panose="020B0604020202020204" pitchFamily="34" charset="0"/>
                <a:ea typeface="仿宋" panose="02010609060101010101" pitchFamily="49" charset="-122"/>
                <a:cs typeface="Arial" panose="020B0604020202020204" pitchFamily="34" charset="0"/>
              </a:rPr>
              <a:t>y</a:t>
            </a:r>
            <a:r>
              <a:rPr kumimoji="1" lang="en-US" altLang="zh-CN" sz="2000" b="1" baseline="30000" dirty="0">
                <a:solidFill>
                  <a:srgbClr val="000000"/>
                </a:solidFill>
                <a:latin typeface="Arial" panose="020B0604020202020204" pitchFamily="34" charset="0"/>
                <a:ea typeface="仿宋" panose="02010609060101010101" pitchFamily="49" charset="-122"/>
                <a:cs typeface="Arial" panose="020B0604020202020204" pitchFamily="34" charset="0"/>
              </a:rPr>
              <a:t>3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B(x, </a:t>
            </a:r>
            <a:r>
              <a:rPr kumimoji="1" lang="en-US" altLang="zh-CN" sz="2000" b="1" dirty="0">
                <a:solidFill>
                  <a:srgbClr val="00B050"/>
                </a:solidFill>
                <a:latin typeface="Arial" panose="020B0604020202020204" pitchFamily="34" charset="0"/>
                <a:ea typeface="仿宋" panose="02010609060101010101" pitchFamily="49" charset="-122"/>
                <a:cs typeface="Arial" panose="020B0604020202020204" pitchFamily="34" charset="0"/>
              </a:rPr>
              <a:t>y</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 E(x)</a:t>
            </a:r>
            <a:r>
              <a:rPr kumimoji="1" lang="en-US" altLang="zh-CN" sz="2000" b="1" dirty="0">
                <a:solidFill>
                  <a:srgbClr val="00B050"/>
                </a:solidFill>
                <a:latin typeface="Arial" panose="020B0604020202020204" pitchFamily="34" charset="0"/>
                <a:ea typeface="仿宋" panose="02010609060101010101" pitchFamily="49" charset="-122"/>
                <a:cs typeface="Arial" panose="020B0604020202020204" pitchFamily="34" charset="0"/>
              </a:rPr>
              <a:t>y</a:t>
            </a:r>
            <a:r>
              <a:rPr kumimoji="1" lang="en-US" altLang="zh-CN" sz="2000" b="1" baseline="30000" dirty="0">
                <a:solidFill>
                  <a:srgbClr val="000000"/>
                </a:solidFill>
                <a:latin typeface="Arial" panose="020B0604020202020204" pitchFamily="34" charset="0"/>
                <a:ea typeface="仿宋" panose="02010609060101010101" pitchFamily="49" charset="-122"/>
                <a:cs typeface="Arial" panose="020B0604020202020204" pitchFamily="34" charset="0"/>
              </a:rPr>
              <a:t>5</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 F(x)</a:t>
            </a:r>
            <a:r>
              <a:rPr kumimoji="1" lang="en-US" altLang="zh-CN" sz="2000" b="1" dirty="0">
                <a:solidFill>
                  <a:srgbClr val="00B050"/>
                </a:solidFill>
                <a:latin typeface="Arial" panose="020B0604020202020204" pitchFamily="34" charset="0"/>
                <a:ea typeface="仿宋" panose="02010609060101010101" pitchFamily="49" charset="-122"/>
                <a:cs typeface="Arial" panose="020B0604020202020204" pitchFamily="34" charset="0"/>
              </a:rPr>
              <a:t>y</a:t>
            </a:r>
          </a:p>
          <a:p>
            <a:pPr>
              <a:lnSpc>
                <a:spcPct val="140000"/>
              </a:lnSpc>
            </a:pPr>
            <a:r>
              <a:rPr kumimoji="1" lang="zh-CN" altLang="en-US" sz="2000" b="1" dirty="0">
                <a:latin typeface="Arial" panose="020B0604020202020204" pitchFamily="34" charset="0"/>
                <a:ea typeface="仿宋" panose="02010609060101010101" pitchFamily="49" charset="-122"/>
                <a:cs typeface="Arial" panose="020B0604020202020204" pitchFamily="34" charset="0"/>
              </a:rPr>
              <a:t>其中：</a:t>
            </a:r>
            <a:r>
              <a:rPr kumimoji="1" lang="en-US" altLang="zh-CN" sz="2000" b="1" dirty="0">
                <a:latin typeface="Arial" panose="020B0604020202020204" pitchFamily="34" charset="0"/>
                <a:ea typeface="仿宋" panose="02010609060101010101" pitchFamily="49" charset="-122"/>
                <a:cs typeface="Arial" panose="020B0604020202020204" pitchFamily="34" charset="0"/>
              </a:rPr>
              <a:t>C(x) = x</a:t>
            </a:r>
            <a:r>
              <a:rPr kumimoji="1" lang="en-US" altLang="zh-CN" sz="2000" b="1" baseline="30000" dirty="0">
                <a:solidFill>
                  <a:srgbClr val="000000"/>
                </a:solidFill>
                <a:latin typeface="Arial" panose="020B0604020202020204" pitchFamily="34" charset="0"/>
                <a:ea typeface="仿宋" panose="02010609060101010101" pitchFamily="49" charset="-122"/>
                <a:cs typeface="Arial" panose="020B0604020202020204" pitchFamily="34" charset="0"/>
              </a:rPr>
              <a:t>5</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D(x) = 2x</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E(x) = 6x</a:t>
            </a:r>
            <a:r>
              <a:rPr kumimoji="1" lang="en-US" altLang="zh-CN" sz="2000" b="1" baseline="30000" dirty="0">
                <a:solidFill>
                  <a:srgbClr val="000000"/>
                </a:solidFill>
                <a:latin typeface="Arial" panose="020B0604020202020204" pitchFamily="34" charset="0"/>
                <a:ea typeface="仿宋" panose="02010609060101010101" pitchFamily="49" charset="-122"/>
                <a:cs typeface="Arial" panose="020B0604020202020204" pitchFamily="34" charset="0"/>
              </a:rPr>
              <a:t>3</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F(x) = 3x</a:t>
            </a: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p>
        </p:txBody>
      </p:sp>
      <p:sp>
        <p:nvSpPr>
          <p:cNvPr id="25" name="Text Box 16"/>
          <p:cNvSpPr txBox="1">
            <a:spLocks noChangeArrowheads="1"/>
          </p:cNvSpPr>
          <p:nvPr/>
        </p:nvSpPr>
        <p:spPr bwMode="auto">
          <a:xfrm>
            <a:off x="179388" y="5207331"/>
            <a:ext cx="8785225" cy="522287"/>
          </a:xfrm>
          <a:prstGeom prst="rect">
            <a:avLst/>
          </a:prstGeom>
          <a:noFill/>
          <a:ln>
            <a:noFill/>
          </a:ln>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Lst>
        </p:spPr>
        <p:txBody>
          <a:bodyPr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solidFill>
                  <a:srgbClr val="339933"/>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将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P</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B</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C</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D</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E</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F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以广义表的形式表示：</a:t>
            </a:r>
          </a:p>
        </p:txBody>
      </p:sp>
      <p:sp>
        <p:nvSpPr>
          <p:cNvPr id="28" name="Text Box 19"/>
          <p:cNvSpPr txBox="1">
            <a:spLocks noChangeArrowheads="1"/>
          </p:cNvSpPr>
          <p:nvPr/>
        </p:nvSpPr>
        <p:spPr bwMode="auto">
          <a:xfrm>
            <a:off x="179388" y="5608714"/>
            <a:ext cx="8785225" cy="523875"/>
          </a:xfrm>
          <a:prstGeom prst="rect">
            <a:avLst/>
          </a:prstGeom>
          <a:noFill/>
          <a:ln>
            <a:noFill/>
          </a:ln>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Lst>
        </p:spPr>
        <p:txBody>
          <a:bodyPr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r>
              <a:rPr kumimoji="1" lang="zh-CN" altLang="en-US" sz="2000" b="1">
                <a:solidFill>
                  <a:srgbClr val="FF33CC"/>
                </a:solidFill>
                <a:latin typeface="Arial" panose="020B0604020202020204" pitchFamily="34" charset="0"/>
                <a:ea typeface="仿宋" panose="02010609060101010101" pitchFamily="49" charset="-122"/>
                <a:cs typeface="Arial" panose="020B0604020202020204" pitchFamily="34" charset="0"/>
              </a:rPr>
              <a:t>主变量 </a:t>
            </a:r>
            <a:r>
              <a:rPr kumimoji="1" lang="en-US" altLang="zh-CN" sz="2000" b="1">
                <a:solidFill>
                  <a:srgbClr val="FF33CC"/>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solidFill>
                  <a:srgbClr val="FF33CC"/>
                </a:solidFill>
                <a:latin typeface="Arial" panose="020B0604020202020204" pitchFamily="34" charset="0"/>
                <a:ea typeface="仿宋" panose="02010609060101010101" pitchFamily="49" charset="-122"/>
                <a:cs typeface="Arial" panose="020B0604020202020204" pitchFamily="34" charset="0"/>
              </a:rPr>
              <a:t>主变量的系数，主变量的幂数 </a:t>
            </a:r>
            <a:r>
              <a:rPr kumimoji="1" lang="en-US" altLang="zh-CN" sz="2000" b="1">
                <a:solidFill>
                  <a:srgbClr val="FF33CC"/>
                </a:solidFill>
                <a:latin typeface="Arial" panose="020B0604020202020204" pitchFamily="34" charset="0"/>
                <a:ea typeface="仿宋" panose="02010609060101010101" pitchFamily="49" charset="-122"/>
                <a:cs typeface="Arial" panose="020B0604020202020204" pitchFamily="34" charset="0"/>
              </a:rPr>
              <a:t>)</a:t>
            </a:r>
          </a:p>
        </p:txBody>
      </p:sp>
      <p:grpSp>
        <p:nvGrpSpPr>
          <p:cNvPr id="29" name="组合 28"/>
          <p:cNvGrpSpPr>
            <a:grpSpLocks/>
          </p:cNvGrpSpPr>
          <p:nvPr/>
        </p:nvGrpSpPr>
        <p:grpSpPr bwMode="auto">
          <a:xfrm>
            <a:off x="1017588" y="4716898"/>
            <a:ext cx="7302500" cy="1235075"/>
            <a:chOff x="1017634" y="4864715"/>
            <a:chExt cx="7302866" cy="1235124"/>
          </a:xfrm>
        </p:grpSpPr>
        <p:sp>
          <p:nvSpPr>
            <p:cNvPr id="30" name="AutoShape 34"/>
            <p:cNvSpPr>
              <a:spLocks noChangeArrowheads="1"/>
            </p:cNvSpPr>
            <p:nvPr/>
          </p:nvSpPr>
          <p:spPr bwMode="auto">
            <a:xfrm flipH="1" flipV="1">
              <a:off x="1917290" y="5379114"/>
              <a:ext cx="5175506" cy="720725"/>
            </a:xfrm>
            <a:prstGeom prst="wedgeRectCallout">
              <a:avLst>
                <a:gd name="adj1" fmla="val -2903"/>
                <a:gd name="adj2" fmla="val 115736"/>
              </a:avLst>
            </a:prstGeom>
            <a:gradFill rotWithShape="1">
              <a:gsLst>
                <a:gs pos="0">
                  <a:srgbClr val="FFFAFA"/>
                </a:gs>
                <a:gs pos="100000">
                  <a:srgbClr val="CCFFCC"/>
                </a:gs>
              </a:gsLst>
              <a:lin ang="18900000" scaled="1"/>
            </a:gradFill>
            <a:ln w="57150">
              <a:solidFill>
                <a:srgbClr val="00B050"/>
              </a:solidFill>
              <a:miter lim="800000"/>
              <a:headEnd/>
              <a:tailEnd/>
            </a:ln>
          </p:spPr>
          <p:txBody>
            <a:bodyPr rot="1080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kumimoji="1" lang="en-US" altLang="zh-CN" sz="2000" b="1">
                  <a:solidFill>
                    <a:srgbClr val="006600"/>
                  </a:solidFill>
                  <a:latin typeface="Arial" panose="020B0604020202020204" pitchFamily="34" charset="0"/>
                  <a:ea typeface="仿宋" panose="02010609060101010101" pitchFamily="49" charset="-122"/>
                  <a:cs typeface="Arial" panose="020B0604020202020204" pitchFamily="34" charset="0"/>
                </a:rPr>
                <a:t>A = y((C, 4), (D, 3))</a:t>
              </a:r>
              <a:r>
                <a:rPr kumimoji="1" lang="zh-CN" altLang="en-US" sz="2000" b="1">
                  <a:solidFill>
                    <a:srgbClr val="0066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a:solidFill>
                    <a:srgbClr val="006600"/>
                  </a:solidFill>
                  <a:latin typeface="Arial" panose="020B0604020202020204" pitchFamily="34" charset="0"/>
                  <a:ea typeface="仿宋" panose="02010609060101010101" pitchFamily="49" charset="-122"/>
                  <a:cs typeface="Arial" panose="020B0604020202020204" pitchFamily="34" charset="0"/>
                </a:rPr>
                <a:t>B = y((E, 5), (F, 1))</a:t>
              </a:r>
              <a:endPar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cxnSp>
          <p:nvCxnSpPr>
            <p:cNvPr id="31" name="直接连接符 30"/>
            <p:cNvCxnSpPr/>
            <p:nvPr/>
          </p:nvCxnSpPr>
          <p:spPr>
            <a:xfrm>
              <a:off x="1017634" y="4864715"/>
              <a:ext cx="7302866" cy="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a:grpSpLocks/>
          </p:cNvGrpSpPr>
          <p:nvPr/>
        </p:nvGrpSpPr>
        <p:grpSpPr bwMode="auto">
          <a:xfrm>
            <a:off x="2566988" y="3286666"/>
            <a:ext cx="5965825" cy="1225550"/>
            <a:chOff x="2566219" y="3532442"/>
            <a:chExt cx="5967005" cy="1225295"/>
          </a:xfrm>
        </p:grpSpPr>
        <p:sp>
          <p:nvSpPr>
            <p:cNvPr id="33" name="AutoShape 34"/>
            <p:cNvSpPr>
              <a:spLocks noChangeArrowheads="1"/>
            </p:cNvSpPr>
            <p:nvPr/>
          </p:nvSpPr>
          <p:spPr bwMode="auto">
            <a:xfrm flipH="1" flipV="1">
              <a:off x="4578351" y="4037012"/>
              <a:ext cx="3954873" cy="720725"/>
            </a:xfrm>
            <a:prstGeom prst="wedgeRectCallout">
              <a:avLst>
                <a:gd name="adj1" fmla="val -2903"/>
                <a:gd name="adj2" fmla="val 115736"/>
              </a:avLst>
            </a:prstGeom>
            <a:gradFill rotWithShape="1">
              <a:gsLst>
                <a:gs pos="0">
                  <a:srgbClr val="FFFAFA"/>
                </a:gs>
                <a:gs pos="100000">
                  <a:srgbClr val="FFCCCC"/>
                </a:gs>
              </a:gsLst>
              <a:lin ang="18900000" scaled="1"/>
            </a:gradFill>
            <a:ln w="57150">
              <a:solidFill>
                <a:srgbClr val="FF0000"/>
              </a:solidFill>
              <a:miter lim="800000"/>
              <a:headEnd/>
              <a:tailEnd/>
            </a:ln>
          </p:spPr>
          <p:txBody>
            <a:bodyPr rot="1080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kumimoji="1" lang="en-US" altLang="zh-CN" sz="2000" b="1">
                  <a:solidFill>
                    <a:srgbClr val="FF0000"/>
                  </a:solidFill>
                  <a:latin typeface="Arial" panose="020B0604020202020204" pitchFamily="34" charset="0"/>
                  <a:ea typeface="仿宋" panose="02010609060101010101" pitchFamily="49" charset="-122"/>
                  <a:cs typeface="Arial" panose="020B0604020202020204" pitchFamily="34" charset="0"/>
                </a:rPr>
                <a:t>P = z((A, 2), (B, 1), (10, 0))</a:t>
              </a:r>
              <a:endPar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cxnSp>
          <p:nvCxnSpPr>
            <p:cNvPr id="34" name="直接连接符 33"/>
            <p:cNvCxnSpPr/>
            <p:nvPr/>
          </p:nvCxnSpPr>
          <p:spPr>
            <a:xfrm>
              <a:off x="2566219" y="3532442"/>
              <a:ext cx="406004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a:grpSpLocks/>
          </p:cNvGrpSpPr>
          <p:nvPr/>
        </p:nvGrpSpPr>
        <p:grpSpPr bwMode="auto">
          <a:xfrm>
            <a:off x="1017588" y="5140761"/>
            <a:ext cx="7594600" cy="1223962"/>
            <a:chOff x="1017634" y="5287578"/>
            <a:chExt cx="7594909" cy="1224418"/>
          </a:xfrm>
        </p:grpSpPr>
        <p:sp>
          <p:nvSpPr>
            <p:cNvPr id="36" name="AutoShape 34"/>
            <p:cNvSpPr>
              <a:spLocks noChangeArrowheads="1"/>
            </p:cNvSpPr>
            <p:nvPr/>
          </p:nvSpPr>
          <p:spPr bwMode="auto">
            <a:xfrm flipH="1" flipV="1">
              <a:off x="1888815" y="5791271"/>
              <a:ext cx="6723728" cy="720725"/>
            </a:xfrm>
            <a:prstGeom prst="wedgeRectCallout">
              <a:avLst>
                <a:gd name="adj1" fmla="val -2903"/>
                <a:gd name="adj2" fmla="val 115736"/>
              </a:avLst>
            </a:prstGeom>
            <a:gradFill rotWithShape="1">
              <a:gsLst>
                <a:gs pos="0">
                  <a:srgbClr val="FFFAFA"/>
                </a:gs>
                <a:gs pos="100000">
                  <a:srgbClr val="FFFFCC"/>
                </a:gs>
              </a:gsLst>
              <a:lin ang="18900000" scaled="1"/>
            </a:gradFill>
            <a:ln w="57150">
              <a:solidFill>
                <a:srgbClr val="CC6600"/>
              </a:solidFill>
              <a:miter lim="800000"/>
              <a:headEnd/>
              <a:tailEnd/>
            </a:ln>
          </p:spPr>
          <p:txBody>
            <a:bodyPr rot="1080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kumimoji="1" lang="en-US" altLang="zh-CN" sz="2000" b="1">
                  <a:solidFill>
                    <a:srgbClr val="CC6600"/>
                  </a:solidFill>
                  <a:latin typeface="Arial" panose="020B0604020202020204" pitchFamily="34" charset="0"/>
                  <a:ea typeface="仿宋" panose="02010609060101010101" pitchFamily="49" charset="-122"/>
                  <a:cs typeface="Arial" panose="020B0604020202020204" pitchFamily="34" charset="0"/>
                </a:rPr>
                <a:t>C = x((1, 5))</a:t>
              </a:r>
              <a:r>
                <a:rPr kumimoji="1" lang="zh-CN" altLang="en-US" sz="2000" b="1">
                  <a:solidFill>
                    <a:srgbClr val="CC66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a:solidFill>
                    <a:srgbClr val="CC6600"/>
                  </a:solidFill>
                  <a:latin typeface="Arial" panose="020B0604020202020204" pitchFamily="34" charset="0"/>
                  <a:ea typeface="仿宋" panose="02010609060101010101" pitchFamily="49" charset="-122"/>
                  <a:cs typeface="Arial" panose="020B0604020202020204" pitchFamily="34" charset="0"/>
                </a:rPr>
                <a:t>D = x((2, 7))</a:t>
              </a:r>
              <a:r>
                <a:rPr kumimoji="1" lang="zh-CN" altLang="en-US" sz="2000" b="1">
                  <a:solidFill>
                    <a:srgbClr val="CC66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a:solidFill>
                    <a:srgbClr val="CC6600"/>
                  </a:solidFill>
                  <a:latin typeface="Arial" panose="020B0604020202020204" pitchFamily="34" charset="0"/>
                  <a:ea typeface="仿宋" panose="02010609060101010101" pitchFamily="49" charset="-122"/>
                  <a:cs typeface="Arial" panose="020B0604020202020204" pitchFamily="34" charset="0"/>
                </a:rPr>
                <a:t>E = x((6, 3))</a:t>
              </a:r>
              <a:r>
                <a:rPr kumimoji="1" lang="zh-CN" altLang="en-US" sz="2000" b="1">
                  <a:solidFill>
                    <a:srgbClr val="CC66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a:solidFill>
                    <a:srgbClr val="CC6600"/>
                  </a:solidFill>
                  <a:latin typeface="Arial" panose="020B0604020202020204" pitchFamily="34" charset="0"/>
                  <a:ea typeface="仿宋" panose="02010609060101010101" pitchFamily="49" charset="-122"/>
                  <a:cs typeface="Arial" panose="020B0604020202020204" pitchFamily="34" charset="0"/>
                </a:rPr>
                <a:t>F = x((3, 1))</a:t>
              </a:r>
              <a:endPar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cxnSp>
          <p:nvCxnSpPr>
            <p:cNvPr id="37" name="直接连接符 36"/>
            <p:cNvCxnSpPr/>
            <p:nvPr/>
          </p:nvCxnSpPr>
          <p:spPr>
            <a:xfrm>
              <a:off x="1017634" y="5287578"/>
              <a:ext cx="5069093" cy="0"/>
            </a:xfrm>
            <a:prstGeom prst="line">
              <a:avLst/>
            </a:prstGeom>
            <a:ln w="57150">
              <a:solidFill>
                <a:srgbClr val="CC66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ppt_y</p:attrName>
                                        </p:attrNameLst>
                                      </p:cBhvr>
                                      <p:tavLst>
                                        <p:tav tm="0">
                                          <p:val>
                                            <p:strVal val="#ppt_y+#ppt_h*1.125000"/>
                                          </p:val>
                                        </p:tav>
                                        <p:tav tm="100000">
                                          <p:val>
                                            <p:strVal val="#ppt_y"/>
                                          </p:val>
                                        </p:tav>
                                      </p:tavLst>
                                    </p:anim>
                                    <p:animEffect transition="in" filter="wipe(up)">
                                      <p:cBhvr>
                                        <p:cTn id="8" dur="500"/>
                                        <p:tgtEl>
                                          <p:spTgt spid="26"/>
                                        </p:tgtEl>
                                      </p:cBhvr>
                                    </p:animEffect>
                                  </p:childTnLst>
                                </p:cTn>
                              </p:par>
                            </p:childTnLst>
                          </p:cTn>
                        </p:par>
                        <p:par>
                          <p:cTn id="9" fill="hold" nodeType="afterGroup">
                            <p:stCondLst>
                              <p:cond delay="500"/>
                            </p:stCondLst>
                            <p:childTnLst>
                              <p:par>
                                <p:cTn id="10" presetID="6" presetClass="entr" presetSubtype="3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circle(out)">
                                      <p:cBhvr>
                                        <p:cTn id="12" dur="500"/>
                                        <p:tgtEl>
                                          <p:spTgt spid="2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290">
                                          <p:stCondLst>
                                            <p:cond delay="0"/>
                                          </p:stCondLst>
                                        </p:cTn>
                                        <p:tgtEl>
                                          <p:spTgt spid="24"/>
                                        </p:tgtEl>
                                      </p:cBhvr>
                                    </p:animEffect>
                                    <p:anim calcmode="lin" valueType="num">
                                      <p:cBhvr>
                                        <p:cTn id="18"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23" dur="13">
                                          <p:stCondLst>
                                            <p:cond delay="325"/>
                                          </p:stCondLst>
                                        </p:cTn>
                                        <p:tgtEl>
                                          <p:spTgt spid="24"/>
                                        </p:tgtEl>
                                      </p:cBhvr>
                                      <p:to x="100000" y="60000"/>
                                    </p:animScale>
                                    <p:animScale>
                                      <p:cBhvr>
                                        <p:cTn id="24" dur="83" decel="50000">
                                          <p:stCondLst>
                                            <p:cond delay="338"/>
                                          </p:stCondLst>
                                        </p:cTn>
                                        <p:tgtEl>
                                          <p:spTgt spid="24"/>
                                        </p:tgtEl>
                                      </p:cBhvr>
                                      <p:to x="100000" y="100000"/>
                                    </p:animScale>
                                    <p:animScale>
                                      <p:cBhvr>
                                        <p:cTn id="25" dur="13">
                                          <p:stCondLst>
                                            <p:cond delay="656"/>
                                          </p:stCondLst>
                                        </p:cTn>
                                        <p:tgtEl>
                                          <p:spTgt spid="24"/>
                                        </p:tgtEl>
                                      </p:cBhvr>
                                      <p:to x="100000" y="80000"/>
                                    </p:animScale>
                                    <p:animScale>
                                      <p:cBhvr>
                                        <p:cTn id="26" dur="83" decel="50000">
                                          <p:stCondLst>
                                            <p:cond delay="669"/>
                                          </p:stCondLst>
                                        </p:cTn>
                                        <p:tgtEl>
                                          <p:spTgt spid="24"/>
                                        </p:tgtEl>
                                      </p:cBhvr>
                                      <p:to x="100000" y="100000"/>
                                    </p:animScale>
                                    <p:animScale>
                                      <p:cBhvr>
                                        <p:cTn id="27" dur="13">
                                          <p:stCondLst>
                                            <p:cond delay="821"/>
                                          </p:stCondLst>
                                        </p:cTn>
                                        <p:tgtEl>
                                          <p:spTgt spid="24"/>
                                        </p:tgtEl>
                                      </p:cBhvr>
                                      <p:to x="100000" y="90000"/>
                                    </p:animScale>
                                    <p:animScale>
                                      <p:cBhvr>
                                        <p:cTn id="28" dur="83" decel="50000">
                                          <p:stCondLst>
                                            <p:cond delay="834"/>
                                          </p:stCondLst>
                                        </p:cTn>
                                        <p:tgtEl>
                                          <p:spTgt spid="24"/>
                                        </p:tgtEl>
                                      </p:cBhvr>
                                      <p:to x="100000" y="100000"/>
                                    </p:animScale>
                                    <p:animScale>
                                      <p:cBhvr>
                                        <p:cTn id="29" dur="13">
                                          <p:stCondLst>
                                            <p:cond delay="904"/>
                                          </p:stCondLst>
                                        </p:cTn>
                                        <p:tgtEl>
                                          <p:spTgt spid="24"/>
                                        </p:tgtEl>
                                      </p:cBhvr>
                                      <p:to x="100000" y="95000"/>
                                    </p:animScale>
                                    <p:animScale>
                                      <p:cBhvr>
                                        <p:cTn id="30" dur="83" decel="50000">
                                          <p:stCondLst>
                                            <p:cond delay="917"/>
                                          </p:stCondLst>
                                        </p:cTn>
                                        <p:tgtEl>
                                          <p:spTgt spid="24"/>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blinds(horizontal)">
                                      <p:cBhvr>
                                        <p:cTn id="35" dur="5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blinds(horizontal)">
                                      <p:cBhvr>
                                        <p:cTn id="40" dur="500"/>
                                        <p:tgtEl>
                                          <p:spTgt spid="23"/>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blinds(horizontal)">
                                      <p:cBhvr>
                                        <p:cTn id="45" dur="500"/>
                                        <p:tgtEl>
                                          <p:spTgt spid="25"/>
                                        </p:tgtEl>
                                      </p:cBhvr>
                                    </p:animEffect>
                                  </p:childTnLst>
                                </p:cTn>
                              </p:par>
                            </p:childTnLst>
                          </p:cTn>
                        </p:par>
                        <p:par>
                          <p:cTn id="46" fill="hold">
                            <p:stCondLst>
                              <p:cond delay="500"/>
                            </p:stCondLst>
                            <p:childTnLst>
                              <p:par>
                                <p:cTn id="47" presetID="3" presetClass="entr" presetSubtype="1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blinds(horizontal)">
                                      <p:cBhvr>
                                        <p:cTn id="49" dur="500"/>
                                        <p:tgtEl>
                                          <p:spTgt spid="28"/>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left)">
                                      <p:cBhvr>
                                        <p:cTn id="54" dur="500"/>
                                        <p:tgtEl>
                                          <p:spTgt spid="32"/>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nodeType="clickEffect">
                                  <p:stCondLst>
                                    <p:cond delay="0"/>
                                  </p:stCondLst>
                                  <p:childTnLst>
                                    <p:animEffect transition="out" filter="fade">
                                      <p:cBhvr>
                                        <p:cTn id="58" dur="500"/>
                                        <p:tgtEl>
                                          <p:spTgt spid="32"/>
                                        </p:tgtEl>
                                      </p:cBhvr>
                                    </p:animEffect>
                                    <p:set>
                                      <p:cBhvr>
                                        <p:cTn id="59" dur="1" fill="hold">
                                          <p:stCondLst>
                                            <p:cond delay="499"/>
                                          </p:stCondLst>
                                        </p:cTn>
                                        <p:tgtEl>
                                          <p:spTgt spid="32"/>
                                        </p:tgtEl>
                                        <p:attrNameLst>
                                          <p:attrName>style.visibility</p:attrName>
                                        </p:attrNameLst>
                                      </p:cBhvr>
                                      <p:to>
                                        <p:strVal val="hidden"/>
                                      </p:to>
                                    </p:set>
                                  </p:childTnLst>
                                </p:cTn>
                              </p:par>
                            </p:childTnLst>
                          </p:cTn>
                        </p:par>
                        <p:par>
                          <p:cTn id="60" fill="hold">
                            <p:stCondLst>
                              <p:cond delay="500"/>
                            </p:stCondLst>
                            <p:childTnLst>
                              <p:par>
                                <p:cTn id="61" presetID="22" presetClass="entr" presetSubtype="8" fill="hold"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left)">
                                      <p:cBhvr>
                                        <p:cTn id="63" dur="500"/>
                                        <p:tgtEl>
                                          <p:spTgt spid="29"/>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nodeType="clickEffect">
                                  <p:stCondLst>
                                    <p:cond delay="0"/>
                                  </p:stCondLst>
                                  <p:childTnLst>
                                    <p:animEffect transition="out" filter="fade">
                                      <p:cBhvr>
                                        <p:cTn id="67" dur="500"/>
                                        <p:tgtEl>
                                          <p:spTgt spid="29"/>
                                        </p:tgtEl>
                                      </p:cBhvr>
                                    </p:animEffect>
                                    <p:set>
                                      <p:cBhvr>
                                        <p:cTn id="68" dur="1" fill="hold">
                                          <p:stCondLst>
                                            <p:cond delay="499"/>
                                          </p:stCondLst>
                                        </p:cTn>
                                        <p:tgtEl>
                                          <p:spTgt spid="29"/>
                                        </p:tgtEl>
                                        <p:attrNameLst>
                                          <p:attrName>style.visibility</p:attrName>
                                        </p:attrNameLst>
                                      </p:cBhvr>
                                      <p:to>
                                        <p:strVal val="hidden"/>
                                      </p:to>
                                    </p:set>
                                  </p:childTnLst>
                                </p:cTn>
                              </p:par>
                            </p:childTnLst>
                          </p:cTn>
                        </p:par>
                        <p:par>
                          <p:cTn id="69" fill="hold">
                            <p:stCondLst>
                              <p:cond delay="500"/>
                            </p:stCondLst>
                            <p:childTnLst>
                              <p:par>
                                <p:cTn id="70" presetID="22" presetClass="entr" presetSubtype="8" fill="hold" nodeType="after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wipe(left)">
                                      <p:cBhvr>
                                        <p:cTn id="72" dur="500"/>
                                        <p:tgtEl>
                                          <p:spTgt spid="35"/>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nodeType="clickEffect">
                                  <p:stCondLst>
                                    <p:cond delay="0"/>
                                  </p:stCondLst>
                                  <p:childTnLst>
                                    <p:animEffect transition="out" filter="fade">
                                      <p:cBhvr>
                                        <p:cTn id="76" dur="500"/>
                                        <p:tgtEl>
                                          <p:spTgt spid="35"/>
                                        </p:tgtEl>
                                      </p:cBhvr>
                                    </p:animEffect>
                                    <p:set>
                                      <p:cBhvr>
                                        <p:cTn id="77"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P spid="21" grpId="0" autoUpdateAnimBg="0"/>
      <p:bldP spid="23" grpId="0" autoUpdateAnimBg="0"/>
      <p:bldP spid="25" grpId="0" autoUpdateAnimBg="0"/>
      <p:bldP spid="28" grpId="0" autoUpdateAnimBg="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bwMode="auto">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a:spPr>
      <a:bodyPr lIns="90000" rIns="90000">
        <a:spAutoFit/>
      </a:bodyPr>
      <a:lstStyle>
        <a:defPPr algn="just" eaLnBrk="1" hangingPunct="1">
          <a:lnSpc>
            <a:spcPct val="140000"/>
          </a:lnSpc>
          <a:defRPr kumimoji="1" sz="2000" b="1" dirty="0">
            <a:latin typeface="+mj-lt"/>
            <a:ea typeface="仿宋" panose="02010609060101010101" pitchFamily="49"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3023</TotalTime>
  <Words>9581</Words>
  <Application>Microsoft Office PowerPoint</Application>
  <PresentationFormat>全屏显示(4:3)</PresentationFormat>
  <Paragraphs>1417</Paragraphs>
  <Slides>102</Slides>
  <Notes>0</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1</vt:i4>
      </vt:variant>
      <vt:variant>
        <vt:lpstr>幻灯片标题</vt:lpstr>
      </vt:variant>
      <vt:variant>
        <vt:i4>102</vt:i4>
      </vt:variant>
    </vt:vector>
  </HeadingPairs>
  <TitlesOfParts>
    <vt:vector size="121" baseType="lpstr">
      <vt:lpstr>方正舒体</vt:lpstr>
      <vt:lpstr>仿宋</vt:lpstr>
      <vt:lpstr>仿宋_GB2312</vt:lpstr>
      <vt:lpstr>黑体</vt:lpstr>
      <vt:lpstr>华文琥珀</vt:lpstr>
      <vt:lpstr>楷体</vt:lpstr>
      <vt:lpstr>楷体_GB2312</vt:lpstr>
      <vt:lpstr>宋体</vt:lpstr>
      <vt:lpstr>幼圆</vt:lpstr>
      <vt:lpstr>Arial</vt:lpstr>
      <vt:lpstr>Arial Black</vt:lpstr>
      <vt:lpstr>Calibri</vt:lpstr>
      <vt:lpstr>Calibri Light</vt:lpstr>
      <vt:lpstr>Courier New</vt:lpstr>
      <vt:lpstr>Symbol</vt:lpstr>
      <vt:lpstr>Times New Roman</vt:lpstr>
      <vt:lpstr>Wingdings</vt:lpstr>
      <vt:lpstr>Office 主题</vt:lpstr>
      <vt:lpstr>公式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bo peng</dc:creator>
  <cp:lastModifiedBy>peng bo</cp:lastModifiedBy>
  <cp:revision>206</cp:revision>
  <dcterms:created xsi:type="dcterms:W3CDTF">2016-01-02T09:07:06Z</dcterms:created>
  <dcterms:modified xsi:type="dcterms:W3CDTF">2019-08-25T10:23:15Z</dcterms:modified>
</cp:coreProperties>
</file>